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am-ET" sz="2000" b="1" dirty="0">
              <a:effectLst>
                <a:outerShdw blurRad="38100" dist="38100" dir="2700000" algn="tl">
                  <a:srgbClr val="000000"/>
                </a:outerShdw>
              </a:effectLst>
            </a:rPr>
            <a:t>በየዕለቱ ሳያቋርጥ ሶስት ጊዜ ይጸልይ ነበር</a:t>
          </a:r>
          <a:endParaRPr lang="en" sz="2000" b="1" dirty="0">
            <a:effectLst>
              <a:outerShdw blurRad="38100" dist="38100" dir="2700000" algn="tl">
                <a:srgbClr val="000000"/>
              </a:outerShdw>
            </a:effectLst>
          </a:endParaRP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am-ET" sz="2000" b="1" dirty="0">
              <a:effectLst>
                <a:outerShdw blurRad="38100" dist="38100" dir="2700000" algn="tl">
                  <a:srgbClr val="000000"/>
                </a:outerShdw>
              </a:effectLst>
            </a:rPr>
            <a:t>መስኮቱን ወደ ኢየሩሳሌም አቅጣጫ ከፍቶ በግልጽ ይጸልይ ነበር</a:t>
          </a:r>
          <a:endParaRPr lang="en" sz="2000" b="1" dirty="0">
            <a:effectLst>
              <a:outerShdw blurRad="38100" dist="38100" dir="2700000" algn="tl">
                <a:srgbClr val="000000"/>
              </a:outerShdw>
            </a:effectLst>
          </a:endParaRP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am-ET" sz="2000" b="1" dirty="0">
              <a:effectLst>
                <a:outerShdw blurRad="38100" dist="38100" dir="2700000" algn="tl">
                  <a:srgbClr val="000000"/>
                </a:outerShdw>
              </a:effectLst>
            </a:rPr>
            <a:t>ተንበርክኮ መጸለይ ልማዱ ነበር</a:t>
          </a:r>
          <a:endParaRPr lang="en" sz="2000" b="1" dirty="0">
            <a:effectLst>
              <a:outerShdw blurRad="38100" dist="38100" dir="2700000" algn="tl">
                <a:srgbClr val="000000"/>
              </a:outerShdw>
            </a:effectLst>
          </a:endParaRP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am-ET" sz="2000" b="1" dirty="0">
              <a:effectLst>
                <a:outerShdw blurRad="38100" dist="38100" dir="2700000" algn="tl">
                  <a:srgbClr val="000000"/>
                </a:outerShdw>
              </a:effectLst>
            </a:rPr>
            <a:t>የጸሎቱ ትኩረት በምስጋና እና በልመና ላይ ነበር</a:t>
          </a:r>
          <a:endParaRPr lang="en" sz="2000" b="1" dirty="0">
            <a:effectLst>
              <a:outerShdw blurRad="38100" dist="38100" dir="2700000" algn="tl">
                <a:srgbClr val="000000"/>
              </a:outerShdw>
            </a:effectLst>
          </a:endParaRP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am-ET" sz="2000" b="1" dirty="0">
              <a:solidFill>
                <a:schemeClr val="accent6">
                  <a:lumMod val="75000"/>
                </a:schemeClr>
              </a:solidFill>
            </a:rPr>
            <a:t>ኢዮሳፍጥ በሕዝቡ ፊት ቆሞ ጸለየ           </a:t>
          </a:r>
          <a:r>
            <a:rPr lang="en" sz="2000" b="1" dirty="0">
              <a:solidFill>
                <a:schemeClr val="accent6">
                  <a:lumMod val="75000"/>
                </a:schemeClr>
              </a:solidFill>
            </a:rPr>
            <a:t>(2</a:t>
          </a:r>
          <a:r>
            <a:rPr lang="am-ET" sz="2000" b="1" dirty="0">
              <a:solidFill>
                <a:schemeClr val="accent6">
                  <a:lumMod val="75000"/>
                </a:schemeClr>
              </a:solidFill>
            </a:rPr>
            <a:t>ዜና </a:t>
          </a:r>
          <a:r>
            <a:rPr lang="en" sz="2000" b="1" dirty="0">
              <a:solidFill>
                <a:schemeClr val="accent6">
                  <a:lumMod val="75000"/>
                </a:schemeClr>
              </a:solidFill>
            </a:rPr>
            <a:t>20:5)</a:t>
          </a: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am-ET" sz="2000" b="1" dirty="0">
              <a:solidFill>
                <a:schemeClr val="accent5">
                  <a:lumMod val="75000"/>
                </a:schemeClr>
              </a:solidFill>
            </a:rPr>
            <a:t>ዳዊት ሊያመሰግን በእግዚአብሔር ፊት ተቀመጠ </a:t>
          </a:r>
          <a:br>
            <a:rPr lang="en" sz="2000" b="1" dirty="0">
              <a:solidFill>
                <a:schemeClr val="accent5">
                  <a:lumMod val="75000"/>
                </a:schemeClr>
              </a:solidFill>
            </a:rPr>
          </a:br>
          <a:r>
            <a:rPr lang="en" sz="2000" b="1" dirty="0">
              <a:solidFill>
                <a:schemeClr val="accent5">
                  <a:lumMod val="75000"/>
                </a:schemeClr>
              </a:solidFill>
            </a:rPr>
            <a:t>(2</a:t>
          </a:r>
          <a:r>
            <a:rPr lang="am-ET" sz="2000" b="1" dirty="0">
              <a:solidFill>
                <a:schemeClr val="accent5">
                  <a:lumMod val="75000"/>
                </a:schemeClr>
              </a:solidFill>
            </a:rPr>
            <a:t>ሳሙ</a:t>
          </a:r>
          <a:r>
            <a:rPr lang="en" sz="2000" b="1" dirty="0">
              <a:solidFill>
                <a:schemeClr val="accent5">
                  <a:lumMod val="75000"/>
                </a:schemeClr>
              </a:solidFill>
            </a:rPr>
            <a:t> 7:18)</a:t>
          </a: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am-ET" sz="2000" b="1" dirty="0">
              <a:solidFill>
                <a:schemeClr val="accent2">
                  <a:lumMod val="75000"/>
                </a:schemeClr>
              </a:solidFill>
            </a:rPr>
            <a:t>ሰሎሞን ተንበርክኮ እጁን በማንሳት ጸለየ</a:t>
          </a:r>
          <a:br>
            <a:rPr lang="es-ES" sz="2000" b="1" dirty="0">
              <a:solidFill>
                <a:schemeClr val="accent2">
                  <a:lumMod val="75000"/>
                </a:schemeClr>
              </a:solidFill>
            </a:rPr>
          </a:br>
          <a:r>
            <a:rPr lang="en" sz="2000" b="1" dirty="0">
              <a:solidFill>
                <a:schemeClr val="accent2">
                  <a:lumMod val="75000"/>
                </a:schemeClr>
              </a:solidFill>
            </a:rPr>
            <a:t>(1</a:t>
          </a:r>
          <a:r>
            <a:rPr lang="am-ET" sz="2000" b="1" dirty="0">
              <a:solidFill>
                <a:schemeClr val="accent2">
                  <a:lumMod val="75000"/>
                </a:schemeClr>
              </a:solidFill>
            </a:rPr>
            <a:t>ነገ</a:t>
          </a:r>
          <a:r>
            <a:rPr lang="en" sz="2000" b="1" dirty="0">
              <a:solidFill>
                <a:schemeClr val="accent2">
                  <a:lumMod val="75000"/>
                </a:schemeClr>
              </a:solidFill>
            </a:rPr>
            <a:t> 8:54)</a:t>
          </a: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am-ET" sz="2000" b="1" dirty="0">
              <a:ln>
                <a:solidFill>
                  <a:schemeClr val="accent4">
                    <a:lumMod val="50000"/>
                  </a:schemeClr>
                </a:solidFill>
              </a:ln>
            </a:rPr>
            <a:t>የእስራኤል ሕዝብ ሊጸልይ በመሬት ላይ ሰገደ</a:t>
          </a:r>
          <a:br>
            <a:rPr lang="es-ES" sz="2000" b="1" dirty="0">
              <a:ln>
                <a:solidFill>
                  <a:schemeClr val="accent4">
                    <a:lumMod val="50000"/>
                  </a:schemeClr>
                </a:solidFill>
              </a:ln>
            </a:rPr>
          </a:br>
          <a:r>
            <a:rPr lang="en" sz="2000" b="1" dirty="0">
              <a:ln>
                <a:solidFill>
                  <a:schemeClr val="accent4">
                    <a:lumMod val="50000"/>
                  </a:schemeClr>
                </a:solidFill>
              </a:ln>
            </a:rPr>
            <a:t>(</a:t>
          </a:r>
          <a:r>
            <a:rPr lang="am-ET" sz="2000" b="1" dirty="0">
              <a:ln>
                <a:solidFill>
                  <a:schemeClr val="accent4">
                    <a:lumMod val="50000"/>
                  </a:schemeClr>
                </a:solidFill>
              </a:ln>
            </a:rPr>
            <a:t>ነህ</a:t>
          </a:r>
          <a:r>
            <a:rPr lang="en" sz="2000" b="1" dirty="0">
              <a:ln>
                <a:solidFill>
                  <a:schemeClr val="accent4">
                    <a:lumMod val="50000"/>
                  </a:schemeClr>
                </a:solidFill>
              </a:ln>
            </a:rPr>
            <a:t> 8:6)</a:t>
          </a: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am-ET" sz="2000" b="1" dirty="0">
              <a:solidFill>
                <a:schemeClr val="accent1">
                  <a:lumMod val="75000"/>
                </a:schemeClr>
              </a:solidFill>
            </a:rPr>
            <a:t>ዳዊት በአልጋው ላይ ሰግዶ ጸለየ</a:t>
          </a:r>
          <a:br>
            <a:rPr lang="es-ES" sz="2000" b="1" dirty="0">
              <a:solidFill>
                <a:schemeClr val="accent1">
                  <a:lumMod val="75000"/>
                </a:schemeClr>
              </a:solidFill>
            </a:rPr>
          </a:br>
          <a:r>
            <a:rPr lang="en" sz="2000" b="1" dirty="0">
              <a:solidFill>
                <a:schemeClr val="accent1">
                  <a:lumMod val="75000"/>
                </a:schemeClr>
              </a:solidFill>
            </a:rPr>
            <a:t>(1</a:t>
          </a:r>
          <a:r>
            <a:rPr lang="am-ET" sz="2000" b="1" dirty="0">
              <a:solidFill>
                <a:schemeClr val="accent1">
                  <a:lumMod val="75000"/>
                </a:schemeClr>
              </a:solidFill>
            </a:rPr>
            <a:t>ነገ</a:t>
          </a:r>
          <a:r>
            <a:rPr lang="en" sz="2000" b="1" dirty="0">
              <a:solidFill>
                <a:schemeClr val="accent1">
                  <a:lumMod val="75000"/>
                </a:schemeClr>
              </a:solidFill>
            </a:rPr>
            <a:t> 1:47)</a:t>
          </a: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am-ET" sz="2000" b="1" dirty="0">
              <a:solidFill>
                <a:schemeClr val="accent3">
                  <a:lumMod val="75000"/>
                </a:schemeClr>
              </a:solidFill>
            </a:rPr>
            <a:t>ነህምያ በንጉሡ ፊት በጸጥታ ቆሞ በልቡ ጸለየ</a:t>
          </a:r>
          <a:br>
            <a:rPr lang="en" sz="2000" b="1" dirty="0">
              <a:solidFill>
                <a:schemeClr val="accent3">
                  <a:lumMod val="75000"/>
                </a:schemeClr>
              </a:solidFill>
            </a:rPr>
          </a:br>
          <a:r>
            <a:rPr lang="en" sz="2000" b="1" dirty="0">
              <a:solidFill>
                <a:schemeClr val="accent3">
                  <a:lumMod val="75000"/>
                </a:schemeClr>
              </a:solidFill>
            </a:rPr>
            <a:t>(</a:t>
          </a:r>
          <a:r>
            <a:rPr lang="am-ET" sz="2000" b="1" dirty="0">
              <a:solidFill>
                <a:schemeClr val="accent3">
                  <a:lumMod val="75000"/>
                </a:schemeClr>
              </a:solidFill>
            </a:rPr>
            <a:t>ነህ</a:t>
          </a:r>
          <a:r>
            <a:rPr lang="en" sz="2000" b="1" dirty="0">
              <a:solidFill>
                <a:schemeClr val="accent3">
                  <a:lumMod val="75000"/>
                </a:schemeClr>
              </a:solidFill>
            </a:rPr>
            <a:t> 2:1-4)</a:t>
          </a: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am-ET" sz="3200" b="1" dirty="0">
              <a:solidFill>
                <a:schemeClr val="accent3"/>
              </a:solidFill>
            </a:rPr>
            <a:t>ለቤተሰብ አባላት</a:t>
          </a:r>
          <a:endParaRPr lang="en" sz="3200" b="1" dirty="0">
            <a:solidFill>
              <a:schemeClr val="accent3"/>
            </a:solidFill>
          </a:endParaRP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rPr>
            <a:t>⁕ </a:t>
          </a:r>
          <a:r>
            <a:rPr lang="am-ET" sz="2000" b="1" dirty="0"/>
            <a:t>በእሮን ልጅ ምክንያት</a:t>
          </a:r>
          <a:br>
            <a:rPr lang="es-ES" sz="2000" b="1" dirty="0"/>
          </a:br>
          <a:r>
            <a:rPr lang="en" sz="2000" b="1" dirty="0"/>
            <a:t>(</a:t>
          </a:r>
          <a:r>
            <a:rPr lang="am-ET" sz="2000" b="1" dirty="0"/>
            <a:t>ዘዳ</a:t>
          </a:r>
          <a:r>
            <a:rPr lang="en" sz="2000" b="1" dirty="0"/>
            <a:t> 9:20)</a:t>
          </a: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2400" b="1" dirty="0">
              <a:solidFill>
                <a:schemeClr val="accent3">
                  <a:lumMod val="75000"/>
                </a:schemeClr>
              </a:solidFill>
            </a:rPr>
            <a:t>⁕ </a:t>
          </a:r>
          <a:r>
            <a:rPr lang="am-ET" sz="2000" b="1" dirty="0"/>
            <a:t>በማርያም ማጉረምረም ምክንያት</a:t>
          </a:r>
          <a:br>
            <a:rPr lang="es-ES" sz="2000" b="1" dirty="0"/>
          </a:br>
          <a:r>
            <a:rPr lang="en" sz="2000" b="1" dirty="0"/>
            <a:t>(</a:t>
          </a:r>
          <a:r>
            <a:rPr lang="am-ET" sz="2000" b="1" dirty="0"/>
            <a:t>ዘኁ</a:t>
          </a:r>
          <a:r>
            <a:rPr lang="en" sz="2000" b="1" dirty="0"/>
            <a:t> 12:10-13)</a:t>
          </a: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am-ET" sz="3200" b="1" dirty="0">
              <a:solidFill>
                <a:srgbClr val="7030A0"/>
              </a:solidFill>
            </a:rPr>
            <a:t>ለሕዝቡ</a:t>
          </a:r>
          <a:endParaRPr lang="en" sz="3200" b="1" dirty="0">
            <a:solidFill>
              <a:srgbClr val="7030A0"/>
            </a:solidFill>
          </a:endParaRP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2400" b="1" dirty="0">
              <a:solidFill>
                <a:schemeClr val="accent5">
                  <a:lumMod val="75000"/>
                </a:schemeClr>
              </a:solidFill>
            </a:rPr>
            <a:t>⁕ </a:t>
          </a:r>
          <a:r>
            <a:rPr lang="am-ET" sz="2000" b="1" dirty="0"/>
            <a:t>ውሃ በጠማቸው ጊዜ</a:t>
          </a:r>
          <a:br>
            <a:rPr lang="en" sz="2000" b="1" dirty="0"/>
          </a:br>
          <a:r>
            <a:rPr lang="en" sz="2000" b="1" dirty="0"/>
            <a:t>(</a:t>
          </a:r>
          <a:r>
            <a:rPr lang="am-ET" sz="2000" b="1" dirty="0"/>
            <a:t>ዘጸ</a:t>
          </a:r>
          <a:r>
            <a:rPr lang="en" sz="2000" b="1" dirty="0"/>
            <a:t> 15:24-25)</a:t>
          </a: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2400" b="1" dirty="0">
              <a:solidFill>
                <a:schemeClr val="accent6">
                  <a:lumMod val="50000"/>
                </a:schemeClr>
              </a:solidFill>
            </a:rPr>
            <a:t>⁕ </a:t>
          </a:r>
          <a:r>
            <a:rPr lang="am-ET" sz="2000" b="1" dirty="0"/>
            <a:t>በራባቸው ጊዜ </a:t>
          </a:r>
          <a:r>
            <a:rPr lang="en" sz="2000" b="1" dirty="0"/>
            <a:t>(</a:t>
          </a:r>
          <a:r>
            <a:rPr lang="am-ET" sz="2000" b="1" dirty="0"/>
            <a:t>ዘኁ</a:t>
          </a:r>
          <a:r>
            <a:rPr lang="en" sz="2000" b="1" dirty="0"/>
            <a:t> 11:11-13)</a:t>
          </a: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400" b="1" dirty="0">
              <a:solidFill>
                <a:schemeClr val="tx2"/>
              </a:solidFill>
            </a:rPr>
            <a:t>⁕ </a:t>
          </a:r>
          <a:r>
            <a:rPr lang="am-ET" sz="2000" b="1" dirty="0"/>
            <a:t>ኃጥያትን በሰሩ ጊዜ</a:t>
          </a:r>
          <a:br>
            <a:rPr lang="en" sz="2000" b="1" dirty="0"/>
          </a:br>
          <a:r>
            <a:rPr lang="en" sz="2000" b="1" dirty="0"/>
            <a:t>(</a:t>
          </a:r>
          <a:r>
            <a:rPr lang="am-ET" sz="2000" b="1" dirty="0"/>
            <a:t>ዘጸ</a:t>
          </a:r>
          <a:r>
            <a:rPr lang="en" sz="2000" b="1" dirty="0"/>
            <a:t> 32:30-32)</a:t>
          </a: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am-ET" sz="2000" b="1" kern="1200" dirty="0">
              <a:effectLst>
                <a:outerShdw blurRad="38100" dist="38100" dir="2700000" algn="tl">
                  <a:srgbClr val="000000"/>
                </a:outerShdw>
              </a:effectLst>
            </a:rPr>
            <a:t>በየዕለቱ ሳያቋርጥ ሶስት ጊዜ ይጸልይ ነበር</a:t>
          </a:r>
          <a:endParaRPr lang="en" sz="2000" b="1" kern="1200" dirty="0">
            <a:effectLst>
              <a:outerShdw blurRad="38100" dist="38100" dir="2700000" algn="tl">
                <a:srgbClr val="000000"/>
              </a:outerShdw>
            </a:effectLst>
          </a:endParaRP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am-ET" sz="2000" b="1" kern="1200" dirty="0">
              <a:effectLst>
                <a:outerShdw blurRad="38100" dist="38100" dir="2700000" algn="tl">
                  <a:srgbClr val="000000"/>
                </a:outerShdw>
              </a:effectLst>
            </a:rPr>
            <a:t>መስኮቱን ወደ ኢየሩሳሌም አቅጣጫ ከፍቶ በግልጽ ይጸልይ ነበር</a:t>
          </a:r>
          <a:endParaRPr lang="en" sz="2000" b="1" kern="1200" dirty="0">
            <a:effectLst>
              <a:outerShdw blurRad="38100" dist="38100" dir="2700000" algn="tl">
                <a:srgbClr val="000000"/>
              </a:outerShdw>
            </a:effectLst>
          </a:endParaRP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am-ET" sz="2000" b="1" kern="1200" dirty="0">
              <a:effectLst>
                <a:outerShdw blurRad="38100" dist="38100" dir="2700000" algn="tl">
                  <a:srgbClr val="000000"/>
                </a:outerShdw>
              </a:effectLst>
            </a:rPr>
            <a:t>ተንበርክኮ መጸለይ ልማዱ ነበር</a:t>
          </a:r>
          <a:endParaRPr lang="en" sz="2000" b="1" kern="1200" dirty="0">
            <a:effectLst>
              <a:outerShdw blurRad="38100" dist="38100" dir="2700000" algn="tl">
                <a:srgbClr val="000000"/>
              </a:outerShdw>
            </a:effectLst>
          </a:endParaRP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am-ET" sz="2000" b="1" kern="1200" dirty="0">
              <a:effectLst>
                <a:outerShdw blurRad="38100" dist="38100" dir="2700000" algn="tl">
                  <a:srgbClr val="000000"/>
                </a:outerShdw>
              </a:effectLst>
            </a:rPr>
            <a:t>የጸሎቱ ትኩረት በምስጋና እና በልመና ላይ ነበር</a:t>
          </a:r>
          <a:endParaRPr lang="en" sz="2000" b="1" kern="1200" dirty="0">
            <a:effectLst>
              <a:outerShdw blurRad="38100" dist="38100" dir="2700000" algn="tl">
                <a:srgbClr val="000000"/>
              </a:outerShdw>
            </a:effectLst>
          </a:endParaRP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2" y="6292"/>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am-ET" sz="2000" b="1" kern="1200" dirty="0">
              <a:solidFill>
                <a:schemeClr val="accent6">
                  <a:lumMod val="75000"/>
                </a:schemeClr>
              </a:solidFill>
            </a:rPr>
            <a:t>ኢዮሳፍጥ በሕዝቡ ፊት ቆሞ ጸለየ           </a:t>
          </a:r>
          <a:r>
            <a:rPr lang="en" sz="2000" b="1" kern="1200" dirty="0">
              <a:solidFill>
                <a:schemeClr val="accent6">
                  <a:lumMod val="75000"/>
                </a:schemeClr>
              </a:solidFill>
            </a:rPr>
            <a:t>(2</a:t>
          </a:r>
          <a:r>
            <a:rPr lang="am-ET" sz="2000" b="1" kern="1200" dirty="0">
              <a:solidFill>
                <a:schemeClr val="accent6">
                  <a:lumMod val="75000"/>
                </a:schemeClr>
              </a:solidFill>
            </a:rPr>
            <a:t>ዜና </a:t>
          </a:r>
          <a:r>
            <a:rPr lang="en" sz="2000" b="1" kern="1200" dirty="0">
              <a:solidFill>
                <a:schemeClr val="accent6">
                  <a:lumMod val="75000"/>
                </a:schemeClr>
              </a:solidFill>
            </a:rPr>
            <a:t>20:5)</a:t>
          </a:r>
        </a:p>
      </dsp:txBody>
      <dsp:txXfrm>
        <a:off x="972" y="1833114"/>
        <a:ext cx="1740149" cy="645595"/>
      </dsp:txXfrm>
    </dsp:sp>
    <dsp:sp modelId="{EDB4A37D-8561-4929-99F8-AC235B3239EA}">
      <dsp:nvSpPr>
        <dsp:cNvPr id="0" name=""/>
        <dsp:cNvSpPr/>
      </dsp:nvSpPr>
      <dsp:spPr>
        <a:xfrm>
          <a:off x="1915209" y="6292"/>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am-ET" sz="2000" b="1" kern="1200" dirty="0">
              <a:solidFill>
                <a:schemeClr val="accent5">
                  <a:lumMod val="75000"/>
                </a:schemeClr>
              </a:solidFill>
            </a:rPr>
            <a:t>ዳዊት ሊያመሰግን በእግዚአብሔር ፊት ተቀመጠ </a:t>
          </a:r>
          <a:br>
            <a:rPr lang="en" sz="2000" b="1" kern="1200" dirty="0">
              <a:solidFill>
                <a:schemeClr val="accent5">
                  <a:lumMod val="75000"/>
                </a:schemeClr>
              </a:solidFill>
            </a:rPr>
          </a:br>
          <a:r>
            <a:rPr lang="en" sz="2000" b="1" kern="1200" dirty="0">
              <a:solidFill>
                <a:schemeClr val="accent5">
                  <a:lumMod val="75000"/>
                </a:schemeClr>
              </a:solidFill>
            </a:rPr>
            <a:t>(2</a:t>
          </a:r>
          <a:r>
            <a:rPr lang="am-ET" sz="2000" b="1" kern="1200" dirty="0">
              <a:solidFill>
                <a:schemeClr val="accent5">
                  <a:lumMod val="75000"/>
                </a:schemeClr>
              </a:solidFill>
            </a:rPr>
            <a:t>ሳሙ</a:t>
          </a:r>
          <a:r>
            <a:rPr lang="en" sz="2000" b="1" kern="1200" dirty="0">
              <a:solidFill>
                <a:schemeClr val="accent5">
                  <a:lumMod val="75000"/>
                </a:schemeClr>
              </a:solidFill>
            </a:rPr>
            <a:t> 7:18)</a:t>
          </a:r>
        </a:p>
      </dsp:txBody>
      <dsp:txXfrm>
        <a:off x="1915209" y="1833114"/>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1833114"/>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am-ET" sz="2000" b="1" kern="1200" dirty="0">
              <a:solidFill>
                <a:schemeClr val="accent2">
                  <a:lumMod val="75000"/>
                </a:schemeClr>
              </a:solidFill>
            </a:rPr>
            <a:t>ሰሎሞን ተንበርክኮ እጁን በማንሳት ጸለየ</a:t>
          </a:r>
          <a:br>
            <a:rPr lang="es-ES" sz="2000" b="1" kern="1200" dirty="0">
              <a:solidFill>
                <a:schemeClr val="accent2">
                  <a:lumMod val="75000"/>
                </a:schemeClr>
              </a:solidFill>
            </a:rPr>
          </a:br>
          <a:r>
            <a:rPr lang="en" sz="2000" b="1" kern="1200" dirty="0">
              <a:solidFill>
                <a:schemeClr val="accent2">
                  <a:lumMod val="75000"/>
                </a:schemeClr>
              </a:solidFill>
            </a:rPr>
            <a:t>(1</a:t>
          </a:r>
          <a:r>
            <a:rPr lang="am-ET" sz="2000" b="1" kern="1200" dirty="0">
              <a:solidFill>
                <a:schemeClr val="accent2">
                  <a:lumMod val="75000"/>
                </a:schemeClr>
              </a:solidFill>
            </a:rPr>
            <a:t>ነገ</a:t>
          </a:r>
          <a:r>
            <a:rPr lang="en" sz="2000" b="1" kern="1200" dirty="0">
              <a:solidFill>
                <a:schemeClr val="accent2">
                  <a:lumMod val="75000"/>
                </a:schemeClr>
              </a:solidFill>
            </a:rPr>
            <a:t> 8:54)</a:t>
          </a:r>
        </a:p>
      </dsp:txBody>
      <dsp:txXfrm>
        <a:off x="3829447" y="1833114"/>
        <a:ext cx="1878195" cy="645595"/>
      </dsp:txXfrm>
    </dsp:sp>
    <dsp:sp modelId="{E04F557E-0620-4279-8185-F3D5DA5EFC90}">
      <dsp:nvSpPr>
        <dsp:cNvPr id="0" name=""/>
        <dsp:cNvSpPr/>
      </dsp:nvSpPr>
      <dsp:spPr>
        <a:xfrm>
          <a:off x="5881731" y="6292"/>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81731"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am-ET" sz="2000" b="1" kern="1200" dirty="0">
              <a:ln>
                <a:solidFill>
                  <a:schemeClr val="accent4">
                    <a:lumMod val="50000"/>
                  </a:schemeClr>
                </a:solidFill>
              </a:ln>
            </a:rPr>
            <a:t>የእስራኤል ሕዝብ ሊጸልይ በመሬት ላይ ሰገደ</a:t>
          </a:r>
          <a:br>
            <a:rPr lang="es-ES" sz="2000" b="1" kern="1200" dirty="0">
              <a:ln>
                <a:solidFill>
                  <a:schemeClr val="accent4">
                    <a:lumMod val="50000"/>
                  </a:schemeClr>
                </a:solidFill>
              </a:ln>
            </a:rPr>
          </a:br>
          <a:r>
            <a:rPr lang="en" sz="2000" b="1" kern="1200" dirty="0">
              <a:ln>
                <a:solidFill>
                  <a:schemeClr val="accent4">
                    <a:lumMod val="50000"/>
                  </a:schemeClr>
                </a:solidFill>
              </a:ln>
            </a:rPr>
            <a:t>(</a:t>
          </a:r>
          <a:r>
            <a:rPr lang="am-ET" sz="2000" b="1" kern="1200" dirty="0">
              <a:ln>
                <a:solidFill>
                  <a:schemeClr val="accent4">
                    <a:lumMod val="50000"/>
                  </a:schemeClr>
                </a:solidFill>
              </a:ln>
            </a:rPr>
            <a:t>ነህ</a:t>
          </a:r>
          <a:r>
            <a:rPr lang="en" sz="2000" b="1" kern="1200" dirty="0">
              <a:ln>
                <a:solidFill>
                  <a:schemeClr val="accent4">
                    <a:lumMod val="50000"/>
                  </a:schemeClr>
                </a:solidFill>
              </a:ln>
            </a:rPr>
            <a:t> 8:6)</a:t>
          </a:r>
        </a:p>
      </dsp:txBody>
      <dsp:txXfrm>
        <a:off x="5881731" y="1833114"/>
        <a:ext cx="1740149" cy="645595"/>
      </dsp:txXfrm>
    </dsp:sp>
    <dsp:sp modelId="{409CBAFB-D84F-4FB1-8ADF-A849DF484FB6}">
      <dsp:nvSpPr>
        <dsp:cNvPr id="0" name=""/>
        <dsp:cNvSpPr/>
      </dsp:nvSpPr>
      <dsp:spPr>
        <a:xfrm>
          <a:off x="7795969" y="6292"/>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9596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am-ET" sz="2000" b="1" kern="1200" dirty="0">
              <a:solidFill>
                <a:schemeClr val="accent1">
                  <a:lumMod val="75000"/>
                </a:schemeClr>
              </a:solidFill>
            </a:rPr>
            <a:t>ዳዊት በአልጋው ላይ ሰግዶ ጸለየ</a:t>
          </a:r>
          <a:br>
            <a:rPr lang="es-ES" sz="2000" b="1" kern="1200" dirty="0">
              <a:solidFill>
                <a:schemeClr val="accent1">
                  <a:lumMod val="75000"/>
                </a:schemeClr>
              </a:solidFill>
            </a:rPr>
          </a:br>
          <a:r>
            <a:rPr lang="en" sz="2000" b="1" kern="1200" dirty="0">
              <a:solidFill>
                <a:schemeClr val="accent1">
                  <a:lumMod val="75000"/>
                </a:schemeClr>
              </a:solidFill>
            </a:rPr>
            <a:t>(1</a:t>
          </a:r>
          <a:r>
            <a:rPr lang="am-ET" sz="2000" b="1" kern="1200" dirty="0">
              <a:solidFill>
                <a:schemeClr val="accent1">
                  <a:lumMod val="75000"/>
                </a:schemeClr>
              </a:solidFill>
            </a:rPr>
            <a:t>ነገ</a:t>
          </a:r>
          <a:r>
            <a:rPr lang="en" sz="2000" b="1" kern="1200" dirty="0">
              <a:solidFill>
                <a:schemeClr val="accent1">
                  <a:lumMod val="75000"/>
                </a:schemeClr>
              </a:solidFill>
            </a:rPr>
            <a:t> 1:47)</a:t>
          </a:r>
        </a:p>
      </dsp:txBody>
      <dsp:txXfrm>
        <a:off x="7795969" y="1833114"/>
        <a:ext cx="1740149" cy="645595"/>
      </dsp:txXfrm>
    </dsp:sp>
    <dsp:sp modelId="{FAC1B06F-82D6-44E5-8A3F-A94EDA2109E5}">
      <dsp:nvSpPr>
        <dsp:cNvPr id="0" name=""/>
        <dsp:cNvSpPr/>
      </dsp:nvSpPr>
      <dsp:spPr>
        <a:xfrm>
          <a:off x="9897187" y="6292"/>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10207" y="1833114"/>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am-ET" sz="2000" b="1" kern="1200" dirty="0">
              <a:solidFill>
                <a:schemeClr val="accent3">
                  <a:lumMod val="75000"/>
                </a:schemeClr>
              </a:solidFill>
            </a:rPr>
            <a:t>ነህምያ በንጉሡ ፊት በጸጥታ ቆሞ በልቡ ጸለየ</a:t>
          </a:r>
          <a:br>
            <a:rPr lang="en" sz="2000" b="1" kern="1200" dirty="0">
              <a:solidFill>
                <a:schemeClr val="accent3">
                  <a:lumMod val="75000"/>
                </a:schemeClr>
              </a:solidFill>
            </a:rPr>
          </a:br>
          <a:r>
            <a:rPr lang="en" sz="2000" b="1" kern="1200" dirty="0">
              <a:solidFill>
                <a:schemeClr val="accent3">
                  <a:lumMod val="75000"/>
                </a:schemeClr>
              </a:solidFill>
            </a:rPr>
            <a:t>(</a:t>
          </a:r>
          <a:r>
            <a:rPr lang="am-ET" sz="2000" b="1" kern="1200" dirty="0">
              <a:solidFill>
                <a:schemeClr val="accent3">
                  <a:lumMod val="75000"/>
                </a:schemeClr>
              </a:solidFill>
            </a:rPr>
            <a:t>ነህ</a:t>
          </a:r>
          <a:r>
            <a:rPr lang="en" sz="2000" b="1" kern="1200" dirty="0">
              <a:solidFill>
                <a:schemeClr val="accent3">
                  <a:lumMod val="75000"/>
                </a:schemeClr>
              </a:solidFill>
            </a:rPr>
            <a:t> 2:1-4)</a:t>
          </a:r>
        </a:p>
      </dsp:txBody>
      <dsp:txXfrm>
        <a:off x="9710207" y="1833114"/>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58140" y="405060"/>
          <a:ext cx="2676267" cy="282922"/>
        </a:xfrm>
        <a:custGeom>
          <a:avLst/>
          <a:gdLst/>
          <a:ahLst/>
          <a:cxnLst/>
          <a:rect l="0" t="0" r="0" b="0"/>
          <a:pathLst>
            <a:path>
              <a:moveTo>
                <a:pt x="0" y="0"/>
              </a:moveTo>
              <a:lnTo>
                <a:pt x="0" y="219631"/>
              </a:lnTo>
              <a:lnTo>
                <a:pt x="2676267" y="219631"/>
              </a:lnTo>
              <a:lnTo>
                <a:pt x="2676267"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58140" y="405060"/>
          <a:ext cx="206429" cy="282922"/>
        </a:xfrm>
        <a:custGeom>
          <a:avLst/>
          <a:gdLst/>
          <a:ahLst/>
          <a:cxnLst/>
          <a:rect l="0" t="0" r="0" b="0"/>
          <a:pathLst>
            <a:path>
              <a:moveTo>
                <a:pt x="0" y="0"/>
              </a:moveTo>
              <a:lnTo>
                <a:pt x="0" y="219631"/>
              </a:lnTo>
              <a:lnTo>
                <a:pt x="206429" y="219631"/>
              </a:lnTo>
              <a:lnTo>
                <a:pt x="206429"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59113" y="405060"/>
          <a:ext cx="2199027" cy="282922"/>
        </a:xfrm>
        <a:custGeom>
          <a:avLst/>
          <a:gdLst/>
          <a:ahLst/>
          <a:cxnLst/>
          <a:rect l="0" t="0" r="0" b="0"/>
          <a:pathLst>
            <a:path>
              <a:moveTo>
                <a:pt x="2199027" y="0"/>
              </a:moveTo>
              <a:lnTo>
                <a:pt x="2199027" y="219631"/>
              </a:lnTo>
              <a:lnTo>
                <a:pt x="0" y="219631"/>
              </a:lnTo>
              <a:lnTo>
                <a:pt x="0"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30494" y="405060"/>
          <a:ext cx="1372774" cy="282922"/>
        </a:xfrm>
        <a:custGeom>
          <a:avLst/>
          <a:gdLst/>
          <a:ahLst/>
          <a:cxnLst/>
          <a:rect l="0" t="0" r="0" b="0"/>
          <a:pathLst>
            <a:path>
              <a:moveTo>
                <a:pt x="0" y="0"/>
              </a:moveTo>
              <a:lnTo>
                <a:pt x="0" y="219631"/>
              </a:lnTo>
              <a:lnTo>
                <a:pt x="1372774" y="219631"/>
              </a:lnTo>
              <a:lnTo>
                <a:pt x="1372774"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0800" y="405060"/>
          <a:ext cx="929693" cy="282922"/>
        </a:xfrm>
        <a:custGeom>
          <a:avLst/>
          <a:gdLst/>
          <a:ahLst/>
          <a:cxnLst/>
          <a:rect l="0" t="0" r="0" b="0"/>
          <a:pathLst>
            <a:path>
              <a:moveTo>
                <a:pt x="929693" y="0"/>
              </a:moveTo>
              <a:lnTo>
                <a:pt x="929693" y="219631"/>
              </a:lnTo>
              <a:lnTo>
                <a:pt x="0" y="219631"/>
              </a:lnTo>
              <a:lnTo>
                <a:pt x="0"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27964" y="0"/>
          <a:ext cx="405060" cy="4050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28568" y="60528"/>
          <a:ext cx="429583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scene3d>
            <a:camera prst="orthographicFront"/>
            <a:lightRig rig="threePt" dir="t"/>
          </a:scene3d>
          <a:sp3d extrusionH="57150">
            <a:bevelT w="38100" h="38100"/>
          </a:sp3d>
        </a:bodyPr>
        <a:lstStyle/>
        <a:p>
          <a:pPr marL="0" lvl="0" indent="0" algn="l" defTabSz="1422400">
            <a:lnSpc>
              <a:spcPct val="90000"/>
            </a:lnSpc>
            <a:spcBef>
              <a:spcPct val="0"/>
            </a:spcBef>
            <a:spcAft>
              <a:spcPct val="35000"/>
            </a:spcAft>
            <a:buNone/>
          </a:pPr>
          <a:r>
            <a:rPr lang="am-ET" sz="3200" b="1" kern="1200" dirty="0">
              <a:solidFill>
                <a:schemeClr val="accent3"/>
              </a:solidFill>
            </a:rPr>
            <a:t>ለቤተሰብ አባላት</a:t>
          </a:r>
          <a:endParaRPr lang="en" sz="3200" b="1" kern="1200" dirty="0">
            <a:solidFill>
              <a:schemeClr val="accent3"/>
            </a:solidFill>
          </a:endParaRPr>
        </a:p>
      </dsp:txBody>
      <dsp:txXfrm>
        <a:off x="2028568" y="60528"/>
        <a:ext cx="4295831" cy="405060"/>
      </dsp:txXfrm>
    </dsp:sp>
    <dsp:sp modelId="{9D111C27-E043-480C-8A20-BEB0A7F7A350}">
      <dsp:nvSpPr>
        <dsp:cNvPr id="0" name=""/>
        <dsp:cNvSpPr/>
      </dsp:nvSpPr>
      <dsp:spPr>
        <a:xfrm>
          <a:off x="8296" y="687983"/>
          <a:ext cx="1785008" cy="113028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20343" y="2245120"/>
          <a:ext cx="160474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rPr>
            <a:t>⁕ </a:t>
          </a:r>
          <a:r>
            <a:rPr lang="am-ET" sz="2000" b="1" kern="1200" dirty="0"/>
            <a:t>በእሮን ልጅ ምክንያት</a:t>
          </a:r>
          <a:br>
            <a:rPr lang="es-ES" sz="2000" b="1" kern="1200" dirty="0"/>
          </a:br>
          <a:r>
            <a:rPr lang="en" sz="2000" b="1" kern="1200" dirty="0"/>
            <a:t>(</a:t>
          </a:r>
          <a:r>
            <a:rPr lang="am-ET" sz="2000" b="1" kern="1200" dirty="0"/>
            <a:t>ዘዳ</a:t>
          </a:r>
          <a:r>
            <a:rPr lang="en" sz="2000" b="1" kern="1200" dirty="0"/>
            <a:t> 9:20)</a:t>
          </a:r>
        </a:p>
      </dsp:txBody>
      <dsp:txXfrm>
        <a:off x="220343" y="2245120"/>
        <a:ext cx="1604744" cy="405060"/>
      </dsp:txXfrm>
    </dsp:sp>
    <dsp:sp modelId="{88F1BAE8-136E-42BF-9207-09B358BAB561}">
      <dsp:nvSpPr>
        <dsp:cNvPr id="0" name=""/>
        <dsp:cNvSpPr/>
      </dsp:nvSpPr>
      <dsp:spPr>
        <a:xfrm>
          <a:off x="2310764" y="687983"/>
          <a:ext cx="1785008" cy="1130280"/>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69434" y="2245120"/>
          <a:ext cx="1911499"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3">
                  <a:lumMod val="75000"/>
                </a:schemeClr>
              </a:solidFill>
            </a:rPr>
            <a:t>⁕ </a:t>
          </a:r>
          <a:r>
            <a:rPr lang="am-ET" sz="2000" b="1" kern="1200" dirty="0"/>
            <a:t>በማርያም ማጉረምረም ምክንያት</a:t>
          </a:r>
          <a:br>
            <a:rPr lang="es-ES" sz="2000" b="1" kern="1200" dirty="0"/>
          </a:br>
          <a:r>
            <a:rPr lang="en" sz="2000" b="1" kern="1200" dirty="0"/>
            <a:t>(</a:t>
          </a:r>
          <a:r>
            <a:rPr lang="am-ET" sz="2000" b="1" kern="1200" dirty="0"/>
            <a:t>ዘኁ</a:t>
          </a:r>
          <a:r>
            <a:rPr lang="en" sz="2000" b="1" kern="1200" dirty="0"/>
            <a:t> 12:10-13)</a:t>
          </a:r>
        </a:p>
      </dsp:txBody>
      <dsp:txXfrm>
        <a:off x="2369434" y="2245120"/>
        <a:ext cx="1911499" cy="405060"/>
      </dsp:txXfrm>
    </dsp:sp>
    <dsp:sp modelId="{2FB7C8D9-58F1-4B12-A15B-42E3B531EF11}">
      <dsp:nvSpPr>
        <dsp:cNvPr id="0" name=""/>
        <dsp:cNvSpPr/>
      </dsp:nvSpPr>
      <dsp:spPr>
        <a:xfrm>
          <a:off x="7655610" y="0"/>
          <a:ext cx="405060" cy="4050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49807" y="60528"/>
          <a:ext cx="2538162"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scene3d>
            <a:camera prst="orthographicFront"/>
            <a:lightRig rig="threePt" dir="t"/>
          </a:scene3d>
          <a:sp3d extrusionH="57150">
            <a:bevelT w="38100" h="38100"/>
          </a:sp3d>
        </a:bodyPr>
        <a:lstStyle/>
        <a:p>
          <a:pPr marL="0" lvl="0" indent="0" algn="l" defTabSz="1422400">
            <a:lnSpc>
              <a:spcPct val="90000"/>
            </a:lnSpc>
            <a:spcBef>
              <a:spcPct val="0"/>
            </a:spcBef>
            <a:spcAft>
              <a:spcPct val="35000"/>
            </a:spcAft>
            <a:buNone/>
          </a:pPr>
          <a:r>
            <a:rPr lang="am-ET" sz="3200" b="1" kern="1200" dirty="0">
              <a:solidFill>
                <a:srgbClr val="7030A0"/>
              </a:solidFill>
            </a:rPr>
            <a:t>ለሕዝቡ</a:t>
          </a:r>
          <a:endParaRPr lang="en" sz="3200" b="1" kern="1200" dirty="0">
            <a:solidFill>
              <a:srgbClr val="7030A0"/>
            </a:solidFill>
          </a:endParaRPr>
        </a:p>
      </dsp:txBody>
      <dsp:txXfrm>
        <a:off x="8049807" y="60528"/>
        <a:ext cx="2538162" cy="405060"/>
      </dsp:txXfrm>
    </dsp:sp>
    <dsp:sp modelId="{E15C53C2-DCBA-4343-9AC7-09FB8C81C12F}">
      <dsp:nvSpPr>
        <dsp:cNvPr id="0" name=""/>
        <dsp:cNvSpPr/>
      </dsp:nvSpPr>
      <dsp:spPr>
        <a:xfrm>
          <a:off x="4766608" y="687983"/>
          <a:ext cx="1785008" cy="113028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875666" y="2245120"/>
          <a:ext cx="181072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5">
                  <a:lumMod val="75000"/>
                </a:schemeClr>
              </a:solidFill>
            </a:rPr>
            <a:t>⁕ </a:t>
          </a:r>
          <a:r>
            <a:rPr lang="am-ET" sz="2000" b="1" kern="1200" dirty="0"/>
            <a:t>ውሃ በጠማቸው ጊዜ</a:t>
          </a:r>
          <a:br>
            <a:rPr lang="en" sz="2000" b="1" kern="1200" dirty="0"/>
          </a:br>
          <a:r>
            <a:rPr lang="en" sz="2000" b="1" kern="1200" dirty="0"/>
            <a:t>(</a:t>
          </a:r>
          <a:r>
            <a:rPr lang="am-ET" sz="2000" b="1" kern="1200" dirty="0"/>
            <a:t>ዘጸ</a:t>
          </a:r>
          <a:r>
            <a:rPr lang="en" sz="2000" b="1" kern="1200" dirty="0"/>
            <a:t> 15:24-25)</a:t>
          </a:r>
        </a:p>
      </dsp:txBody>
      <dsp:txXfrm>
        <a:off x="4875666" y="2245120"/>
        <a:ext cx="1810724" cy="405060"/>
      </dsp:txXfrm>
    </dsp:sp>
    <dsp:sp modelId="{DB6B9390-5F47-4F37-A57D-3476786C6143}">
      <dsp:nvSpPr>
        <dsp:cNvPr id="0" name=""/>
        <dsp:cNvSpPr/>
      </dsp:nvSpPr>
      <dsp:spPr>
        <a:xfrm>
          <a:off x="7172066" y="687983"/>
          <a:ext cx="1785008" cy="1130280"/>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16743" y="2245120"/>
          <a:ext cx="193948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6">
                  <a:lumMod val="50000"/>
                </a:schemeClr>
              </a:solidFill>
            </a:rPr>
            <a:t>⁕ </a:t>
          </a:r>
          <a:r>
            <a:rPr lang="am-ET" sz="2000" b="1" kern="1200" dirty="0"/>
            <a:t>በራባቸው ጊዜ </a:t>
          </a:r>
          <a:r>
            <a:rPr lang="en" sz="2000" b="1" kern="1200" dirty="0"/>
            <a:t>(</a:t>
          </a:r>
          <a:r>
            <a:rPr lang="am-ET" sz="2000" b="1" kern="1200" dirty="0"/>
            <a:t>ዘኁ</a:t>
          </a:r>
          <a:r>
            <a:rPr lang="en" sz="2000" b="1" kern="1200" dirty="0"/>
            <a:t> 11:11-13)</a:t>
          </a:r>
        </a:p>
      </dsp:txBody>
      <dsp:txXfrm>
        <a:off x="7216743" y="2245120"/>
        <a:ext cx="1939484" cy="405060"/>
      </dsp:txXfrm>
    </dsp:sp>
    <dsp:sp modelId="{CD389D96-F776-43A9-A232-CA0484CC1C83}">
      <dsp:nvSpPr>
        <dsp:cNvPr id="0" name=""/>
        <dsp:cNvSpPr/>
      </dsp:nvSpPr>
      <dsp:spPr>
        <a:xfrm>
          <a:off x="9641903" y="687983"/>
          <a:ext cx="1785008" cy="1130280"/>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34732" y="2245120"/>
          <a:ext cx="184318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2"/>
              </a:solidFill>
            </a:rPr>
            <a:t>⁕ </a:t>
          </a:r>
          <a:r>
            <a:rPr lang="am-ET" sz="2000" b="1" kern="1200" dirty="0"/>
            <a:t>ኃጥያትን በሰሩ ጊዜ</a:t>
          </a:r>
          <a:br>
            <a:rPr lang="en" sz="2000" b="1" kern="1200" dirty="0"/>
          </a:br>
          <a:r>
            <a:rPr lang="en" sz="2000" b="1" kern="1200" dirty="0"/>
            <a:t>(</a:t>
          </a:r>
          <a:r>
            <a:rPr lang="am-ET" sz="2000" b="1" kern="1200" dirty="0"/>
            <a:t>ዘጸ</a:t>
          </a:r>
          <a:r>
            <a:rPr lang="en" sz="2000" b="1" kern="1200" dirty="0"/>
            <a:t> 32:30-32)</a:t>
          </a:r>
        </a:p>
      </dsp:txBody>
      <dsp:txXfrm>
        <a:off x="9734732" y="2245120"/>
        <a:ext cx="1843181" cy="4050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18/05/2026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18/05/2026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18/05/2026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18/05/2026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18/05/2026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18/05/2026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18/05/2026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18/05/2026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18/05/2026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18/05/2026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18/05/2026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18/05/2026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18/05/2026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18/05/2026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18/05/2026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18/05/2026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18/05/2026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18/05/2026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18/05/2026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18/05/2026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18/05/2026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18/05/2026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18/05/2026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18/05/2026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am-ET"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የፀሎት ተዋጊዎች</a:t>
            </a:r>
          </a:p>
          <a:p>
            <a:pPr algn="ctr"/>
            <a:endPar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endParaRP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2284600" cy="338554"/>
          </a:xfrm>
          <a:prstGeom prst="rect">
            <a:avLst/>
          </a:prstGeom>
          <a:noFill/>
        </p:spPr>
        <p:txBody>
          <a:bodyPr wrap="none" rtlCol="0">
            <a:spAutoFit/>
          </a:bodyPr>
          <a:lstStyle/>
          <a:p>
            <a:r>
              <a:rPr lang="am-ET" sz="1600" b="1" dirty="0">
                <a:solidFill>
                  <a:srgbClr val="FEF5A8"/>
                </a:solidFill>
                <a:effectLst>
                  <a:outerShdw blurRad="38100" dist="38100" dir="2700000" algn="tl">
                    <a:srgbClr val="000000"/>
                  </a:outerShdw>
                </a:effectLst>
              </a:rPr>
              <a:t>ትምህርት</a:t>
            </a:r>
            <a:r>
              <a:rPr lang="en" sz="1600" b="1" dirty="0">
                <a:solidFill>
                  <a:srgbClr val="FEF5A8"/>
                </a:solidFill>
                <a:effectLst>
                  <a:outerShdw blurRad="38100" dist="38100" dir="2700000" algn="tl">
                    <a:srgbClr val="000000"/>
                  </a:outerShdw>
                </a:effectLst>
              </a:rPr>
              <a:t> 6 </a:t>
            </a:r>
            <a:r>
              <a:rPr lang="am-ET" sz="1600" b="1" dirty="0">
                <a:solidFill>
                  <a:srgbClr val="FEF5A8"/>
                </a:solidFill>
                <a:effectLst>
                  <a:outerShdw blurRad="38100" dist="38100" dir="2700000" algn="tl">
                    <a:srgbClr val="000000"/>
                  </a:outerShdw>
                </a:effectLst>
              </a:rPr>
              <a:t>ለ</a:t>
            </a:r>
            <a:r>
              <a:rPr lang="en" sz="1600" b="1" dirty="0">
                <a:solidFill>
                  <a:srgbClr val="FEF5A8"/>
                </a:solidFill>
                <a:effectLst>
                  <a:outerShdw blurRad="38100" dist="38100" dir="2700000" algn="tl">
                    <a:srgbClr val="000000"/>
                  </a:outerShdw>
                </a:effectLst>
              </a:rPr>
              <a:t> </a:t>
            </a:r>
            <a:r>
              <a:rPr lang="am-ET" sz="1600" b="1" dirty="0">
                <a:solidFill>
                  <a:srgbClr val="FEF5A8"/>
                </a:solidFill>
                <a:effectLst>
                  <a:outerShdw blurRad="38100" dist="38100" dir="2700000" algn="tl">
                    <a:srgbClr val="000000"/>
                  </a:outerShdw>
                </a:effectLst>
              </a:rPr>
              <a:t>ግንቦት</a:t>
            </a:r>
            <a:r>
              <a:rPr lang="en" sz="1600" b="1" dirty="0">
                <a:solidFill>
                  <a:srgbClr val="FEF5A8"/>
                </a:solidFill>
                <a:effectLst>
                  <a:outerShdw blurRad="38100" dist="38100" dir="2700000" algn="tl">
                    <a:srgbClr val="000000"/>
                  </a:outerShdw>
                </a:effectLst>
              </a:rPr>
              <a:t> 1</a:t>
            </a:r>
            <a:r>
              <a:rPr lang="en-US" sz="1600" b="1" dirty="0">
                <a:solidFill>
                  <a:srgbClr val="FEF5A8"/>
                </a:solidFill>
                <a:effectLst>
                  <a:outerShdw blurRad="38100" dist="38100" dir="2700000" algn="tl">
                    <a:srgbClr val="000000"/>
                  </a:outerShdw>
                </a:effectLst>
              </a:rPr>
              <a:t>፣</a:t>
            </a:r>
            <a:r>
              <a:rPr lang="en" sz="1600" b="1" dirty="0">
                <a:solidFill>
                  <a:srgbClr val="FEF5A8"/>
                </a:solidFill>
                <a:effectLst>
                  <a:outerShdw blurRad="38100" dist="38100" dir="2700000" algn="tl">
                    <a:srgbClr val="000000"/>
                  </a:outerShdw>
                </a:effectLst>
              </a:rPr>
              <a:t> 2018</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6" y="-71115"/>
            <a:ext cx="6607251" cy="923330"/>
          </a:xfrm>
          <a:prstGeom prst="rect">
            <a:avLst/>
          </a:prstGeom>
          <a:noFill/>
        </p:spPr>
        <p:txBody>
          <a:bodyPr wrap="square">
            <a:spAutoFit/>
          </a:bodyPr>
          <a:lstStyle/>
          <a:p>
            <a:pPr algn="ctr"/>
            <a:r>
              <a:rPr lang="am-ET"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የጸሎት ሕይወት</a:t>
            </a:r>
            <a:endPar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23878"/>
            <a:ext cx="6607251" cy="707886"/>
          </a:xfrm>
          <a:prstGeom prst="rect">
            <a:avLst/>
          </a:prstGeom>
          <a:noFill/>
        </p:spPr>
        <p:txBody>
          <a:bodyPr wrap="square">
            <a:spAutoFit/>
          </a:bodyPr>
          <a:lstStyle/>
          <a:p>
            <a:pPr algn="ctr"/>
            <a:r>
              <a:rPr lang="en" sz="2000" b="1" dirty="0">
                <a:solidFill>
                  <a:schemeClr val="accent3">
                    <a:lumMod val="50000"/>
                  </a:schemeClr>
                </a:solidFill>
                <a:latin typeface="Comic Sans MS" panose="030F0702030302020204" pitchFamily="66" charset="0"/>
              </a:rPr>
              <a:t>“</a:t>
            </a:r>
            <a:r>
              <a:rPr lang="am-ET" sz="2000" b="1" dirty="0">
                <a:solidFill>
                  <a:schemeClr val="accent3">
                    <a:lumMod val="50000"/>
                  </a:schemeClr>
                </a:solidFill>
                <a:latin typeface="Comic Sans MS" panose="030F0702030302020204" pitchFamily="66" charset="0"/>
              </a:rPr>
              <a:t>ሄኖክም አካሄዱን ከእግዚአብሔር ጋር ስላደረገ አልተገኘም፤ እግዚአብሔር ወስዶታልና።</a:t>
            </a:r>
            <a:r>
              <a:rPr lang="en" sz="2000" b="1" dirty="0">
                <a:solidFill>
                  <a:schemeClr val="accent3">
                    <a:lumMod val="50000"/>
                  </a:schemeClr>
                </a:solidFill>
                <a:latin typeface="Comic Sans MS" panose="030F0702030302020204" pitchFamily="66" charset="0"/>
              </a:rPr>
              <a:t>” </a:t>
            </a:r>
            <a:r>
              <a:rPr lang="en" sz="1600" b="1" dirty="0">
                <a:solidFill>
                  <a:schemeClr val="accent3">
                    <a:lumMod val="50000"/>
                  </a:schemeClr>
                </a:solidFill>
                <a:latin typeface="Comic Sans MS" panose="030F0702030302020204" pitchFamily="66" charset="0"/>
              </a:rPr>
              <a:t>(</a:t>
            </a:r>
            <a:r>
              <a:rPr lang="am-ET" sz="1600" b="1" dirty="0">
                <a:solidFill>
                  <a:schemeClr val="accent3">
                    <a:lumMod val="50000"/>
                  </a:schemeClr>
                </a:solidFill>
                <a:latin typeface="Comic Sans MS" panose="030F0702030302020204" pitchFamily="66" charset="0"/>
              </a:rPr>
              <a:t>ዘፍጥረት</a:t>
            </a:r>
            <a:r>
              <a:rPr lang="en" sz="1600"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5:24</a:t>
            </a:r>
            <a:r>
              <a:rPr lang="en" sz="1600" b="1" dirty="0">
                <a:solidFill>
                  <a:schemeClr val="accent3">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271321"/>
            <a:ext cx="6471447" cy="1015663"/>
          </a:xfrm>
          <a:prstGeom prst="rect">
            <a:avLst/>
          </a:prstGeom>
          <a:noFill/>
        </p:spPr>
        <p:txBody>
          <a:bodyPr wrap="square" rtlCol="0">
            <a:spAutoFit/>
          </a:bodyPr>
          <a:lstStyle/>
          <a:p>
            <a:pPr>
              <a:spcBef>
                <a:spcPts val="600"/>
              </a:spcBef>
            </a:pPr>
            <a:r>
              <a:rPr lang="am-ET" sz="2000" b="1" dirty="0"/>
              <a:t>ሔኖክ የኖረበት ዘመን ከውሃ ጥፋት በፊት የነበሩት ሰዎች ክፋት እጅግ በበዛበት አስቸጋሪ ጊዜ ነበር።</a:t>
            </a:r>
            <a:r>
              <a:rPr lang="en" sz="2000" b="1" dirty="0"/>
              <a:t> </a:t>
            </a:r>
            <a:r>
              <a:rPr lang="am-ET" sz="2000" b="1" dirty="0"/>
              <a:t>ልጁን ከወለደ በኋላ ስለ እግዚአብሔር ያለው መረዳትና ከእርሱ ጋር ያለው ህብረት በኃይል ጨመረ </a:t>
            </a:r>
            <a:r>
              <a:rPr lang="en" sz="2000" b="1" dirty="0"/>
              <a:t>(</a:t>
            </a:r>
            <a:r>
              <a:rPr lang="am-ET" sz="2000" b="1" dirty="0"/>
              <a:t>ዘፍ</a:t>
            </a:r>
            <a:r>
              <a:rPr lang="en" sz="2000" b="1" dirty="0"/>
              <a:t> 5:21-24)</a:t>
            </a:r>
            <a:r>
              <a:rPr lang="am-ET" sz="2000" b="1" dirty="0"/>
              <a:t>።</a:t>
            </a:r>
            <a:endParaRPr lang="en" sz="2000" b="1" dirty="0"/>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644291"/>
            <a:ext cx="9716727" cy="1015663"/>
          </a:xfrm>
          <a:prstGeom prst="rect">
            <a:avLst/>
          </a:prstGeom>
          <a:noFill/>
        </p:spPr>
        <p:txBody>
          <a:bodyPr wrap="square">
            <a:spAutoFit/>
          </a:bodyPr>
          <a:lstStyle/>
          <a:p>
            <a:pPr>
              <a:spcBef>
                <a:spcPts val="600"/>
              </a:spcBef>
            </a:pPr>
            <a:r>
              <a:rPr lang="am-ET" sz="2000" b="1" dirty="0"/>
              <a:t>በዚህ ግንኙነት ውስጥ ጸሎት ዋና አካል ነበር።</a:t>
            </a:r>
            <a:r>
              <a:rPr lang="en" sz="2000" b="1" dirty="0"/>
              <a:t> </a:t>
            </a:r>
            <a:r>
              <a:rPr lang="am-ET" sz="2000" b="1" dirty="0"/>
              <a:t>የስራ ጫና እና አስቸኳይነቱ በጨመረ ቁጥር የጸሎቱ ጽናትና ግለት ይጨምር ነበር።</a:t>
            </a:r>
            <a:r>
              <a:rPr lang="en" sz="2000" b="1" dirty="0"/>
              <a:t> </a:t>
            </a:r>
            <a:r>
              <a:rPr lang="am-ET" sz="2000" b="1" dirty="0"/>
              <a:t>አንዳንድ </a:t>
            </a:r>
            <a:r>
              <a:rPr lang="en-US" sz="2000" b="1" dirty="0" err="1"/>
              <a:t>ጊዜ</a:t>
            </a:r>
            <a:r>
              <a:rPr lang="en" sz="2000" b="1" dirty="0"/>
              <a:t> </a:t>
            </a:r>
            <a:r>
              <a:rPr lang="am-ET" sz="2000" b="1" dirty="0"/>
              <a:t>ከእግዚአብሔር ጋር የጠለቀ ህብረትን ለማድረግ ወደ ገለልተኛ ስፍራዎች ይሄድ ነበር።</a:t>
            </a:r>
            <a:r>
              <a:rPr lang="en" sz="2000" b="1" dirty="0"/>
              <a:t> </a:t>
            </a:r>
            <a:r>
              <a:rPr lang="am-ET" sz="2000" b="1" dirty="0"/>
              <a:t>ነገር ግን ሁልጊዜ ስለ እግዚአብሔር ያለውን እውቀት ሊያካፍል ወደ ሕዝቡ ይመለስ ነበር</a:t>
            </a:r>
            <a:r>
              <a:rPr lang="en" sz="2000" b="1" dirty="0"/>
              <a:t> </a:t>
            </a:r>
            <a:r>
              <a:rPr lang="am-ET" sz="2000" b="1" dirty="0"/>
              <a:t>።</a:t>
            </a:r>
            <a:endParaRPr lang="en" sz="2000" b="1" dirty="0"/>
          </a:p>
        </p:txBody>
      </p:sp>
      <p:sp>
        <p:nvSpPr>
          <p:cNvPr id="22" name="CuadroTexto 21">
            <a:extLst>
              <a:ext uri="{FF2B5EF4-FFF2-40B4-BE49-F238E27FC236}">
                <a16:creationId xmlns:a16="http://schemas.microsoft.com/office/drawing/2014/main" id="{DE477E4F-FEE9-6F08-0ADC-F9EB5F5A9F24}"/>
              </a:ext>
            </a:extLst>
          </p:cNvPr>
          <p:cNvSpPr txBox="1"/>
          <p:nvPr/>
        </p:nvSpPr>
        <p:spPr>
          <a:xfrm>
            <a:off x="2786518" y="4017261"/>
            <a:ext cx="5048407" cy="1938992"/>
          </a:xfrm>
          <a:prstGeom prst="rect">
            <a:avLst/>
          </a:prstGeom>
          <a:noFill/>
        </p:spPr>
        <p:txBody>
          <a:bodyPr wrap="square">
            <a:spAutoFit/>
          </a:bodyPr>
          <a:lstStyle/>
          <a:p>
            <a:pPr>
              <a:spcBef>
                <a:spcPts val="600"/>
              </a:spcBef>
            </a:pPr>
            <a:r>
              <a:rPr lang="am-ET" sz="2000" b="1" dirty="0"/>
              <a:t>እግዚአብሔር በቀኑ ሩጫና ጥድፊያ መካከልም ሆነ በጸጥታ የግል ቦታ ላይ ሊያደጠምን ዝግጁ ነው። በምድር ሁሉ ላይ እኛን ሊሰማና ሊያየን የማይችልበት ቦታ የለም። ጸሎታችንን ከልባችን በቃላት ወይም ደግሞ በጽሞና በሃሳባችን መጸለይና መግለጽ እንችላለን።</a:t>
            </a:r>
            <a:r>
              <a:rPr lang="en" sz="2000" b="1" dirty="0"/>
              <a:t> </a:t>
            </a:r>
            <a:r>
              <a:rPr lang="am-ET" sz="2000" b="1" dirty="0"/>
              <a:t>ዋናው ነገር ግን ከእግዚአብሔር ጋር በጸሎት መገናኘታችንን አለማቋረጣችን ነው።</a:t>
            </a:r>
            <a:endParaRPr lang="en" sz="2000" b="1" dirty="0"/>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9" y="3241583"/>
            <a:ext cx="4419601" cy="144655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m-ET" sz="8800" b="1" spc="300" dirty="0">
                <a:ln/>
                <a:solidFill>
                  <a:srgbClr val="9A23BC"/>
                </a:solidFill>
                <a:effectLst>
                  <a:outerShdw blurRad="38100" dist="12700" dir="2700000" algn="tl">
                    <a:srgbClr val="000000"/>
                  </a:outerShdw>
                  <a:reflection blurRad="6350" stA="60000" endA="900" endPos="58000" dir="5400000" sy="-100000" algn="bl" rotWithShape="0"/>
                </a:effectLst>
              </a:rPr>
              <a:t>ሙሴ</a:t>
            </a:r>
            <a:endParaRPr lang="en" sz="8800" b="1" spc="300" dirty="0">
              <a:ln/>
              <a:solidFill>
                <a:srgbClr val="9A23BC"/>
              </a:solidFill>
              <a:effectLst>
                <a:outerShdw blurRad="38100" dist="12700" dir="2700000" algn="tl">
                  <a:srgbClr val="000000"/>
                </a:outerShdw>
                <a:reflection blurRad="6350" stA="60000" endA="900" endPos="58000" dir="5400000" sy="-100000" algn="bl" rotWithShape="0"/>
              </a:effectLst>
            </a:endParaRP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1015663"/>
          </a:xfrm>
          <a:prstGeom prst="rect">
            <a:avLst/>
          </a:prstGeom>
          <a:noFill/>
        </p:spPr>
        <p:txBody>
          <a:bodyPr wrap="square">
            <a:spAutoFit/>
          </a:bodyPr>
          <a:lstStyle/>
          <a:p>
            <a:pPr algn="ctr"/>
            <a:r>
              <a:rPr lang="am-ET" sz="60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ከእግዚአብሔር ጋር መነጋገር</a:t>
            </a:r>
            <a:endParaRPr lang="en" sz="60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832410"/>
            <a:ext cx="12192000" cy="400110"/>
          </a:xfrm>
          <a:prstGeom prst="rect">
            <a:avLst/>
          </a:prstGeom>
          <a:noFill/>
        </p:spPr>
        <p:txBody>
          <a:bodyPr wrap="square">
            <a:spAutoFit/>
          </a:bodyPr>
          <a:lstStyle/>
          <a:p>
            <a:pPr algn="ctr"/>
            <a:r>
              <a:rPr lang="en" sz="2000"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am-ET" sz="2000" b="1" dirty="0">
                <a:solidFill>
                  <a:srgbClr val="FECC75"/>
                </a:solidFill>
                <a:effectLst>
                  <a:outerShdw blurRad="38100" dist="38100" dir="2700000" algn="tl">
                    <a:srgbClr val="000000">
                      <a:alpha val="43137"/>
                    </a:srgbClr>
                  </a:outerShdw>
                </a:effectLst>
                <a:latin typeface="Comic Sans MS" panose="030F0702030302020204" pitchFamily="66" charset="0"/>
              </a:rPr>
              <a:t>እግዚአብሔርን ፊት ለፊት እንዳወቀው እንደ ሙሴ ያለ ነቢይ ከዚያ ወዲህ በእስራኤል ዘንድ አልተነሣም፤</a:t>
            </a:r>
            <a:r>
              <a:rPr lang="en" sz="2000"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am-ET" sz="2000"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 sz="1600"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am-ET" sz="1600" b="1" dirty="0">
                <a:solidFill>
                  <a:srgbClr val="FECC75"/>
                </a:solidFill>
                <a:effectLst>
                  <a:outerShdw blurRad="38100" dist="38100" dir="2700000" algn="tl">
                    <a:srgbClr val="000000">
                      <a:alpha val="43137"/>
                    </a:srgbClr>
                  </a:outerShdw>
                </a:effectLst>
                <a:latin typeface="Comic Sans MS" panose="030F0702030302020204" pitchFamily="66" charset="0"/>
              </a:rPr>
              <a:t>ዘዳግም</a:t>
            </a:r>
            <a:r>
              <a:rPr lang="en" sz="1600"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34:10</a:t>
            </a:r>
            <a:r>
              <a:rPr lang="en" sz="1600" b="1" dirty="0">
                <a:solidFill>
                  <a:srgbClr val="FECC75"/>
                </a:solidFill>
                <a:effectLst>
                  <a:outerShdw blurRad="38100" dist="38100" dir="2700000" algn="tl">
                    <a:srgbClr val="000000">
                      <a:alpha val="43137"/>
                    </a:srgbClr>
                  </a:outerShdw>
                </a:effectLst>
                <a:latin typeface="Comic Sans MS" panose="030F0702030302020204" pitchFamily="66" charset="0"/>
              </a:rPr>
              <a:t>)</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707886"/>
          </a:xfrm>
          <a:prstGeom prst="rect">
            <a:avLst/>
          </a:prstGeom>
          <a:noFill/>
        </p:spPr>
        <p:txBody>
          <a:bodyPr wrap="square" rtlCol="0">
            <a:spAutoFit/>
          </a:bodyPr>
          <a:lstStyle/>
          <a:p>
            <a:pPr>
              <a:spcBef>
                <a:spcPts val="600"/>
              </a:spcBef>
            </a:pPr>
            <a:r>
              <a:rPr lang="am-ET" sz="2000" b="1" dirty="0"/>
              <a:t>እግዚአብሔር ከሲና ተራራ ላይ ሲናገር በሰሙ ጊዜ የእስራኤል ሕዝብ ከድምጹ የተነሳ መሞትን ስለፈሩ እግዚአብሔር በድጋሚ እነርሱን በቀጥታ</a:t>
            </a:r>
            <a:r>
              <a:rPr lang="en" sz="2000" b="1" dirty="0"/>
              <a:t> </a:t>
            </a:r>
            <a:r>
              <a:rPr lang="am-ET" sz="2000" b="1" dirty="0"/>
              <a:t>እንዳያናግራቸው ጠይቀው ነበር</a:t>
            </a:r>
            <a:r>
              <a:rPr lang="en" sz="2000" b="1" dirty="0"/>
              <a:t> (</a:t>
            </a:r>
            <a:r>
              <a:rPr lang="am-ET" sz="2000" b="1" dirty="0"/>
              <a:t>ዘጸ</a:t>
            </a:r>
            <a:r>
              <a:rPr lang="en" sz="2000" b="1" dirty="0"/>
              <a:t> 20:18-19)</a:t>
            </a:r>
            <a:r>
              <a:rPr lang="am-ET" sz="2000" b="1" dirty="0"/>
              <a:t>።</a:t>
            </a:r>
            <a:endParaRPr lang="en" sz="2000" b="1" dirty="0"/>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913296" cy="1015663"/>
          </a:xfrm>
          <a:prstGeom prst="rect">
            <a:avLst/>
          </a:prstGeom>
          <a:noFill/>
        </p:spPr>
        <p:txBody>
          <a:bodyPr wrap="square">
            <a:spAutoFit/>
          </a:bodyPr>
          <a:lstStyle/>
          <a:p>
            <a:pPr>
              <a:spcBef>
                <a:spcPts val="600"/>
              </a:spcBef>
            </a:pPr>
            <a:r>
              <a:rPr lang="am-ET" sz="2000" b="1" dirty="0"/>
              <a:t>ከእግዚአብሔር ጋራ ፊት ለፊት ይነጋገር የነበረው ሙሴ ግን ሀሳቡ እንዲህ አልነበረም</a:t>
            </a:r>
            <a:r>
              <a:rPr lang="en" sz="2000" b="1" dirty="0"/>
              <a:t> (</a:t>
            </a:r>
            <a:r>
              <a:rPr lang="am-ET" sz="2000" b="1" dirty="0"/>
              <a:t>ዘዳ</a:t>
            </a:r>
            <a:r>
              <a:rPr lang="en" sz="2000" b="1" dirty="0"/>
              <a:t> 34:10)</a:t>
            </a:r>
            <a:r>
              <a:rPr lang="am-ET" sz="2000" b="1" dirty="0"/>
              <a:t>።</a:t>
            </a:r>
            <a:r>
              <a:rPr lang="en" sz="2000" b="1" dirty="0"/>
              <a:t> </a:t>
            </a:r>
            <a:r>
              <a:rPr lang="am-ET" sz="2000" b="1" dirty="0"/>
              <a:t>ከሚቃጠለው ቁጥቋጦ እስከ ሞተበት ቀን ድረስ ለ </a:t>
            </a:r>
            <a:r>
              <a:rPr lang="en" sz="2000" b="1" dirty="0"/>
              <a:t>40 </a:t>
            </a:r>
            <a:r>
              <a:rPr lang="am-ET" sz="2000" b="1" dirty="0"/>
              <a:t>ዓመታት ሙሴና እግዚአብሔር በመደበኛነትና በግል</a:t>
            </a:r>
            <a:r>
              <a:rPr lang="en" sz="2000" b="1" dirty="0"/>
              <a:t> </a:t>
            </a:r>
            <a:r>
              <a:rPr lang="am-ET" sz="2000" b="1" dirty="0"/>
              <a:t>ይነጋገሩ ነበር</a:t>
            </a:r>
            <a:r>
              <a:rPr lang="en" sz="2000" b="1" dirty="0"/>
              <a:t> (</a:t>
            </a:r>
            <a:r>
              <a:rPr lang="am-ET" sz="2000" b="1" dirty="0"/>
              <a:t>ዘጸ</a:t>
            </a:r>
            <a:r>
              <a:rPr lang="en" sz="2000" b="1" dirty="0"/>
              <a:t> 33:9-11)</a:t>
            </a:r>
            <a:r>
              <a:rPr lang="am-ET" sz="2000" b="1" dirty="0"/>
              <a:t>።</a:t>
            </a:r>
            <a:endParaRPr lang="en" sz="2000" b="1" dirty="0"/>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07886"/>
          </a:xfrm>
          <a:prstGeom prst="rect">
            <a:avLst/>
          </a:prstGeom>
          <a:noFill/>
        </p:spPr>
        <p:txBody>
          <a:bodyPr wrap="square">
            <a:spAutoFit/>
          </a:bodyPr>
          <a:lstStyle/>
          <a:p>
            <a:pPr>
              <a:spcBef>
                <a:spcPts val="600"/>
              </a:spcBef>
            </a:pPr>
            <a:r>
              <a:rPr lang="am-ET" sz="2000" b="1" dirty="0"/>
              <a:t>ከእግዚአብሔር ጋር ፊት ለፊት የመነጋገር እድሉ ባይኖረንም ጸሎት ከእርሱ ጋራ በቀጥታ እንድንገናኝ በማድረግ ይህን ቦታ ይሞላል።</a:t>
            </a:r>
            <a:endParaRPr lang="en" sz="2000" b="1" dirty="0"/>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743934"/>
            <a:ext cx="4699463" cy="1323439"/>
          </a:xfrm>
          <a:prstGeom prst="rect">
            <a:avLst/>
          </a:prstGeom>
          <a:noFill/>
        </p:spPr>
        <p:txBody>
          <a:bodyPr wrap="square">
            <a:spAutoFit/>
          </a:bodyPr>
          <a:lstStyle/>
          <a:p>
            <a:pPr>
              <a:spcBef>
                <a:spcPts val="600"/>
              </a:spcBef>
            </a:pPr>
            <a:r>
              <a:rPr lang="am-ET" sz="2000" b="1" dirty="0"/>
              <a:t>እግዚአብሔር ለሙሴ የመገናኛውን ድንኳን የሚሰራበትን ጥንቁቅ መመሪያዎችንና በርካታ ሕጎችን የሰጣባቸው አያሌ የ</a:t>
            </a:r>
            <a:r>
              <a:rPr lang="en-US" sz="2000" b="1" dirty="0"/>
              <a:t>40 </a:t>
            </a:r>
            <a:r>
              <a:rPr lang="am-ET" sz="2000" b="1" dirty="0"/>
              <a:t>ቀናት ቆይታዎችን መጽሐፍ ቅዱስ መዝግቦልናል።</a:t>
            </a:r>
            <a:endParaRPr lang="en" sz="2000" b="1" dirty="0"/>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830997"/>
          </a:xfrm>
          <a:prstGeom prst="rect">
            <a:avLst/>
          </a:prstGeom>
          <a:noFill/>
        </p:spPr>
        <p:txBody>
          <a:bodyPr wrap="square">
            <a:spAutoFit/>
          </a:bodyPr>
          <a:lstStyle/>
          <a:p>
            <a:pPr algn="ctr"/>
            <a:r>
              <a:rPr lang="am-ET"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የምልጃ ጸሎት</a:t>
            </a:r>
            <a:endParaRPr lang="en"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rgbClr val="7030A0"/>
                </a:solidFill>
                <a:latin typeface="Comic Sans MS" panose="030F0702030302020204" pitchFamily="66" charset="0"/>
              </a:rPr>
              <a:t>“</a:t>
            </a:r>
            <a:r>
              <a:rPr lang="am-ET" sz="2000" b="1" dirty="0">
                <a:solidFill>
                  <a:srgbClr val="7030A0"/>
                </a:solidFill>
                <a:latin typeface="Comic Sans MS" panose="030F0702030302020204" pitchFamily="66" charset="0"/>
              </a:rPr>
              <a:t>እግዚአብሔርም አሮንን ሊያጠፋው እጅግ ተቈጣው፤ ስለ አሮንም ደግሞ በዚያን ጊዜ ጸለይሁ።</a:t>
            </a:r>
            <a:r>
              <a:rPr lang="en" sz="2000" b="1" dirty="0">
                <a:solidFill>
                  <a:srgbClr val="7030A0"/>
                </a:solidFill>
                <a:latin typeface="Comic Sans MS" panose="030F0702030302020204" pitchFamily="66" charset="0"/>
              </a:rPr>
              <a:t>” </a:t>
            </a:r>
            <a:r>
              <a:rPr lang="en" sz="1600" b="1" dirty="0">
                <a:solidFill>
                  <a:srgbClr val="7030A0"/>
                </a:solidFill>
                <a:latin typeface="Comic Sans MS" panose="030F0702030302020204" pitchFamily="66" charset="0"/>
              </a:rPr>
              <a:t>(</a:t>
            </a:r>
            <a:r>
              <a:rPr lang="am-ET" sz="1600" b="1" dirty="0">
                <a:solidFill>
                  <a:srgbClr val="7030A0"/>
                </a:solidFill>
                <a:latin typeface="Comic Sans MS" panose="030F0702030302020204" pitchFamily="66" charset="0"/>
              </a:rPr>
              <a:t>ዘዳግም</a:t>
            </a:r>
            <a:r>
              <a:rPr lang="en" sz="1600"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9:20</a:t>
            </a:r>
            <a:r>
              <a:rPr lang="en" sz="1600" b="1" dirty="0">
                <a:solidFill>
                  <a:srgbClr val="7030A0"/>
                </a:solidFill>
                <a:latin typeface="Comic Sans MS" panose="030F0702030302020204" pitchFamily="66" charset="0"/>
              </a:rPr>
              <a:t>)</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340033"/>
            <a:ext cx="7127871" cy="707886"/>
          </a:xfrm>
          <a:prstGeom prst="rect">
            <a:avLst/>
          </a:prstGeom>
          <a:noFill/>
        </p:spPr>
        <p:txBody>
          <a:bodyPr wrap="square" rtlCol="0">
            <a:spAutoFit/>
          </a:bodyPr>
          <a:lstStyle/>
          <a:p>
            <a:pPr>
              <a:spcBef>
                <a:spcPts val="600"/>
              </a:spcBef>
            </a:pPr>
            <a:r>
              <a:rPr lang="am-ET" sz="2000" b="1" dirty="0"/>
              <a:t>የምልጃ ጸሎት በሌሎች ምትክ ለእነርሱ የምንጸልየው ጸሎት</a:t>
            </a:r>
            <a:r>
              <a:rPr lang="en" sz="2000" b="1" dirty="0"/>
              <a:t> (</a:t>
            </a:r>
            <a:r>
              <a:rPr lang="am-ET" sz="2000" b="1" dirty="0"/>
              <a:t>ያዕ</a:t>
            </a:r>
            <a:r>
              <a:rPr lang="en" sz="2000" b="1" dirty="0"/>
              <a:t> 5:16</a:t>
            </a:r>
            <a:r>
              <a:rPr lang="am-ET" sz="2000" b="1" dirty="0"/>
              <a:t>፣</a:t>
            </a:r>
            <a:r>
              <a:rPr lang="en" sz="2000" b="1" dirty="0"/>
              <a:t> </a:t>
            </a:r>
            <a:r>
              <a:rPr lang="am-ET" sz="2000" b="1" dirty="0"/>
              <a:t>ማቴ</a:t>
            </a:r>
            <a:r>
              <a:rPr lang="en" sz="2000" b="1" dirty="0"/>
              <a:t> 5:44</a:t>
            </a:r>
            <a:r>
              <a:rPr lang="am-ET" sz="2000" b="1" dirty="0"/>
              <a:t>፣</a:t>
            </a:r>
            <a:r>
              <a:rPr lang="en" sz="2000" b="1" dirty="0"/>
              <a:t> 1 </a:t>
            </a:r>
            <a:r>
              <a:rPr lang="am-ET" sz="2000" b="1" dirty="0"/>
              <a:t>ጢሞ</a:t>
            </a:r>
            <a:r>
              <a:rPr lang="en" sz="2000" b="1" dirty="0"/>
              <a:t> 2:1-4)</a:t>
            </a:r>
            <a:r>
              <a:rPr lang="am-ET" sz="2000" b="1" dirty="0"/>
              <a:t>።</a:t>
            </a:r>
            <a:endParaRPr lang="en" sz="2000" b="1" dirty="0"/>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2928004992"/>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00110"/>
          </a:xfrm>
          <a:prstGeom prst="rect">
            <a:avLst/>
          </a:prstGeom>
          <a:noFill/>
        </p:spPr>
        <p:txBody>
          <a:bodyPr wrap="square" rtlCol="0">
            <a:spAutoFit/>
          </a:bodyPr>
          <a:lstStyle/>
          <a:p>
            <a:pPr algn="ctr">
              <a:spcBef>
                <a:spcPts val="600"/>
              </a:spcBef>
            </a:pPr>
            <a:r>
              <a:rPr lang="am-ET" sz="2000" b="1" dirty="0"/>
              <a:t>ሌሌሎች እንዲጸልይ ሙሴን ያነሳሳው ምንድን ነበር</a:t>
            </a:r>
            <a:r>
              <a:rPr lang="en" sz="2000" b="1" dirty="0"/>
              <a:t>?</a:t>
            </a:r>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155835"/>
            <a:ext cx="71067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ሙሴ በተለያዩ ሁኔታዎችና በተለያዩ ምክንያቶች ለሌሎች የምልጃ ጸሎትን ወደ እግዚአብሔር ጸልዮ ነበር</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ይህ ተነሳሽነት የሚመነጨው ለሰዎች ከነበረው ፍቅር ነው። ይህ ደግሞ ለእኛ ዋና መነሻ ሊሆን ይገባል።</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514905" y="711540"/>
            <a:ext cx="11469571" cy="4524315"/>
          </a:xfrm>
          <a:prstGeom prst="rect">
            <a:avLst/>
          </a:prstGeom>
          <a:noFill/>
        </p:spPr>
        <p:txBody>
          <a:bodyPr wrap="square">
            <a:spAutoFit/>
          </a:bodyPr>
          <a:lstStyle/>
          <a:p>
            <a:pPr>
              <a:spcBef>
                <a:spcPts val="600"/>
              </a:spcBef>
            </a:pPr>
            <a:r>
              <a:rPr lang="en" sz="3200" b="1" dirty="0">
                <a:latin typeface="Constantia" panose="02030602050306030303" pitchFamily="18" charset="0"/>
              </a:rPr>
              <a:t>“</a:t>
            </a:r>
            <a:r>
              <a:rPr lang="am-ET" sz="3200" b="1" dirty="0">
                <a:latin typeface="Constantia" panose="02030602050306030303" pitchFamily="18" charset="0"/>
              </a:rPr>
              <a:t>በቤተሰባችን ውስጥ በጋራ መጸለይ አለብን፥</a:t>
            </a:r>
            <a:r>
              <a:rPr lang="en-US" sz="3200" b="1" dirty="0">
                <a:latin typeface="Constantia" panose="02030602050306030303" pitchFamily="18" charset="0"/>
              </a:rPr>
              <a:t> </a:t>
            </a:r>
            <a:r>
              <a:rPr lang="am-ET" sz="3200" b="1" dirty="0">
                <a:latin typeface="Constantia" panose="02030602050306030303" pitchFamily="18" charset="0"/>
              </a:rPr>
              <a:t>ከምንም በላይ ደግሞ ለነፍስ ሕይወትን የሚሰጣት ይህ ነውና የግል ጸሎትን በፍጹም መዘንጋት የለብንም።</a:t>
            </a:r>
            <a:r>
              <a:rPr lang="en-US" sz="3200" b="1" dirty="0">
                <a:latin typeface="Constantia" panose="02030602050306030303" pitchFamily="18" charset="0"/>
              </a:rPr>
              <a:t> </a:t>
            </a:r>
            <a:r>
              <a:rPr lang="am-ET" sz="3200" b="1" dirty="0">
                <a:latin typeface="Constantia" panose="02030602050306030303" pitchFamily="18" charset="0"/>
              </a:rPr>
              <a:t>ጸሎት ተዘንግቶ እያለ ነፍስ ሕያው ልትሆን አይቻላትም።</a:t>
            </a:r>
            <a:r>
              <a:rPr lang="en-US" sz="3200" b="1" dirty="0">
                <a:latin typeface="Constantia" panose="02030602050306030303" pitchFamily="18" charset="0"/>
              </a:rPr>
              <a:t> </a:t>
            </a:r>
            <a:r>
              <a:rPr lang="am-ET" sz="3200" b="1" dirty="0">
                <a:latin typeface="Constantia" panose="02030602050306030303" pitchFamily="18" charset="0"/>
              </a:rPr>
              <a:t>የቤተሰብ ወይም የጋራ ጸሎት ብቻ በቂ አይደለም።</a:t>
            </a:r>
            <a:r>
              <a:rPr lang="en-US" sz="3200" b="1" dirty="0">
                <a:latin typeface="Constantia" panose="02030602050306030303" pitchFamily="18" charset="0"/>
              </a:rPr>
              <a:t> </a:t>
            </a:r>
            <a:r>
              <a:rPr lang="am-ET" sz="3200" b="1" dirty="0">
                <a:latin typeface="Constantia" panose="02030602050306030303" pitchFamily="18" charset="0"/>
              </a:rPr>
              <a:t>በድብቅ ቦታ ላይ ነፍስ ለእግዚአብሔር መርማሪ አይኖች ግልጥ ሆና መታየት አለባት።</a:t>
            </a:r>
            <a:r>
              <a:rPr lang="en-US" sz="3200" b="1" dirty="0">
                <a:latin typeface="Constantia" panose="02030602050306030303" pitchFamily="18" charset="0"/>
              </a:rPr>
              <a:t> </a:t>
            </a:r>
            <a:r>
              <a:rPr lang="am-ET" sz="3200" b="1" dirty="0">
                <a:latin typeface="Constantia" panose="02030602050306030303" pitchFamily="18" charset="0"/>
              </a:rPr>
              <a:t>ድብቅ ጸሎት ሊደመጥ የሚገባው ጸሎትን በሚሰማው በእግዚአብሔር ብቻ ነው።</a:t>
            </a:r>
            <a:r>
              <a:rPr lang="en-US" sz="3200" b="1" dirty="0">
                <a:latin typeface="Constantia" panose="02030602050306030303" pitchFamily="18" charset="0"/>
              </a:rPr>
              <a:t> </a:t>
            </a:r>
            <a:r>
              <a:rPr lang="am-ET" sz="3200" b="1" dirty="0">
                <a:latin typeface="Constantia" panose="02030602050306030303" pitchFamily="18" charset="0"/>
              </a:rPr>
              <a:t>የጠያቂ ጆሮ ሁሉ የጥያቄዎቻችንን ሸክሞች ሊሰሙ አይገባም።</a:t>
            </a:r>
            <a:r>
              <a:rPr lang="en-US" sz="3200" b="1" dirty="0">
                <a:latin typeface="Constantia" panose="02030602050306030303" pitchFamily="18" charset="0"/>
              </a:rPr>
              <a:t> </a:t>
            </a:r>
            <a:r>
              <a:rPr lang="am-ET" sz="3200" b="1" dirty="0">
                <a:latin typeface="Constantia" panose="02030602050306030303" pitchFamily="18" charset="0"/>
              </a:rPr>
              <a:t>በድብቅ ጸሎት ውስጥ ነፍስ ከሚከብቧት ተጽዕኖዎችና ከችኮላ ታርፋለች።</a:t>
            </a:r>
            <a:r>
              <a:rPr lang="en-US" sz="3200" b="1" dirty="0">
                <a:latin typeface="Constantia" panose="02030602050306030303" pitchFamily="18" charset="0"/>
              </a:rPr>
              <a:t> </a:t>
            </a:r>
            <a:r>
              <a:rPr lang="am-ET" sz="3200" b="1" dirty="0">
                <a:latin typeface="Constantia" panose="02030602050306030303" pitchFamily="18" charset="0"/>
              </a:rPr>
              <a:t>በእርጋታ ግን ደግሞ በግለት</a:t>
            </a:r>
            <a:r>
              <a:rPr lang="en-US" sz="3200" b="1" dirty="0">
                <a:latin typeface="Constantia" panose="02030602050306030303" pitchFamily="18" charset="0"/>
              </a:rPr>
              <a:t> </a:t>
            </a:r>
            <a:r>
              <a:rPr lang="am-ET" sz="3200" b="1" dirty="0">
                <a:latin typeface="Constantia" panose="02030602050306030303" pitchFamily="18" charset="0"/>
              </a:rPr>
              <a:t>ወደ እግዚአብሔር እጆችዋን ትዘረጋለች።</a:t>
            </a:r>
            <a:r>
              <a:rPr lang="en-US" sz="3200" b="1" dirty="0">
                <a:latin typeface="Constantia" panose="02030602050306030303" pitchFamily="18" charset="0"/>
              </a:rPr>
              <a:t> </a:t>
            </a:r>
            <a:r>
              <a:rPr lang="am-ET" sz="3200" b="1" dirty="0">
                <a:latin typeface="Constantia" panose="02030602050306030303" pitchFamily="18" charset="0"/>
              </a:rPr>
              <a:t>በድብቅ የሚያይና ከልብ የሚወጣውን ጸሎት ለመስማት ጆሮዎቹ ክፍት ከሆኑት ከእርሱ ጣፋጭና ዘላቂ የሆነ በረከት ይመነጫል።</a:t>
            </a:r>
            <a:r>
              <a:rPr lang="en" sz="3200" b="1" dirty="0">
                <a:latin typeface="Constantia" panose="02030602050306030303" pitchFamily="18" charset="0"/>
              </a:rPr>
              <a:t>”</a:t>
            </a:r>
            <a:r>
              <a:rPr lang="am-ET" sz="3200" b="1" dirty="0">
                <a:latin typeface="Constantia" panose="02030602050306030303" pitchFamily="18" charset="0"/>
              </a:rPr>
              <a:t> </a:t>
            </a:r>
            <a:endParaRPr lang="en"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en" sz="1600" b="1" dirty="0"/>
              <a:t>EGW (</a:t>
            </a:r>
            <a:r>
              <a:rPr lang="am-ET" sz="1600" b="1" dirty="0"/>
              <a:t>ወደ ክርስቶስ የሚመራ መንገድ</a:t>
            </a:r>
            <a:r>
              <a:rPr lang="en" sz="1600" b="1" dirty="0"/>
              <a:t>, </a:t>
            </a:r>
            <a:r>
              <a:rPr lang="am-ET" sz="1600" b="1" dirty="0"/>
              <a:t>ገጽ</a:t>
            </a:r>
            <a:r>
              <a:rPr lang="en" sz="1600" b="1" dirty="0"/>
              <a:t> 98)</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5" y="61122"/>
            <a:ext cx="7105650" cy="1261884"/>
          </a:xfrm>
          <a:prstGeom prst="rect">
            <a:avLst/>
          </a:prstGeom>
          <a:noFill/>
        </p:spPr>
        <p:txBody>
          <a:bodyPr wrap="square">
            <a:spAutoFit/>
          </a:bodyPr>
          <a:lstStyle/>
          <a:p>
            <a:pPr lvl="0" algn="ctr">
              <a:defRPr/>
            </a:pPr>
            <a:r>
              <a:rPr kumimoji="0" lang="es-E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lang="am-ET" sz="2800" dirty="0">
                <a:ln w="0"/>
                <a:solidFill>
                  <a:srgbClr val="663300"/>
                </a:solidFill>
                <a:effectLst>
                  <a:outerShdw blurRad="38100" dist="19050" dir="2700000" algn="tl" rotWithShape="0">
                    <a:prstClr val="black">
                      <a:alpha val="40000"/>
                    </a:prstClr>
                  </a:outerShdw>
                </a:effectLst>
              </a:rPr>
              <a:t>እግዚአብሔር የልመናዬን ድምፅ ሰምቶአልና ወደድሁት። ጆሮውን ወደ እኔ አዘንብሎአልና በዘመኔ ሁሉ እጠራዋለሁ።</a:t>
            </a:r>
            <a:r>
              <a:rPr kumimoji="0" lang="es-E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s-ES" sz="20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am-ET" sz="20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መዝ</a:t>
            </a:r>
            <a:r>
              <a:rPr kumimoji="0" lang="es-ES" sz="20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s-ES"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116:1-2</a:t>
            </a:r>
            <a:r>
              <a:rPr kumimoji="0" lang="es-ES" sz="20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endParaRPr kumimoji="0" lang="es-E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am-ET" sz="2000" b="1" dirty="0">
                <a:solidFill>
                  <a:srgbClr val="00BB2C"/>
                </a:solidFill>
              </a:rPr>
              <a:t>ዳንኤል</a:t>
            </a:r>
            <a:r>
              <a:rPr lang="en" sz="2000" b="1" dirty="0">
                <a:solidFill>
                  <a:srgbClr val="00BB2C"/>
                </a:solidFill>
              </a:rPr>
              <a:t>:</a:t>
            </a:r>
          </a:p>
          <a:p>
            <a:pPr lvl="1">
              <a:spcBef>
                <a:spcPts val="600"/>
              </a:spcBef>
            </a:pPr>
            <a:r>
              <a:rPr lang="am-ET" sz="2000" b="1" dirty="0"/>
              <a:t>በአደጋኛ ጌዜያት ላይ መፀለይ</a:t>
            </a:r>
            <a:endParaRPr lang="en" sz="2000" b="1" dirty="0"/>
          </a:p>
          <a:p>
            <a:pPr lvl="1">
              <a:spcBef>
                <a:spcPts val="600"/>
              </a:spcBef>
            </a:pPr>
            <a:r>
              <a:rPr lang="am-ET" sz="2000" b="1" dirty="0"/>
              <a:t>ትክክለኛው የፀሎት አኳኀን</a:t>
            </a:r>
            <a:endParaRPr lang="en" sz="2000" b="1" dirty="0"/>
          </a:p>
          <a:p>
            <a:pPr>
              <a:spcBef>
                <a:spcPts val="1800"/>
              </a:spcBef>
            </a:pPr>
            <a:r>
              <a:rPr lang="am-ET" sz="2000" b="1" dirty="0">
                <a:solidFill>
                  <a:srgbClr val="0070BB"/>
                </a:solidFill>
              </a:rPr>
              <a:t>ሔኖክ</a:t>
            </a:r>
            <a:r>
              <a:rPr lang="en" sz="2000" b="1" dirty="0">
                <a:solidFill>
                  <a:srgbClr val="0070BB"/>
                </a:solidFill>
              </a:rPr>
              <a:t>:</a:t>
            </a:r>
          </a:p>
          <a:p>
            <a:pPr lvl="1">
              <a:spcBef>
                <a:spcPts val="600"/>
              </a:spcBef>
            </a:pPr>
            <a:r>
              <a:rPr lang="am-ET" sz="2000" b="1" dirty="0"/>
              <a:t>የጸሎት ሕይወት</a:t>
            </a:r>
            <a:endParaRPr lang="en" sz="2000" b="1" dirty="0"/>
          </a:p>
          <a:p>
            <a:pPr>
              <a:spcBef>
                <a:spcPts val="1800"/>
              </a:spcBef>
            </a:pPr>
            <a:r>
              <a:rPr lang="am-ET" sz="2000" b="1" dirty="0">
                <a:solidFill>
                  <a:srgbClr val="BB4B00"/>
                </a:solidFill>
              </a:rPr>
              <a:t>ሙሴ</a:t>
            </a:r>
            <a:r>
              <a:rPr lang="en" sz="2000" b="1" dirty="0">
                <a:solidFill>
                  <a:srgbClr val="BB4B00"/>
                </a:solidFill>
              </a:rPr>
              <a:t>:</a:t>
            </a:r>
          </a:p>
          <a:p>
            <a:pPr lvl="1">
              <a:spcBef>
                <a:spcPts val="600"/>
              </a:spcBef>
            </a:pPr>
            <a:r>
              <a:rPr lang="am-ET" sz="2000" b="1" dirty="0"/>
              <a:t>ከእግዚአብሔር ጋር መነጋገር</a:t>
            </a:r>
            <a:endParaRPr lang="en" sz="2000" b="1" dirty="0"/>
          </a:p>
          <a:p>
            <a:pPr lvl="1">
              <a:spcBef>
                <a:spcPts val="600"/>
              </a:spcBef>
            </a:pPr>
            <a:r>
              <a:rPr lang="am-ET" sz="2000" b="1" dirty="0"/>
              <a:t>የምልጃ ጸሎት</a:t>
            </a:r>
            <a:endParaRPr lang="en" sz="2000" b="1" dirty="0"/>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135821"/>
            <a:ext cx="7075369" cy="707886"/>
          </a:xfrm>
          <a:prstGeom prst="rect">
            <a:avLst/>
          </a:prstGeom>
          <a:noFill/>
        </p:spPr>
        <p:txBody>
          <a:bodyPr wrap="square" rtlCol="0">
            <a:spAutoFit/>
          </a:bodyPr>
          <a:lstStyle/>
          <a:p>
            <a:pPr>
              <a:spcBef>
                <a:spcPts val="600"/>
              </a:spcBef>
            </a:pPr>
            <a:r>
              <a:rPr lang="am-ET" sz="2000" b="1" dirty="0"/>
              <a:t>እግዚአብሔር ሰውን ጨምሮ ፍጥረታትን በሙሉ ሲፈጥር እርስ በራሳቸውና ከእርሱ ጋር የመገናኘት ችሎታን እንዲኖራቸው አድርጎ ነበር።</a:t>
            </a:r>
            <a:endParaRPr lang="en" sz="2000" b="1" dirty="0"/>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540730"/>
            <a:ext cx="70753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am-ET" sz="2000" b="1" noProof="0" dirty="0">
                <a:solidFill>
                  <a:prstClr val="black"/>
                </a:solidFill>
                <a:latin typeface="Aptos" panose="02110004020202020204"/>
              </a:rPr>
              <a:t>ዳንኤል፣</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ሔኖክ እና</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ሙሴ ይህንን ኃይለኛ ረድኤት እንዴት መጠቀም እንደምንችል የሚያሳዩን ሁነኛ ምሳሌዎች ናቸው።</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67020FD8-5D7B-8CC0-C73D-1F6C9DA3C821}"/>
              </a:ext>
            </a:extLst>
          </p:cNvPr>
          <p:cNvSpPr txBox="1"/>
          <p:nvPr/>
        </p:nvSpPr>
        <p:spPr>
          <a:xfrm>
            <a:off x="2044639" y="1620828"/>
            <a:ext cx="7075369" cy="1015663"/>
          </a:xfrm>
          <a:prstGeom prst="rect">
            <a:avLst/>
          </a:prstGeom>
          <a:noFill/>
        </p:spPr>
        <p:txBody>
          <a:bodyPr wrap="square">
            <a:spAutoFit/>
          </a:bodyPr>
          <a:lstStyle/>
          <a:p>
            <a:pPr lvl="0">
              <a:spcBef>
                <a:spcPts val="600"/>
              </a:spcBef>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እግዚአብሔር ግን አንድ ሥጦታን አስቀምጦልናል።</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ይህም ሥጦታ ከእርሱ ጋራ መገናኘታችንን የሚያስቀጥል  እንደ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ስልክ</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ወይም </a:t>
            </a:r>
            <a:r>
              <a:rPr lang="en" sz="2000" b="1" dirty="0">
                <a:solidFill>
                  <a:prstClr val="black"/>
                </a:solidFill>
              </a:rPr>
              <a:t>“</a:t>
            </a:r>
            <a:r>
              <a:rPr lang="am-ET" sz="2000" b="1" dirty="0">
                <a:solidFill>
                  <a:prstClr val="black"/>
                </a:solidFill>
                <a:latin typeface="Aptos" panose="02110004020202020204"/>
              </a:rPr>
              <a:t>ቴሌፎን</a:t>
            </a:r>
            <a:r>
              <a:rPr lang="en" sz="2000" b="1" dirty="0">
                <a:solidFill>
                  <a:prstClr val="black"/>
                </a:solidFill>
              </a:rPr>
              <a:t>” </a:t>
            </a:r>
            <a:r>
              <a:rPr lang="am-ET" sz="2000" b="1" dirty="0">
                <a:solidFill>
                  <a:prstClr val="black"/>
                </a:solidFill>
              </a:rPr>
              <a:t>በመሆን የሚያገለግለን ጸሎት ነው።</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834865"/>
            <a:ext cx="70753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የሚያሳዝነው ግን አዳምና ሔዋን ኃጥያትን ከሰሩ በኋላ የሰው ልጆች ከእግዚአብሔር ጋር በቀጥታ የመገናኘት ችሎታቸውን አጥተዋል።</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 calcmode="lin" valueType="num">
                                      <p:cBhvr>
                                        <p:cTn id="81" dur="500" fill="hold"/>
                                        <p:tgtEl>
                                          <p:spTgt spid="21"/>
                                        </p:tgtEl>
                                        <p:attrNameLst>
                                          <p:attrName>style.rotation</p:attrName>
                                        </p:attrNameLst>
                                      </p:cBhvr>
                                      <p:tavLst>
                                        <p:tav tm="0">
                                          <p:val>
                                            <p:fltVal val="90"/>
                                          </p:val>
                                        </p:tav>
                                        <p:tav tm="100000">
                                          <p:val>
                                            <p:fltVal val="0"/>
                                          </p:val>
                                        </p:tav>
                                      </p:tavLst>
                                    </p:anim>
                                    <p:animEffect transition="in" filter="fade">
                                      <p:cBhvr>
                                        <p:cTn id="82" dur="500"/>
                                        <p:tgtEl>
                                          <p:spTgt spid="21"/>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2" end="2"/>
                                            </p:txEl>
                                          </p:spTgt>
                                        </p:tgtEl>
                                        <p:attrNameLst>
                                          <p:attrName>style.visibility</p:attrName>
                                        </p:attrNameLst>
                                      </p:cBhvr>
                                      <p:to>
                                        <p:strVal val="visible"/>
                                      </p:to>
                                    </p:set>
                                    <p:animEffect transition="in" filter="wipe(left)">
                                      <p:cBhvr>
                                        <p:cTn id="86" dur="500"/>
                                        <p:tgtEl>
                                          <p:spTgt spid="2">
                                            <p:txEl>
                                              <p:pRg st="2" end="2"/>
                                            </p:txEl>
                                          </p:spTgt>
                                        </p:tgtEl>
                                      </p:cBhvr>
                                    </p:animEffect>
                                  </p:childTnLst>
                                </p:cTn>
                              </p:par>
                            </p:childTnLst>
                          </p:cTn>
                        </p:par>
                        <p:par>
                          <p:cTn id="87" fill="hold">
                            <p:stCondLst>
                              <p:cond delay="1000"/>
                            </p:stCondLst>
                            <p:childTnLst>
                              <p:par>
                                <p:cTn id="88" presetID="17"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p:cTn id="90" dur="500" fill="hold"/>
                                        <p:tgtEl>
                                          <p:spTgt spid="34"/>
                                        </p:tgtEl>
                                        <p:attrNameLst>
                                          <p:attrName>ppt_x</p:attrName>
                                        </p:attrNameLst>
                                      </p:cBhvr>
                                      <p:tavLst>
                                        <p:tav tm="0">
                                          <p:val>
                                            <p:strVal val="#ppt_x-#ppt_w/2"/>
                                          </p:val>
                                        </p:tav>
                                        <p:tav tm="100000">
                                          <p:val>
                                            <p:strVal val="#ppt_x"/>
                                          </p:val>
                                        </p:tav>
                                      </p:tavLst>
                                    </p:anim>
                                    <p:anim calcmode="lin" valueType="num">
                                      <p:cBhvr>
                                        <p:cTn id="91" dur="500" fill="hold"/>
                                        <p:tgtEl>
                                          <p:spTgt spid="34"/>
                                        </p:tgtEl>
                                        <p:attrNameLst>
                                          <p:attrName>ppt_y</p:attrName>
                                        </p:attrNameLst>
                                      </p:cBhvr>
                                      <p:tavLst>
                                        <p:tav tm="0">
                                          <p:val>
                                            <p:strVal val="#ppt_y"/>
                                          </p:val>
                                        </p:tav>
                                        <p:tav tm="100000">
                                          <p:val>
                                            <p:strVal val="#ppt_y"/>
                                          </p:val>
                                        </p:tav>
                                      </p:tavLst>
                                    </p:anim>
                                    <p:anim calcmode="lin" valueType="num">
                                      <p:cBhvr>
                                        <p:cTn id="92" dur="500" fill="hold"/>
                                        <p:tgtEl>
                                          <p:spTgt spid="34"/>
                                        </p:tgtEl>
                                        <p:attrNameLst>
                                          <p:attrName>ppt_w</p:attrName>
                                        </p:attrNameLst>
                                      </p:cBhvr>
                                      <p:tavLst>
                                        <p:tav tm="0">
                                          <p:val>
                                            <p:fltVal val="0"/>
                                          </p:val>
                                        </p:tav>
                                        <p:tav tm="100000">
                                          <p:val>
                                            <p:strVal val="#ppt_w"/>
                                          </p:val>
                                        </p:tav>
                                      </p:tavLst>
                                    </p:anim>
                                    <p:anim calcmode="lin" valueType="num">
                                      <p:cBhvr>
                                        <p:cTn id="93" dur="500" fill="hold"/>
                                        <p:tgtEl>
                                          <p:spTgt spid="34"/>
                                        </p:tgtEl>
                                        <p:attrNameLst>
                                          <p:attrName>ppt_h</p:attrName>
                                        </p:attrNameLst>
                                      </p:cBhvr>
                                      <p:tavLst>
                                        <p:tav tm="0">
                                          <p:val>
                                            <p:strVal val="#ppt_h"/>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2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9" y="3429000"/>
            <a:ext cx="4419601" cy="156966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m-ET" sz="9600" b="1" spc="300" dirty="0">
                <a:ln/>
                <a:solidFill>
                  <a:srgbClr val="D15381"/>
                </a:solidFill>
                <a:effectLst>
                  <a:outerShdw blurRad="38100" dist="12700" dir="2700000" algn="tl">
                    <a:srgbClr val="000000"/>
                  </a:outerShdw>
                  <a:reflection blurRad="6350" stA="60000" endA="900" endPos="58000" dir="5400000" sy="-100000" algn="bl" rotWithShape="0"/>
                </a:effectLst>
              </a:rPr>
              <a:t>ዳንኤል</a:t>
            </a:r>
            <a:endParaRPr lang="en" sz="9600" b="1" spc="300" dirty="0">
              <a:ln/>
              <a:solidFill>
                <a:srgbClr val="D15381"/>
              </a:solidFill>
              <a:effectLst>
                <a:outerShdw blurRad="38100" dist="12700" dir="2700000" algn="tl">
                  <a:srgbClr val="000000"/>
                </a:outerShdw>
                <a:reflection blurRad="6350" stA="60000" endA="900" endPos="58000" dir="5400000" sy="-100000" algn="bl" rotWithShape="0"/>
              </a:effectLst>
            </a:endParaRP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126" y="-144371"/>
            <a:ext cx="12192000" cy="923330"/>
          </a:xfrm>
          <a:prstGeom prst="rect">
            <a:avLst/>
          </a:prstGeom>
          <a:noFill/>
        </p:spPr>
        <p:txBody>
          <a:bodyPr wrap="square">
            <a:spAutoFit/>
          </a:bodyPr>
          <a:lstStyle/>
          <a:p>
            <a:pPr algn="ctr"/>
            <a:r>
              <a:rPr lang="am-ET" sz="5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በአደጋኛ ጊዜያት ላይ መፀለይ</a:t>
            </a:r>
            <a:endParaRPr lang="en" sz="5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369332"/>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am-ET" b="1" dirty="0">
                <a:solidFill>
                  <a:schemeClr val="accent1">
                    <a:lumMod val="75000"/>
                  </a:schemeClr>
                </a:solidFill>
                <a:latin typeface="Comic Sans MS" panose="030F0702030302020204" pitchFamily="66" charset="0"/>
              </a:rPr>
              <a:t>ማቅ ለብሼ በአመድም ላይ ሆኜ ስጾም እጸልይና እለምን ዘንድ ፊቴን ወደ ጌታ ወደ አምላክ አቀናሁ።</a:t>
            </a:r>
            <a:r>
              <a:rPr lang="en" b="1" dirty="0">
                <a:solidFill>
                  <a:schemeClr val="accent1">
                    <a:lumMod val="75000"/>
                  </a:schemeClr>
                </a:solidFill>
                <a:latin typeface="Comic Sans MS" panose="030F0702030302020204" pitchFamily="66" charset="0"/>
              </a:rPr>
              <a:t>” </a:t>
            </a:r>
            <a:r>
              <a:rPr lang="en" sz="1400" b="1" i="1" dirty="0">
                <a:solidFill>
                  <a:schemeClr val="accent1">
                    <a:lumMod val="75000"/>
                  </a:schemeClr>
                </a:solidFill>
                <a:latin typeface="Comic Sans MS" panose="030F0702030302020204" pitchFamily="66" charset="0"/>
              </a:rPr>
              <a:t>(</a:t>
            </a:r>
            <a:r>
              <a:rPr lang="am-ET" sz="1400" b="1" i="1" dirty="0">
                <a:solidFill>
                  <a:schemeClr val="accent1">
                    <a:lumMod val="75000"/>
                  </a:schemeClr>
                </a:solidFill>
                <a:latin typeface="Comic Sans MS" panose="030F0702030302020204" pitchFamily="66" charset="0"/>
              </a:rPr>
              <a:t>ዳንኤል</a:t>
            </a:r>
            <a:r>
              <a:rPr lang="en" sz="1400" b="1" i="1" dirty="0">
                <a:solidFill>
                  <a:schemeClr val="accent1">
                    <a:lumMod val="75000"/>
                  </a:schemeClr>
                </a:solidFill>
                <a:latin typeface="Comic Sans MS" panose="030F0702030302020204" pitchFamily="66" charset="0"/>
              </a:rPr>
              <a:t> </a:t>
            </a:r>
            <a:r>
              <a:rPr lang="en" sz="1200" b="1" i="1" dirty="0">
                <a:solidFill>
                  <a:schemeClr val="accent1">
                    <a:lumMod val="75000"/>
                  </a:schemeClr>
                </a:solidFill>
                <a:latin typeface="Comic Sans MS" panose="030F0702030302020204" pitchFamily="66" charset="0"/>
              </a:rPr>
              <a:t>9:3</a:t>
            </a:r>
            <a:r>
              <a:rPr lang="en" sz="1400" b="1" dirty="0">
                <a:solidFill>
                  <a:schemeClr val="accent1">
                    <a:lumMod val="75000"/>
                  </a:schemeClr>
                </a:solidFill>
                <a:latin typeface="Comic Sans MS" panose="030F0702030302020204" pitchFamily="66" charset="0"/>
              </a:rPr>
              <a:t>)</a:t>
            </a:r>
            <a:endParaRPr lang="es-ES" b="1"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28543" y="3267077"/>
            <a:ext cx="998158" cy="3515911"/>
            <a:chOff x="28543" y="3143252"/>
            <a:chExt cx="998158" cy="351591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28543" y="3871654"/>
              <a:ext cx="998158" cy="2315249"/>
            </a:xfrm>
            <a:prstGeom prst="rect">
              <a:avLst/>
            </a:prstGeom>
            <a:noFill/>
          </p:spPr>
          <p:txBody>
            <a:bodyPr vert="wordArtVert" wrap="none" rtlCol="0">
              <a:spAutoFit/>
            </a:bodyPr>
            <a:lstStyle/>
            <a:p>
              <a:r>
                <a:rPr lang="am-ET" sz="2400" b="1" spc="-1000" dirty="0">
                  <a:effectLst>
                    <a:outerShdw blurRad="38100" dist="38100" dir="2700000" algn="tl">
                      <a:srgbClr val="000000">
                        <a:alpha val="43137"/>
                      </a:srgbClr>
                    </a:outerShdw>
                  </a:effectLst>
                </a:rPr>
                <a:t>መልካም </a:t>
              </a:r>
            </a:p>
            <a:p>
              <a:r>
                <a:rPr lang="am-ET" sz="2400" b="1" spc="-1000" dirty="0">
                  <a:effectLst>
                    <a:outerShdw blurRad="38100" dist="38100" dir="2700000" algn="tl">
                      <a:srgbClr val="000000">
                        <a:alpha val="43137"/>
                      </a:srgbClr>
                    </a:outerShdw>
                  </a:effectLst>
                </a:rPr>
                <a:t>አስተዳዳሪነትን</a:t>
              </a:r>
              <a:endParaRPr lang="en" sz="2400" b="1" spc="-1000" dirty="0">
                <a:effectLst>
                  <a:outerShdw blurRad="38100" dist="38100" dir="2700000" algn="tl">
                    <a:srgbClr val="000000">
                      <a:alpha val="43137"/>
                    </a:srgbClr>
                  </a:outerShdw>
                </a:effectLst>
              </a:endParaRP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515911"/>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981986" y="3844020"/>
              <a:ext cx="622927" cy="271894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am-ET" sz="2400" spc="0" dirty="0"/>
                <a:t>ቀጥተኛነትን</a:t>
              </a:r>
              <a:endParaRPr lang="en" sz="2400" spc="0" dirty="0"/>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743927" y="3960179"/>
              <a:ext cx="622927" cy="1882054"/>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am-ET" sz="2400" spc="-600" dirty="0"/>
                <a:t>ታታሪነትን</a:t>
              </a:r>
              <a:endParaRPr lang="en" sz="2400" spc="-600" dirty="0"/>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28293" y="3767484"/>
              <a:ext cx="549894" cy="2489656"/>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am-ET" sz="2000" dirty="0"/>
                <a:t>በጥቅም አለመደለልን </a:t>
              </a:r>
              <a:endParaRPr lang="en" sz="2000" dirty="0"/>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269939" y="3844020"/>
              <a:ext cx="622927" cy="2776914"/>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am-ET" sz="2400" spc="-600" dirty="0"/>
                <a:t>አስተማማኝነትን</a:t>
              </a:r>
              <a:endParaRPr lang="en" sz="2400" spc="-600" dirty="0"/>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006113" y="3998908"/>
              <a:ext cx="696024" cy="1843325"/>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am-ET" sz="2800" spc="0" dirty="0"/>
                <a:t>ሞገስን</a:t>
              </a:r>
              <a:endParaRPr lang="en" sz="2800" spc="0" dirty="0"/>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762722" cy="3515913"/>
            <a:chOff x="4733213" y="3143250"/>
            <a:chExt cx="762722"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696024"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am-ET" sz="2800" spc="-800" dirty="0"/>
                <a:t>ታማኝነትን</a:t>
              </a:r>
              <a:endParaRPr lang="en" sz="2800" spc="-800" dirty="0"/>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532589" y="3267075"/>
            <a:ext cx="769343" cy="3515914"/>
            <a:chOff x="5494239" y="3143250"/>
            <a:chExt cx="769343"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574467" y="3871654"/>
              <a:ext cx="549894" cy="2685094"/>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am-ET" sz="2000" spc="-600" dirty="0"/>
                <a:t>የማይነቀፍ መሆንን</a:t>
              </a:r>
              <a:endParaRPr lang="en" sz="2000" spc="-600" dirty="0"/>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259342"/>
            <a:ext cx="8828116" cy="1015663"/>
          </a:xfrm>
          <a:prstGeom prst="rect">
            <a:avLst/>
          </a:prstGeom>
          <a:noFill/>
        </p:spPr>
        <p:txBody>
          <a:bodyPr wrap="square" rtlCol="0">
            <a:spAutoFit/>
          </a:bodyPr>
          <a:lstStyle/>
          <a:p>
            <a:pPr>
              <a:spcBef>
                <a:spcPts val="600"/>
              </a:spcBef>
            </a:pPr>
            <a:r>
              <a:rPr lang="am-ET" sz="2000" b="1" dirty="0"/>
              <a:t>በእግዚአብሔር ካለው መታመን የተነሳ ዳንኤል ጥበብን፣ አስተዋይነትን እና ህልምን የመፍታት ችሎታን ከእግዚአብሔር ተቀብሎ ነበር </a:t>
            </a:r>
            <a:r>
              <a:rPr lang="en" sz="2000" b="1" dirty="0"/>
              <a:t>(</a:t>
            </a:r>
            <a:r>
              <a:rPr lang="am-ET" sz="2000" b="1" dirty="0"/>
              <a:t>ዳን</a:t>
            </a:r>
            <a:r>
              <a:rPr lang="en" sz="2000" b="1" dirty="0"/>
              <a:t> 1:8</a:t>
            </a:r>
            <a:r>
              <a:rPr lang="am-ET" sz="2000" b="1" dirty="0"/>
              <a:t>፣</a:t>
            </a:r>
            <a:r>
              <a:rPr lang="en" sz="2000" b="1" dirty="0"/>
              <a:t> 17</a:t>
            </a:r>
            <a:r>
              <a:rPr lang="am-ET" sz="2000" b="1" dirty="0"/>
              <a:t>፣</a:t>
            </a:r>
            <a:r>
              <a:rPr lang="en" sz="2000" b="1" dirty="0"/>
              <a:t> 20)</a:t>
            </a:r>
            <a:r>
              <a:rPr lang="am-ET" sz="2000" b="1" dirty="0"/>
              <a:t>።</a:t>
            </a:r>
            <a:r>
              <a:rPr lang="en" sz="2000" b="1" dirty="0"/>
              <a:t> </a:t>
            </a:r>
            <a:r>
              <a:rPr lang="am-ET" sz="2000" b="1" dirty="0"/>
              <a:t>የእርሱ እና የጓደኞቹ ሕይወት አደጋ ላይ በወደቀ ጊዜ ዳንኤል በጸሎት ወደ እግዚአብሔር ቀርቦ ነበር</a:t>
            </a:r>
            <a:r>
              <a:rPr lang="en" sz="2000" b="1" dirty="0"/>
              <a:t> (</a:t>
            </a:r>
            <a:r>
              <a:rPr lang="am-ET" sz="2000" b="1" dirty="0"/>
              <a:t>ዳን</a:t>
            </a:r>
            <a:r>
              <a:rPr lang="en" sz="2000" b="1" dirty="0"/>
              <a:t> 2:17-23)</a:t>
            </a:r>
            <a:r>
              <a:rPr lang="am-ET" sz="2000" b="1" dirty="0"/>
              <a:t>።</a:t>
            </a:r>
            <a:endParaRPr lang="en" sz="2000" b="1" dirty="0"/>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371534"/>
            <a:ext cx="5046691" cy="707886"/>
          </a:xfrm>
          <a:prstGeom prst="rect">
            <a:avLst/>
          </a:prstGeom>
          <a:noFill/>
        </p:spPr>
        <p:txBody>
          <a:bodyPr wrap="square">
            <a:spAutoFit/>
          </a:bodyPr>
          <a:lstStyle/>
          <a:p>
            <a:pPr>
              <a:spcBef>
                <a:spcPts val="600"/>
              </a:spcBef>
            </a:pPr>
            <a:r>
              <a:rPr lang="am-ET" sz="2000" b="1" dirty="0"/>
              <a:t>ዳንኤል ከነበረው የጸሎት ሕይወት ያዳበራቸው ባህሪዎች ምን ምን ናቸው</a:t>
            </a:r>
            <a:r>
              <a:rPr lang="en" sz="2000" b="1" dirty="0"/>
              <a:t> (</a:t>
            </a:r>
            <a:r>
              <a:rPr lang="am-ET" sz="2000" b="1" dirty="0"/>
              <a:t>ዳን</a:t>
            </a:r>
            <a:r>
              <a:rPr lang="en" sz="2000" b="1" dirty="0"/>
              <a:t> 6:3-5)?</a:t>
            </a: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228602" y="1247833"/>
            <a:ext cx="6085536" cy="1015663"/>
          </a:xfrm>
          <a:prstGeom prst="rect">
            <a:avLst/>
          </a:prstGeom>
          <a:noFill/>
        </p:spPr>
        <p:txBody>
          <a:bodyPr wrap="square" rtlCol="0">
            <a:spAutoFit/>
          </a:bodyPr>
          <a:lstStyle/>
          <a:p>
            <a:pPr>
              <a:spcBef>
                <a:spcPts val="600"/>
              </a:spcBef>
            </a:pPr>
            <a:r>
              <a:rPr lang="am-ET" sz="2000" b="1" dirty="0"/>
              <a:t>ሰማይ የዳንኤልን ጸሎት ይመለከት ነበር </a:t>
            </a:r>
            <a:r>
              <a:rPr lang="en" sz="2000" b="1" dirty="0"/>
              <a:t>(</a:t>
            </a:r>
            <a:r>
              <a:rPr lang="am-ET" sz="2000" b="1" dirty="0"/>
              <a:t>ዳን</a:t>
            </a:r>
            <a:r>
              <a:rPr lang="en" sz="2000" b="1" dirty="0"/>
              <a:t> 9:20-23</a:t>
            </a:r>
            <a:r>
              <a:rPr lang="am-ET" sz="2000" b="1" dirty="0"/>
              <a:t>፣</a:t>
            </a:r>
            <a:r>
              <a:rPr lang="en" sz="2000" b="1" dirty="0"/>
              <a:t> 10:12)</a:t>
            </a:r>
            <a:r>
              <a:rPr lang="am-ET" sz="2000" b="1" dirty="0"/>
              <a:t>።</a:t>
            </a:r>
            <a:r>
              <a:rPr lang="en" sz="2000" b="1" dirty="0"/>
              <a:t> </a:t>
            </a:r>
            <a:r>
              <a:rPr lang="am-ET" sz="2000" b="1" dirty="0"/>
              <a:t>ጠላቶቹ ሊጎዱት የሚችሉት ይህንን ግንኙነቱን ቢያቋርጡ ብቻ ነበር    </a:t>
            </a:r>
            <a:r>
              <a:rPr lang="en" sz="2000" b="1" dirty="0"/>
              <a:t> (</a:t>
            </a:r>
            <a:r>
              <a:rPr lang="am-ET" sz="2000" b="1" dirty="0"/>
              <a:t>ዳን</a:t>
            </a:r>
            <a:r>
              <a:rPr lang="en" sz="2000" b="1" dirty="0"/>
              <a:t> 6:5-7)</a:t>
            </a:r>
            <a:r>
              <a:rPr lang="am-ET" sz="2000" b="1" dirty="0"/>
              <a:t>።</a:t>
            </a:r>
            <a:endParaRPr lang="en" sz="2000" b="1" dirty="0"/>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2963464693"/>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66675" y="-90996"/>
            <a:ext cx="12192000" cy="830997"/>
          </a:xfrm>
          <a:prstGeom prst="rect">
            <a:avLst/>
          </a:prstGeom>
          <a:noFill/>
        </p:spPr>
        <p:txBody>
          <a:bodyPr wrap="square">
            <a:spAutoFit/>
          </a:bodyPr>
          <a:lstStyle/>
          <a:p>
            <a:pPr algn="ctr"/>
            <a:r>
              <a:rPr lang="am-ET" sz="48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በአደጋኛ ጊዜያት ላይ መፀለይ</a:t>
            </a:r>
            <a:endParaRPr lang="en" sz="48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228601" y="2263496"/>
            <a:ext cx="608553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ዳንኤል ግን የሞት </a:t>
            </a:r>
            <a:r>
              <a:rPr lang="am-ET" sz="2000" b="1" dirty="0">
                <a:solidFill>
                  <a:prstClr val="black"/>
                </a:solidFill>
                <a:latin typeface="Aptos" panose="02110004020202020204"/>
              </a:rPr>
              <a:t>አደጋን እንኳን ተጋፍጦ ሳለ የጸሎት ልምዱን አላቋረጠም ነበር</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ዳን</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6:10):</a:t>
            </a:r>
          </a:p>
        </p:txBody>
      </p:sp>
      <p:sp>
        <p:nvSpPr>
          <p:cNvPr id="5" name="CuadroTexto 4">
            <a:extLst>
              <a:ext uri="{FF2B5EF4-FFF2-40B4-BE49-F238E27FC236}">
                <a16:creationId xmlns:a16="http://schemas.microsoft.com/office/drawing/2014/main" id="{47C6D61C-E85B-8407-BA15-F6669B683C37}"/>
              </a:ext>
            </a:extLst>
          </p:cNvPr>
          <p:cNvSpPr txBox="1"/>
          <p:nvPr/>
        </p:nvSpPr>
        <p:spPr>
          <a:xfrm>
            <a:off x="-66675" y="636091"/>
            <a:ext cx="12325099" cy="369332"/>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am-ET" b="1" dirty="0">
                <a:solidFill>
                  <a:schemeClr val="accent1">
                    <a:lumMod val="75000"/>
                  </a:schemeClr>
                </a:solidFill>
                <a:latin typeface="Comic Sans MS" panose="030F0702030302020204" pitchFamily="66" charset="0"/>
              </a:rPr>
              <a:t>ማቅ ለብሼ በአመድም ላይ ሆኜ ስጾም እጸልይና እለምን ዘንድ ፊቴን ወደ ጌታ ወደ አምላክ አቀናሁ።</a:t>
            </a:r>
            <a:r>
              <a:rPr lang="en" b="1" dirty="0">
                <a:solidFill>
                  <a:schemeClr val="accent1">
                    <a:lumMod val="75000"/>
                  </a:schemeClr>
                </a:solidFill>
                <a:latin typeface="Comic Sans MS" panose="030F0702030302020204" pitchFamily="66" charset="0"/>
              </a:rPr>
              <a:t>” </a:t>
            </a:r>
            <a:r>
              <a:rPr lang="en" sz="1400" b="1" i="1" dirty="0">
                <a:solidFill>
                  <a:schemeClr val="accent1">
                    <a:lumMod val="75000"/>
                  </a:schemeClr>
                </a:solidFill>
                <a:latin typeface="Comic Sans MS" panose="030F0702030302020204" pitchFamily="66" charset="0"/>
              </a:rPr>
              <a:t>(</a:t>
            </a:r>
            <a:r>
              <a:rPr lang="am-ET" sz="1400" b="1" i="1" dirty="0">
                <a:solidFill>
                  <a:schemeClr val="accent1">
                    <a:lumMod val="75000"/>
                  </a:schemeClr>
                </a:solidFill>
                <a:latin typeface="Comic Sans MS" panose="030F0702030302020204" pitchFamily="66" charset="0"/>
              </a:rPr>
              <a:t>ዳንኤል</a:t>
            </a:r>
            <a:r>
              <a:rPr lang="en" sz="1400" b="1" i="1" dirty="0">
                <a:solidFill>
                  <a:schemeClr val="accent1">
                    <a:lumMod val="75000"/>
                  </a:schemeClr>
                </a:solidFill>
                <a:latin typeface="Comic Sans MS" panose="030F0702030302020204" pitchFamily="66" charset="0"/>
              </a:rPr>
              <a:t> </a:t>
            </a:r>
            <a:r>
              <a:rPr lang="en" sz="1200" b="1" i="1" dirty="0">
                <a:solidFill>
                  <a:schemeClr val="accent1">
                    <a:lumMod val="75000"/>
                  </a:schemeClr>
                </a:solidFill>
                <a:latin typeface="Comic Sans MS" panose="030F0702030302020204" pitchFamily="66" charset="0"/>
              </a:rPr>
              <a:t>9:3</a:t>
            </a:r>
            <a:r>
              <a:rPr lang="en" sz="1400" b="1" dirty="0">
                <a:solidFill>
                  <a:schemeClr val="accent1">
                    <a:lumMod val="75000"/>
                  </a:schemeClr>
                </a:solidFill>
                <a:latin typeface="Comic Sans MS" panose="030F0702030302020204" pitchFamily="66" charset="0"/>
              </a:rPr>
              <a:t>)</a:t>
            </a:r>
            <a:endParaRPr lang="es-ES" b="1"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randombar(horizontal)">
                                      <p:cBhvr>
                                        <p:cTn id="9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70739"/>
            <a:ext cx="12192000"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am-ET" sz="4800" b="1" dirty="0">
                <a:ln/>
                <a:solidFill>
                  <a:schemeClr val="accent4"/>
                </a:solidFill>
                <a:effectLst>
                  <a:outerShdw blurRad="38100" dist="38100" dir="2700000" algn="tl">
                    <a:srgbClr val="000000">
                      <a:alpha val="43137"/>
                    </a:srgbClr>
                  </a:outerShdw>
                </a:effectLst>
              </a:rPr>
              <a:t>ትክክለኛው የፀሎት አኳኀን</a:t>
            </a:r>
            <a:endParaRPr lang="en" sz="4800" b="1"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683716"/>
            <a:ext cx="11439525"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am-ET" b="1" dirty="0">
                <a:effectLst>
                  <a:outerShdw blurRad="38100" dist="38100" dir="2700000" algn="tl">
                    <a:srgbClr val="000000"/>
                  </a:outerShdw>
                </a:effectLst>
                <a:latin typeface="Comic Sans MS" panose="030F0702030302020204" pitchFamily="66" charset="0"/>
              </a:rPr>
              <a:t>ዳንኤልም ጽሕፈቱ እንደ ተጻፈ ባወቀ ጊዜ ወደ ቤቱ ገባ፤ የእልፍኙም መስኮቶች ወደ ኢየሩሳሌም አንጻር ተከፍተው ነበር፤ ቀድሞም ያደርግ እንደ ነበረ በየዕለቱ ሦስት ጊዜ በጕልበቱ ተንበርክኮ በአምላኩ ፊት ጸለየ አመሰገነም።</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a:t>
            </a:r>
            <a:r>
              <a:rPr lang="am-ET" sz="1400" b="1" dirty="0">
                <a:effectLst>
                  <a:outerShdw blurRad="38100" dist="38100" dir="2700000" algn="tl">
                    <a:srgbClr val="000000"/>
                  </a:outerShdw>
                </a:effectLst>
                <a:latin typeface="Comic Sans MS" panose="030F0702030302020204" pitchFamily="66" charset="0"/>
              </a:rPr>
              <a:t>ዳንኤል</a:t>
            </a:r>
            <a:r>
              <a:rPr lang="en" sz="1400" b="1" dirty="0">
                <a:effectLst>
                  <a:outerShdw blurRad="38100" dist="38100" dir="2700000" algn="tl">
                    <a:srgbClr val="000000"/>
                  </a:outerShdw>
                </a:effectLst>
                <a:latin typeface="Comic Sans MS" panose="030F0702030302020204" pitchFamily="66" charset="0"/>
              </a:rPr>
              <a:t> </a:t>
            </a:r>
            <a:r>
              <a:rPr lang="en" sz="1200" b="1" dirty="0">
                <a:effectLst>
                  <a:outerShdw blurRad="38100" dist="38100" dir="2700000" algn="tl">
                    <a:srgbClr val="000000"/>
                  </a:outerShdw>
                </a:effectLst>
                <a:latin typeface="Comic Sans MS" panose="030F0702030302020204" pitchFamily="66" charset="0"/>
              </a:rPr>
              <a:t>6:10</a:t>
            </a:r>
            <a:r>
              <a:rPr lang="en" sz="1400" b="1" dirty="0">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14500"/>
            <a:ext cx="6095999" cy="1015663"/>
          </a:xfrm>
          <a:prstGeom prst="rect">
            <a:avLst/>
          </a:prstGeom>
          <a:noFill/>
        </p:spPr>
        <p:txBody>
          <a:bodyPr wrap="square" rtlCol="0">
            <a:spAutoFit/>
          </a:bodyPr>
          <a:lstStyle/>
          <a:p>
            <a:pPr>
              <a:spcBef>
                <a:spcPts val="600"/>
              </a:spcBef>
            </a:pPr>
            <a:r>
              <a:rPr lang="am-ET" sz="2000" b="1" dirty="0"/>
              <a:t>በምንጸልይበት ጊዜ ከወዳጃችን ጋር እንደምንነጋገር</a:t>
            </a:r>
            <a:r>
              <a:rPr lang="en" sz="2000" b="1" dirty="0"/>
              <a:t> </a:t>
            </a:r>
            <a:r>
              <a:rPr lang="am-ET" sz="2000" b="1" dirty="0"/>
              <a:t>ከእግዚአብሔር ጋራ እንነጋገራለን።</a:t>
            </a:r>
            <a:r>
              <a:rPr lang="en" sz="2000" b="1" dirty="0"/>
              <a:t> </a:t>
            </a:r>
            <a:r>
              <a:rPr lang="am-ET" sz="2000" b="1" dirty="0"/>
              <a:t>እግዚአብሔር ግን ከእኛ እንደ አንዱ አይደለም።</a:t>
            </a:r>
            <a:r>
              <a:rPr lang="en" sz="2000" b="1" dirty="0"/>
              <a:t> </a:t>
            </a:r>
            <a:r>
              <a:rPr lang="am-ET" sz="2000" b="1" dirty="0"/>
              <a:t>እርሱ የዓለማት ሁሉ ንጉሥ ነው።</a:t>
            </a:r>
            <a:endParaRPr lang="en" sz="2000" b="1" dirty="0"/>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5995985" cy="1015663"/>
          </a:xfrm>
          <a:prstGeom prst="rect">
            <a:avLst/>
          </a:prstGeom>
          <a:noFill/>
        </p:spPr>
        <p:txBody>
          <a:bodyPr wrap="square">
            <a:spAutoFit/>
          </a:bodyPr>
          <a:lstStyle/>
          <a:p>
            <a:pPr>
              <a:spcBef>
                <a:spcPts val="600"/>
              </a:spcBef>
            </a:pPr>
            <a:r>
              <a:rPr lang="am-ET" sz="2000" b="1" dirty="0"/>
              <a:t>አይኖቻችንን መጨፈን በጸሎታችን ላይ እንድናተኩር የሚያደርግ ቢሆንም በአንዳንድ ሁኔታዎች ላይ ላይመቸን ይችላል</a:t>
            </a:r>
            <a:r>
              <a:rPr lang="en" sz="2000" b="1" dirty="0"/>
              <a:t> (</a:t>
            </a:r>
            <a:r>
              <a:rPr lang="am-ET" sz="2000" b="1" dirty="0"/>
              <a:t>ለምሳሌ በመራመድ ላይ፣ በማሽከርከር ላይ ወዘተ።</a:t>
            </a:r>
            <a:r>
              <a:rPr lang="en" sz="2000" b="1" dirty="0"/>
              <a:t>)</a:t>
            </a: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730436"/>
            <a:ext cx="609600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በማንኛውም ጊዜና ሁኔታ ወደ እግዚአብሔር መጸለይ የምንችል ስለሆነ በዚህ አኳኅን ሁልጊዜ የመጸለይ ግዴታ አይደለም።</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722468"/>
            <a:ext cx="609599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በዚህም ምክንያት </a:t>
            </a:r>
            <a:r>
              <a:rPr lang="am-ET" sz="2000" b="1" dirty="0">
                <a:solidFill>
                  <a:prstClr val="black"/>
                </a:solidFill>
                <a:latin typeface="Aptos" panose="02110004020202020204"/>
              </a:rPr>
              <a:t>እግዚአብሔርን እንደ ገዢው እውቅና እየሰጠው በፊቱ ተንበርክኮ መጸለይ የዳንኤል ልማድ ነበር</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97742"/>
            <a:ext cx="599598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ዋናው ነገር ስንጸልይ ለእግዚአብሔር የሚገባውን ክብር እየሰጠን መሆኑ ነው።</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647825"/>
            <a:ext cx="11891963" cy="400110"/>
          </a:xfrm>
          <a:prstGeom prst="rect">
            <a:avLst/>
          </a:prstGeom>
          <a:noFill/>
        </p:spPr>
        <p:txBody>
          <a:bodyPr wrap="square" rtlCol="0">
            <a:spAutoFit/>
          </a:bodyPr>
          <a:lstStyle/>
          <a:p>
            <a:pPr>
              <a:spcBef>
                <a:spcPts val="600"/>
              </a:spcBef>
            </a:pPr>
            <a:r>
              <a:rPr lang="am-ET" sz="2000" b="1" dirty="0"/>
              <a:t>በመጽሐፍ ቅዱስ ውስጥ በተለያዩ መንገዶችና በአያሌ ሁኔታዎች ውስጥ የጸለዩ ሰዎችን በምሳሌነት እናገኛለን።</a:t>
            </a:r>
            <a:endParaRPr lang="en" sz="2000" b="1" dirty="0"/>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2432864282"/>
              </p:ext>
            </p:extLst>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127581"/>
            <a:ext cx="10225087" cy="707886"/>
          </a:xfrm>
          <a:prstGeom prst="rect">
            <a:avLst/>
          </a:prstGeom>
          <a:noFill/>
        </p:spPr>
        <p:txBody>
          <a:bodyPr wrap="square" rtlCol="0">
            <a:spAutoFit/>
          </a:bodyPr>
          <a:lstStyle/>
          <a:p>
            <a:pPr algn="ctr">
              <a:spcBef>
                <a:spcPts val="600"/>
              </a:spcBef>
            </a:pPr>
            <a:r>
              <a:rPr lang="am-ET" sz="2000" b="1" dirty="0"/>
              <a:t>ሁኔታችን ምንም ዓይነት ቢሆን</a:t>
            </a:r>
            <a:r>
              <a:rPr lang="en" sz="2000" b="1" dirty="0"/>
              <a:t> </a:t>
            </a:r>
            <a:r>
              <a:rPr lang="am-ET" sz="2000" b="1" dirty="0"/>
              <a:t>መጽሐፍ ቅዱስ ሳናቋርጥ እንድንጸልይ</a:t>
            </a:r>
            <a:r>
              <a:rPr lang="en" sz="2000" b="1" dirty="0"/>
              <a:t> (1 </a:t>
            </a:r>
            <a:r>
              <a:rPr lang="am-ET" sz="2000" b="1" dirty="0"/>
              <a:t>ተሰ</a:t>
            </a:r>
            <a:r>
              <a:rPr lang="en" sz="2000" b="1" dirty="0"/>
              <a:t> 5:17)</a:t>
            </a:r>
            <a:r>
              <a:rPr lang="am-ET" sz="2000" b="1" dirty="0"/>
              <a:t>፣</a:t>
            </a:r>
            <a:r>
              <a:rPr lang="en" sz="2000" b="1" dirty="0"/>
              <a:t> </a:t>
            </a:r>
            <a:r>
              <a:rPr lang="am-ET" sz="2000" b="1" dirty="0"/>
              <a:t>በትጋት እንድንጸልይ</a:t>
            </a:r>
            <a:r>
              <a:rPr lang="en" sz="2000" b="1" dirty="0"/>
              <a:t> (</a:t>
            </a:r>
            <a:r>
              <a:rPr lang="am-ET" sz="2000" b="1" dirty="0"/>
              <a:t>ቆላ</a:t>
            </a:r>
            <a:r>
              <a:rPr lang="en" sz="2000" b="1" dirty="0"/>
              <a:t> 4:2) </a:t>
            </a:r>
            <a:r>
              <a:rPr lang="am-ET" sz="2000" b="1" dirty="0"/>
              <a:t>እና</a:t>
            </a:r>
            <a:r>
              <a:rPr lang="en" sz="2000" b="1" dirty="0"/>
              <a:t> </a:t>
            </a:r>
            <a:r>
              <a:rPr lang="am-ET" sz="2000" b="1" dirty="0"/>
              <a:t>በጽናት እንድንጸልይ ይነግረናል</a:t>
            </a:r>
            <a:r>
              <a:rPr lang="en" sz="2000" b="1" dirty="0"/>
              <a:t> (</a:t>
            </a:r>
            <a:r>
              <a:rPr lang="am-ET" sz="2000" b="1" dirty="0"/>
              <a:t>ሮሜ</a:t>
            </a:r>
            <a:r>
              <a:rPr lang="en" sz="2000" b="1" dirty="0"/>
              <a:t> 12:12)</a:t>
            </a:r>
            <a:r>
              <a:rPr lang="am-ET" sz="2000" b="1" dirty="0"/>
              <a:t>።</a:t>
            </a:r>
            <a:endParaRPr lang="en" sz="2000" b="1" dirty="0"/>
          </a:p>
        </p:txBody>
      </p:sp>
      <p:sp>
        <p:nvSpPr>
          <p:cNvPr id="4" name="CuadroTexto 3">
            <a:extLst>
              <a:ext uri="{FF2B5EF4-FFF2-40B4-BE49-F238E27FC236}">
                <a16:creationId xmlns:a16="http://schemas.microsoft.com/office/drawing/2014/main" id="{E30911A4-AE82-C9BF-6AD6-BBB8EDD47B8C}"/>
              </a:ext>
            </a:extLst>
          </p:cNvPr>
          <p:cNvSpPr txBox="1"/>
          <p:nvPr/>
        </p:nvSpPr>
        <p:spPr>
          <a:xfrm>
            <a:off x="0" y="-114330"/>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am-ET" sz="5400" b="1" dirty="0">
                <a:ln/>
                <a:solidFill>
                  <a:schemeClr val="accent4"/>
                </a:solidFill>
                <a:effectLst>
                  <a:outerShdw blurRad="38100" dist="38100" dir="2700000" algn="tl">
                    <a:srgbClr val="000000">
                      <a:alpha val="43137"/>
                    </a:srgbClr>
                  </a:outerShdw>
                </a:effectLst>
              </a:rPr>
              <a:t>ትክክለኛው የፀሎት አኳኀን</a:t>
            </a:r>
            <a:endParaRPr lang="en" sz="5400" b="1" dirty="0">
              <a:ln/>
              <a:solidFill>
                <a:schemeClr val="accent4"/>
              </a:solidFill>
              <a:effectLst>
                <a:outerShdw blurRad="38100" dist="38100" dir="2700000" algn="tl">
                  <a:srgbClr val="000000">
                    <a:alpha val="43137"/>
                  </a:srgbClr>
                </a:outerShdw>
              </a:effectLst>
            </a:endParaRPr>
          </a:p>
        </p:txBody>
      </p:sp>
      <p:sp>
        <p:nvSpPr>
          <p:cNvPr id="3" name="CuadroTexto 4">
            <a:extLst>
              <a:ext uri="{FF2B5EF4-FFF2-40B4-BE49-F238E27FC236}">
                <a16:creationId xmlns:a16="http://schemas.microsoft.com/office/drawing/2014/main" id="{533D0CC9-29E7-E1DA-1172-5967BEDF8593}"/>
              </a:ext>
            </a:extLst>
          </p:cNvPr>
          <p:cNvSpPr txBox="1"/>
          <p:nvPr/>
        </p:nvSpPr>
        <p:spPr>
          <a:xfrm>
            <a:off x="376237" y="743634"/>
            <a:ext cx="11439525"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am-ET" b="1" dirty="0">
                <a:effectLst>
                  <a:outerShdw blurRad="38100" dist="38100" dir="2700000" algn="tl">
                    <a:srgbClr val="000000"/>
                  </a:outerShdw>
                </a:effectLst>
                <a:latin typeface="Comic Sans MS" panose="030F0702030302020204" pitchFamily="66" charset="0"/>
              </a:rPr>
              <a:t>ዳንኤልም ጽሕፈቱ እንደ ተጻፈ ባወቀ ጊዜ ወደ ቤቱ ገባ፤ የእልፍኙም መስኮቶች ወደ ኢየሩሳሌም አንጻር ተከፍተው ነበር፤ ቀድሞም ያደርግ እንደ ነበረ በየዕለቱ ሦስት ጊዜ በጕልበቱ ተንበርክኮ በአምላኩ ፊት ጸለየ አመሰገነም።</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a:t>
            </a:r>
            <a:r>
              <a:rPr lang="am-ET" sz="1400" b="1" dirty="0">
                <a:effectLst>
                  <a:outerShdw blurRad="38100" dist="38100" dir="2700000" algn="tl">
                    <a:srgbClr val="000000"/>
                  </a:outerShdw>
                </a:effectLst>
                <a:latin typeface="Comic Sans MS" panose="030F0702030302020204" pitchFamily="66" charset="0"/>
              </a:rPr>
              <a:t>ዳንኤል</a:t>
            </a:r>
            <a:r>
              <a:rPr lang="en" sz="1400" b="1" dirty="0">
                <a:effectLst>
                  <a:outerShdw blurRad="38100" dist="38100" dir="2700000" algn="tl">
                    <a:srgbClr val="000000"/>
                  </a:outerShdw>
                </a:effectLst>
                <a:latin typeface="Comic Sans MS" panose="030F0702030302020204" pitchFamily="66" charset="0"/>
              </a:rPr>
              <a:t> </a:t>
            </a:r>
            <a:r>
              <a:rPr lang="en" sz="1200" b="1" dirty="0">
                <a:effectLst>
                  <a:outerShdw blurRad="38100" dist="38100" dir="2700000" algn="tl">
                    <a:srgbClr val="000000"/>
                  </a:outerShdw>
                </a:effectLst>
                <a:latin typeface="Comic Sans MS" panose="030F0702030302020204" pitchFamily="66" charset="0"/>
              </a:rPr>
              <a:t>6:10</a:t>
            </a:r>
            <a:r>
              <a:rPr lang="en" sz="1400" b="1" dirty="0">
                <a:effectLst>
                  <a:outerShdw blurRad="38100" dist="38100" dir="2700000" algn="tl">
                    <a:srgbClr val="000000"/>
                  </a:outerShdw>
                </a:effectLst>
                <a:latin typeface="Comic Sans MS" panose="030F0702030302020204" pitchFamily="66" charset="0"/>
              </a:rPr>
              <a:t>)</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par>
                          <p:cTn id="97" fill="hold">
                            <p:stCondLst>
                              <p:cond delay="500"/>
                            </p:stCondLst>
                            <p:childTnLst>
                              <p:par>
                                <p:cTn id="98" presetID="16" presetClass="entr" presetSubtype="37" fill="hold" grpId="0" nodeType="after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barn(outVertical)">
                                      <p:cBhvr>
                                        <p:cTn id="10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9" y="3429000"/>
            <a:ext cx="4419601" cy="144655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defRPr/>
            </a:pPr>
            <a:r>
              <a:rPr lang="am-ET" sz="8800" b="1" spc="300" dirty="0">
                <a:ln/>
                <a:solidFill>
                  <a:srgbClr val="26B246"/>
                </a:solidFill>
                <a:effectLst>
                  <a:outerShdw blurRad="38100" dist="12700" dir="2700000" algn="tl">
                    <a:srgbClr val="000000"/>
                  </a:outerShdw>
                  <a:reflection blurRad="6350" stA="60000" endA="900" endPos="58000" dir="5400000" sy="-100000" algn="bl" rotWithShape="0"/>
                </a:effectLst>
              </a:rPr>
              <a:t>ሔኖክ</a:t>
            </a:r>
            <a:endParaRPr lang="en" sz="8800" b="1" spc="300" dirty="0">
              <a:ln/>
              <a:solidFill>
                <a:srgbClr val="26B246"/>
              </a:solidFill>
              <a:effectLst>
                <a:outerShdw blurRad="38100" dist="12700" dir="2700000" algn="tl">
                  <a:srgbClr val="000000"/>
                </a:outerShdw>
                <a:reflection blurRad="6350" stA="60000" endA="900" endPos="58000" dir="5400000" sy="-100000" algn="bl" rotWithShape="0"/>
              </a:effectLst>
              <a:latin typeface="Aptos" panose="02110004020202020204"/>
            </a:endParaRP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1303</TotalTime>
  <Words>1078</Words>
  <Application>Microsoft Office PowerPoint</Application>
  <PresentationFormat>Panorámica</PresentationFormat>
  <Paragraphs>82</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Comic Sans MS</vt:lpstr>
      <vt:lpstr>Aptos Display</vt:lpstr>
      <vt:lpstr>Constantia</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221</cp:revision>
  <dcterms:created xsi:type="dcterms:W3CDTF">2026-03-23T08:04:11Z</dcterms:created>
  <dcterms:modified xsi:type="dcterms:W3CDTF">2026-05-18T14:00:06Z</dcterms:modified>
</cp:coreProperties>
</file>