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በሰማያት የምትኖር አባታችን ሆይ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am-ET" sz="1800" b="1" dirty="0"/>
            <a:t>ከሰው ልጆች ሁሉ ፈጣሪ ጋር ያለንን የአባትና የልጅ ግንኙነት እውቅና መስጠት አለብን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ስምህ ይቀደስ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am-ET" sz="1800" b="1" dirty="0"/>
            <a:t>ለእግዚአብሔር ቅድስና እውቅና መስጠት በፊቱ በአክብሮትና በፍርሃት እንድንቀርብ ያደርገናል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መንግሥትህ ትምጣ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am-ET" sz="1800" b="1" dirty="0"/>
            <a:t>የኢየሱስን ምጽአት በጉጉት እንጠባበቅ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ፈቃድህ በሰማይ እንደ ሆነች እንዲሁ በምድር ትሁን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am-ET" sz="1800" b="1" dirty="0"/>
            <a:t>የመለኮትን ልዕልና እንቀበልና የእግዚአብሔር ፈቃ በህይወታችንና በዓለም</a:t>
          </a:r>
          <a:r>
            <a:rPr lang="en" sz="1800" b="1" dirty="0"/>
            <a:t> </a:t>
          </a:r>
          <a:r>
            <a:rPr lang="am-ET" sz="1800" b="1" dirty="0"/>
            <a:t>ውስጥ እንዲፈጸም እንለምን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የዕለት እንጀራችንን ዛሬ ስጠን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am-ET" sz="1800" b="1" dirty="0"/>
            <a:t>ለመኖር የሚያስፈልገንን አካላዊ ደግሞም መንፈሳዊውን ጨምረን እንጠይቅ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እኛም ደግሞ የበደሉንን ይቅር እንደምንል በደላችንን ይቅር በለን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am-ET" sz="1800" b="1" dirty="0"/>
            <a:t>ንስሃ መግባት፣ ይቅርታን መለመንና እግዚአብሔር እኛን ይቅር እንደሚለን ሁሉ እኛን የጎዱንን ሰዎች ይቅር ማለትም አለብን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ከክፉም አድነን እንጂ ወደ ፈተና አታግባን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am-ET" sz="1800" b="1" dirty="0"/>
            <a:t>በዚህ ዓለም ያለው ክፉ እንዳያገኘን ጥበቃንና ከለላን ከጌታ እንለምን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መንግሥት ያንተ ናትና ኃይልም ክብርም ለዘለዓለሙ፤ አሜን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am-ET" sz="1800" b="1" dirty="0"/>
            <a:t>እኛ የሆንነው ፣ አለን የምንለውና የምንሰራው ሁሉ የእግዚአብሔር እንደሆነ እውቅናን እንስጥ።</a:t>
          </a:r>
          <a:r>
            <a:rPr lang="en" sz="1800" b="1" dirty="0"/>
            <a:t> </a:t>
          </a:r>
          <a:r>
            <a:rPr lang="am-ET" sz="1800" b="1" dirty="0"/>
            <a:t>ክብርና ውዳሴ የሚገባው እርሱ ብቻ ነው።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 custLinFactNeighborY="4475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ውዳሴ</a:t>
          </a:r>
          <a:r>
            <a:rPr lang="en" sz="2000" b="1" dirty="0">
              <a:solidFill>
                <a:schemeClr val="tx1"/>
              </a:solidFill>
            </a:rPr>
            <a:t> (</a:t>
          </a:r>
          <a:r>
            <a:rPr lang="am-ET" sz="2000" b="1" dirty="0">
              <a:solidFill>
                <a:schemeClr val="tx1"/>
              </a:solidFill>
            </a:rPr>
            <a:t>ዳን</a:t>
          </a:r>
          <a:r>
            <a:rPr lang="en" sz="2000" b="1" dirty="0">
              <a:solidFill>
                <a:schemeClr val="tx1"/>
              </a:solidFill>
            </a:rPr>
            <a:t>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ንስሃንና ይቅርታ         </a:t>
          </a:r>
          <a:r>
            <a:rPr lang="en" sz="2000" b="1" dirty="0">
              <a:solidFill>
                <a:schemeClr val="tx1"/>
              </a:solidFill>
            </a:rPr>
            <a:t>(</a:t>
          </a:r>
          <a:r>
            <a:rPr lang="am-ET" sz="2000" b="1" dirty="0">
              <a:solidFill>
                <a:schemeClr val="tx1"/>
              </a:solidFill>
            </a:rPr>
            <a:t>ዳን</a:t>
          </a:r>
          <a:r>
            <a:rPr lang="en" sz="2000" b="1" dirty="0">
              <a:solidFill>
                <a:schemeClr val="tx1"/>
              </a:solidFill>
            </a:rPr>
            <a:t>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ልመና</a:t>
          </a:r>
          <a:r>
            <a:rPr lang="en" sz="2000" b="1" dirty="0">
              <a:solidFill>
                <a:schemeClr val="tx1"/>
              </a:solidFill>
            </a:rPr>
            <a:t>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am-ET" sz="2000" b="1" dirty="0">
              <a:solidFill>
                <a:schemeClr val="tx1"/>
              </a:solidFill>
            </a:rPr>
            <a:t>ዳን</a:t>
          </a:r>
          <a:r>
            <a:rPr lang="en" sz="2000" b="1" dirty="0">
              <a:solidFill>
                <a:schemeClr val="tx1"/>
              </a:solidFill>
            </a:rPr>
            <a:t>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am-ET" sz="2000" b="1" dirty="0">
              <a:solidFill>
                <a:schemeClr val="tx1"/>
              </a:solidFill>
            </a:rPr>
            <a:t>  ምስጋና</a:t>
          </a:r>
        </a:p>
        <a:p>
          <a:pPr algn="ctr"/>
          <a:r>
            <a:rPr lang="en" sz="2000" b="1" dirty="0">
              <a:solidFill>
                <a:schemeClr val="tx1"/>
              </a:solidFill>
            </a:rPr>
            <a:t> (</a:t>
          </a:r>
          <a:r>
            <a:rPr lang="am-ET" sz="2000" b="1" dirty="0">
              <a:solidFill>
                <a:schemeClr val="tx1"/>
              </a:solidFill>
            </a:rPr>
            <a:t>ፊል</a:t>
          </a:r>
          <a:r>
            <a:rPr lang="en" sz="2000" b="1" dirty="0">
              <a:solidFill>
                <a:schemeClr val="tx1"/>
              </a:solidFill>
            </a:rPr>
            <a:t>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ከሰው ልጆች ሁሉ ፈጣሪ ጋር ያለንን የአባትና የልጅ ግንኙነት እውቅና መስጠት አለብን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በሰማያት የምትኖር አባታችን ሆይ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ለእግዚአብሔር ቅድስና እውቅና መስጠት በፊቱ በአክብሮትና በፍርሃት እንድንቀርብ ያደርገናል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ስምህ ይቀደስ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የኢየሱስን ምጽአት በጉጉት እንጠባበቅ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መንግሥትህ ትምጣ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52554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የመለኮትን ልዕልና እንቀበልና የእግዚአብሔር ፈቃ በህይወታችንና በዓለም</a:t>
          </a:r>
          <a:r>
            <a:rPr lang="en" sz="1800" b="1" kern="1200" dirty="0"/>
            <a:t> </a:t>
          </a:r>
          <a:r>
            <a:rPr lang="am-ET" sz="1800" b="1" kern="1200" dirty="0"/>
            <a:t>ውስጥ እንዲፈጸም እንለምን</a:t>
          </a:r>
          <a:endParaRPr lang="es-ES" sz="1800" kern="1200" dirty="0"/>
        </a:p>
      </dsp:txBody>
      <dsp:txXfrm rot="-5400000">
        <a:off x="4612011" y="2022153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ፈቃድህ በሰማይ እንደ ሆነች እንዲሁ በምድር ትሁን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ለመኖር የሚያስፈልገንን አካላዊ ደግሞም መንፈሳዊውን ጨምረን እንጠይቅ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የዕለት እንጀራችንን ዛሬ ስጠን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ንስሃ መግባት፣ ይቅርታን መለመንና እግዚአብሔር እኛን ይቅር እንደሚለን ሁሉ እኛን የጎዱንን ሰዎች ይቅር ማለትም አለብን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እኛም ደግሞ የበደሉንን ይቅር እንደምንል በደላችንን ይቅር በለን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በዚህ ዓለም ያለው ክፉ እንዳያገኘን ጥበቃንና ከለላን ከጌታ እንለምን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ከክፉም አድነን እንጂ ወደ ፈተና አታግባን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am-ET" sz="1800" b="1" kern="1200" dirty="0"/>
            <a:t>እኛ የሆንነው ፣ አለን የምንለውና የምንሰራው ሁሉ የእግዚአብሔር እንደሆነ እውቅናን እንስጥ።</a:t>
          </a:r>
          <a:r>
            <a:rPr lang="en" sz="1800" b="1" kern="1200" dirty="0"/>
            <a:t> </a:t>
          </a:r>
          <a:r>
            <a:rPr lang="am-ET" sz="1800" b="1" kern="1200" dirty="0"/>
            <a:t>ክብርና ውዳሴ የሚገባው እርሱ ብቻ ነው።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መንግሥት ያንተ ናትና ኃይልም ክብርም ለዘለዓለሙ፤ አሜን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ውዳሴ</a:t>
          </a:r>
          <a:r>
            <a:rPr lang="en" sz="2000" b="1" kern="1200" dirty="0">
              <a:solidFill>
                <a:schemeClr val="tx1"/>
              </a:solidFill>
            </a:rPr>
            <a:t> (</a:t>
          </a:r>
          <a:r>
            <a:rPr lang="am-ET" sz="2000" b="1" kern="1200" dirty="0">
              <a:solidFill>
                <a:schemeClr val="tx1"/>
              </a:solidFill>
            </a:rPr>
            <a:t>ዳን</a:t>
          </a:r>
          <a:r>
            <a:rPr lang="en" sz="2000" b="1" kern="1200" dirty="0">
              <a:solidFill>
                <a:schemeClr val="tx1"/>
              </a:solidFill>
            </a:rPr>
            <a:t>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ንስሃንና ይቅርታ         </a:t>
          </a: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am-ET" sz="2000" b="1" kern="1200" dirty="0">
              <a:solidFill>
                <a:schemeClr val="tx1"/>
              </a:solidFill>
            </a:rPr>
            <a:t>ዳን</a:t>
          </a:r>
          <a:r>
            <a:rPr lang="en" sz="2000" b="1" kern="1200" dirty="0">
              <a:solidFill>
                <a:schemeClr val="tx1"/>
              </a:solidFill>
            </a:rPr>
            <a:t>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ልመና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am-ET" sz="2000" b="1" kern="1200" dirty="0">
              <a:solidFill>
                <a:schemeClr val="tx1"/>
              </a:solidFill>
            </a:rPr>
            <a:t>ዳን</a:t>
          </a:r>
          <a:r>
            <a:rPr lang="en" sz="2000" b="1" kern="1200" dirty="0">
              <a:solidFill>
                <a:schemeClr val="tx1"/>
              </a:solidFill>
            </a:rPr>
            <a:t>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  ምስጋና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 (</a:t>
          </a:r>
          <a:r>
            <a:rPr lang="am-ET" sz="2000" b="1" kern="1200" dirty="0">
              <a:solidFill>
                <a:schemeClr val="tx1"/>
              </a:solidFill>
            </a:rPr>
            <a:t>ፊል</a:t>
          </a:r>
          <a:r>
            <a:rPr lang="en" sz="2000" b="1" kern="1200" dirty="0">
              <a:solidFill>
                <a:schemeClr val="tx1"/>
              </a:solidFill>
            </a:rPr>
            <a:t>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87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am-ET" sz="6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ተግባራዊ ጸሎት</a:t>
            </a:r>
            <a:endParaRPr lang="en" sz="6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ትምህርት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 </a:t>
            </a:r>
            <a:r>
              <a:rPr 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ለ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ግንቦት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</a:t>
            </a:r>
            <a:r>
              <a:rPr lang="am-ET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፣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-7315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am-ET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ዳንኤል</a:t>
            </a:r>
            <a:r>
              <a:rPr lang="e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am-ET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የጸሎት አወቃቀር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ማቅ ለብሼ በአመድም ላይ ሆኜ ስጾም እጸልይና እለምን ዘንድ ፊቴን ወደ ጌታ ወደ አምላክ አቀናሁ።</a:t>
            </a:r>
            <a:r>
              <a:rPr lang="en-US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-US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ዳንኤል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9:3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በዳንኤል</a:t>
            </a:r>
            <a:r>
              <a:rPr lang="en" sz="2000" b="1" dirty="0"/>
              <a:t> 9:4-19</a:t>
            </a:r>
            <a:r>
              <a:rPr lang="am-ET" sz="2000" b="1" dirty="0"/>
              <a:t> ላይ የተዘገበው ጸሎት</a:t>
            </a:r>
            <a:r>
              <a:rPr lang="en" sz="2000" b="1" dirty="0"/>
              <a:t> </a:t>
            </a:r>
            <a:r>
              <a:rPr lang="am-ET" sz="2000" b="1" dirty="0"/>
              <a:t>የጸሎትን አራት ዋና ክፍሎች ያቀርብልናል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071384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ገብርኤል ወደ ዳንኤል የመጣው ዳንኤል ጸሎቱን በምስጋና ሳይጨርስ በፊት ነበር።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 የጸሎት መዋቅር ለግል ብቻ ሳይሆን ለጉባኤ ጸሎትም ይጠቅመናል።</a:t>
            </a:r>
            <a:r>
              <a:rPr lang="en" sz="2000" b="1" dirty="0"/>
              <a:t> “</a:t>
            </a:r>
            <a:r>
              <a:rPr lang="am-ET" sz="2000" b="1" dirty="0"/>
              <a:t>ንስሃንና ይቅርታን</a:t>
            </a:r>
            <a:r>
              <a:rPr lang="en" sz="2000" b="1" dirty="0"/>
              <a:t>”</a:t>
            </a:r>
            <a:r>
              <a:rPr lang="am-ET" sz="2000" b="1" dirty="0"/>
              <a:t> የምንለምንበትን ክፍል እንደ ጸሎቱ አውድ ገጣሚ ማድረግ እንደሚገባን ግልጽ ነው።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መዋቅር የጸሎታችንን ትኩረት በእግዚአብሔር ላይ እንድናደርግ ይረዳናል፤ ጸሎታችን ከመለኮት መደብር እቃ የመግዣ</a:t>
            </a:r>
            <a:r>
              <a:rPr lang="en" sz="2000" b="1" dirty="0">
                <a:solidFill>
                  <a:prstClr val="black"/>
                </a:solidFill>
              </a:rPr>
              <a:t> 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ዝርዝር</a:t>
            </a:r>
            <a:r>
              <a:rPr lang="en" sz="2000" b="1" dirty="0">
                <a:solidFill>
                  <a:prstClr val="black"/>
                </a:solidFill>
              </a:rPr>
              <a:t>”</a:t>
            </a:r>
            <a:r>
              <a:rPr lang="am-ET" sz="2000" b="1" dirty="0">
                <a:solidFill>
                  <a:prstClr val="black"/>
                </a:solidFill>
              </a:rPr>
              <a:t> እንዳይሆንም ይከላከልልናል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m-ET" sz="66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ስለ ጸሎት አራት ጥያቄዎች</a:t>
            </a:r>
            <a:endParaRPr lang="en" sz="66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እግዚአብሔር ሁሉን የሚያውቅ ከሆነ መጸለይ ለምን አስፈለገን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ሁሉም ደህና ከሆነ መጸለይ ለምን ያስፈልጋል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ከማን ጋር እንጸልይ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እግዚአብሔርን እንዴት እናድምጠው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ጸሎት ወደ እግዚአብሔር ዙፋን ከፍ ያደርገናል፤ ከእርሱም ጋር ያለንን ግንኙነት እንድንመረምርና በየዕለቱ ራሳችንን እንድንፈትሽ ይመራናል።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ምንም ኃጥያት የሌለባቸው መላዕክት እግዚአብሔርን ያለመታከት ያመልኩታል።</a:t>
            </a:r>
            <a:r>
              <a:rPr lang="en" sz="2000" b="1" dirty="0"/>
              <a:t> </a:t>
            </a:r>
            <a:r>
              <a:rPr lang="am-ET" sz="2000" b="1" dirty="0"/>
              <a:t>እኛስ ምን ያህል ልናመልከው ይገባናል</a:t>
            </a:r>
            <a:r>
              <a:rPr lang="en" sz="2000" b="1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እንደአስፈላጊነቱ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2982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ይህን ለማድረግ የጠራውና ጤናማ የሆነው መንገድ ጸሎትን ከመጽሐፍ ቅዱስ ጥናት ጋራ በማዋሃድ በግል ጊዜን መውሰዱ ነው። ይህን ስናደርግ አሳባችንን ባዶ ከማድረግና ውስጣችንን ብቻ ከመስማት መጠበቅ አለብን።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የምንለውን ባናውቅ እንኳን መንፈስ ቅዱስ ሊያግዘን ሁሌ ዝግጁ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ሮሜ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8:26)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ሁሉ ነገር መልካም ስለሆነልን እግዚአብሔር አያስፈልገንም ብሎ ማሰብ ትዕቢተኛነት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እግዚአብሔርን በግልና በቅርበት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ልናወራው ስንፈልግ በድብቅ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መጸለይ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በቤተሰብ ወይም በትንሽ ቡድኖች መጸለይ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በቤተክርስቲያን መጸለይ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ጸሎታችን ጉድለታችንን በጥልቀት መረዳትና የምንሻቸውን ነገሮች ከልብ መፈለግ ከሌለበት ምላሽ አያገኝም።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ነገር ግን መልሳችን ወዲያውኑ ባይመጣ ታክተን ልመናችንን ማቋረጥ የለብንም።</a:t>
            </a:r>
            <a:r>
              <a:rPr lang="en-US" sz="2800" b="1" dirty="0">
                <a:latin typeface="Constantia" panose="02030602050306030303" pitchFamily="18" charset="0"/>
              </a:rPr>
              <a:t> “</a:t>
            </a:r>
            <a:r>
              <a:rPr lang="am-ET" sz="2800" b="1" dirty="0">
                <a:latin typeface="Constantia" panose="02030602050306030303" pitchFamily="18" charset="0"/>
              </a:rPr>
              <a:t>...መንግሥተ ሰማያት ትገፋለች፥ ግፈኞችም ይናጠቋታል</a:t>
            </a:r>
            <a:r>
              <a:rPr lang="en-US" sz="2800" b="1" dirty="0">
                <a:latin typeface="Constantia" panose="02030602050306030303" pitchFamily="18" charset="0"/>
              </a:rPr>
              <a:t>” (</a:t>
            </a:r>
            <a:r>
              <a:rPr lang="am-ET" sz="2800" b="1" dirty="0">
                <a:latin typeface="Constantia" panose="02030602050306030303" pitchFamily="18" charset="0"/>
              </a:rPr>
              <a:t>ማቴ</a:t>
            </a:r>
            <a:r>
              <a:rPr lang="en-US" sz="2800" b="1" dirty="0">
                <a:latin typeface="Constantia" panose="02030602050306030303" pitchFamily="18" charset="0"/>
              </a:rPr>
              <a:t> 11:12)</a:t>
            </a:r>
            <a:r>
              <a:rPr lang="am-ET" sz="2800" b="1" dirty="0">
                <a:latin typeface="Constantia" panose="02030602050306030303" pitchFamily="18" charset="0"/>
              </a:rPr>
              <a:t>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በዚህ የተጠቀሰው ግፈኛነት ያዕቆብ እንዳሳየው አይነት ያለ ቅዱስ የሆነ አለመታከትን ነው።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ራሳችንን ወደ ከረረ ስሜት ውስጥ መክተት ሳያስፈልገን በተረጋጋ መንፈስና በጽናት ከልመኖቻችንን ጋራ የጸጋውን ዙፋን ደጅ መጥናት አለብን።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የእኛ ስራ ነፍሶቻችንን በእግዚአብሔር ፊት እያዋረድን፣ ኃጥያታችንን እየተናዘዝንና በእምነት እየበረታን ወደ እግዚአብሔር መጠጋት ነው።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720566"/>
            <a:ext cx="4679667" cy="517064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4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4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</a:rPr>
              <a:t>የሕዝብ ማኅበር ሁላችሁ፥ በእርሱ ታመኑ፥ ልባችሁንም በፊቱ አፍስሱ፤ እግዚአብሔር ረዳታችን ነው።</a:t>
            </a:r>
            <a:r>
              <a:rPr kumimoji="0" lang="es-ES" sz="4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መዝሙር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62:8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0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rgbClr val="931A7C"/>
                </a:solidFill>
              </a:rPr>
              <a:t>በመከራ ጊዜ መጸለይ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084A9C"/>
                </a:solidFill>
              </a:rPr>
              <a:t>ኤልያስ</a:t>
            </a:r>
            <a:r>
              <a:rPr lang="en" sz="2000" b="1" dirty="0">
                <a:solidFill>
                  <a:srgbClr val="084A9C"/>
                </a:solidFill>
              </a:rPr>
              <a:t>: </a:t>
            </a:r>
            <a:r>
              <a:rPr lang="am-ET" sz="2000" b="1" dirty="0"/>
              <a:t>በቀውስ መሃል የሚደረግ ጸሎት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B4366B"/>
                </a:solidFill>
              </a:rPr>
              <a:t>ሃና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am-ET" sz="2000" b="1" dirty="0"/>
              <a:t>የማይመጣ ምላሽ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am-ET" sz="2000" b="1" dirty="0">
                <a:solidFill>
                  <a:srgbClr val="4A1982"/>
                </a:solidFill>
              </a:rPr>
              <a:t>አርአያ የሚሆኑ ጸሎቶች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400" b="1" dirty="0">
                <a:solidFill>
                  <a:srgbClr val="08665D"/>
                </a:solidFill>
              </a:rPr>
              <a:t>ኢየሱስ</a:t>
            </a:r>
            <a:r>
              <a:rPr lang="en" sz="2000" b="1" dirty="0">
                <a:solidFill>
                  <a:srgbClr val="08665D"/>
                </a:solidFill>
              </a:rPr>
              <a:t>: </a:t>
            </a:r>
            <a:r>
              <a:rPr lang="am-ET" sz="2000" b="1" dirty="0"/>
              <a:t>የጸሎት ይዘት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82047D"/>
                </a:solidFill>
              </a:rPr>
              <a:t>ዳንኤል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am-ET" sz="2000" b="1" dirty="0"/>
              <a:t>የጸሎት አወቃቀር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am-ET" sz="2000" b="1" dirty="0">
                <a:solidFill>
                  <a:srgbClr val="415F00"/>
                </a:solidFill>
              </a:rPr>
              <a:t>ስለ ጸሎት አራት ጥያቄዎች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ዓለም በዙሪያችን ብትነዋወጥም፣ ደግሞም ጸሎታችን ሳይመለስ ረጅም ጊዜን ቢወስድም </a:t>
            </a:r>
            <a:r>
              <a:rPr lang="en" sz="2000" b="1" dirty="0"/>
              <a:t>“</a:t>
            </a:r>
            <a:r>
              <a:rPr lang="am-ET" sz="2000" b="1" dirty="0"/>
              <a:t>ዘወትር ጸልዩ</a:t>
            </a:r>
            <a:r>
              <a:rPr lang="en" sz="2000" b="1" dirty="0"/>
              <a:t>”</a:t>
            </a:r>
            <a:r>
              <a:rPr lang="am-ET" sz="2000" b="1" dirty="0"/>
              <a:t> በማለት ጳውሎስ ይመክረናል </a:t>
            </a:r>
            <a:r>
              <a:rPr lang="en" sz="2000" b="1" dirty="0"/>
              <a:t>(</a:t>
            </a:r>
            <a:r>
              <a:rPr lang="am-ET" sz="2000" b="1" dirty="0"/>
              <a:t>ኤፌ</a:t>
            </a:r>
            <a:r>
              <a:rPr lang="en" sz="2000" b="1" dirty="0"/>
              <a:t> 6:18)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ታዲያ እንዴት እንጸልይ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ስለምንስ እንለምን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በግላችን ወይስ በጋራ እንጸልይ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ጸሎት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ለ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እንድንነግረው ብቻ ሳይሆን እርሱን እንድናደምጠውም ጭምር ያስችለናል ወይ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115767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በእነዚህ አይነት ሁኔታዎች ውስጥ ስናልፍ የኤልያስን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እና የሃናን ጸሎት ብንመለከት እንጠቀማለን ደግሞም እንበረታታለን።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151727"/>
            <a:ext cx="720366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ts val="600"/>
              </a:spcBef>
            </a:pPr>
            <a:r>
              <a:rPr lang="am-ET" sz="80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በመከራ ጊዜ መጸለይ</a:t>
            </a:r>
            <a:endParaRPr lang="en" sz="80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ኤልያስ</a:t>
            </a:r>
            <a:r>
              <a:rPr lang="e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am-E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በቀውስ መሃል የሚደረግ ጸሎት</a:t>
            </a:r>
            <a:endParaRPr lang="en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797234"/>
            <a:ext cx="10887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እርሱም፦ ለሠራዊት አምላክ ለእግዚአብሔር እጅግ ቀንቻለሁ፤ የእስራኤል ልጆች ቃል ኪዳንህን ትተዋልና፥ መሠዊያዎችህንም አፍርሰዋልና፥ ነቢያትህንም በሰይፍ ገድለዋልና እኔም ብቻዬን ቀርቻለሁ፤ ነፍሴንም ሊወስዱአት ይሻሉ አለ።</a:t>
            </a:r>
            <a:r>
              <a:rPr lang="en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ነገሥት</a:t>
            </a:r>
            <a:r>
              <a:rPr lang="en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19:10</a:t>
            </a:r>
            <a:r>
              <a:rPr lang="en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እግዚአብሔር በቀውስ ውስጥ ስንሆን ጸሎታችንን የሚመልስልን እንዴት ነው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ኤልያስ አጭር ጸሎት ከጸለየ በኋላ እግዚአብሔር ወዲያውኑ በእሳት መለሰለት</a:t>
            </a:r>
            <a:r>
              <a:rPr lang="en" sz="2000" b="1" dirty="0"/>
              <a:t> (1 </a:t>
            </a:r>
            <a:r>
              <a:rPr lang="am-ET" sz="2000" b="1" dirty="0"/>
              <a:t>ነገ</a:t>
            </a:r>
            <a:r>
              <a:rPr lang="en" sz="2000" b="1" dirty="0"/>
              <a:t> 18:36-38)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ኤልያስ ሞትን በለመነ ጊዜ እግዚአብሔር ዝም አለውና እንዲመግበው መልአክን ላከለት</a:t>
            </a:r>
            <a:r>
              <a:rPr lang="en" sz="2000" b="1" dirty="0"/>
              <a:t> (1 </a:t>
            </a:r>
            <a:r>
              <a:rPr lang="am-ET" sz="2000" b="1" dirty="0"/>
              <a:t>ነገ</a:t>
            </a:r>
            <a:r>
              <a:rPr lang="en" sz="2000" b="1" dirty="0"/>
              <a:t> 19:4-8)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ደግሞም ዝናብ እንዲመጣ ሰባት ጊዜ ከጸለየ በኋላ እግዚአብሔር ትንሽ የሆነች ደመናን ልኮ ከዚያ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ወደ ኃይለኛ ዝናብና ነፋስ ቀየራት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18:42-45)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የአንዱ ምላሽ ፈጣንና ተዓምራዊ ነበር።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የሌላኛው ግን ሰባት ጊዜ ከጸለየ በኋላ ነበር ዝናቡ የተላከው።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ከዚህ ሁሉ በኋላ ደግሞ በሚያስፈልገው ሰዓት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የሚያበረታታ ቃል የመጣለት ከ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40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ቀናት ቆይታ በኋላ ነበር።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በተለያዩ ሁኔታዎቻችን ውስጥ እንዴት እና መቼ መመለስ እንዳለበት እርሱ ያውቃል።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ኤልያስ ተስፋ ቆርጦ በዋሻ ውስጥ ሲጠባበቅ ሳለ በመጨረሻ የልመናውን ምላሽ እግዚአብሔር ሲመልስለት አደመጠ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19:9-18)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-5453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ሃና</a:t>
            </a:r>
            <a:r>
              <a:rPr lang="e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</a:t>
            </a:r>
            <a:r>
              <a:rPr lang="am-ET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የማይመጣ ምላሽ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51198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ስለዚህ ሕፃን ጸለይሁ፤ እግዚአብሔርም የለመንሁትን ልመናዬን ሰጥቶኛል</a:t>
            </a:r>
            <a:r>
              <a:rPr lang="en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ሳሙኤል</a:t>
            </a:r>
            <a:r>
              <a:rPr lang="en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1:27</a:t>
            </a:r>
            <a:r>
              <a:rPr lang="en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ሃና እግዚአብሔር ልጅ እንዲሰጣት የጸለየችው ጸሎት</a:t>
            </a:r>
            <a:r>
              <a:rPr lang="en-US" sz="2000" b="1" dirty="0"/>
              <a:t> </a:t>
            </a:r>
            <a:r>
              <a:rPr lang="am-ET" sz="2000" b="1" dirty="0"/>
              <a:t>ዘጠኝ ወራትን ብቻ ጠብቆ በቶሎ የተመለሰ ጸሎት ሊመስል ይችላል</a:t>
            </a:r>
            <a:r>
              <a:rPr lang="en" sz="2000" b="1" dirty="0"/>
              <a:t> (1 </a:t>
            </a:r>
            <a:r>
              <a:rPr lang="am-ET" sz="2000" b="1" dirty="0"/>
              <a:t>ሳሙ</a:t>
            </a:r>
            <a:r>
              <a:rPr lang="en" sz="2000" b="1" dirty="0"/>
              <a:t> 1:9-20)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ነገር ግን ቀዳሚዎቹን ቁጥሮች ስናነብብ ይህ ጸሎት እንዲመለስ በጣም ረጅም ጊዜን መውሰዱን እናስተውላለን</a:t>
            </a:r>
            <a:r>
              <a:rPr lang="en" sz="2000" b="1" dirty="0"/>
              <a:t> (1 </a:t>
            </a:r>
            <a:r>
              <a:rPr lang="am-ET" sz="2000" b="1" dirty="0"/>
              <a:t>ሳሙ</a:t>
            </a:r>
            <a:r>
              <a:rPr lang="en" sz="2000" b="1" dirty="0"/>
              <a:t> 1:1-8)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813232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አንዳንድ ጊዜ የእግዚአብሔር ዝምታ መንስኤው የእኛ ራስ ወዳድነት </a:t>
            </a:r>
            <a:r>
              <a:rPr lang="en" sz="2000" b="1" dirty="0"/>
              <a:t>(</a:t>
            </a:r>
            <a:r>
              <a:rPr lang="am-ET" sz="2000" b="1" dirty="0"/>
              <a:t>ያዕ</a:t>
            </a:r>
            <a:r>
              <a:rPr lang="en" sz="2000" b="1" dirty="0"/>
              <a:t> 4:3)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የምንወድደው ኃጥያት</a:t>
            </a:r>
            <a:r>
              <a:rPr lang="en" sz="2000" b="1" dirty="0"/>
              <a:t> (</a:t>
            </a:r>
            <a:r>
              <a:rPr lang="am-ET" sz="2000" b="1" dirty="0"/>
              <a:t>መዝ</a:t>
            </a:r>
            <a:r>
              <a:rPr lang="en" sz="2000" b="1" dirty="0"/>
              <a:t> 66:18)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እምነት ማጣት </a:t>
            </a:r>
            <a:r>
              <a:rPr lang="en" sz="2000" b="1" dirty="0"/>
              <a:t>(</a:t>
            </a:r>
            <a:r>
              <a:rPr lang="am-ET" sz="2000" b="1" dirty="0"/>
              <a:t>ያዕ</a:t>
            </a:r>
            <a:r>
              <a:rPr lang="en" sz="2000" b="1" dirty="0"/>
              <a:t> 1:6)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ወይም ለጥያቄያችን መልስ ትክክለኛው ጊዜ አለመድረስ ሊሆን ይችላል።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ከዚህ በመነሳት ሃና ልጅን እየጠየቀች መልሱ ሳይመጣላት የቆየው ለስንት ዓመታት ይሆን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የሕልቃና ሁለተኛ ሚስት ፍናና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am-ET" sz="2000" b="1" dirty="0">
                <a:solidFill>
                  <a:prstClr val="black"/>
                </a:solidFill>
              </a:rPr>
              <a:t>ብዙ ልጆች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ነበሯት ስለሚል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ከአንድ በላይ ወንዶችን ወልዳ ነበረ። እግዚአብሔር የሃናን ማህጸን ዘግቶት ስለነበር ፍናና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ከዓመት ዓመት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am-E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ሃናን ታማርራት ነበር።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አስቀድሞ መዳረሻችንን ያያል ለእኛም የሚበጀውን ከእኛ በላይ ያውቅልናል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29:11)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በእምነት የቀረበውን ጸሎት በራሱ ጊዜ እና በራሱ መንገድ ሳይመልስ መቼም አይቀርም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ዮሐ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5:14-15)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1948267"/>
            <a:ext cx="7216879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m-ET" sz="88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አርአያ የሚሆኑ ጸሎቶች</a:t>
            </a:r>
            <a:endParaRPr lang="en" sz="88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-91429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am-ET" sz="5400" b="1" dirty="0">
                <a:ln/>
                <a:solidFill>
                  <a:schemeClr val="accent6"/>
                </a:solidFill>
              </a:rPr>
              <a:t>ኢየሱስ</a:t>
            </a:r>
            <a:r>
              <a:rPr lang="en" sz="5400" b="1" dirty="0">
                <a:ln/>
                <a:solidFill>
                  <a:schemeClr val="accent6"/>
                </a:solidFill>
              </a:rPr>
              <a:t>: </a:t>
            </a:r>
            <a:r>
              <a:rPr lang="am-ET" sz="5400" b="1" dirty="0">
                <a:ln/>
                <a:solidFill>
                  <a:schemeClr val="accent6"/>
                </a:solidFill>
              </a:rPr>
              <a:t>የጸሎት ይዘት</a:t>
            </a:r>
            <a:endParaRPr lang="en" sz="5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እንግዲህ እናንተስ እንዲህ ጸልዩ፦ በሰማያት የምትኖር አባታችን ሆይ፥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ማቴዎስ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6:9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በሰዎች ዘንድ አድናቆትንና ምስጋናን ለማግኘት በፊታቸው ረጅምና ዝርዝር ጸሎትን ማድረግ ኢየሱስ ያስተማረን የጸሎት መንገድ አይደለም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6:5-8)</a:t>
            </a:r>
            <a:r>
              <a:rPr lang="am-ET" sz="2000" b="1" dirty="0"/>
              <a:t>።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am-ET" sz="2000" b="1" dirty="0"/>
              <a:t>በአጭሩና ትኩረቱን ባልሳተ መልኩ የሚያስፈልጋችሁን ብቻ በመጠየቅ መጸለይን ተማሩ።</a:t>
            </a:r>
            <a:r>
              <a:rPr lang="en-US" sz="2000" b="1" dirty="0"/>
              <a:t> </a:t>
            </a:r>
            <a:r>
              <a:rPr lang="am-ET" sz="2000" b="1" dirty="0"/>
              <a:t>እግዚአብሔር ብቻ ሊሰማችሁ በሚችልበት ቦታዎች ላይ ደግሞ ድምፃችሁን ከፍ አድርጋችሁ መጸለይንም ተማሩ።</a:t>
            </a:r>
            <a:r>
              <a:rPr lang="en-US" sz="2000" b="1" dirty="0"/>
              <a:t> </a:t>
            </a:r>
            <a:r>
              <a:rPr lang="am-ET" sz="2000" b="1" dirty="0"/>
              <a:t>የግብዝነት ጸሎትን ትታችሁ ከልብ በሆነ መንፈስ የነፍሳችሁን የሕይወት እንጀራ ረሃብ ግለጹ።</a:t>
            </a:r>
            <a:r>
              <a:rPr lang="en-US" sz="2000" b="1" dirty="0"/>
              <a:t>”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ጸሎታችን ልባዊና ቀላል ሆኖ በመደበኛ ቋንቋ ሊቀርብ ይገባዋል።</a:t>
            </a:r>
            <a:r>
              <a:rPr lang="en" sz="2000" b="1" dirty="0"/>
              <a:t> </a:t>
            </a:r>
            <a:r>
              <a:rPr lang="am-ET" sz="2000" b="1" dirty="0"/>
              <a:t>ጸሎት የህይወታችን ዋና ክፍል ነው።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114299"/>
            <a:ext cx="609178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am-E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ኢየሱስ</a:t>
            </a:r>
            <a:r>
              <a:rPr lang="en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m-E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የጸሎት ይዘት</a:t>
            </a:r>
            <a:endParaRPr lang="en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214019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ኢየሱስ የሰጠን የጸሎት አርአያ ይህ ነው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1061</Words>
  <Application>Microsoft Office PowerPoint</Application>
  <PresentationFormat>Panorámica</PresentationFormat>
  <Paragraphs>82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209</cp:revision>
  <dcterms:created xsi:type="dcterms:W3CDTF">2026-03-28T16:46:47Z</dcterms:created>
  <dcterms:modified xsi:type="dcterms:W3CDTF">2026-05-18T14:02:04Z</dcterms:modified>
</cp:coreProperties>
</file>