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am-ET" sz="2800" b="1" dirty="0">
              <a:effectLst>
                <a:outerShdw blurRad="38100" dist="38100" dir="2700000" algn="tl">
                  <a:srgbClr val="000000"/>
                </a:outerShdw>
              </a:effectLst>
            </a:rPr>
            <a:t>ኃጥያት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am-ET" sz="2400" b="1" dirty="0">
              <a:solidFill>
                <a:schemeClr val="accent5">
                  <a:lumMod val="50000"/>
                </a:schemeClr>
              </a:solidFill>
            </a:rPr>
            <a:t>ከፈተና መራቅ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am-ET" sz="2400" b="1" dirty="0">
              <a:solidFill>
                <a:schemeClr val="accent5">
                  <a:lumMod val="50000"/>
                </a:schemeClr>
              </a:solidFill>
            </a:rPr>
            <a:t>ፈተናን የመራቅ መንገዶች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am-ET" sz="2800" b="1" dirty="0">
              <a:effectLst>
                <a:outerShdw blurRad="38100" dist="38100" dir="2700000" algn="tl">
                  <a:srgbClr val="000000"/>
                </a:outerShdw>
              </a:effectLst>
            </a:rPr>
            <a:t>ሕጉ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am-ET" sz="2400" b="1" dirty="0">
              <a:solidFill>
                <a:schemeClr val="accent3">
                  <a:lumMod val="50000"/>
                </a:schemeClr>
              </a:solidFill>
            </a:rPr>
            <a:t>ሕጉ እና ኃጥያት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am-ET" sz="2800" b="1" dirty="0">
              <a:effectLst>
                <a:outerShdw blurRad="38100" dist="38100" dir="2700000" algn="tl">
                  <a:srgbClr val="000000"/>
                </a:outerShdw>
              </a:effectLst>
            </a:rPr>
            <a:t>ወንጌሉ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am-ET" sz="2400" b="1" dirty="0">
              <a:solidFill>
                <a:schemeClr val="accent6">
                  <a:lumMod val="50000"/>
                </a:schemeClr>
              </a:solidFill>
            </a:rPr>
            <a:t>ወንጌሉ እና ሕጉ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am-ET" sz="2400" b="1" dirty="0">
              <a:solidFill>
                <a:schemeClr val="accent6">
                  <a:lumMod val="50000"/>
                </a:schemeClr>
              </a:solidFill>
            </a:rPr>
            <a:t>በዓለቱ ላይ መመሥረት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am-ET" sz="2000" b="1" dirty="0"/>
            <a:t>ኃጥያት ሊያሰሩን ከሚችሉ ቦታዎች መራቅ</a:t>
          </a:r>
          <a:r>
            <a:rPr lang="en" sz="2000" b="1" dirty="0"/>
            <a:t> (</a:t>
          </a:r>
          <a:r>
            <a:rPr lang="am-ET" sz="2000" b="1" dirty="0"/>
            <a:t>ማር</a:t>
          </a:r>
          <a:r>
            <a:rPr lang="en" sz="2000" b="1" dirty="0"/>
            <a:t> 9:45</a:t>
          </a:r>
          <a:r>
            <a:rPr lang="am-ET" sz="2000" b="1" dirty="0"/>
            <a:t>፣</a:t>
          </a:r>
          <a:r>
            <a:rPr lang="en" sz="2000" b="1" dirty="0"/>
            <a:t> </a:t>
          </a:r>
          <a:r>
            <a:rPr lang="am-ET" sz="2000" b="1" dirty="0"/>
            <a:t>ኢዮብ</a:t>
          </a:r>
          <a:r>
            <a:rPr lang="en" sz="2000" b="1" dirty="0"/>
            <a:t> 23:11)</a:t>
          </a:r>
          <a:r>
            <a:rPr lang="am-ET" sz="2000" b="1" dirty="0"/>
            <a:t>።</a:t>
          </a:r>
          <a:r>
            <a:rPr lang="en" sz="2000" b="1" dirty="0"/>
            <a:t> </a:t>
          </a:r>
          <a:r>
            <a:rPr lang="am-ET" sz="2000" b="1" dirty="0"/>
            <a:t>ለምሳሌ ወደ መሸታ ቤት አለመሄድ።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am-ET" sz="2000" b="1" dirty="0"/>
            <a:t>ወደ ኃጥያት ሊመሩ የሚችሉ ነገሮችን ከማየት መቆጠብ </a:t>
          </a:r>
          <a:r>
            <a:rPr lang="en" sz="2000" b="1" dirty="0"/>
            <a:t>(</a:t>
          </a:r>
          <a:r>
            <a:rPr lang="am-ET" sz="2000" b="1" dirty="0"/>
            <a:t>ማር</a:t>
          </a:r>
          <a:r>
            <a:rPr lang="en" sz="2000" b="1" dirty="0"/>
            <a:t> 9:47; </a:t>
          </a:r>
          <a:r>
            <a:rPr lang="am-ET" sz="2000" b="1" dirty="0"/>
            <a:t>ኢዮብ</a:t>
          </a:r>
          <a:r>
            <a:rPr lang="en" sz="2000" b="1" dirty="0"/>
            <a:t> 31:1)</a:t>
          </a:r>
          <a:r>
            <a:rPr lang="am-ET" sz="2000" b="1" dirty="0"/>
            <a:t>።</a:t>
          </a:r>
          <a:r>
            <a:rPr lang="en" sz="2000" b="1" dirty="0"/>
            <a:t> </a:t>
          </a:r>
          <a:r>
            <a:rPr lang="am-ET" sz="2000" b="1" dirty="0"/>
            <a:t>ለምሳሌ ያልተገባ ትዕይንቶችን የሚያሳይ ፊልምን አለማየት።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am-ET" sz="2000" b="1" dirty="0"/>
            <a:t>ወደ ኃጥያት ሊመሩ ከሚችሉ ድርጎቶች መቆጠብ </a:t>
          </a:r>
          <a:r>
            <a:rPr lang="en" sz="2000" b="1" dirty="0"/>
            <a:t>(</a:t>
          </a:r>
          <a:r>
            <a:rPr lang="am-ET" sz="2000" b="1" dirty="0"/>
            <a:t>ማር</a:t>
          </a:r>
          <a:r>
            <a:rPr lang="en" sz="2000" b="1" dirty="0"/>
            <a:t> 9:43</a:t>
          </a:r>
          <a:r>
            <a:rPr lang="am-ET" sz="2000" b="1" dirty="0"/>
            <a:t>፣</a:t>
          </a:r>
          <a:r>
            <a:rPr lang="en" sz="2000" b="1" dirty="0"/>
            <a:t> </a:t>
          </a:r>
          <a:r>
            <a:rPr lang="am-ET" sz="2000" b="1" dirty="0"/>
            <a:t>ኢዮ</a:t>
          </a:r>
          <a:r>
            <a:rPr lang="en" sz="2000" b="1" dirty="0"/>
            <a:t> 23:12)</a:t>
          </a:r>
          <a:r>
            <a:rPr lang="am-ET" sz="2000" b="1" dirty="0"/>
            <a:t>።</a:t>
          </a:r>
          <a:r>
            <a:rPr lang="en" sz="2000" b="1" dirty="0"/>
            <a:t> </a:t>
          </a:r>
          <a:r>
            <a:rPr lang="am-ET" sz="2000" b="1" dirty="0"/>
            <a:t>ለምሳሌ አስካሪ መጠጥን አለመግዛት።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am-ET" sz="2000" b="1" dirty="0"/>
            <a:t>በራሳችን ብቁ እንደሆንን ማሰብ የለብንም</a:t>
          </a:r>
          <a:r>
            <a:rPr lang="en" sz="2000" b="1" dirty="0"/>
            <a:t> (1 </a:t>
          </a:r>
          <a:r>
            <a:rPr lang="am-ET" sz="2000" b="1" dirty="0"/>
            <a:t>ቆሮ</a:t>
          </a:r>
          <a:r>
            <a:rPr lang="en" sz="2000" b="1" dirty="0"/>
            <a:t>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am-ET" sz="2000" b="1" dirty="0"/>
            <a:t>ስለራሳችን መልካምነት ለሰዎች ማውራት ሳይሆን</a:t>
          </a:r>
          <a:r>
            <a:rPr lang="en-US" sz="2000" b="1" dirty="0"/>
            <a:t> </a:t>
          </a:r>
          <a:r>
            <a:rPr lang="am-ET" sz="2000" b="1" dirty="0"/>
            <a:t>እንደ ኢየሱስ ትሁት መሆን አለብን </a:t>
          </a:r>
          <a:r>
            <a:rPr lang="en" sz="2000" b="1" dirty="0"/>
            <a:t>(</a:t>
          </a:r>
          <a:r>
            <a:rPr lang="am-ET" sz="2000" b="1" dirty="0"/>
            <a:t>ማቴ</a:t>
          </a:r>
          <a:r>
            <a:rPr lang="en" sz="2000" b="1" dirty="0"/>
            <a:t>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am-ET" sz="2000" b="1" dirty="0"/>
            <a:t>ክፉ ምኞትን ከልባችን ውስጥ ለማስወገድ የሚያስፈልገውን ሁሉ እናድርግ</a:t>
          </a:r>
          <a:r>
            <a:rPr lang="en" sz="2000" b="1" dirty="0"/>
            <a:t> (</a:t>
          </a:r>
          <a:r>
            <a:rPr lang="am-ET" sz="2000" b="1" dirty="0"/>
            <a:t>ማቴ</a:t>
          </a:r>
          <a:r>
            <a:rPr lang="en" sz="2000" b="1" dirty="0"/>
            <a:t>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am-ET" sz="2000" b="1" dirty="0"/>
            <a:t>ሌሎችን መተቸትና መፈረጅ እናቁም</a:t>
          </a:r>
          <a:r>
            <a:rPr lang="en" sz="2000" b="1" dirty="0"/>
            <a:t> (1 </a:t>
          </a:r>
          <a:r>
            <a:rPr lang="am-ET" sz="2000" b="1" dirty="0"/>
            <a:t>ቆሮ</a:t>
          </a:r>
          <a:r>
            <a:rPr lang="en" sz="2000" b="1" dirty="0"/>
            <a:t>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am-ET" sz="2000" b="1" dirty="0"/>
            <a:t>የሚጠሉንን መጥላት ሳይሆን ለእነርሱ መጸለይ አለብን </a:t>
          </a:r>
          <a:r>
            <a:rPr lang="en" sz="2000" b="1" dirty="0"/>
            <a:t>(</a:t>
          </a:r>
          <a:r>
            <a:rPr lang="am-ET" sz="2000" b="1" dirty="0"/>
            <a:t>ማቴ</a:t>
          </a:r>
          <a:r>
            <a:rPr lang="en" sz="2000" b="1" dirty="0"/>
            <a:t>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am-ET" sz="2000" b="1" dirty="0"/>
            <a:t>በዙሪያችን ባሉት ሰዎች መበሳጨትን ማቆም አለብን </a:t>
          </a:r>
          <a:r>
            <a:rPr lang="en" sz="2000" b="1" dirty="0"/>
            <a:t>(</a:t>
          </a:r>
          <a:r>
            <a:rPr lang="am-ET" sz="2000" b="1" dirty="0"/>
            <a:t>ማቴ</a:t>
          </a:r>
          <a:r>
            <a:rPr lang="en" sz="2000" b="1" dirty="0"/>
            <a:t>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ሕጉ ኃጥያት ምን እንደሆነ ይገልፃል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ኃጥያት ስንሰራ የዘላለም ሞት ፍርድ ይፈረድብናል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solidFill>
                <a:schemeClr val="tx1"/>
              </a:solidFill>
            </a:rPr>
            <a:t>ሕጉ ኃጥያትን ይቅር ማለት አይችልም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የኃጥያታችንን ዋጋ ለመክፈል የዘላለም ሞትን ቅጣትን ወስዷል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የኢየሱስን መስዋዕትነት ስንቀበል ኃጥያታችን ይቅር  ይባላል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አንዴ ይቅር ከተባልን በኋላ መልሰን በኃጥያት ላለመውደቅ ሕጉን መጠበቅ አለብን</a:t>
          </a:r>
          <a:b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ዮሐ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2:1)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am-ET" sz="2400" b="1" kern="1200" dirty="0">
              <a:solidFill>
                <a:schemeClr val="accent5">
                  <a:lumMod val="50000"/>
                </a:schemeClr>
              </a:solidFill>
            </a:rPr>
            <a:t>ከፈተና መራቅ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am-ET" sz="2400" b="1" kern="1200" dirty="0">
              <a:solidFill>
                <a:schemeClr val="accent5">
                  <a:lumMod val="50000"/>
                </a:schemeClr>
              </a:solidFill>
            </a:rPr>
            <a:t>ፈተናን የመራቅ መንገዶች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ኃጥያት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am-ET" sz="2400" b="1" kern="1200" dirty="0">
              <a:solidFill>
                <a:schemeClr val="accent3">
                  <a:lumMod val="50000"/>
                </a:schemeClr>
              </a:solidFill>
            </a:rPr>
            <a:t>ሕጉ እና ኃጥያት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ሕጉ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am-ET" sz="2400" b="1" kern="1200" dirty="0">
              <a:solidFill>
                <a:schemeClr val="accent6">
                  <a:lumMod val="50000"/>
                </a:schemeClr>
              </a:solidFill>
            </a:rPr>
            <a:t>ወንጌሉ እና ሕጉ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am-ET" sz="2400" b="1" kern="1200" dirty="0">
              <a:solidFill>
                <a:schemeClr val="accent6">
                  <a:lumMod val="50000"/>
                </a:schemeClr>
              </a:solidFill>
            </a:rPr>
            <a:t>በዓለቱ ላይ መመሥረት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ወንጌሉ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178994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723240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723240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203182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844186" y="52938"/>
          <a:ext cx="5553351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ወደ ኃጥያት ሊመሩ ከሚችሉ ድርጎቶች መቆጠብ </a:t>
          </a:r>
          <a:r>
            <a:rPr lang="en" sz="2000" b="1" kern="1200" dirty="0"/>
            <a:t>(</a:t>
          </a:r>
          <a:r>
            <a:rPr lang="am-ET" sz="2000" b="1" kern="1200" dirty="0"/>
            <a:t>ማር</a:t>
          </a:r>
          <a:r>
            <a:rPr lang="en" sz="2000" b="1" kern="1200" dirty="0"/>
            <a:t> 9:43</a:t>
          </a:r>
          <a:r>
            <a:rPr lang="am-ET" sz="2000" b="1" kern="1200" dirty="0"/>
            <a:t>፣</a:t>
          </a:r>
          <a:r>
            <a:rPr lang="en" sz="2000" b="1" kern="1200" dirty="0"/>
            <a:t> </a:t>
          </a:r>
          <a:r>
            <a:rPr lang="am-ET" sz="2000" b="1" kern="1200" dirty="0"/>
            <a:t>ኢዮ</a:t>
          </a:r>
          <a:r>
            <a:rPr lang="en" sz="2000" b="1" kern="1200" dirty="0"/>
            <a:t> 23:12)</a:t>
          </a:r>
          <a:r>
            <a:rPr lang="am-ET" sz="2000" b="1" kern="1200" dirty="0"/>
            <a:t>።</a:t>
          </a:r>
          <a:r>
            <a:rPr lang="en" sz="2000" b="1" kern="1200" dirty="0"/>
            <a:t> </a:t>
          </a:r>
          <a:r>
            <a:rPr lang="am-ET" sz="2000" b="1" kern="1200" dirty="0"/>
            <a:t>ለምሳሌ አስካሪ መጠጥን አለመግዛት።</a:t>
          </a:r>
          <a:endParaRPr lang="es-ES" sz="2000" kern="1200" dirty="0"/>
        </a:p>
      </dsp:txBody>
      <dsp:txXfrm>
        <a:off x="2844186" y="52938"/>
        <a:ext cx="5553351" cy="637827"/>
      </dsp:txXfrm>
    </dsp:sp>
    <dsp:sp modelId="{B2A20C54-1088-424E-804D-69E4B512CA18}">
      <dsp:nvSpPr>
        <dsp:cNvPr id="0" name=""/>
        <dsp:cNvSpPr/>
      </dsp:nvSpPr>
      <dsp:spPr>
        <a:xfrm>
          <a:off x="2182305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820133" y="911696"/>
          <a:ext cx="5553351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ኃጥያት ሊያሰሩን ከሚችሉ ቦታዎች መራቅ</a:t>
          </a:r>
          <a:r>
            <a:rPr lang="en" sz="2000" b="1" kern="1200" dirty="0"/>
            <a:t> (</a:t>
          </a:r>
          <a:r>
            <a:rPr lang="am-ET" sz="2000" b="1" kern="1200" dirty="0"/>
            <a:t>ማር</a:t>
          </a:r>
          <a:r>
            <a:rPr lang="en" sz="2000" b="1" kern="1200" dirty="0"/>
            <a:t> 9:45</a:t>
          </a:r>
          <a:r>
            <a:rPr lang="am-ET" sz="2000" b="1" kern="1200" dirty="0"/>
            <a:t>፣</a:t>
          </a:r>
          <a:r>
            <a:rPr lang="en" sz="2000" b="1" kern="1200" dirty="0"/>
            <a:t> </a:t>
          </a:r>
          <a:r>
            <a:rPr lang="am-ET" sz="2000" b="1" kern="1200" dirty="0"/>
            <a:t>ኢዮብ</a:t>
          </a:r>
          <a:r>
            <a:rPr lang="en" sz="2000" b="1" kern="1200" dirty="0"/>
            <a:t> 23:11)</a:t>
          </a:r>
          <a:r>
            <a:rPr lang="am-ET" sz="2000" b="1" kern="1200" dirty="0"/>
            <a:t>።</a:t>
          </a:r>
          <a:r>
            <a:rPr lang="en" sz="2000" b="1" kern="1200" dirty="0"/>
            <a:t> </a:t>
          </a:r>
          <a:r>
            <a:rPr lang="am-ET" sz="2000" b="1" kern="1200" dirty="0"/>
            <a:t>ለምሳሌ ወደ መሸታ ቤት አለመሄድ።</a:t>
          </a:r>
          <a:endParaRPr lang="es-ES" sz="2000" kern="1200" dirty="0"/>
        </a:p>
      </dsp:txBody>
      <dsp:txXfrm>
        <a:off x="2820133" y="911696"/>
        <a:ext cx="5553351" cy="637827"/>
      </dsp:txXfrm>
    </dsp:sp>
    <dsp:sp modelId="{AA7CAD85-152C-4DA1-BE5F-17040AE02EF1}">
      <dsp:nvSpPr>
        <dsp:cNvPr id="0" name=""/>
        <dsp:cNvSpPr/>
      </dsp:nvSpPr>
      <dsp:spPr>
        <a:xfrm>
          <a:off x="2182305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820133" y="1811817"/>
          <a:ext cx="5553351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ወደ ኃጥያት ሊመሩ የሚችሉ ነገሮችን ከማየት መቆጠብ </a:t>
          </a:r>
          <a:r>
            <a:rPr lang="en" sz="2000" b="1" kern="1200" dirty="0"/>
            <a:t>(</a:t>
          </a:r>
          <a:r>
            <a:rPr lang="am-ET" sz="2000" b="1" kern="1200" dirty="0"/>
            <a:t>ማር</a:t>
          </a:r>
          <a:r>
            <a:rPr lang="en" sz="2000" b="1" kern="1200" dirty="0"/>
            <a:t> 9:47; </a:t>
          </a:r>
          <a:r>
            <a:rPr lang="am-ET" sz="2000" b="1" kern="1200" dirty="0"/>
            <a:t>ኢዮብ</a:t>
          </a:r>
          <a:r>
            <a:rPr lang="en" sz="2000" b="1" kern="1200" dirty="0"/>
            <a:t> 31:1)</a:t>
          </a:r>
          <a:r>
            <a:rPr lang="am-ET" sz="2000" b="1" kern="1200" dirty="0"/>
            <a:t>።</a:t>
          </a:r>
          <a:r>
            <a:rPr lang="en" sz="2000" b="1" kern="1200" dirty="0"/>
            <a:t> </a:t>
          </a:r>
          <a:r>
            <a:rPr lang="am-ET" sz="2000" b="1" kern="1200" dirty="0"/>
            <a:t>ለምሳሌ ያልተገባ ትዕይንቶችን የሚያሳይ ፊልምን አለማየት።</a:t>
          </a:r>
          <a:endParaRPr lang="es-ES" sz="2000" kern="1200" dirty="0"/>
        </a:p>
      </dsp:txBody>
      <dsp:txXfrm>
        <a:off x="2820133" y="1811817"/>
        <a:ext cx="5553351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በራሳችን ብቁ እንደሆንን ማሰብ የለብንም</a:t>
          </a:r>
          <a:r>
            <a:rPr lang="en" sz="2000" b="1" kern="1200" dirty="0"/>
            <a:t> (1 </a:t>
          </a:r>
          <a:r>
            <a:rPr lang="am-ET" sz="2000" b="1" kern="1200" dirty="0"/>
            <a:t>ቆሮ</a:t>
          </a:r>
          <a:r>
            <a:rPr lang="en" sz="2000" b="1" kern="1200" dirty="0"/>
            <a:t>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ስለራሳችን መልካምነት ለሰዎች ማውራት ሳይሆን</a:t>
          </a:r>
          <a:r>
            <a:rPr lang="en-US" sz="2000" b="1" kern="1200" dirty="0"/>
            <a:t> </a:t>
          </a:r>
          <a:r>
            <a:rPr lang="am-ET" sz="2000" b="1" kern="1200" dirty="0"/>
            <a:t>እንደ ኢየሱስ ትሁት መሆን አለብን </a:t>
          </a: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ክፉ ምኞትን ከልባችን ውስጥ ለማስወገድ የሚያስፈልገውን ሁሉ እናድርግ</a:t>
          </a:r>
          <a:r>
            <a:rPr lang="en" sz="2000" b="1" kern="1200" dirty="0"/>
            <a:t> (</a:t>
          </a:r>
          <a:r>
            <a:rPr lang="am-ET" sz="2000" b="1" kern="1200" dirty="0"/>
            <a:t>ማቴ</a:t>
          </a:r>
          <a:r>
            <a:rPr lang="en" sz="2000" b="1" kern="1200" dirty="0"/>
            <a:t>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ሌሎችን መተቸትና መፈረጅ እናቁም</a:t>
          </a:r>
          <a:r>
            <a:rPr lang="en" sz="2000" b="1" kern="1200" dirty="0"/>
            <a:t> (1 </a:t>
          </a:r>
          <a:r>
            <a:rPr lang="am-ET" sz="2000" b="1" kern="1200" dirty="0"/>
            <a:t>ቆሮ</a:t>
          </a:r>
          <a:r>
            <a:rPr lang="en" sz="2000" b="1" kern="1200" dirty="0"/>
            <a:t>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የሚጠሉንን መጥላት ሳይሆን ለእነርሱ መጸለይ አለብን </a:t>
          </a: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በዙሪያችን ባሉት ሰዎች መበሳጨትን ማቆም አለብን </a:t>
          </a: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ሕጉ ኃጥያት ምን እንደሆነ ይገልፃል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ኃጥያት ስንሰራ የዘላለም ሞት ፍርድ ይፈረድብናል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ሕጉ ኃጥያትን ይቅር ማለት አይችልም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ኢየሱስ የኃጥያታችንን ዋጋ ለመክፈል የዘላለም ሞትን ቅጣትን ወስዷል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የኢየሱስን መስዋዕትነት ስንቀበል ኃጥያታችን ይቅር  ይባላል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አንዴ ይቅር ከተባልን በኋላ መልሰን በኃጥያት ላለመውደቅ ሕጉን መጠበቅ አለብን</a:t>
          </a:r>
          <a:b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ዮሐ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2:1)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-122677"/>
            <a:ext cx="121920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am-ET" sz="5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ኃጥያት፣</a:t>
            </a:r>
            <a:r>
              <a:rPr lang="en" sz="5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 </a:t>
            </a:r>
            <a:r>
              <a:rPr lang="am-ET" sz="5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ወንጌሉ</a:t>
            </a:r>
            <a:r>
              <a:rPr lang="en" sz="5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 </a:t>
            </a:r>
            <a:r>
              <a:rPr lang="am-ET" sz="5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እና</a:t>
            </a:r>
            <a:r>
              <a:rPr lang="en" sz="5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 </a:t>
            </a:r>
            <a:r>
              <a:rPr lang="am-ET" sz="5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ሕጉ</a:t>
            </a:r>
            <a:endParaRPr lang="en" sz="5400" b="1" spc="30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638252" y="4884957"/>
            <a:ext cx="235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m-ET" sz="1600" b="1" dirty="0">
                <a:solidFill>
                  <a:srgbClr val="884502"/>
                </a:solidFill>
              </a:rPr>
              <a:t>ትምህርት</a:t>
            </a:r>
            <a:r>
              <a:rPr lang="en" sz="1600" b="1" dirty="0">
                <a:solidFill>
                  <a:srgbClr val="884502"/>
                </a:solidFill>
              </a:rPr>
              <a:t> 9 </a:t>
            </a:r>
            <a:r>
              <a:rPr lang="am-ET" sz="1600" b="1" dirty="0">
                <a:solidFill>
                  <a:srgbClr val="884502"/>
                </a:solidFill>
              </a:rPr>
              <a:t>ለግንቦት </a:t>
            </a:r>
            <a:r>
              <a:rPr lang="en-US" sz="1600" b="1" dirty="0">
                <a:solidFill>
                  <a:srgbClr val="884502"/>
                </a:solidFill>
              </a:rPr>
              <a:t>22</a:t>
            </a:r>
            <a:r>
              <a:rPr lang="am-ET" sz="1600" b="1" dirty="0">
                <a:solidFill>
                  <a:srgbClr val="884502"/>
                </a:solidFill>
              </a:rPr>
              <a:t>፣</a:t>
            </a:r>
            <a:r>
              <a:rPr lang="en" sz="1600" b="1" dirty="0">
                <a:solidFill>
                  <a:srgbClr val="884502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-14961" y="-84815"/>
            <a:ext cx="8296977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am-ET" sz="66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ወንጌሉ እና ሕጉ</a:t>
            </a:r>
            <a:endParaRPr lang="en" sz="66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54663" y="842671"/>
            <a:ext cx="7757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ሰው ያለ ሕግ ሥራ በእምነት እንዲጸድቅ እንቆጥራለንና።</a:t>
            </a:r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ሮሜ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3:28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መዳናችንን</a:t>
            </a:r>
            <a:r>
              <a:rPr lang="en" sz="2000" b="1" dirty="0"/>
              <a:t> (</a:t>
            </a:r>
            <a:r>
              <a:rPr lang="am-ET" sz="2000" b="1" dirty="0"/>
              <a:t>የኃጥያት ይቅርታና</a:t>
            </a:r>
            <a:r>
              <a:rPr lang="en" sz="2000" b="1" dirty="0"/>
              <a:t> </a:t>
            </a:r>
            <a:r>
              <a:rPr lang="am-ET" sz="2000" b="1" dirty="0"/>
              <a:t>የዘላለም ሕይወትን</a:t>
            </a:r>
            <a:r>
              <a:rPr lang="en" sz="2000" b="1" dirty="0"/>
              <a:t>) </a:t>
            </a:r>
            <a:r>
              <a:rPr lang="am-ET" sz="2000" b="1" dirty="0"/>
              <a:t>የምናገኘው ኢየሱስ በመስቀል ላይ ለእኛ በሰራልን ሥራ ነው</a:t>
            </a:r>
            <a:r>
              <a:rPr lang="en" sz="2000" b="1" dirty="0"/>
              <a:t> (</a:t>
            </a:r>
            <a:r>
              <a:rPr lang="am-ET" sz="2000" b="1" dirty="0"/>
              <a:t>ገላ</a:t>
            </a:r>
            <a:r>
              <a:rPr lang="en" sz="2000" b="1" dirty="0"/>
              <a:t> 3:13)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ይህ ተግባሩ ኢየሱስን እንድንወደው ግድ ይለናል</a:t>
            </a:r>
            <a:r>
              <a:rPr lang="en" sz="2000" b="1" dirty="0"/>
              <a:t> (1 </a:t>
            </a:r>
            <a:r>
              <a:rPr lang="am-ET" sz="2000" b="1" dirty="0"/>
              <a:t>ዮሐ</a:t>
            </a:r>
            <a:r>
              <a:rPr lang="en" sz="2000" b="1" dirty="0"/>
              <a:t> 4:9</a:t>
            </a:r>
            <a:r>
              <a:rPr lang="am-ET" sz="2000" b="1" dirty="0"/>
              <a:t>፣</a:t>
            </a:r>
            <a:r>
              <a:rPr lang="en" sz="2000" b="1" dirty="0"/>
              <a:t> 19)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ይህንን መውደድ በትክክል የምንገልጸው ደግሞ ሕጉን በመጠበቅ ነው</a:t>
            </a:r>
            <a:r>
              <a:rPr lang="en" sz="2000" b="1" dirty="0"/>
              <a:t> (</a:t>
            </a:r>
            <a:r>
              <a:rPr lang="am-ET" sz="2000" b="1" dirty="0"/>
              <a:t>ዮሐ</a:t>
            </a:r>
            <a:r>
              <a:rPr lang="en" sz="2000" b="1" dirty="0"/>
              <a:t> 14:15)</a:t>
            </a:r>
            <a:r>
              <a:rPr lang="am-ET" sz="2000" b="1" dirty="0"/>
              <a:t>።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373322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የኢየሱስ</a:t>
            </a:r>
            <a:r>
              <a:rPr lang="en" sz="2000" b="1" dirty="0"/>
              <a:t> </a:t>
            </a:r>
            <a:r>
              <a:rPr lang="am-ET" sz="2000" b="1" dirty="0"/>
              <a:t>ዓላማ የነበረው ሕጉን ለመሻር ሳይሆን ሕጉን ማረጋገጥ ነው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5:17)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ሕጉና ወንጌሉ ሁለቱም የእግዚአብሔር ዋና ባህሪይ የሆነውን ፍቅርን የሚያንፀባርቁ ናቸው።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እስኪ በሕጉና በወንጌሉ መካከል ያለውን ግንኙነት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ወይም በኢየሱስ ደም በኩል መዳንን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 መልሰን እንቃኘው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-176462" y="-32519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6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በዓለቱ ላይ መመሥረት</a:t>
            </a:r>
            <a:endParaRPr lang="en" sz="60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7" y="826797"/>
            <a:ext cx="11096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ስለዚህ ይህን ቃሌን ሰምቶ የሚያደርገው ሁሉ ቤቱን በዓለት ላይ የሠራ ልባም ሰውን ይመስላል።</a:t>
            </a:r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ማቴዎስ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7:24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ወንጌልን መቀበል አንድን ሂደት መከተልን ያካትታል።</a:t>
            </a:r>
            <a:r>
              <a:rPr lang="en" sz="2000" b="1" dirty="0"/>
              <a:t> </a:t>
            </a:r>
            <a:r>
              <a:rPr lang="am-ET" sz="2000" b="1" dirty="0"/>
              <a:t>የመጀመሪያው እርምጃ እውቀት ነው።</a:t>
            </a:r>
            <a:r>
              <a:rPr lang="en" sz="2000" b="1" dirty="0"/>
              <a:t> </a:t>
            </a:r>
            <a:r>
              <a:rPr lang="am-ET" sz="2000" b="1" dirty="0"/>
              <a:t>አንድ ሰው ሊቤዠን እንደሚችል ማወቅ አለብን </a:t>
            </a:r>
            <a:r>
              <a:rPr lang="en" sz="2000" b="1" dirty="0"/>
              <a:t>(</a:t>
            </a:r>
            <a:r>
              <a:rPr lang="am-ET" sz="2000" b="1" dirty="0"/>
              <a:t>ሮሜ</a:t>
            </a:r>
            <a:r>
              <a:rPr lang="en" sz="2000" b="1" dirty="0"/>
              <a:t> 10:14)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እውቀት በተጨባጭ ተግባሮች መታጀብ አለበት </a:t>
            </a:r>
            <a:r>
              <a:rPr lang="en" sz="2000" b="1" dirty="0"/>
              <a:t>(</a:t>
            </a:r>
            <a:r>
              <a:rPr lang="am-ET" sz="2000" b="1" dirty="0"/>
              <a:t>ማቴ</a:t>
            </a:r>
            <a:r>
              <a:rPr lang="en" sz="2000" b="1" dirty="0"/>
              <a:t> 7:24-25)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ያለ ሕግ ስራ ብንፀድቅም</a:t>
            </a:r>
            <a:r>
              <a:rPr lang="en" sz="2000" b="1" dirty="0"/>
              <a:t> (</a:t>
            </a:r>
            <a:r>
              <a:rPr lang="am-ET" sz="2000" b="1" dirty="0"/>
              <a:t>ሮሜ</a:t>
            </a:r>
            <a:r>
              <a:rPr lang="en" sz="2000" b="1" dirty="0"/>
              <a:t> 3:28) </a:t>
            </a:r>
            <a:r>
              <a:rPr lang="am-ET" sz="2000" b="1" dirty="0"/>
              <a:t>እነዚህ ስራዎች ግን የመዳናችን ውጤት በመሆን በሕይወታችን መታየት አለባቸው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7:18-21)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እውቀት ብቻውን አያድነንም።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የመዳንን እውቀት ተቀብለው የወንጌሉን መርሆዎች በተግባር የማያውሉትን ሰዎች ቤታቸውን በአሸዋ ላይ በመሠረቱ ሰው ይመስላቸዋል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አወዳደቃቸውም ታላቅ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ነው ይላል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ማቴ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7:26-27)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ኢየሱስን ስንቀበለውና ከእርሱ ጋራ በቅርብ ወዳጅነት ስንኖር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ሕጎቹን በመጠበቅ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በዓለቱ ላይ ተመስርተን እንገነባለን።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1525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am-ET" sz="3200" b="1" dirty="0">
                <a:latin typeface="Constantia" panose="02030602050306030303" pitchFamily="18" charset="0"/>
              </a:rPr>
              <a:t>ሕጉ ለሰው ኃጥያቱን ይገልጽለታል እንጂ ምንም </a:t>
            </a:r>
            <a:r>
              <a:rPr lang="am-ET" sz="3200" b="1">
                <a:latin typeface="Constantia" panose="02030602050306030303" pitchFamily="18" charset="0"/>
              </a:rPr>
              <a:t>መፍትሔ አይሰጠውም</a:t>
            </a:r>
            <a:r>
              <a:rPr lang="am-ET" sz="3200" b="1" dirty="0">
                <a:latin typeface="Constantia" panose="02030602050306030303" pitchFamily="18" charset="0"/>
              </a:rPr>
              <a:t>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ሕጉ የሚታዘዙትን ለማኖር ቃል ቢገባም ለሕግ ተላላፊው ግን ሞት ድርሻው እንደሆነ ያውጃል። ሰውን ከኃጥያት ፍርድ ወይም በሽታ ነፃ ሊያወጣው የሚችለው የክርስቶስ ወንጌል ብቻ ነው።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የእግዚአብሔርን ሕግ በመተላለፉ በእርሱ ፊት ንስሃ መግባትን መለማመድ አለበት፤ በክርስቶስ ደግሞ በሚያስተሰርየው መስዋዕትነቱ ማመን አለበት።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በዚህ መልኩ</a:t>
            </a:r>
            <a:r>
              <a:rPr lang="en-US" sz="3200" b="1" dirty="0">
                <a:latin typeface="Constantia" panose="02030602050306030303" pitchFamily="18" charset="0"/>
              </a:rPr>
              <a:t> “</a:t>
            </a:r>
            <a:r>
              <a:rPr lang="am-ET" sz="3200" b="1" dirty="0">
                <a:latin typeface="Constantia" panose="02030602050306030303" pitchFamily="18" charset="0"/>
              </a:rPr>
              <a:t>በፊት የተደረገው ኃጢአት</a:t>
            </a:r>
            <a:r>
              <a:rPr lang="en-US" sz="3200" b="1" dirty="0">
                <a:latin typeface="Constantia" panose="02030602050306030303" pitchFamily="18" charset="0"/>
              </a:rPr>
              <a:t>” </a:t>
            </a:r>
            <a:r>
              <a:rPr lang="am-ET" sz="3200" b="1" dirty="0">
                <a:latin typeface="Constantia" panose="02030602050306030303" pitchFamily="18" charset="0"/>
              </a:rPr>
              <a:t>ይተውለትና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የመለኮታዊ ባህሪይ ተካፋይ ይሆናል።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8129693" y="5411692"/>
            <a:ext cx="244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am-ET" sz="1600" b="1" dirty="0"/>
              <a:t>ታላቁ ተጋድሎ፣</a:t>
            </a:r>
            <a:r>
              <a:rPr lang="en-US" sz="1600" b="1" dirty="0"/>
              <a:t> </a:t>
            </a:r>
            <a:r>
              <a:rPr lang="am-ET" sz="1600" b="1" dirty="0"/>
              <a:t>ገጽ</a:t>
            </a:r>
            <a:r>
              <a:rPr lang="en-US" sz="1600" b="1" dirty="0"/>
              <a:t>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090177" y="876471"/>
            <a:ext cx="5915080" cy="50937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54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</a:rPr>
              <a:t>በእርሱ ሕያው አድርገኸኛልና ፍርድህን ለዘላለም አልረሳም።</a:t>
            </a:r>
            <a:r>
              <a:rPr lang="en-US" sz="54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54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</a:rPr>
              <a:t>እኔ የአንተ ነኝ፤ ፍርድህን ፈልጌአልሁና አድነኝ።</a:t>
            </a:r>
            <a:r>
              <a:rPr kumimoji="0" lang="es-ES" sz="5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መዝ</a:t>
            </a: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119:93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94</a:t>
            </a: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8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396246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ብናምንም ባናምንም ኃጥያት ከእግዚአብሔር ጋር ያለንን ግንኙነት የሚያበላሽና ሁላችንንም የሚያጠቃ ችግር ነው።</a:t>
            </a:r>
            <a:r>
              <a:rPr lang="en" sz="2000" b="1" dirty="0"/>
              <a:t> “</a:t>
            </a:r>
            <a:r>
              <a:rPr lang="am-ET" sz="2000" b="1" dirty="0"/>
              <a:t>ሁሉ ኃጢአትን ሠርተዋልና የእግዚአብሔርም ክብር ጎድሎአቸዋል</a:t>
            </a:r>
            <a:r>
              <a:rPr lang="en" sz="2000" b="1" dirty="0"/>
              <a:t>” (</a:t>
            </a:r>
            <a:r>
              <a:rPr lang="am-ET" sz="2000" b="1" dirty="0"/>
              <a:t>ሮሜ</a:t>
            </a:r>
            <a:r>
              <a:rPr lang="en" sz="2000" b="1" dirty="0"/>
              <a:t> 3:23)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በትክክል ከተረዳነው ሕጉ እና ወንጌሉ የማይጣጣሙ ሳይሆኑ ከኃጥያት ጋር በምናደርገው ውጊያ ሁለቱም በመተባበር የሚያግዙን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 አካላት ናቸው።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420758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በእግዚአብሔርና በእኛ መካከል ኃጥያት የሚፈጠረውን ክፍተት መሙላት የምንችለው እንዴት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አንዳንዶች የሚያቀርቡት መፍትሄ በሕጉ ብቻ መዳን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የሕጉን ዓላማ ባለማወቅ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በስራ ለመዳን መጣር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 ሲሆን 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ሌሎች ደግሞ በወንጌል ብቻ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ሕጉን በመሻር በእምነት መዳን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ነው።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ኃጥያት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-6993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m-ET" sz="5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ከፈተና መራቅ</a:t>
            </a:r>
            <a:endParaRPr lang="es-ES" sz="5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ነገር ግን እያንዳንዱ በራሱ ምኞት ሲሳብና ሲታለል ይፈተናል።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ያዕቆብ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1:14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ያዕቆብ</a:t>
            </a:r>
            <a:r>
              <a:rPr lang="en" sz="2000" b="1" dirty="0"/>
              <a:t> </a:t>
            </a:r>
            <a:r>
              <a:rPr lang="am-ET" sz="2000" b="1" dirty="0"/>
              <a:t>በፈተና የሚጸናን ሰው </a:t>
            </a:r>
            <a:r>
              <a:rPr lang="en" sz="2000" b="1" dirty="0"/>
              <a:t>“</a:t>
            </a:r>
            <a:r>
              <a:rPr lang="am-ET" sz="2000" b="1" dirty="0"/>
              <a:t>የተባረከ</a:t>
            </a:r>
            <a:r>
              <a:rPr lang="en" sz="2000" b="1" dirty="0"/>
              <a:t>”</a:t>
            </a:r>
            <a:r>
              <a:rPr lang="am-ET" sz="2000" b="1" dirty="0"/>
              <a:t> ነው ይላል </a:t>
            </a:r>
            <a:r>
              <a:rPr lang="en" sz="2000" b="1" dirty="0"/>
              <a:t>(</a:t>
            </a:r>
            <a:r>
              <a:rPr lang="am-ET" sz="2000" b="1" dirty="0"/>
              <a:t>ያዕ</a:t>
            </a:r>
            <a:r>
              <a:rPr lang="en" sz="2000" b="1" dirty="0"/>
              <a:t> 1:12)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ፈተና የሚመጣው ደግሞ ከእግዚአብሔር ሳይሆን </a:t>
            </a:r>
            <a:r>
              <a:rPr lang="en" sz="2000" b="1" dirty="0"/>
              <a:t>(</a:t>
            </a:r>
            <a:r>
              <a:rPr lang="am-ET" sz="2000" b="1" dirty="0"/>
              <a:t>ያዕ</a:t>
            </a:r>
            <a:r>
              <a:rPr lang="en" sz="2000" b="1" dirty="0"/>
              <a:t> 1:13)</a:t>
            </a:r>
            <a:r>
              <a:rPr lang="am-ET" sz="2000" b="1" dirty="0"/>
              <a:t> ከራሳችን ክፉ ምኞቶች እንደሚመነጭ ግልጽ አድርጎ ይናገራል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am-ET" sz="2000" b="1" dirty="0"/>
              <a:t>ያዕ</a:t>
            </a:r>
            <a:r>
              <a:rPr lang="en" sz="2000" b="1" dirty="0"/>
              <a:t> 1:14</a:t>
            </a:r>
            <a:r>
              <a:rPr lang="en" sz="1600" b="1" dirty="0"/>
              <a:t>)</a:t>
            </a:r>
            <a:r>
              <a:rPr lang="am-ET" sz="1600" b="1" dirty="0"/>
              <a:t>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388891"/>
            <a:ext cx="44950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ስለ አንድ</a:t>
            </a:r>
            <a:r>
              <a:rPr lang="en" sz="2000" b="1" dirty="0"/>
              <a:t> “</a:t>
            </a:r>
            <a:r>
              <a:rPr lang="am-ET" sz="2000" b="1" dirty="0"/>
              <a:t>ፈታኝ</a:t>
            </a:r>
            <a:r>
              <a:rPr lang="en" sz="2000" b="1" dirty="0"/>
              <a:t>” </a:t>
            </a:r>
            <a:r>
              <a:rPr lang="am-ET" sz="2000" b="1" dirty="0"/>
              <a:t>ይናገራል</a:t>
            </a:r>
            <a:r>
              <a:rPr lang="en" sz="2000" b="1" dirty="0"/>
              <a:t> (1 </a:t>
            </a:r>
            <a:r>
              <a:rPr lang="am-ET" sz="2000" b="1" dirty="0"/>
              <a:t>ተሰ</a:t>
            </a:r>
            <a:r>
              <a:rPr lang="en" sz="2000" b="1" dirty="0"/>
              <a:t> 3:5) </a:t>
            </a:r>
            <a:r>
              <a:rPr lang="am-ET" sz="2000" b="1" dirty="0"/>
              <a:t>፤ እርሱም</a:t>
            </a:r>
            <a:r>
              <a:rPr lang="en" sz="2000" b="1" dirty="0"/>
              <a:t> </a:t>
            </a:r>
            <a:r>
              <a:rPr lang="am-ET" sz="2000" b="1" dirty="0"/>
              <a:t>ኢየሱስ ሰይጣን ብሎ የጠራው ነው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4:3</a:t>
            </a:r>
            <a:r>
              <a:rPr lang="am-ET" sz="2000" b="1" dirty="0"/>
              <a:t>፣</a:t>
            </a:r>
            <a:r>
              <a:rPr lang="en" sz="2000" b="1" dirty="0"/>
              <a:t> 10)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ድክመቶቻችንን ተጠቅሞ እኛን ወደ ኃጥያት ለመምራት እንደ እርሱ የተካነ ማንም የለም።</a:t>
            </a:r>
            <a:r>
              <a:rPr lang="en" sz="2000" b="1" dirty="0"/>
              <a:t> </a:t>
            </a:r>
            <a:r>
              <a:rPr lang="am-ET" sz="2000" b="1" dirty="0"/>
              <a:t>በክርስቶስ እና በሰይጣን መካከል በሚደረግ የዓለማት አቀፍ ውጊያ ውስጥ ተውጠን እንዳለንና ፈታኙ ደግሞ እኛን ከክርስቶስ ለመለየት ምንም ነገር ሊያደርግ እንደሚችል መዘንጋት የለብንም።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195172"/>
            <a:ext cx="8683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የእግዚአብሔር ፈቃድ እንዳንልሆነ ቢያውቅም እንኳን ራሱን በስሜት እንዲወሰድ ፈቅዶ ለፈተና እጅ የሚሰጥ ሰው ትክክለኛ ምሳሌ ሳምሶን ነው</a:t>
            </a:r>
            <a:r>
              <a:rPr lang="en" sz="2000" b="1" dirty="0"/>
              <a:t> (</a:t>
            </a:r>
            <a:r>
              <a:rPr lang="am-ET" sz="2000" b="1" dirty="0"/>
              <a:t>መሳ</a:t>
            </a:r>
            <a:r>
              <a:rPr lang="en" sz="2000" b="1" dirty="0"/>
              <a:t> 14:1-3</a:t>
            </a:r>
            <a:r>
              <a:rPr lang="am-ET" sz="2000" b="1" dirty="0"/>
              <a:t>፤</a:t>
            </a:r>
            <a:r>
              <a:rPr lang="en" sz="2000" b="1" dirty="0"/>
              <a:t> 16:1</a:t>
            </a:r>
            <a:r>
              <a:rPr lang="am-ET" sz="2000" b="1" dirty="0"/>
              <a:t>፣</a:t>
            </a:r>
            <a:r>
              <a:rPr lang="en" sz="2000" b="1" dirty="0"/>
              <a:t> 4)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2" y="6021390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ከፈተና መራቅ እንዴት ይቻላል</a:t>
            </a:r>
            <a:r>
              <a:rPr lang="en" sz="2000" b="1" dirty="0"/>
              <a:t>? </a:t>
            </a:r>
            <a:r>
              <a:rPr lang="am-ET" sz="2000" b="1" dirty="0"/>
              <a:t>እግዚአብሔርን በመፈለግ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6:33)</a:t>
            </a:r>
            <a:r>
              <a:rPr lang="am-ET" sz="2000" b="1" dirty="0"/>
              <a:t>፤</a:t>
            </a:r>
            <a:r>
              <a:rPr lang="en" sz="2000" b="1" dirty="0"/>
              <a:t> </a:t>
            </a:r>
            <a:r>
              <a:rPr lang="am-ET" sz="2000" b="1" dirty="0"/>
              <a:t>ከእርሱ ጋራ በግል ጊዜን በማሳለፍ</a:t>
            </a:r>
            <a:r>
              <a:rPr lang="en" sz="2000" b="1" dirty="0"/>
              <a:t> (</a:t>
            </a:r>
            <a:r>
              <a:rPr lang="am-ET" sz="2000" b="1" dirty="0"/>
              <a:t>ማር</a:t>
            </a:r>
            <a:r>
              <a:rPr lang="en" sz="2000" b="1" dirty="0"/>
              <a:t> 14:38)</a:t>
            </a:r>
            <a:r>
              <a:rPr lang="am-ET" sz="2000" b="1" dirty="0"/>
              <a:t> እና</a:t>
            </a:r>
            <a:r>
              <a:rPr lang="en" sz="2000" b="1" dirty="0"/>
              <a:t> </a:t>
            </a:r>
            <a:r>
              <a:rPr lang="am-ET" sz="2000" b="1" dirty="0"/>
              <a:t>የእምነትን ጋሻ በማንሳት</a:t>
            </a:r>
            <a:r>
              <a:rPr lang="en" sz="2000" b="1" dirty="0"/>
              <a:t> </a:t>
            </a:r>
            <a:r>
              <a:rPr lang="am-ET" sz="2000" b="1" dirty="0"/>
              <a:t>ነው </a:t>
            </a:r>
            <a:r>
              <a:rPr lang="en" sz="2000" b="1" dirty="0"/>
              <a:t>(</a:t>
            </a:r>
            <a:r>
              <a:rPr lang="am-ET" sz="2000" b="1" dirty="0"/>
              <a:t>ኤፌ</a:t>
            </a:r>
            <a:r>
              <a:rPr lang="en" sz="2000" b="1" dirty="0"/>
              <a:t> 6:16)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ፈተናን የመራቅ መንገዶች</a:t>
            </a:r>
            <a:endParaRPr lang="es-ES" sz="5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ዓይንህ ብታሰናክልህ አውጣት፤ ሁለት ዓይን ኖሮህ ትላቸው ወደማይሞትበት እሳቱም ወደማይጠፋበት ወደ ገሃነመ እሳት ከመጣል አንዲት ዓይን ኖራህ ወደ እግዚአብሔር መንግሥት መግባት ይሻልሃል።</a:t>
            </a:r>
            <a:r>
              <a:rPr lang="en" sz="20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ማር</a:t>
            </a:r>
            <a:r>
              <a:rPr lang="en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9:47</a:t>
            </a:r>
            <a:r>
              <a:rPr lang="en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ከኃጥያት እንድንርቅ ግልጽ መመሪያዎችን ሰጥቶናል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483787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በአጭሩ ከኃጥያት እና ወደ ኃጥያት ፈተና ውስጥ ሊያስገቡ ከሚችሉ ነገሮች ለመራቅ የቻልነውን ማድረግ አለብን።</a:t>
            </a:r>
            <a:r>
              <a:rPr lang="en" sz="2000" b="1" dirty="0"/>
              <a:t> </a:t>
            </a:r>
            <a:r>
              <a:rPr lang="am-ET" sz="2000" b="1" dirty="0"/>
              <a:t>ለዚህም መጸለይ አለብን።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105023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4156" y="2497658"/>
            <a:ext cx="4954288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115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ሕጉ</a:t>
            </a:r>
            <a:endParaRPr lang="en" sz="115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-166360"/>
            <a:ext cx="7338303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6600" b="1" dirty="0">
                <a:ln/>
                <a:solidFill>
                  <a:schemeClr val="accent3"/>
                </a:solidFill>
              </a:rPr>
              <a:t>ሕጉ እና ኃጥያት</a:t>
            </a:r>
            <a:endParaRPr lang="es-ES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748542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ኃጢአትን የሚያደርግ ሁሉ ዓመፅን ደግሞ ያደርጋል፥ ኃጢአትም ዓመፅ ነው።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am-ET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ዮሐንስ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3:4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በሕጉና በኃጥያት መካከል ያለው ግንኙነት ሕጉን በመጠበቅ ኃጥያታቸውን መቤዠት የሚችሉ በሚመስላቸው ሰዎች ትክክለኛ ያልሆነ ትርጓሜ ተሰጥቶታል</a:t>
            </a:r>
            <a:r>
              <a:rPr lang="en" sz="2000" b="1" dirty="0"/>
              <a:t> (</a:t>
            </a:r>
            <a:r>
              <a:rPr lang="am-ET" sz="2000" b="1" dirty="0"/>
              <a:t>ገላ</a:t>
            </a:r>
            <a:r>
              <a:rPr lang="en" sz="2000" b="1" dirty="0"/>
              <a:t> 5:4)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ይህ አስተሳሰብ ሌሎች ሰዎችን ደግሞ ሕጉ ተሽሯል ወደሚል ተቃራኒው ጥግ እንዲሄዱ መርቷቸዋል።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ሕጉ ኃጥያትን ይገልጽልናል</a:t>
            </a:r>
            <a:r>
              <a:rPr lang="en" sz="2000" b="1" dirty="0"/>
              <a:t> (1 </a:t>
            </a:r>
            <a:r>
              <a:rPr lang="am-ET" sz="2000" b="1" dirty="0"/>
              <a:t>ዮሐ</a:t>
            </a:r>
            <a:r>
              <a:rPr lang="en" sz="2000" b="1" dirty="0"/>
              <a:t> 3:4)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ያለ ሕጉ ኃጥያት ምን እንደሆነ ልናውቅ አንችልም</a:t>
            </a:r>
            <a:r>
              <a:rPr lang="en" sz="2000" b="1" dirty="0"/>
              <a:t> (</a:t>
            </a:r>
            <a:r>
              <a:rPr lang="am-ET" sz="2000" b="1" dirty="0"/>
              <a:t>ሮሜ</a:t>
            </a:r>
            <a:r>
              <a:rPr lang="en" sz="2000" b="1" dirty="0"/>
              <a:t> 7:7) </a:t>
            </a:r>
            <a:r>
              <a:rPr lang="am-ET" sz="2000" b="1" dirty="0"/>
              <a:t>ስለዚህም</a:t>
            </a:r>
            <a:r>
              <a:rPr lang="en" sz="2000" b="1" dirty="0"/>
              <a:t> </a:t>
            </a:r>
            <a:r>
              <a:rPr lang="am-ET" sz="2000" b="1" dirty="0"/>
              <a:t>መፍትሄን ለመፈለግ አንሻም</a:t>
            </a:r>
            <a:r>
              <a:rPr lang="en" sz="2000" b="1" dirty="0"/>
              <a:t> (</a:t>
            </a:r>
            <a:r>
              <a:rPr lang="am-ET" sz="2000" b="1" dirty="0"/>
              <a:t>ገላ</a:t>
            </a:r>
            <a:r>
              <a:rPr lang="en" sz="2000" b="1" dirty="0"/>
              <a:t> 3:24)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ሕጉ በፍጹም ሸክም ሳይሆን የኃጥያትን አስከፊ ውጤቶች እንዳንቀምስ የሚጠብቀን አጥር ነው          </a:t>
            </a:r>
            <a:r>
              <a:rPr lang="en" sz="2000" b="1" dirty="0"/>
              <a:t>(1 </a:t>
            </a:r>
            <a:r>
              <a:rPr lang="am-ET" sz="2000" b="1" dirty="0"/>
              <a:t>ዮሐ</a:t>
            </a:r>
            <a:r>
              <a:rPr lang="en" sz="2000" b="1" dirty="0"/>
              <a:t> 5:3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መዝ</a:t>
            </a:r>
            <a:r>
              <a:rPr lang="en" sz="2000" b="1" dirty="0"/>
              <a:t> 1:1-3)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ችግሩ ሕጉን ከመዳን ጋር አያይዞ የመዳኛ መንገድ ወይም የመዳን እንቅፋት እንደሆነ ማሰብ ነው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ከጅምሩም የሕጉ ተግባር ማዳን አልነበረም።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ታዲያ ተግባሩ ምንድን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310331"/>
            <a:ext cx="4954289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115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ወንጌሉ</a:t>
            </a:r>
            <a:endParaRPr lang="en" sz="115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986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204</cp:revision>
  <dcterms:created xsi:type="dcterms:W3CDTF">2026-04-14T06:19:54Z</dcterms:created>
  <dcterms:modified xsi:type="dcterms:W3CDTF">2026-05-25T06:33:14Z</dcterms:modified>
</cp:coreProperties>
</file>