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አንድን ሰው መተዋውቅና በጊዜ ሂደት ወዳችነትን መገንባት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በዚያ ሰው ልብ ውስጥ መንፈስ ቅዱስ እንዲሰራ መጸለይ፤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am-E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ከእነርሱ ጋር ለመነጋገር ትክክለኛ ጊዜን ለማኘት መጸለይ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ስለ ግል የእምነት ልምምዳችሁ የምትናገሩበት ቀላል መንገድ ፈልጉ ወይም ለሰዎቹ ፀልዩላቸው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አዲስ ወዳጃችሁን በቤተክርስቲያናችሁ ካሉ ከሌሎች ጋር ለማገናኘት መንገዶችን ፈልጉ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ይህ ወዳጃችሁ ግራ የገባው ነገር ካለ ወይም የሚያስፈልገው ነገር ካለ ፀልዩለት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am-E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መጽሐፍ ቅዱስ ለህይወታችን መጽናናትን፣ ምክርንና ምሪትን እንዴት እንደሚሰጥ ለማሳየት መንገዶችን ፈልጉ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am-ET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ወዳጃችሁን መጽሐፍ ቅዱስ አብሮአችሁ የማጥናት ፍላጎት እንዳለው የምትጠይቁበት ጊዜ ደግሞ ይመጣል።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am-ET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ከቆይታ በኋላ ምናልባት መጠመቅን ሊፈልጉ ይችላሉ።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አንድን ሰው መተዋውቅና በጊዜ ሂደት ወዳችነትን መገንባት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በዚያ ሰው ልብ ውስጥ መንፈስ ቅዱስ እንዲሰራ መጸለይ፤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am-E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ከእነርሱ ጋር ለመነጋገር ትክክለኛ ጊዜን ለማኘት መጸለይ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ስለ ግል የእምነት ልምምዳችሁ የምትናገሩበት ቀላል መንገድ ፈልጉ ወይም ለሰዎቹ ፀልዩላቸው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አዲስ ወዳጃችሁን በቤተክርስቲያናችሁ ካሉ ከሌሎች ጋር ለማገናኘት መንገዶችን ፈልጉ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ይህ ወዳጃችሁ ግራ የገባው ነገር ካለ ወይም የሚያስፈልገው ነገር ካለ ፀልዩለት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መጽሐፍ ቅዱስ ለህይወታችን መጽናናትን፣ ምክርንና ምሪትን እንዴት እንደሚሰጥ ለማሳየት መንገዶችን ፈልጉ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ወዳጃችሁን መጽሐፍ ቅዱስ አብሮአችሁ የማጥናት ፍላጎት እንዳለው የምትጠይቁበት ጊዜ ደግሞ ይመጣል።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am-ET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ከቆይታ በኋላ ምናልባት መጠመቅን ሊፈልጉ ይችላሉ።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23/06/2026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9949079" y="6471821"/>
            <a:ext cx="2242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m-ET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ትምህርት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12 </a:t>
            </a:r>
            <a:r>
              <a:rPr lang="am-ET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ለ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m-ET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ሰኔ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13</a:t>
            </a:r>
            <a:r>
              <a:rPr lang="am-ET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፣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2018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44591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am-ET" sz="6600" b="1" spc="100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ኢየሱስን አካፍሉት</a:t>
            </a:r>
            <a:endParaRPr lang="en-US" sz="6600" b="1" spc="1000" noProof="0" dirty="0">
              <a:ln w="9525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rgbClr val="7030A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860177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-88224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am-ET" sz="6000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እግዚአብሔር ልጆቹን እየፈለገ ነው</a:t>
            </a:r>
            <a:endParaRPr lang="en-US" sz="6000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1163499" y="768157"/>
            <a:ext cx="9865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በእውነት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ኤፍሬም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ለእኔ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የከበረ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ልጅ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ነውን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ወይስ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የተወደደ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ሕፃን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ነውን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በእርሱ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ላይ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በተናገርሁ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ቍጥር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አስበዋለሁ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፤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ስለዚህ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አንጀቴ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ታወከችለት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ርኅራኄም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እራራለታለሁ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፥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ይላል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እግዚአብሔር</a:t>
            </a:r>
            <a:r>
              <a:rPr lang="en-US" sz="20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6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ኤርምያስ</a:t>
            </a:r>
            <a:r>
              <a:rPr lang="en-US" sz="16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31:20</a:t>
            </a:r>
            <a:r>
              <a:rPr lang="en-US" sz="16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4785370" y="1571907"/>
            <a:ext cx="4653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በአንድ ወቅት ላይ የእግዚአብሔር ሕዝብ ተከፋፈሉ</a:t>
            </a:r>
            <a:r>
              <a:rPr lang="en-US" sz="2000" b="1" noProof="0" dirty="0"/>
              <a:t>: </a:t>
            </a:r>
            <a:r>
              <a:rPr lang="am-ET" sz="2000" b="1" noProof="0" dirty="0"/>
              <a:t>ኤፍሬም</a:t>
            </a:r>
            <a:r>
              <a:rPr lang="en-US" sz="2000" b="1" noProof="0" dirty="0"/>
              <a:t> (</a:t>
            </a:r>
            <a:r>
              <a:rPr lang="am-ET" sz="2000" b="1" dirty="0"/>
              <a:t>የሰሜኑ መንግስት</a:t>
            </a:r>
            <a:r>
              <a:rPr lang="en-US" sz="2000" b="1" noProof="0" dirty="0"/>
              <a:t>) </a:t>
            </a:r>
            <a:r>
              <a:rPr lang="am-ET" sz="2000" b="1" noProof="0" dirty="0"/>
              <a:t>እግዚአብሔርን ካደ፤</a:t>
            </a:r>
            <a:r>
              <a:rPr lang="en-US" sz="2000" b="1" noProof="0" dirty="0"/>
              <a:t> </a:t>
            </a:r>
            <a:r>
              <a:rPr lang="am-ET" sz="2000" b="1" noProof="0" dirty="0"/>
              <a:t>ይሁዳ</a:t>
            </a:r>
            <a:r>
              <a:rPr lang="en-US" sz="2000" b="1" noProof="0" dirty="0"/>
              <a:t> (</a:t>
            </a:r>
            <a:r>
              <a:rPr lang="am-ET" sz="2000" b="1" noProof="0" dirty="0"/>
              <a:t>የደቡቡ መንግስት</a:t>
            </a:r>
            <a:r>
              <a:rPr lang="en-US" sz="2000" b="1" noProof="0" dirty="0"/>
              <a:t>)</a:t>
            </a:r>
            <a:r>
              <a:rPr lang="am-ET" sz="2000" b="1" noProof="0" dirty="0"/>
              <a:t> ደግሞ ለእግዚአብሔር ታማኝ ነበሩ።</a:t>
            </a:r>
            <a:endParaRPr lang="en-US" sz="2000" b="1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51" y="4697240"/>
            <a:ext cx="2687914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0" y="4647341"/>
            <a:ext cx="91539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እግዚአብሔር አገልግለውት ከዚያ የካዱትን ሰዎች በፍቅር መጥራቱን አላቋረጠም።</a:t>
            </a:r>
            <a:r>
              <a:rPr lang="en-US" sz="2000" b="1" noProof="0" dirty="0"/>
              <a:t> </a:t>
            </a:r>
            <a:r>
              <a:rPr lang="am-ET" sz="2000" b="1" noProof="0" dirty="0"/>
              <a:t>አሁንም ልጆቹ ናቸው፤ ይወዳቸዋል እና ወደ እርሱም እንዲመለሱ ያለማቋረጥ ይጠራቸዋል።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4785370" y="3109624"/>
            <a:ext cx="46531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እግዚአብሔር ኤፍሬም ቢክደውም አሁንም ውድ ልጄ እያለ ይጠራው ነበር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ኤር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31:20)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አያቱ ራሄልን እንኳን በኃጥያታቸው ለሞቱት ልጆቿ እንደምታለቅስ አድርጎ ይናገራል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ኤር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31:15)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0" y="5569506"/>
            <a:ext cx="9086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ምናልባት ከራሳችን ልጆች አንዳንዶቹ ቀድመው እምነትን የያዙ አሁን ግን የተዉት ይኖራሉ።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ጀርባችንን እነርሱ ላይ ከማዞር ይልቅ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እነርሱን መውደድና በፍቅር ማናገር መቀጠል አለብን። እግዚአብሔር የጥልቅ ርኅራኄው ማረፊያ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እንደሆኑና ወደ እርሱ እንዲመለሱ ከልቡ እንደሚፈልግ ያስታውሰናል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-52652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am-ET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የጠፋውን እየፈለግን እንገኛለን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99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667018" y="718388"/>
            <a:ext cx="10630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በአሕዛብም</a:t>
            </a:r>
            <a:r>
              <a:rPr lang="en-US" sz="20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መካከል</a:t>
            </a:r>
            <a:r>
              <a:rPr lang="en-US" sz="20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ብዘራቸው</a:t>
            </a:r>
            <a:r>
              <a:rPr lang="en-US" sz="20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እንኳ</a:t>
            </a:r>
            <a:r>
              <a:rPr lang="en-US" sz="20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በሩቅ</a:t>
            </a:r>
            <a:r>
              <a:rPr lang="en-US" sz="20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አገር</a:t>
            </a:r>
            <a:r>
              <a:rPr lang="en-US" sz="20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ሳሉ</a:t>
            </a:r>
            <a:r>
              <a:rPr lang="en-US" sz="20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ያስቡኛል</a:t>
            </a:r>
            <a:r>
              <a:rPr lang="en-US" sz="20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፥ </a:t>
            </a:r>
            <a:r>
              <a:rPr lang="en-US" sz="2000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ከልጆቻቸውም</a:t>
            </a:r>
            <a:r>
              <a:rPr lang="en-US" sz="20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ጋር</a:t>
            </a:r>
            <a:r>
              <a:rPr lang="en-US" sz="20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በሕይወት</a:t>
            </a:r>
            <a:r>
              <a:rPr lang="en-US" sz="20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ይኖራሉ</a:t>
            </a:r>
            <a:r>
              <a:rPr lang="en-US" sz="20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፥ </a:t>
            </a:r>
            <a:r>
              <a:rPr lang="en-US" sz="2000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ይመለሱማል</a:t>
            </a:r>
            <a:r>
              <a:rPr lang="en-US" sz="20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።” </a:t>
            </a:r>
            <a:r>
              <a:rPr lang="en-US" sz="16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ዘካርያስ</a:t>
            </a:r>
            <a:r>
              <a:rPr lang="en-US" sz="16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10:9</a:t>
            </a:r>
            <a:r>
              <a:rPr lang="en-US" sz="16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6" y="1411681"/>
            <a:ext cx="8229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ባለቤታችን፣</a:t>
            </a:r>
            <a:r>
              <a:rPr lang="en-US" sz="2000" b="1" noProof="0" dirty="0"/>
              <a:t> </a:t>
            </a:r>
            <a:r>
              <a:rPr lang="am-ET" sz="2000" b="1" noProof="0" dirty="0"/>
              <a:t>ወንድ ልጆቻችን፣</a:t>
            </a:r>
            <a:r>
              <a:rPr lang="en-US" sz="2000" b="1" noProof="0" dirty="0"/>
              <a:t> </a:t>
            </a:r>
            <a:r>
              <a:rPr lang="am-ET" sz="2000" b="1" noProof="0" dirty="0"/>
              <a:t>ሴት ልጆቻችን፣</a:t>
            </a:r>
            <a:r>
              <a:rPr lang="en-US" sz="2000" b="1" noProof="0" dirty="0"/>
              <a:t> </a:t>
            </a:r>
            <a:r>
              <a:rPr lang="am-ET" sz="2000" b="1" noProof="0" dirty="0"/>
              <a:t>ጓደኛችን፣</a:t>
            </a:r>
            <a:r>
              <a:rPr lang="en-US" sz="2000" b="1" noProof="0" dirty="0"/>
              <a:t> </a:t>
            </a:r>
            <a:r>
              <a:rPr lang="am-ET" sz="2000" b="1" noProof="0" dirty="0"/>
              <a:t>ጎረቤታችን፣ በቤተክርስቲያን ጊባኤ ውስጥ አብሮን ሲቀመጡ የነበሩ ወንድምና እህቶቻችን </a:t>
            </a:r>
            <a:r>
              <a:rPr lang="en-US" sz="2000" b="1" noProof="0" dirty="0"/>
              <a:t>… </a:t>
            </a:r>
            <a:r>
              <a:rPr lang="am-ET" sz="2000" b="1" noProof="0" dirty="0"/>
              <a:t>በአንድ ወቅት አብረውን ሲያመልኩ ነበር፤</a:t>
            </a:r>
            <a:r>
              <a:rPr lang="en-US" sz="2000" b="1" noProof="0" dirty="0"/>
              <a:t> </a:t>
            </a:r>
            <a:r>
              <a:rPr lang="am-ET" sz="2000" b="1" noProof="0" dirty="0"/>
              <a:t>አሁን ግን</a:t>
            </a:r>
            <a:r>
              <a:rPr lang="en-US" sz="2000" b="1" noProof="0" dirty="0"/>
              <a:t> </a:t>
            </a:r>
            <a:r>
              <a:rPr lang="am-ET" sz="2000" b="1" noProof="0" dirty="0"/>
              <a:t>የት አሉ</a:t>
            </a:r>
            <a:r>
              <a:rPr lang="en-US" sz="2000" b="1" noProof="0" dirty="0"/>
              <a:t>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500" y="3703215"/>
            <a:ext cx="3514432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5" y="3511848"/>
            <a:ext cx="43790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የእኛ ሚና ካሉበት ሄደን እነርሱን ወደ መንጋው መመለስ ነው።</a:t>
            </a:r>
            <a:r>
              <a:rPr lang="en-US" sz="2000" b="1" noProof="0" dirty="0"/>
              <a:t> </a:t>
            </a:r>
            <a:r>
              <a:rPr lang="am-ET" sz="2000" b="1" noProof="0" dirty="0"/>
              <a:t>ይህን የምናደርገው እንዴት ነው</a:t>
            </a:r>
            <a:r>
              <a:rPr lang="en-US" sz="2000" b="1" noProof="0" dirty="0"/>
              <a:t>? </a:t>
            </a:r>
            <a:r>
              <a:rPr lang="am-ET" sz="2000" b="1" noProof="0" dirty="0"/>
              <a:t>በመጀመሪያ መጸለይ።</a:t>
            </a:r>
            <a:r>
              <a:rPr lang="en-US" sz="2000" b="1" noProof="0" dirty="0"/>
              <a:t> </a:t>
            </a:r>
            <a:r>
              <a:rPr lang="am-ET" sz="2000" b="1" dirty="0"/>
              <a:t>ሁለተኛ ደግሞ ለእነርሱ የፍቅርና የመልካምነት ተምሳሌት በመሆን ነው</a:t>
            </a:r>
            <a:r>
              <a:rPr lang="am-ET" sz="2000" b="1" noProof="0" dirty="0"/>
              <a:t>።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7" y="2615653"/>
            <a:ext cx="8229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ሰዎች ከቤተክርስቲያን የሚርቁበት ብዙ ምክንያት አለ።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ምክንያቶቻቸውን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ልንተች ወይም ደግሞ ልንረሳቸው አይገባም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5" y="5023597"/>
            <a:ext cx="43790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የእናንተ የህይወት ምስክርነት፣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ድርጊታችሁ፣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ንግግራችሁ እና ጸሎታችሁ ከእግዚአብሔር ለራቁ ሰዎች ህይወታቸውንና የወደፊት እጣፈንታቸውን መቀየር ይችላል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1171575" y="623052"/>
            <a:ext cx="9848850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noProof="0" dirty="0">
                <a:latin typeface="Constantia" panose="02030602050306030303" pitchFamily="18" charset="0"/>
              </a:rPr>
              <a:t>“</a:t>
            </a:r>
            <a:r>
              <a:rPr lang="am-ET" sz="2800" b="1" noProof="0" dirty="0">
                <a:latin typeface="Constantia" panose="02030602050306030303" pitchFamily="18" charset="0"/>
              </a:rPr>
              <a:t>እግዚአብሔር የወንጌልን መልዕክትና የፍቅርን አገልግሎት በሙሉ ለሰማያዊ መላዕክት ማስረከብ ይችል ነበር።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ዓላማውን ለማሳካት ሌሎች መንገዶችን መምረጥ ይችል ነበር።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ነገር ግን ከማያልቀው ፍቅሩ የተነሳ ከእርሱ፣ ከክርስቶስ እና ከመላዕክቱ ጋራ እንድንተባበርና ከዚህ በጎ ተግባር በሚገኘው በረከት፣ ደስታ እና መንፈሳዊ ከፍታ ተካፋዮች እንድንሆን እኛን።</a:t>
            </a:r>
            <a:r>
              <a:rPr lang="en-US" sz="2800" b="1" noProof="0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am-ET" sz="2800" b="1" noProof="0" dirty="0">
                <a:latin typeface="Constantia" panose="02030602050306030303" pitchFamily="18" charset="0"/>
              </a:rPr>
              <a:t>ክርስቶስ እንደሚፈልገው ወደ ስራው ከሄድንና ነፍሳትን ለእርሱ ከማረክን ሰማያዊ ነገሮችን የማወቅና በጥልቅ የመለማመድ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አስፈላጊነት እንረዳለን፤ ከዚያም ጽድቅን መራብና መጠማት እንችላለን።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እግዚአብሔርን ስትማፀኑት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እምነታችሁ ይጠነክራል፤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ነፍሳችሁም ከመዳን ጉድጓድ በጥልቀት ትጎነጫለች።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ተቃርሮና ፈተና ወደ መጽሐፍ ቅዱስና ወደ ጸሎት ይመሩናል።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በጸጋ ደግሞም ክርስቶስን በማወቅ ታድጋላችሁ እናም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የበለጸገ ልምምድን ታገኛላችሁ</a:t>
            </a:r>
            <a:r>
              <a:rPr lang="en-US" sz="2800" b="1" noProof="0" dirty="0">
                <a:latin typeface="Constantia" panose="02030602050306030303" pitchFamily="18" charset="0"/>
              </a:rPr>
              <a:t>”</a:t>
            </a:r>
            <a:r>
              <a:rPr lang="am-ET" sz="2800" b="1" noProof="0" dirty="0">
                <a:latin typeface="Constantia" panose="02030602050306030303" pitchFamily="18" charset="0"/>
              </a:rPr>
              <a:t>።</a:t>
            </a:r>
            <a:endParaRPr lang="en-US" sz="28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7503281" y="6065671"/>
            <a:ext cx="3355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EGW (The Way to Christ, pp. 79-80)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229431" y="412788"/>
            <a:ext cx="4369201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40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</a:rPr>
              <a:t>የደከመውን በቃል እንዴት እንደምደግፍ አውቅ ዘንድ ጌታ እግዚአብሔር የተማሩትን ምላስ ሰጥቶኛል፤ ማለዳ ማለዳ ያነቃኛል፥ እንደ ተማሪዎችም ትሰማ ዘንድ ጆሮዬን ያነቃቃል።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am-E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ኢሳይያስ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50:4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191375" y="3429000"/>
            <a:ext cx="481965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>
                <a:solidFill>
                  <a:srgbClr val="A70FDB"/>
                </a:solidFill>
              </a:rPr>
              <a:t>ስለ ምን እናካፍል</a:t>
            </a:r>
            <a:r>
              <a:rPr lang="en-US" sz="2000" b="1" noProof="0" dirty="0">
                <a:solidFill>
                  <a:srgbClr val="A70FDB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ታላቁ ተልዕኮ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am-ET" sz="2000" b="1" dirty="0">
                <a:solidFill>
                  <a:srgbClr val="00A44E"/>
                </a:solidFill>
              </a:rPr>
              <a:t>እንዴት ልናካፍል እንችላለን</a:t>
            </a:r>
            <a:r>
              <a:rPr lang="en-US" sz="2000" b="1" noProof="0" dirty="0">
                <a:solidFill>
                  <a:srgbClr val="00A44E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የኢየሱስን መንገድ መከተል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am-ET" sz="2000" b="1" dirty="0"/>
              <a:t>ወዳጅነትን ማጠናከር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am-ET" sz="2000" b="1" dirty="0">
                <a:solidFill>
                  <a:srgbClr val="C64D1C"/>
                </a:solidFill>
              </a:rPr>
              <a:t>ያፈገፈጉትን እንዴት መመለስ ይቻላል</a:t>
            </a:r>
            <a:r>
              <a:rPr lang="en-US" sz="2000" b="1" noProof="0" dirty="0">
                <a:solidFill>
                  <a:srgbClr val="C64D1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am-ET" sz="2000" b="1" noProof="0" dirty="0"/>
              <a:t>እግዚአብሔር ልጆቹን እየፈለገ ነው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am-ET" sz="2000" b="1" noProof="0" dirty="0"/>
              <a:t>የጠፋውን እየፈለግን እንገኛለን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5" y="358096"/>
            <a:ext cx="819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ብዙ ሺሆች ኢየሱስን የእውነት አያውቁትም።</a:t>
            </a:r>
            <a:r>
              <a:rPr lang="en-US" sz="2000" b="1" noProof="0" dirty="0"/>
              <a:t> </a:t>
            </a:r>
            <a:r>
              <a:rPr lang="am-ET" sz="2000" b="1" noProof="0" dirty="0"/>
              <a:t>እኛ</a:t>
            </a:r>
            <a:r>
              <a:rPr lang="en-US" sz="2000" b="1" noProof="0" dirty="0"/>
              <a:t> “</a:t>
            </a:r>
            <a:r>
              <a:rPr lang="am-ET" sz="2000" b="1" noProof="0" dirty="0"/>
              <a:t>የጠፉ በጎች</a:t>
            </a:r>
            <a:r>
              <a:rPr lang="en-US" sz="2000" b="1" noProof="0" dirty="0"/>
              <a:t>” </a:t>
            </a:r>
            <a:r>
              <a:rPr lang="am-ET" sz="2000" b="1" noProof="0" dirty="0"/>
              <a:t>ብለን እንጠራቸዋለን ነገር ግን እነርሱ መጥፋታቸውን እንኳን አያውቁም። ታዲያ ኢየሱስ እንደሚያስፈልጋቸው አንድ ሰው ካልነገራቸው እንዴት ያውቃሉ</a:t>
            </a:r>
            <a:r>
              <a:rPr lang="en-US" sz="2000" b="1" noProof="0" dirty="0"/>
              <a:t>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144" y="306411"/>
            <a:ext cx="3379851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4039829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097548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389871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481615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479639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518687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4343754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423" y="5640663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342726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5" y="2649206"/>
            <a:ext cx="8191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እግዚአብሔር እነዚህን ሁሉ ሰዎች ለመድረስ የመረጠው መንገድ ምንድን ነው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በእኛ በኩል ነው።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ይህ የእኛ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ታላቁ ተልዕኮአችን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ነው።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4" y="1503651"/>
            <a:ext cx="8191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እግዚአብሔር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በምድር ላይ ላሉ ሰዎች በሙሉ ስለሚገድደው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ሰዎች ሁሉ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እንዲድኑና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እውነቱን ወደ ማወቅ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እንዲደርሱ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ይወድዳል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ጢሞ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2:4)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 ደግሞ እርሱን የማያውቁትንና አውቀውትም ደግሞ ከመንገዱ የተመለሱትን ሰዎች ሁሉ ያጠቃልላል።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1905506"/>
            <a:ext cx="12192000" cy="18620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am-ET" sz="11500" b="1" spc="60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ስለ ምን እናካፍል</a:t>
            </a:r>
            <a:r>
              <a:rPr lang="en-US" sz="115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5" y="-69573"/>
            <a:ext cx="938916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m-ET" sz="54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ታላቁ ተልዕኮ</a:t>
            </a:r>
            <a:endParaRPr lang="en-US" sz="5400" b="1" dirty="0">
              <a:ln/>
              <a:solidFill>
                <a:schemeClr val="accent2">
                  <a:lumMod val="75000"/>
                </a:schemeClr>
              </a:solidFill>
              <a:effectLst>
                <a:outerShdw blurRad="50800" dist="50800" dir="3300000" algn="ctr" rotWithShape="0">
                  <a:schemeClr val="bg1">
                    <a:alpha val="68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3167062" y="685682"/>
            <a:ext cx="85248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ስለዚህ ሂዱና ሕዝቦችን ሁሉ በአብ፣ በወልድ እና በመንፈስ ቅዱስ ሥም እያጠመቃችኋቸው ድቀ መዛሙርቴ አድርጓቸው</a:t>
            </a:r>
            <a:r>
              <a:rPr lang="en-US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ማቴዎስ</a:t>
            </a:r>
            <a:r>
              <a:rPr lang="en-U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28:19</a:t>
            </a:r>
            <a:r>
              <a:rPr lang="en-U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479450"/>
            <a:ext cx="676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“</a:t>
            </a:r>
            <a:r>
              <a:rPr lang="am-ET" sz="2000" b="1" dirty="0"/>
              <a:t>ወደ አሕዛብ</a:t>
            </a:r>
            <a:r>
              <a:rPr lang="en-US" sz="2000" b="1" noProof="0" dirty="0"/>
              <a:t> [</a:t>
            </a:r>
            <a:r>
              <a:rPr lang="am-ET" sz="2000" b="1" dirty="0"/>
              <a:t>ሁሉ</a:t>
            </a:r>
            <a:r>
              <a:rPr lang="en-US" sz="2000" b="1" noProof="0" dirty="0"/>
              <a:t>]</a:t>
            </a:r>
            <a:r>
              <a:rPr lang="am-ET" sz="2000" b="1" noProof="0" dirty="0"/>
              <a:t> </a:t>
            </a:r>
            <a:r>
              <a:rPr lang="en-US" sz="2000" b="1" dirty="0"/>
              <a:t>…</a:t>
            </a:r>
            <a:r>
              <a:rPr lang="am-ET" sz="2000" b="1" dirty="0"/>
              <a:t>ሂዱ</a:t>
            </a:r>
            <a:r>
              <a:rPr lang="en-US" sz="2000" b="1" noProof="0" dirty="0"/>
              <a:t>” </a:t>
            </a:r>
            <a:r>
              <a:rPr lang="am-ET" sz="2000" b="1" noProof="0" dirty="0"/>
              <a:t>ኢየሱስ ከትንሳኤው በኋላ ሊያዩት ለተሰበሰቡት ሰዎች የሰጠው ትዕዛዝ ነው</a:t>
            </a:r>
            <a:r>
              <a:rPr lang="en-US" sz="2000" b="1" noProof="0" dirty="0"/>
              <a:t> (</a:t>
            </a:r>
            <a:r>
              <a:rPr lang="am-ET" sz="2000" b="1" noProof="0" dirty="0"/>
              <a:t>ማቴ</a:t>
            </a:r>
            <a:r>
              <a:rPr lang="en-US" sz="2000" b="1" noProof="0" dirty="0"/>
              <a:t> 28:18-19)</a:t>
            </a:r>
            <a:r>
              <a:rPr lang="am-ET" sz="2000" b="1" noProof="0" dirty="0"/>
              <a:t>።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94605" y="4656906"/>
            <a:ext cx="4170182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40879" y="4495660"/>
            <a:ext cx="49886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እንደ ጴጥሮስ እና ዮሐንስ</a:t>
            </a:r>
            <a:r>
              <a:rPr lang="en-US" sz="2000" b="1" noProof="0" dirty="0"/>
              <a:t> “</a:t>
            </a:r>
            <a:r>
              <a:rPr lang="en-US" sz="2000" b="1" dirty="0"/>
              <a:t>እኛስ ያየነውንና የሰማነውን ከመናገር ዝም ማለት አንችልም</a:t>
            </a:r>
            <a:r>
              <a:rPr lang="en-US" sz="2000" b="1" noProof="0" dirty="0"/>
              <a:t>” (</a:t>
            </a:r>
            <a:r>
              <a:rPr lang="am-ET" sz="2000" b="1" noProof="0" dirty="0"/>
              <a:t>የሐዋ</a:t>
            </a:r>
            <a:r>
              <a:rPr lang="en-US" sz="2000" b="1" noProof="0" dirty="0"/>
              <a:t> 4:20)</a:t>
            </a:r>
            <a:r>
              <a:rPr lang="am-ET" sz="2000" b="1" noProof="0" dirty="0"/>
              <a:t>።</a:t>
            </a:r>
            <a:r>
              <a:rPr lang="en-US" sz="2000" b="1" noProof="0" dirty="0"/>
              <a:t> </a:t>
            </a:r>
            <a:r>
              <a:rPr lang="am-ET" sz="2000" b="1" noProof="0" dirty="0"/>
              <a:t>ከመድረክ ላይ ሆነን ልንሰብክ እንችላለን፣</a:t>
            </a:r>
            <a:r>
              <a:rPr lang="en-US" sz="2000" b="1" noProof="0" dirty="0"/>
              <a:t> </a:t>
            </a:r>
            <a:r>
              <a:rPr lang="am-ET" sz="2000" b="1" noProof="0" dirty="0"/>
              <a:t>በመንገድም ላይ ልንጮህ እንችላለን፣</a:t>
            </a:r>
            <a:r>
              <a:rPr lang="en-US" sz="2000" b="1" noProof="0" dirty="0"/>
              <a:t> </a:t>
            </a:r>
            <a:r>
              <a:rPr lang="am-ET" sz="2000" b="1" dirty="0"/>
              <a:t>ምስክርነታችንን በማህበራዊ ሚዲያ ላይ </a:t>
            </a:r>
            <a:r>
              <a:rPr lang="am-ET" sz="2000" b="1" noProof="0" dirty="0"/>
              <a:t>ወይም ደግሞ</a:t>
            </a:r>
            <a:r>
              <a:rPr lang="en-US" sz="2000" b="1" noProof="0" dirty="0"/>
              <a:t> </a:t>
            </a:r>
            <a:r>
              <a:rPr lang="am-ET" sz="2000" b="1" noProof="0" dirty="0"/>
              <a:t>ለአንድ ሰው ልንነግር እንችላለን።</a:t>
            </a:r>
            <a:r>
              <a:rPr lang="en-US" sz="2000" b="1" noProof="0" dirty="0"/>
              <a:t> </a:t>
            </a:r>
            <a:r>
              <a:rPr lang="am-ET" sz="2000" b="1" noProof="0" dirty="0"/>
              <a:t>ሁላችንም በዚህ እንሳተፋለን። 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12304" y="3387665"/>
            <a:ext cx="6769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እነዚያ ደቀ መዛሙርት ደግሞ በተራቸው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ሌሎች ደቀ መዛሙርትን ያፈራሉ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እናም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እንዲህ እያለ ለሁለት ሺህ ዓመታት ከቆየ በኋላ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የእኛ ዘመን ላይ ደርሷል።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አሁን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ይህን የኢየሱስ ትዕዛዝ የምንቀበለው እኛ ነን።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4" y="2279669"/>
            <a:ext cx="6838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የተሰጣቸው ተግባር ምንድን ነበር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ሊሄዱና አሕዛብን ደቀ መዛሙርት ሊያደርጉ ነበር።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ይህም ማለት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ሰዎችን ሊገናኙ፣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ሊያጠምቋቸው እና የኢየሱስ ተከታዮች እንዲሆኑ ሊያስተምሯቸው ነበር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ማቴ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28:19-20)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-76200" y="1905506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am-ET" sz="9600" dirty="0"/>
              <a:t>እንዴት ልናካፍል እንችላለን</a:t>
            </a:r>
            <a:r>
              <a:rPr lang="en-US" sz="9600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5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የኢየሱስን መንገድ መከተል</a:t>
            </a:r>
            <a:endParaRPr lang="en-US" sz="5400" b="1" spc="60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7030A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062037" y="723886"/>
            <a:ext cx="10067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የክርስቶስ ፍቅር ግድ ይለናልና፤ ምክንያቱም አንዱ ስለ ሁሉ እንደ ሞተ እርግጠኞች ሆነናል፣</a:t>
            </a:r>
            <a:r>
              <a:rPr lang="en-US" sz="20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                         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am-ET" sz="16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ቆሮንቶስ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5:14</a:t>
            </a:r>
            <a:r>
              <a:rPr lang="am-ET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አ.መ.ት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sz="2000" b="1" noProof="0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150142" y="1768157"/>
            <a:ext cx="6750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ኢየሱስ </a:t>
            </a:r>
            <a:r>
              <a:rPr lang="en-US" sz="2000" b="1" noProof="0" dirty="0"/>
              <a:t>“</a:t>
            </a:r>
            <a:r>
              <a:rPr lang="am-ET" sz="2000" b="1" dirty="0"/>
              <a:t>የጠፋውን በግ</a:t>
            </a:r>
            <a:r>
              <a:rPr lang="en-US" sz="2000" b="1" noProof="0" dirty="0"/>
              <a:t>”</a:t>
            </a:r>
            <a:r>
              <a:rPr lang="am-ET" sz="2000" b="1" noProof="0" dirty="0"/>
              <a:t> እንዲፈልግ ያነሳሳው ምንድን ነበር</a:t>
            </a:r>
            <a:r>
              <a:rPr lang="en-US" sz="2000" b="1" noProof="0" dirty="0"/>
              <a:t> (</a:t>
            </a:r>
            <a:r>
              <a:rPr lang="am-ET" sz="2000" b="1" dirty="0"/>
              <a:t>ማቴ</a:t>
            </a:r>
            <a:r>
              <a:rPr lang="en-US" sz="2000" b="1" noProof="0" dirty="0"/>
              <a:t> 15:24)?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845776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3946679"/>
            <a:ext cx="5438868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150142" y="2427525"/>
            <a:ext cx="67504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ለእኛ ያለው ፍቅር እንደሆነ የማያጠራጥር ነው</a:t>
            </a:r>
            <a:r>
              <a:rPr lang="en-US" sz="2000" b="1" noProof="0" dirty="0"/>
              <a:t> (</a:t>
            </a:r>
            <a:r>
              <a:rPr lang="am-ET" sz="2000" b="1" noProof="0" dirty="0"/>
              <a:t>ማቴ</a:t>
            </a:r>
            <a:r>
              <a:rPr lang="en-US" sz="2000" b="1" noProof="0" dirty="0"/>
              <a:t> 9:36</a:t>
            </a:r>
            <a:r>
              <a:rPr lang="am-ET" sz="2000" b="1" noProof="0" dirty="0"/>
              <a:t>፣</a:t>
            </a:r>
            <a:r>
              <a:rPr lang="en-US" sz="2000" b="1" noProof="0" dirty="0"/>
              <a:t> </a:t>
            </a:r>
            <a:r>
              <a:rPr lang="am-ET" sz="2000" b="1" noProof="0" dirty="0"/>
              <a:t>ኤፌ</a:t>
            </a:r>
            <a:r>
              <a:rPr lang="en-US" sz="2000" b="1" noProof="0" dirty="0"/>
              <a:t> 5:2)</a:t>
            </a:r>
            <a:r>
              <a:rPr lang="am-ET" sz="2000" b="1" noProof="0" dirty="0"/>
              <a:t>።</a:t>
            </a:r>
            <a:r>
              <a:rPr lang="en-US" sz="2000" b="1" noProof="0" dirty="0"/>
              <a:t> </a:t>
            </a:r>
            <a:r>
              <a:rPr lang="am-ET" sz="2000" b="1" noProof="0" dirty="0"/>
              <a:t>ደግሞም ኢየሱስን ላላወቁት እናካፍላቸው ዘንድ ፍቅሩን በውስጣችን አስቀምጦልናል።</a:t>
            </a:r>
            <a:r>
              <a:rPr lang="en-US" sz="2000" b="1" noProof="0" dirty="0"/>
              <a:t> </a:t>
            </a:r>
            <a:r>
              <a:rPr lang="am-ET" sz="2000" b="1" noProof="0" dirty="0"/>
              <a:t>አንዳንድ ሰዎች ለራሳቸው ጥቅም ሲሉ ሌሎች ኢየሱስን እንዲቀበሉ ያስገድዳሉ።</a:t>
            </a:r>
            <a:r>
              <a:rPr lang="en-US" sz="2000" b="1" noProof="0" dirty="0"/>
              <a:t> </a:t>
            </a:r>
            <a:r>
              <a:rPr lang="am-ET" sz="2000" b="1" noProof="0" dirty="0"/>
              <a:t>እግዚአብሔር ግን የመረጠው መንገድ እንዲህ አይደለም።</a:t>
            </a:r>
            <a:endParaRPr lang="en-US" sz="2000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728052" y="4767483"/>
            <a:ext cx="64639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እግዚአብሔር አዳምንና ሔዋንን ኃጥያት እንዳይሰሩ አላስገደዳቸውም።</a:t>
            </a:r>
            <a:r>
              <a:rPr lang="en-US" sz="2000" b="1" noProof="0" dirty="0"/>
              <a:t> </a:t>
            </a:r>
            <a:r>
              <a:rPr lang="am-ET" sz="2000" b="1" noProof="0" dirty="0"/>
              <a:t>በኖኅ ዘመንም ሕዝቡን ወደ መርከቢቱ እንዲገቡ አላስገደዳቸውም።</a:t>
            </a:r>
            <a:r>
              <a:rPr lang="en-US" sz="2000" b="1" noProof="0" dirty="0"/>
              <a:t> </a:t>
            </a:r>
            <a:r>
              <a:rPr lang="am-ET" sz="2000" b="1" noProof="0" dirty="0"/>
              <a:t>የነነዌን ሰዎች እንዲቀበሉት </a:t>
            </a:r>
            <a:r>
              <a:rPr lang="am-ET" sz="2000" b="1" dirty="0"/>
              <a:t>አላስገደዳቸውም ነበር</a:t>
            </a:r>
            <a:r>
              <a:rPr lang="am-ET" sz="2000" b="1" noProof="0" dirty="0"/>
              <a:t>።</a:t>
            </a:r>
            <a:r>
              <a:rPr lang="en-US" sz="2000" b="1" noProof="0" dirty="0"/>
              <a:t> </a:t>
            </a:r>
            <a:r>
              <a:rPr lang="am-ET" sz="2000" b="1" noProof="0" dirty="0"/>
              <a:t>በፍቅር ተናገራቸውና ከክፉ መንገዳቸው ካልተመለሱ ስለሚከተሉት ውጤቶች አስጠነቀቃቸው ።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728051" y="6150114"/>
            <a:ext cx="6457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የኢየሱስን አርአያ በመከተል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ፍቅሩን ለሌሎች በማሳየት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እርሱን እንዲከተሉ መጋበዝ አለብን።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0"/>
            <a:ext cx="570506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m-ET" sz="440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ወዳጅነትን ማጠናከር</a:t>
            </a:r>
            <a:endParaRPr lang="en-US" sz="4400" dirty="0">
              <a:ln w="0"/>
              <a:solidFill>
                <a:srgbClr val="429EB4"/>
              </a:solidFill>
              <a:effectLst>
                <a:outerShdw blurRad="38100" dist="25400" dir="5400000" algn="ctr" rotWithShape="0">
                  <a:srgbClr val="6E747A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1" y="591911"/>
            <a:ext cx="5615609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“…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ዳሩ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ግን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ጌታን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እርሱም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ክርስቶስ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በልባችሁ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ቀድሱት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።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በእናንተ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ስላለ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ተስፋ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ምክንያትን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ለሚጠይቁአችሁ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ሁሉ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መልስ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ለመስጠት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ዘወትር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የተዘጋጃችሁ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ሁኑ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፥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ነገር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ግን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በየዋህነትና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በፍርሃት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ይሁን</a:t>
            </a:r>
            <a:r>
              <a:rPr lang="en-US" dirty="0"/>
              <a:t>።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am-ET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ጴጥሮስ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93399" y="1930783"/>
            <a:ext cx="5178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እኛ ሁላችንም የኢየሱስ ሰባኪዎች</a:t>
            </a:r>
            <a:r>
              <a:rPr lang="en-US" sz="2000" b="1" noProof="0" dirty="0"/>
              <a:t> </a:t>
            </a:r>
            <a:r>
              <a:rPr lang="am-ET" sz="2000" b="1" dirty="0"/>
              <a:t>ስንሆን ለዚህም ተግባር ዝግጁዎች እንድንሆን ታዘናል</a:t>
            </a:r>
            <a:r>
              <a:rPr lang="en-US" sz="2000" b="1" noProof="0" dirty="0"/>
              <a:t> (1 </a:t>
            </a:r>
            <a:r>
              <a:rPr lang="am-ET" sz="2000" b="1" noProof="0" dirty="0"/>
              <a:t>ጴጥ</a:t>
            </a:r>
            <a:r>
              <a:rPr lang="en-US" sz="2000" b="1" noProof="0" dirty="0"/>
              <a:t> 3:15)</a:t>
            </a:r>
            <a:r>
              <a:rPr lang="am-ET" sz="2000" b="1" noProof="0" dirty="0"/>
              <a:t>።</a:t>
            </a:r>
            <a:r>
              <a:rPr lang="en-US" sz="2000" b="1" noProof="0" dirty="0"/>
              <a:t> </a:t>
            </a:r>
            <a:r>
              <a:rPr lang="am-ET" sz="2000" b="1" noProof="0" dirty="0"/>
              <a:t>ነገር ግን ሁላችንም የመስበክ ችሎታ የለንም።</a:t>
            </a:r>
            <a:r>
              <a:rPr lang="en-US" sz="2000" b="1" noProof="0" dirty="0"/>
              <a:t> </a:t>
            </a:r>
            <a:r>
              <a:rPr lang="am-ET" sz="2000" b="1" dirty="0"/>
              <a:t>የሚያስፊልጉንን ቃላቶች ደግሞ እግዚአብሔር እራሱ እንደሚሰጠን ቃል ገብቶልናል </a:t>
            </a:r>
            <a:r>
              <a:rPr lang="en-US" sz="2000" b="1" noProof="0" dirty="0"/>
              <a:t>(</a:t>
            </a:r>
            <a:r>
              <a:rPr lang="am-ET" sz="2000" b="1" noProof="0" dirty="0"/>
              <a:t>ኢሳ</a:t>
            </a:r>
            <a:r>
              <a:rPr lang="en-US" sz="2000" b="1" noProof="0" dirty="0"/>
              <a:t> 50:4)</a:t>
            </a:r>
            <a:r>
              <a:rPr lang="am-ET" sz="2000" b="1" noProof="0" dirty="0"/>
              <a:t>።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954123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193398" y="6010966"/>
            <a:ext cx="5416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ኢየሱስን ለሌሎች ስናካፍል የበለጠ የታሰበበት እንዲሆን የሚያግዙ ቀላል ምክሮችን እስኪ እንመልከት፡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828787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1" y="2151727"/>
            <a:ext cx="12191999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am-ET" dirty="0"/>
              <a:t>ያፈገፈጉትን እንዴት መመለስ ይቻላል</a:t>
            </a:r>
            <a:r>
              <a:rPr lang="en-US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978</Words>
  <Application>Microsoft Office PowerPoint</Application>
  <PresentationFormat>Panorámica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Arial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235</cp:revision>
  <dcterms:created xsi:type="dcterms:W3CDTF">2026-05-02T16:09:24Z</dcterms:created>
  <dcterms:modified xsi:type="dcterms:W3CDTF">2026-06-23T13:34:15Z</dcterms:modified>
</cp:coreProperties>
</file>