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ጥበብ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የመስቀሉ እብደት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ኃይል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የመስቀሉ ስብከት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ሞኝነትና ድካም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የመስቀሉ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ቃል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ለሚጠፉት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፥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ለእኛ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ለምንድን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ግን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ኃይል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ነውና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።</a:t>
          </a:r>
          <a:r>
            <a:rPr lang="en-US" sz="1800" b="1" kern="1200" noProof="0" dirty="0"/>
            <a:t>” (1 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1:18)</a:t>
          </a:r>
          <a:endParaRPr lang="en-US" sz="1800" kern="12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በስብከት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የሚያምኑትን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ሊያድን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በጎ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ፈቃድ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ሆኖአልና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።</a:t>
          </a:r>
          <a:r>
            <a:rPr lang="en-US" sz="1800" b="1" kern="1200" noProof="0" dirty="0"/>
            <a:t>” (1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1:21)</a:t>
          </a:r>
          <a:endParaRPr lang="en-US" sz="1800" kern="12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እኛ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ግን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የተሰቀለውን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ክርስቶስን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እንሰብካለን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፤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ይህም</a:t>
          </a:r>
          <a:r>
            <a:rPr lang="en-US" sz="1800" b="1" kern="1200" noProof="0" dirty="0"/>
            <a:t>[…]</a:t>
          </a:r>
          <a:r>
            <a:rPr lang="en-US" sz="1800" kern="1200" dirty="0"/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ለአሕዛብም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፥</a:t>
          </a:r>
          <a:r>
            <a:rPr lang="en-US" sz="18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” </a:t>
          </a:r>
          <a:r>
            <a:rPr lang="en-US" sz="1800" b="1" kern="1200" noProof="0" dirty="0"/>
            <a:t>(1 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1:23)</a:t>
          </a:r>
          <a:endParaRPr lang="en-US" sz="1800" kern="12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ለፍጥረታዊ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ሰው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መንፈስ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ነገር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ነውና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አይቀበለውም</a:t>
          </a:r>
          <a:r>
            <a:rPr lang="en-US" sz="1800" b="1" kern="1200" noProof="0" dirty="0"/>
            <a:t>” (1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2:14)</a:t>
          </a:r>
          <a:endParaRPr lang="en-US" sz="1800" kern="12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የዚህች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ዓለም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ጥበብ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በእግዚአብሔር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ፊት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ነውና</a:t>
          </a:r>
          <a:r>
            <a:rPr lang="en-US" sz="1800" b="1" kern="1200" noProof="0" dirty="0"/>
            <a:t>” (1 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3:19)</a:t>
          </a:r>
          <a:endParaRPr lang="en-US" sz="1800" kern="12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የሰው ክፋት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am-ET" sz="2000" b="1" noProof="0" dirty="0"/>
            <a:t>ስርዓት አልበኝነት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am-ET" sz="2000" b="1" noProof="0" dirty="0"/>
            <a:t>ለራስ አደጋ መሆን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የእግዚአብሔር ታላቅነት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am-ET" sz="2000" b="1" noProof="0" dirty="0"/>
            <a:t>ኃይል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am-ET" sz="2000" b="1" noProof="0" dirty="0"/>
            <a:t>ይቅር ባይነት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am-ET" sz="2000" b="1" noProof="0" dirty="0"/>
            <a:t>በራስ ላይ ፍርድን ማከማቸት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am-ET" sz="2000" b="1" noProof="0" dirty="0"/>
            <a:t>መዳን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am-ET" sz="2000" b="1" noProof="0" dirty="0"/>
            <a:t>ጥላቻ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am-ET" sz="2000" b="1" noProof="0" dirty="0"/>
            <a:t>ሁሉን መቀበል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ጥበብ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የመስቀሉ እብደት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ኃይል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የመስቀሉ ስብከት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ሞኝነትና ድካም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የመስቀሉ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ቃል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ለሚጠፉት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፥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ለእኛ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ለምንድን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ግን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ኃይል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ነውና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።</a:t>
          </a:r>
          <a:r>
            <a:rPr lang="en-US" sz="1800" b="1" kern="1200" noProof="0" dirty="0"/>
            <a:t>” (1 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በስብከት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የሚያምኑትን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ሊያድን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በጎ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ፈቃድ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ሆኖአልና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።</a:t>
          </a:r>
          <a:r>
            <a:rPr lang="en-US" sz="1800" b="1" kern="1200" noProof="0" dirty="0"/>
            <a:t>” (1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እኛ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ግን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የተሰቀለውን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ክርስቶስን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እንሰብካለን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፤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ይህም</a:t>
          </a:r>
          <a:r>
            <a:rPr lang="en-US" sz="1800" b="1" kern="1200" noProof="0" dirty="0"/>
            <a:t>[…]</a:t>
          </a:r>
          <a:r>
            <a:rPr lang="en-US" sz="1800" kern="1200" dirty="0"/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ለአሕዛብም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፥</a:t>
          </a:r>
          <a:r>
            <a:rPr lang="en-US" sz="18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” </a:t>
          </a:r>
          <a:r>
            <a:rPr lang="en-US" sz="1800" b="1" kern="1200" noProof="0" dirty="0"/>
            <a:t>(1 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ለፍጥረታዊ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ሰው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መንፈስ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ነገር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ነውና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አይቀበለውም</a:t>
          </a:r>
          <a:r>
            <a:rPr lang="en-US" sz="1800" b="1" kern="1200" noProof="0" dirty="0"/>
            <a:t>” (1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የዚህች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ዓለም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ጥበብ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በእግዚአብሔር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ፊት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ሞኝነት</a:t>
          </a:r>
          <a:r>
            <a:rPr lang="en-US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ነውና</a:t>
          </a:r>
          <a:r>
            <a:rPr lang="en-US" sz="1800" b="1" kern="1200" noProof="0" dirty="0"/>
            <a:t>” (1 </a:t>
          </a:r>
          <a:r>
            <a:rPr lang="am-ET" sz="1800" b="1" kern="1200" noProof="0" dirty="0"/>
            <a:t>ቆሮ</a:t>
          </a:r>
          <a:r>
            <a:rPr lang="en-US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የሰው ክፋት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ስርዓት አልበኝነት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ጥላቻ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ለራስ አደጋ መሆን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በራስ ላይ ፍርድን ማከማቸት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የእግዚአብሔር ታላቅነት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ኃይል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ሁሉን መቀበል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ይቅር ባይነት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መዳን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am-ET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የመስቀሉ ስብከት</a:t>
            </a:r>
            <a:endParaRPr lang="en-US" sz="60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ትምህርት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am-ET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ለ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ሐምሌ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</a:t>
            </a:r>
            <a:r>
              <a:rPr lang="am-ET" sz="1600" b="1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፣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የመስቀሉ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ቃል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ለሚጠፉት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ሞኝነት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፥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ለእኛ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ለምንድን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ግን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የእግዚአብሔር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ኃይል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ነውና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።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ቆሮንቶስ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418569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በ</a:t>
            </a:r>
            <a:r>
              <a:rPr lang="en-US" sz="2000" b="1" noProof="0" dirty="0"/>
              <a:t>1 </a:t>
            </a:r>
            <a:r>
              <a:rPr lang="am-ET" sz="2000" b="1" noProof="0" dirty="0"/>
              <a:t>ቆሮንቶስ</a:t>
            </a:r>
            <a:r>
              <a:rPr lang="en-US" sz="2000" b="1" noProof="0" dirty="0"/>
              <a:t> 1:17-31</a:t>
            </a:r>
            <a:r>
              <a:rPr lang="am-ET" sz="2000" b="1" noProof="0" dirty="0"/>
              <a:t> ላይ</a:t>
            </a:r>
            <a:r>
              <a:rPr lang="en-US" sz="2000" b="1" noProof="0" dirty="0"/>
              <a:t> </a:t>
            </a:r>
            <a:r>
              <a:rPr lang="am-ET" sz="2000" b="1" noProof="0" dirty="0"/>
              <a:t>መስቀሉ የሰዎችን ህይወት እንዴት እንደሚለውጥ ተጽፎልናል።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በመስቀል ላይ ሞቶ ከዚያም የተነሳ ሰው ሊያድን ይችላልን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ሀሳብ ለሰዎች የሞኝነት፣ ትርጉም የሌለውና ደካማ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የሆነ ሀሳብ ነው። ነገር ግን ለመንፈስ ቅዱስ ጥሪ ልባችንን ለከፈትነው መስቀሉ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የእግዚአብሔር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ኃይል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[…]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ጥበብና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ጽድቅ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ቅድስናም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ቤዛነትም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”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 ነው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1:18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30)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ለአማኞች መስቀሉ የመዳን ምልክት ነው።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በ1ኛው ክፍለ ዘመን ይኖሩ ለነበሩ ሰዎች መስቀሉ የአንድን ወንጀለኛ አሳፋሪ ሞት የሚወክል ነበር።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0" y="-59675"/>
            <a:ext cx="605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የእግዚአብሔር ጥበብ</a:t>
            </a:r>
            <a:endParaRPr lang="en-US" sz="48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1015663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ለተጠሩት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ግን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አይሁድ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ቢሆኑ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የግሪክ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ሰዎችም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ቢሆኑ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የእግዚአብሔር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ኃይልና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የእግዚአብሔር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ጥበብ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የሆነው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ክርስቶስ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ነው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።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ቆሮ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1:24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sz="2000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በአቴና ጠቢባን ሰዎችን ያሳምን ዘንድ የሰውን ጥበብ ለመጠቀም ሞክሮ ነበር።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ከዚያን ጊዜ አንስቶ መለኮታዊ ጥበብን ብቻ ለመጠቀም ወሰነ።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6206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የእግዚአብሔር ጥበብ</a:t>
            </a:r>
            <a:r>
              <a:rPr lang="en-US" sz="2000" b="1" noProof="0" dirty="0"/>
              <a:t> “</a:t>
            </a:r>
            <a:r>
              <a:rPr lang="am-ET" sz="2000" b="1" noProof="0" dirty="0"/>
              <a:t>የጠቢባንን ጥበብ</a:t>
            </a:r>
            <a:r>
              <a:rPr lang="en-US" sz="2000" b="1" noProof="0" dirty="0"/>
              <a:t>”</a:t>
            </a:r>
            <a:r>
              <a:rPr lang="am-ET" sz="2000" b="1" noProof="0" dirty="0"/>
              <a:t> </a:t>
            </a:r>
            <a:r>
              <a:rPr lang="am-ET" sz="2000" b="1" dirty="0"/>
              <a:t>የሚያፈርስ፣</a:t>
            </a:r>
            <a:r>
              <a:rPr lang="en-US" sz="2000" b="1" noProof="0" dirty="0"/>
              <a:t> “</a:t>
            </a:r>
            <a:r>
              <a:rPr lang="am-ET" sz="2000" b="1" dirty="0"/>
              <a:t>የአስተዋዮችንም ማስተዋል</a:t>
            </a:r>
            <a:r>
              <a:rPr lang="en-US" sz="2000" b="1" noProof="0" dirty="0"/>
              <a:t>” </a:t>
            </a:r>
            <a:r>
              <a:rPr lang="am-ET" sz="2000" b="1" noProof="0" dirty="0"/>
              <a:t>የሚጥል ነው </a:t>
            </a:r>
            <a:r>
              <a:rPr lang="en-US" sz="2000" b="1" noProof="0" dirty="0"/>
              <a:t>(1 </a:t>
            </a:r>
            <a:r>
              <a:rPr lang="am-ET" sz="2000" b="1" noProof="0" dirty="0"/>
              <a:t>ቆሮ</a:t>
            </a:r>
            <a:r>
              <a:rPr lang="en-US" sz="2000" b="1" noProof="0" dirty="0"/>
              <a:t> 1:19)</a:t>
            </a:r>
            <a:r>
              <a:rPr lang="am-ET" sz="2000" b="1" dirty="0"/>
              <a:t>፤</a:t>
            </a:r>
            <a:r>
              <a:rPr lang="en-US" sz="2000" b="1" noProof="0" dirty="0"/>
              <a:t> “</a:t>
            </a:r>
            <a:r>
              <a:rPr lang="en-US" sz="2000" b="1" dirty="0" err="1"/>
              <a:t>እግዚአብሔር</a:t>
            </a:r>
            <a:r>
              <a:rPr lang="en-US" sz="2000" b="1" dirty="0"/>
              <a:t> </a:t>
            </a:r>
            <a:r>
              <a:rPr lang="en-US" sz="2000" b="1" dirty="0" err="1"/>
              <a:t>የዚችን</a:t>
            </a:r>
            <a:r>
              <a:rPr lang="en-US" sz="2000" b="1" dirty="0"/>
              <a:t> </a:t>
            </a:r>
            <a:r>
              <a:rPr lang="en-US" sz="2000" b="1" dirty="0" err="1"/>
              <a:t>ዓለም</a:t>
            </a:r>
            <a:r>
              <a:rPr lang="en-US" sz="2000" b="1" dirty="0"/>
              <a:t> </a:t>
            </a:r>
            <a:r>
              <a:rPr lang="en-US" sz="2000" b="1" dirty="0" err="1"/>
              <a:t>ጥበብ</a:t>
            </a:r>
            <a:r>
              <a:rPr lang="en-US" sz="2000" b="1" dirty="0"/>
              <a:t> </a:t>
            </a:r>
            <a:r>
              <a:rPr lang="en-US" sz="2000" b="1" dirty="0" err="1"/>
              <a:t>ሞኝነት</a:t>
            </a:r>
            <a:r>
              <a:rPr lang="en-US" sz="2000" b="1" dirty="0"/>
              <a:t> </a:t>
            </a:r>
            <a:r>
              <a:rPr lang="en-US" sz="2000" b="1" dirty="0" err="1"/>
              <a:t>እንዲሆን</a:t>
            </a:r>
            <a:r>
              <a:rPr lang="en-US" sz="2000" b="1" dirty="0"/>
              <a:t> </a:t>
            </a:r>
            <a:r>
              <a:rPr lang="en-US" sz="2000" b="1" dirty="0" err="1"/>
              <a:t>አላደረገምን</a:t>
            </a:r>
            <a:r>
              <a:rPr lang="en-US" sz="2000" b="1" dirty="0"/>
              <a:t>?</a:t>
            </a:r>
            <a:r>
              <a:rPr lang="en-US" sz="2000" b="1" noProof="0" dirty="0"/>
              <a:t>” (1</a:t>
            </a:r>
            <a:r>
              <a:rPr lang="am-ET" sz="2000" b="1" noProof="0" dirty="0"/>
              <a:t>ቆሮ</a:t>
            </a:r>
            <a:r>
              <a:rPr lang="en-US" sz="2000" b="1" noProof="0" dirty="0"/>
              <a:t> 1:20)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በጳውሎስ የተሰበከው መለኮታዊ ጥበብ ምንድን ነበር</a:t>
            </a:r>
            <a:r>
              <a:rPr lang="en-US" sz="2000" b="1" noProof="0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የእግዚአብሔር ጥበብ ከሰው አሳብ በተቃራኒ</a:t>
            </a:r>
            <a:r>
              <a:rPr lang="en-US" sz="2000" b="1" noProof="0" dirty="0"/>
              <a:t> “</a:t>
            </a:r>
            <a:r>
              <a:rPr lang="en-US" sz="2000" b="1" dirty="0" err="1"/>
              <a:t>በስብከት</a:t>
            </a:r>
            <a:r>
              <a:rPr lang="en-US" sz="2000" b="1" dirty="0"/>
              <a:t> </a:t>
            </a:r>
            <a:r>
              <a:rPr lang="en-US" sz="2000" b="1" dirty="0" err="1"/>
              <a:t>ሞኝነት</a:t>
            </a:r>
            <a:r>
              <a:rPr lang="en-US" sz="2000" b="1" dirty="0"/>
              <a:t> </a:t>
            </a:r>
            <a:r>
              <a:rPr lang="en-US" sz="2000" b="1" dirty="0" err="1"/>
              <a:t>የሚያምኑትን</a:t>
            </a:r>
            <a:r>
              <a:rPr lang="en-US" sz="2000" b="1" dirty="0"/>
              <a:t> </a:t>
            </a:r>
            <a:r>
              <a:rPr lang="en-US" sz="2000" b="1" dirty="0" err="1"/>
              <a:t>ሊያድን</a:t>
            </a:r>
            <a:r>
              <a:rPr lang="en-US" sz="2000" b="1" dirty="0"/>
              <a:t> </a:t>
            </a:r>
            <a:r>
              <a:rPr lang="en-US" sz="2000" b="1" dirty="0" err="1"/>
              <a:t>የእግዚአብሔር</a:t>
            </a:r>
            <a:r>
              <a:rPr lang="en-US" sz="2000" b="1" dirty="0"/>
              <a:t> </a:t>
            </a:r>
            <a:r>
              <a:rPr lang="en-US" sz="2000" b="1" dirty="0" err="1"/>
              <a:t>በጎ</a:t>
            </a:r>
            <a:r>
              <a:rPr lang="en-US" sz="2000" b="1" dirty="0"/>
              <a:t> </a:t>
            </a:r>
            <a:r>
              <a:rPr lang="en-US" sz="2000" b="1" dirty="0" err="1"/>
              <a:t>ፈቃድ</a:t>
            </a:r>
            <a:r>
              <a:rPr lang="en-US" sz="2000" b="1" dirty="0"/>
              <a:t> </a:t>
            </a:r>
            <a:r>
              <a:rPr lang="en-US" sz="2000" b="1" dirty="0" err="1"/>
              <a:t>ሆኖአልና</a:t>
            </a:r>
            <a:r>
              <a:rPr lang="en-US" sz="2000" b="1" dirty="0"/>
              <a:t>።</a:t>
            </a:r>
            <a:r>
              <a:rPr lang="en-US" sz="2000" b="1" noProof="0" dirty="0"/>
              <a:t>”</a:t>
            </a:r>
            <a:r>
              <a:rPr lang="am-ET" sz="2000" b="1" noProof="0" dirty="0"/>
              <a:t> </a:t>
            </a:r>
            <a:r>
              <a:rPr lang="en-US" sz="2000" b="1" noProof="0" dirty="0"/>
              <a:t>(1 </a:t>
            </a:r>
            <a:r>
              <a:rPr lang="am-ET" sz="2000" b="1" noProof="0" dirty="0"/>
              <a:t>ቆሮ</a:t>
            </a:r>
            <a:r>
              <a:rPr lang="en-US" sz="2000" b="1" noProof="0" dirty="0"/>
              <a:t> 1:21)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790963"/>
            <a:ext cx="5683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መልዕክቱን  እንዲሰብክ የላከው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የክርስቶስ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መስቀል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ከንቱ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እንዳይሆን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በቃል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ጥበብ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አይደለም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1:17)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67389"/>
            <a:ext cx="657224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4800" b="1" dirty="0">
                <a:ln/>
                <a:solidFill>
                  <a:schemeClr val="accent3"/>
                </a:solidFill>
              </a:rPr>
              <a:t>የመስቀሉ እብደት</a:t>
            </a:r>
            <a:endParaRPr lang="en-US" sz="48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699369"/>
            <a:ext cx="65722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እኛ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ግን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የተሰቀለውን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ክርስቶስን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እንሰብካለን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፤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ይህም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ለአይሁድ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ማሰናከያ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ለአሕዛብም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ሞኝነት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ነው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፥” </a:t>
            </a:r>
            <a:r>
              <a:rPr lang="en-U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ቆሮንቶስ</a:t>
            </a:r>
            <a:r>
              <a:rPr lang="en-U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1:23</a:t>
            </a:r>
            <a:r>
              <a:rPr lang="en-U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ሞሪያ/</a:t>
            </a:r>
            <a:r>
              <a:rPr lang="en-US" sz="2000" b="1" i="1" noProof="0" dirty="0" err="1"/>
              <a:t>mōria</a:t>
            </a:r>
            <a:r>
              <a:rPr lang="am-ET" sz="2000" b="1" i="1" noProof="0" dirty="0"/>
              <a:t> </a:t>
            </a:r>
            <a:r>
              <a:rPr lang="am-ET" sz="2000" b="1" noProof="0" dirty="0"/>
              <a:t>የሚለው የግሪክ ቃል</a:t>
            </a:r>
            <a:r>
              <a:rPr lang="en-US" sz="2000" b="1" i="1" noProof="0" dirty="0"/>
              <a:t> </a:t>
            </a:r>
            <a:r>
              <a:rPr lang="am-ET" sz="2000" b="1" noProof="0" dirty="0"/>
              <a:t>ትርጉሙ እብደት፣ ጅልነት፣ ሞኝነት ሲሆን በ</a:t>
            </a:r>
            <a:r>
              <a:rPr lang="en-US" sz="2000" b="1" dirty="0"/>
              <a:t>1</a:t>
            </a:r>
            <a:r>
              <a:rPr lang="am-ET" sz="2000" b="1" dirty="0"/>
              <a:t>ኛ</a:t>
            </a:r>
            <a:r>
              <a:rPr lang="en-US" sz="2000" b="1" dirty="0"/>
              <a:t> </a:t>
            </a:r>
            <a:r>
              <a:rPr lang="am-ET" sz="2000" b="1" dirty="0"/>
              <a:t>ቆሮንቶስ ውስጥ</a:t>
            </a:r>
            <a:r>
              <a:rPr lang="en-US" sz="2000" b="1" dirty="0"/>
              <a:t> 5</a:t>
            </a:r>
            <a:r>
              <a:rPr lang="am-ET" sz="2000" b="1" dirty="0"/>
              <a:t> ጊዜ በጥቅም ላይ ውሏል</a:t>
            </a:r>
            <a:r>
              <a:rPr lang="en-US" sz="2000" b="1" noProof="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643296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መስቀሉ ለጠፉት ሞኝነት ነው፤</a:t>
            </a:r>
            <a:r>
              <a:rPr lang="en-US" sz="2000" b="1" noProof="0" dirty="0"/>
              <a:t> </a:t>
            </a:r>
            <a:r>
              <a:rPr lang="am-ET" sz="2000" b="1" noProof="0" dirty="0"/>
              <a:t>እነዚህ እግዚአብሔርን የማያውቁት አሕዛብ፣</a:t>
            </a:r>
            <a:r>
              <a:rPr lang="en-US" sz="2000" b="1" noProof="0" dirty="0"/>
              <a:t> </a:t>
            </a:r>
            <a:r>
              <a:rPr lang="am-ET" sz="2000" b="1" noProof="0" dirty="0"/>
              <a:t>ስለዓለም ብቻ የሚያስቡ፣</a:t>
            </a:r>
            <a:r>
              <a:rPr lang="en-US" sz="2000" b="1" noProof="0" dirty="0"/>
              <a:t> </a:t>
            </a:r>
            <a:r>
              <a:rPr lang="am-ET" sz="2000" b="1" noProof="0" dirty="0"/>
              <a:t>በራሳቸው ጥበብ ብቻ የሚመሩ ናቸው።</a:t>
            </a:r>
            <a:endParaRPr lang="en-US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መስቀሉ ለዳኑት በረከት ነው፤ እነዚህም መስቀሉን እግዚአብሔር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ባየበት መንገድ የተመለከቱት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ናቸው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-74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5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የእግዚአብሔር ኃይል</a:t>
            </a:r>
            <a:endParaRPr lang="en-US" sz="5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የመስቀሉ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ቃል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ለሚጠፉት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ሞኝነት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ለእኛ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ለምንድን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ግን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የእግዚአብሔር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ኃይል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ነውና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።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ቆሮንቶስ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1:18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መስቀሉ የሰውን እጅግ የከፋ ማንነት የእግዚአብሔርን ደግሞ ታላቅነት ያሳያል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ቆሮ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1:18)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520472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መስቀሉን የማይቀበሉ ሰዎች የክፉ ስራቸውን ውጤት ያጭዳሉ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በመጨረሻም ባልተቀበሉት በእርሱ የሚጠፉ ይሆናል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85708"/>
            <a:ext cx="6791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በመስቀሉ ላይ የታየው የእግዚአብሔር ኃይል ሰውን ኃጥያቱን በሙሉ ይቅር በማስባል ከእግዚአብሔር ጋር ሊያስታርቀው ሙሉ አቅም አለው፤ የዘላለም ሕይወትንም ያስገኝለታል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1:20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ጴጥ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3" y="-49921"/>
            <a:ext cx="74199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am-ET" sz="48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የመስቀሉ ስብከት</a:t>
            </a:r>
            <a:endParaRPr lang="en-US" sz="48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በእግዚአብሔር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ጥበብ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ምክንያት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ዓለም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እግዚአብሔርን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በጥበብዋ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ስላላወቀች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በስብከት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ሞኝነት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የሚያምኑትን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ሊያድን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የእግዚአብሔር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በጎ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ፈቃድ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ሆኖአልና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።</a:t>
            </a:r>
            <a:r>
              <a:rPr lang="en-US" sz="20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am-ET" sz="20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ቆሮንቶስ</a:t>
            </a:r>
            <a:r>
              <a:rPr lang="en-U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1:21</a:t>
            </a:r>
            <a:r>
              <a:rPr lang="en-U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የመስቀሉ ስብከት እንደ ሞኝነት የሚቆጠረው ለምንድን ነው</a:t>
            </a:r>
            <a:r>
              <a:rPr lang="en-US" sz="2000" b="1" noProof="0" dirty="0"/>
              <a:t> (1 </a:t>
            </a:r>
            <a:r>
              <a:rPr lang="am-ET" sz="2000" b="1" noProof="0" dirty="0"/>
              <a:t>ቆሮ</a:t>
            </a:r>
            <a:r>
              <a:rPr lang="en-US" sz="2000" b="1" noProof="0" dirty="0"/>
              <a:t> 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የመስቀሉ መልዕክት እግዚአብሔር ለእኛ መዳንን ለመስጠት የሄደበትን ርቀት ያሳያል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ለመላዕክት የመስቀሉ ስብከት ፍጹም የተለየ ነበር።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በሰማይ ያመልኩት የነበረው ኢየሱስ ያልተቀበሉትን የሰው ልጆች ወድዶ ሊሞትላቸው ፈቀደ። ጳውሎስ በስብከቱ ሊያስተላልፍ የፈለገው ሀሳብ </a:t>
            </a:r>
            <a:r>
              <a:rPr kumimoji="0" lang="am-E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ነው።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3532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አይሁድ ከሮም ጭቆና የሚያወጣቸውን መሢህ ሲጠባበቁ ነበር።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በመስቀል እንደሚሞት በሚናገርበት ወቅት የራሱ ደቀ መዛሙርት እንኳ ይደነግጡ ነበር።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በተጨማሪም በአይሁድ አስተሳሰብ በእንጨት ላይ ተንጠንጥሎ የሚሞት ሰው በእግዚአብሔር የተረገመ ነው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ዘዳ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21:23)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 ከነአካቴው አዳኝን ሲጠብቁ ላልነበሩት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ለአሕዛብ ደግሞ ምላሹ ተመሳሳይ ነው፤ መስቀሉ ሞኝነት ነው።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0"/>
            <a:ext cx="888775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m-E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የእግዚአብሔር ሞኝነትና ድካም</a:t>
            </a:r>
            <a:endParaRPr lang="en-US" sz="40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759084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sz="2000" b="1" noProof="0" dirty="0"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latin typeface="Comic Sans MS" panose="030F0702030302020204" pitchFamily="66" charset="0"/>
              </a:rPr>
              <a:t>ከሰው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ይልቅ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የእግዚአብሔር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ሞኝነት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ይጠበባልና</a:t>
            </a:r>
            <a:r>
              <a:rPr lang="en-US" sz="2000" b="1" dirty="0"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latin typeface="Comic Sans MS" panose="030F0702030302020204" pitchFamily="66" charset="0"/>
              </a:rPr>
              <a:t>የእግዚአብሔርም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ድካም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ከሰው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ይልቅ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ይበረታልና</a:t>
            </a:r>
            <a:r>
              <a:rPr lang="en-US" sz="2000" b="1" dirty="0">
                <a:latin typeface="Comic Sans MS" panose="030F0702030302020204" pitchFamily="66" charset="0"/>
              </a:rPr>
              <a:t>።” </a:t>
            </a:r>
            <a:r>
              <a:rPr lang="en-US" sz="1600" b="1" noProof="0" dirty="0"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latin typeface="Comic Sans MS" panose="030F0702030302020204" pitchFamily="66" charset="0"/>
              </a:rPr>
              <a:t>1</a:t>
            </a:r>
            <a:r>
              <a:rPr lang="en-US" sz="1600" b="1" noProof="0" dirty="0"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latin typeface="Comic Sans MS" panose="030F0702030302020204" pitchFamily="66" charset="0"/>
              </a:rPr>
              <a:t>ቆሮንቶስ</a:t>
            </a:r>
            <a:r>
              <a:rPr lang="en-US" sz="1600" b="1" noProof="0" dirty="0"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latin typeface="Comic Sans MS" panose="030F0702030302020204" pitchFamily="66" charset="0"/>
              </a:rPr>
              <a:t>1:25</a:t>
            </a:r>
            <a:r>
              <a:rPr lang="en-US" sz="1600" b="1" noProof="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እግዚአብሔር በማንኛውም መንገድ ቢሆን ሞኝ ወይም ደካማ ይባላልን</a:t>
            </a:r>
            <a:r>
              <a:rPr lang="en-US" sz="2000" b="1" noProof="0" dirty="0"/>
              <a:t> (1 </a:t>
            </a:r>
            <a:r>
              <a:rPr lang="am-ET" sz="2000" b="1" noProof="0" dirty="0"/>
              <a:t>ቆሮ</a:t>
            </a:r>
            <a:r>
              <a:rPr lang="en-US" sz="2000" b="1" noProof="0" dirty="0"/>
              <a:t> 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እጅግ ጠቢብ ከሚባሉት ሰዎች የተሰበሰበው ጥበብ እንኳን ለሰው ልጆች የመዳንን እቅድ ሊያዘጋጅ አይችልም።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ለመንፈስ ቅዱስ ጥሪ </a:t>
            </a:r>
            <a:r>
              <a:rPr lang="am-ET" sz="2000" b="1" i="1" u="sng" dirty="0"/>
              <a:t>ምላሽ</a:t>
            </a:r>
            <a:r>
              <a:rPr lang="am-ET" sz="2000" b="1" dirty="0"/>
              <a:t> በመስጠት በኢየሱስ </a:t>
            </a:r>
            <a:r>
              <a:rPr lang="am-ET" sz="2000" b="1" i="1" u="sng" dirty="0"/>
              <a:t>የሚያምኑት</a:t>
            </a:r>
            <a:r>
              <a:rPr lang="en-US" sz="2000" b="1" i="1" u="sng" dirty="0"/>
              <a:t> </a:t>
            </a:r>
            <a:r>
              <a:rPr lang="am-ET" sz="2000" b="1" dirty="0"/>
              <a:t> ብቻ </a:t>
            </a:r>
            <a:r>
              <a:rPr lang="am-ET" sz="2000" b="1" i="1" u="sng" noProof="0" dirty="0"/>
              <a:t>እንደሚድኑ </a:t>
            </a:r>
            <a:r>
              <a:rPr lang="am-ET" sz="2000" b="1" noProof="0" dirty="0"/>
              <a:t>እናስተውል።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እርግጥ ነው አይባልም ምክንያቱም እግዚአብሔር ምንም ጉድለት የለውም።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ጳውሎስ እዚህ ጋር ተምሳሌታዊ ንጽጽሮሽ እያደረገ ነው።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</a:t>
            </a:r>
            <a:r>
              <a:rPr kumimoji="0" lang="am-E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የሞኝነት ሀሳብ</a:t>
            </a:r>
            <a:r>
              <a:rPr kumimoji="0" lang="am-ET" sz="2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ቢኖረው ከሰው እጅግ ጠቢብ ከሆነው ሀሳብ ይልቅ ጥበበኛ ይሆናል፤ ወይም እግዚአብሔር ደካማ ሙግት ቢኖረው እጅግ ብርቱ ከሚባሉት የሰው ሙግቶች ይልቅ ይበረታል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በመስቀል ላይ በቀረበው የኢየሱስ መስዋዕትነት ኃይል በኩል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ለሚድኑት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1:18)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ለሚያምኑት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1:21)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 እና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ለተጠሩት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1:24)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እግዚአብሔር ብቻ ቤዛነትን ሊሰጥ ይችላል።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noProof="0" dirty="0">
                <a:latin typeface="Constantia" panose="02030602050306030303" pitchFamily="18" charset="0"/>
              </a:rPr>
              <a:t>በዚህ ዘመን በሚኖሩ በብዙሃን አእምሮ ውስጥ የቀራኒዮ መስቀል በተቀደሱ ትውስታዎች የተከበበ ነው።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ከስቅለት ትዕይንት ጋር ቅዱስ ሀሳቦች ይያያዛሉ።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ነገር ግን በጳውሎስ ጊዜ መስቀሉ የሚታየው በአስቀያሚና አሰቃቂ ስሜት ነበር።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ሞትን በመስቀል ላይ የተገናኘውን ሰው የሰው ልጆችን ሁሉ አዳኝ አድርጎ ከፍ ማድረግ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ፌዝንና ተቃርኖን ማስከተሉ የማይቀር ነው።</a:t>
            </a:r>
            <a:r>
              <a:rPr lang="en-US" sz="28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am-ET" sz="2800" b="1" dirty="0">
                <a:latin typeface="Constantia" panose="02030602050306030303" pitchFamily="18" charset="0"/>
              </a:rPr>
              <a:t>መስቀሉን ከሰው ዘር መክበር ወይም ከሰው ልጅ መዳን ጋር በምንም አይነት መንገድ ለማገናኘት መሞከሩ ሰዎች ደካማ አስተሳሰብ እንዳለው እንዲያስቡ ያደርገው ነበር።</a:t>
            </a:r>
            <a:endParaRPr lang="en-US" sz="28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am-ET" sz="2800" b="1" dirty="0">
                <a:latin typeface="Constantia" panose="02030602050306030303" pitchFamily="18" charset="0"/>
              </a:rPr>
              <a:t>ነገር ግን መስቀሉ ለጳውሎስ በጣም ትልቅ ዋጋ ያለው ነገር ነው።</a:t>
            </a:r>
            <a:r>
              <a:rPr lang="en-US" sz="2800" b="1" noProof="0" dirty="0">
                <a:latin typeface="Constantia" panose="02030602050306030303" pitchFamily="18" charset="0"/>
              </a:rPr>
              <a:t> […] </a:t>
            </a:r>
            <a:r>
              <a:rPr lang="am-ET" sz="2800" b="1" noProof="0" dirty="0">
                <a:latin typeface="Constantia" panose="02030602050306030303" pitchFamily="18" charset="0"/>
              </a:rPr>
              <a:t>ከግል ልምምዱ እንደተረዳው አንድ ኃጥያተኛ የአብን ፍቅር በልጁ መስዋዕትነት ውስጥ ሲመለከትና ለመለኮት ምሪት እጅ ሲሰጥ የልብ መለወጥ ይከተላል ከዚያን ጊዜ ጀምሮም ክርስቶስ ሁሉ ነገሩና በሁሉ ውስጥ ይሆናል።</a:t>
            </a:r>
            <a:r>
              <a:rPr lang="en-US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897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201</cp:revision>
  <dcterms:created xsi:type="dcterms:W3CDTF">2026-05-30T13:56:14Z</dcterms:created>
  <dcterms:modified xsi:type="dcterms:W3CDTF">2026-07-10T19:10:33Z</dcterms:modified>
</cp:coreProperties>
</file>