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64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  <p:embeddedFont>
      <p:font typeface="Nyala" panose="02000504070300020003" pitchFamily="2" charset="0"/>
      <p:regular r:id="rId25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29" d="100"/>
          <a:sy n="29" d="100"/>
        </p:scale>
        <p:origin x="60" y="1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am-ET" sz="32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የፍቅር ምስል</a:t>
          </a:r>
          <a:endParaRPr lang="en" sz="32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የፍቅር የበላይነት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ከሁሉ የሚበልጥ መንገድ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የፍቅር ባህሪ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የፍቅር ተግባር የሆነው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የፍቅር ተግባር ያልሆነው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የኢየሱስ ምስል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የፍቅር ጽናት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ከሁሉ የሚበልጠው ጸጋ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ይታገሳል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ቸርነት ያደርጋል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ከእውነት ጋር ደስ ይለዋል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0" i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ማክሮቱሜኦ</a:t>
          </a:r>
          <a:r>
            <a:rPr lang="en" sz="1800" b="1" kern="1200" noProof="0" dirty="0"/>
            <a:t>: </a:t>
          </a:r>
          <a:r>
            <a:rPr lang="am-ET" sz="1800" b="1" kern="1200" noProof="0" dirty="0"/>
            <a:t>የሚታገስ መንፈስን መያዝ፣</a:t>
          </a:r>
          <a:r>
            <a:rPr lang="en" sz="1800" b="1" kern="1200" noProof="0" dirty="0"/>
            <a:t> </a:t>
          </a:r>
          <a:r>
            <a:rPr lang="am-ET" sz="1800" b="1" kern="1200" noProof="0" dirty="0"/>
            <a:t>ቻይ መሆን፣</a:t>
          </a:r>
          <a:r>
            <a:rPr lang="en" sz="1800" b="1" kern="1200" noProof="0" dirty="0"/>
            <a:t> </a:t>
          </a:r>
          <a:r>
            <a:rPr lang="am-ET" sz="1800" b="1" kern="1200" noProof="0" dirty="0"/>
            <a:t>ታጋሽ መሆን</a:t>
          </a:r>
          <a:endParaRPr lang="en" sz="1800" b="1" kern="1200" noProof="0" dirty="0"/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1" noProof="0" dirty="0"/>
            <a:t>የሌሎችን ስህተት ይታግገሳል ይችላል</a:t>
          </a:r>
          <a:endParaRPr lang="en" sz="1800" b="1" noProof="0" dirty="0"/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ኽሬስቲዎማይ</a:t>
          </a:r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noProof="0" dirty="0"/>
            <a:t>: </a:t>
          </a:r>
          <a:r>
            <a:rPr lang="am-ET" sz="1800" b="1" noProof="0" dirty="0"/>
            <a:t>ቸር ያደርጋል</a:t>
          </a:r>
          <a:endParaRPr lang="en" sz="1800" b="1" noProof="0" dirty="0"/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1" noProof="0" dirty="0"/>
            <a:t>መሀሪና አዛኝ ነው</a:t>
          </a:r>
          <a:endParaRPr lang="en" sz="1800" b="1" noProof="0" dirty="0"/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ሱንግኻይሮ </a:t>
          </a:r>
          <a:r>
            <a:rPr lang="en" sz="1800" b="1" noProof="0" dirty="0"/>
            <a:t>: </a:t>
          </a:r>
          <a:r>
            <a:rPr lang="am-ET" sz="1800" b="1" noProof="0" dirty="0"/>
            <a:t>መስማማት፣</a:t>
          </a:r>
          <a:r>
            <a:rPr lang="en" sz="1800" b="1" noProof="0" dirty="0"/>
            <a:t> </a:t>
          </a:r>
          <a:r>
            <a:rPr lang="am-ET" sz="1800" b="1" noProof="0" dirty="0"/>
            <a:t>ማወደስ</a:t>
          </a:r>
          <a:endParaRPr lang="en" sz="1800" b="1" noProof="0" dirty="0"/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1" noProof="0" dirty="0"/>
            <a:t>እውነቱን ከሚደግፉ ጋር አብሮ ደስ ይለዋል</a:t>
          </a:r>
          <a:endParaRPr lang="en" sz="1800" b="1" noProof="0" dirty="0"/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ሁሉን ይታገሳል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ስቴጎ </a:t>
          </a:r>
          <a:r>
            <a:rPr lang="en" sz="1800" b="1" noProof="0" dirty="0"/>
            <a:t>: </a:t>
          </a:r>
          <a:r>
            <a:rPr lang="am-ET" sz="1800" b="1" noProof="0" dirty="0"/>
            <a:t>በዝምታ ማለፍ </a:t>
          </a:r>
          <a:r>
            <a:rPr lang="en" sz="1800" b="1" noProof="0" dirty="0"/>
            <a:t>(</a:t>
          </a:r>
          <a:r>
            <a:rPr lang="am-ET" sz="1800" b="1" noProof="0" dirty="0"/>
            <a:t>በትዕግስት መቻል</a:t>
          </a:r>
          <a:r>
            <a:rPr lang="en" sz="1800" b="1" noProof="0" dirty="0"/>
            <a:t>)</a:t>
          </a:r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600" b="1" noProof="0" dirty="0"/>
            <a:t>የሌሎችን ስህተት የሚሸፍን፣ ሚስጥራቸውን የሚጠብቅና የማያጋልጥ ነው</a:t>
          </a:r>
          <a:endParaRPr lang="en" sz="1600" b="1" noProof="0" dirty="0"/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ሁሉን ያምናል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ፒስቲውዖ </a:t>
          </a:r>
          <a:r>
            <a:rPr lang="en" sz="1800" b="1" noProof="0" dirty="0"/>
            <a:t>: </a:t>
          </a:r>
          <a:r>
            <a:rPr lang="am-ET" sz="1800" b="1" noProof="0" dirty="0"/>
            <a:t>የእምነት ሰው መሆን፣</a:t>
          </a:r>
          <a:r>
            <a:rPr lang="en" sz="1800" b="1" noProof="0" dirty="0"/>
            <a:t> </a:t>
          </a:r>
          <a:r>
            <a:rPr lang="am-ET" sz="1800" b="1" noProof="0" dirty="0"/>
            <a:t>ለሌሎች እውቅና መስጠት፣ ሌሎችን ማመን</a:t>
          </a:r>
          <a:endParaRPr lang="en" sz="1800" b="1" noProof="0" dirty="0"/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1" noProof="0" dirty="0"/>
            <a:t>ለጥርጣሬ በር ሳይከፍት ያምናል እንጂ አይፈርጅም</a:t>
          </a:r>
          <a:endParaRPr lang="en" sz="1800" b="1" noProof="0" dirty="0"/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በሁሉም ተስፋ ያደርጋል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ኤልፒዞ </a:t>
          </a:r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lang="en" sz="1800" b="1" noProof="0" dirty="0"/>
            <a:t> </a:t>
          </a:r>
          <a:r>
            <a:rPr lang="am-ET" sz="1800" b="1" noProof="0" dirty="0"/>
            <a:t>መጠበቅ ወይም እንደሚሆን ማመን</a:t>
          </a:r>
          <a:endParaRPr lang="en" sz="1800" b="1" noProof="0" dirty="0"/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1" noProof="0" dirty="0"/>
            <a:t>ሁል ጊዜ መልካሙን ይጠብቃል</a:t>
          </a:r>
          <a:endParaRPr lang="en" sz="1800" b="1" noProof="0" dirty="0"/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በሁሉ ይጸናል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0" i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yala" panose="02000504070300020003" pitchFamily="2" charset="0"/>
              <a:ea typeface="+mn-ea"/>
              <a:cs typeface="+mn-cs"/>
            </a:rPr>
            <a:t>ሁፖሜኖ</a:t>
          </a:r>
          <a:r>
            <a:rPr lang="am-ET" sz="1800" b="1" kern="1200" noProof="0" dirty="0"/>
            <a:t> </a:t>
          </a:r>
          <a:r>
            <a:rPr lang="en" sz="1800" b="1" kern="1200" noProof="0" dirty="0"/>
            <a:t>: </a:t>
          </a:r>
          <a:r>
            <a:rPr lang="am-ET" sz="1800" b="1" kern="1200" noProof="0" dirty="0"/>
            <a:t>መቋቋም፣</a:t>
          </a:r>
          <a:r>
            <a:rPr lang="en" sz="1800" b="1" kern="1200" noProof="0" dirty="0"/>
            <a:t> </a:t>
          </a:r>
          <a:r>
            <a:rPr lang="am-ET" sz="1800" b="1" kern="1200" noProof="0" dirty="0"/>
            <a:t>መቻል፣</a:t>
          </a:r>
          <a:r>
            <a:rPr lang="en" sz="1800" b="1" kern="1200" noProof="0" dirty="0"/>
            <a:t> </a:t>
          </a:r>
          <a:r>
            <a:rPr lang="am-ET" sz="1800" b="1" kern="1200" noProof="0" dirty="0"/>
            <a:t>መጽናት፣</a:t>
          </a:r>
          <a:r>
            <a:rPr lang="en" sz="1800" b="1" kern="1200" noProof="0" dirty="0"/>
            <a:t> </a:t>
          </a:r>
          <a:r>
            <a:rPr lang="am-ET" sz="1800" b="1" kern="1200" noProof="0" dirty="0"/>
            <a:t>በጽናት ማለፍ</a:t>
          </a:r>
          <a:endParaRPr lang="en" sz="1800" b="1" kern="1200" noProof="0" dirty="0"/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1" noProof="0" dirty="0"/>
            <a:t>አስቸጋሪ ሁኔታዎችን፣ ፈተናዎች እና ስደትን ይቋቋማል</a:t>
          </a:r>
          <a:endParaRPr lang="en" sz="1800" b="1" noProof="0" dirty="0"/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አይቀናም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ዜይሎዖ </a:t>
          </a:r>
          <a:r>
            <a:rPr lang="en" sz="1800" b="1" noProof="0" dirty="0"/>
            <a:t>: </a:t>
          </a:r>
          <a:r>
            <a:rPr lang="am-ET" sz="1800" b="1" noProof="0" dirty="0"/>
            <a:t>የሚነድድ ስሜት</a:t>
          </a:r>
          <a:endParaRPr lang="en" sz="1800" b="1" noProof="0" dirty="0"/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1" noProof="0" dirty="0"/>
            <a:t>የሌሎችን ስጦታ ወይም ችሎታ አይመኝም</a:t>
          </a:r>
          <a:endParaRPr lang="en" sz="1800" b="1" noProof="0" dirty="0"/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አይመካም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ፔርፔሪውዖማይ</a:t>
          </a:r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noProof="0" dirty="0"/>
            <a:t>: </a:t>
          </a:r>
          <a:r>
            <a:rPr lang="am-ET" sz="1800" b="1" noProof="0" dirty="0"/>
            <a:t>ጉራ፣ መመካት</a:t>
          </a:r>
          <a:endParaRPr lang="en" sz="1800" b="1" noProof="0" dirty="0"/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1" noProof="0" dirty="0"/>
            <a:t>በሌሎች መሞገስ አይፈልግም</a:t>
          </a:r>
          <a:endParaRPr lang="en" sz="1800" b="1" noProof="0" dirty="0"/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አይታበይም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ፉሲዖ </a:t>
          </a:r>
          <a:r>
            <a:rPr lang="en" sz="1800" b="1" noProof="0" dirty="0"/>
            <a:t>: </a:t>
          </a:r>
          <a:r>
            <a:rPr lang="am-ET" sz="1800" b="1" noProof="0" dirty="0"/>
            <a:t>መኮፈስ፣</a:t>
          </a:r>
          <a:r>
            <a:rPr lang="en" sz="1800" b="1" noProof="0" dirty="0"/>
            <a:t> </a:t>
          </a:r>
          <a:r>
            <a:rPr lang="am-ET" sz="1800" b="1" noProof="0" dirty="0"/>
            <a:t>መታበይ</a:t>
          </a:r>
          <a:endParaRPr lang="en" sz="1800" b="1" noProof="0" dirty="0"/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700" b="1" noProof="0" dirty="0"/>
            <a:t>ራሱን ከፍ አድርጎ አያይም</a:t>
          </a:r>
          <a:endParaRPr lang="en" sz="1700" b="1" noProof="0" dirty="0"/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የማይገባውን አያደርግም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አስኼሞኔዮ </a:t>
          </a:r>
          <a:r>
            <a:rPr lang="en" sz="1800" b="1" noProof="0" dirty="0"/>
            <a:t>: </a:t>
          </a:r>
          <a:r>
            <a:rPr lang="am-ET" sz="1800" b="1" noProof="0" dirty="0"/>
            <a:t>ያልተገባውን ማድረግ</a:t>
          </a:r>
          <a:endParaRPr lang="en" sz="1800" b="1" noProof="0" dirty="0"/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1" noProof="0" dirty="0"/>
            <a:t>የማህበራዊና </a:t>
          </a:r>
          <a:r>
            <a:rPr lang="en-US" sz="1800" b="1" noProof="0" dirty="0" err="1"/>
            <a:t>የስነ</a:t>
          </a:r>
          <a:r>
            <a:rPr lang="en-US" sz="1800" b="1" noProof="0" dirty="0"/>
            <a:t>-</a:t>
          </a:r>
          <a:r>
            <a:rPr lang="am-ET" sz="1800" b="1" noProof="0" dirty="0"/>
            <a:t>ምግባር ስርዓትን አይጥስም</a:t>
          </a:r>
          <a:endParaRPr lang="en" sz="1800" b="1" noProof="0" dirty="0"/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የራሱን አይፈልግም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ዜይቴዖ </a:t>
          </a:r>
          <a:r>
            <a:rPr lang="en" sz="1800" b="1" noProof="0" dirty="0"/>
            <a:t>: </a:t>
          </a:r>
          <a:r>
            <a:rPr lang="am-ET" sz="1800" b="1" noProof="0" dirty="0"/>
            <a:t>መፈለግ</a:t>
          </a:r>
          <a:endParaRPr lang="en" sz="1800" b="1" noProof="0" dirty="0"/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1" noProof="0" dirty="0"/>
            <a:t>ለሌሎች ጥቅም የራሱን መብት ይተዋል</a:t>
          </a:r>
          <a:endParaRPr lang="en" sz="1800" b="1" noProof="0" dirty="0"/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አይበሳጭም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ፓሮክሱኖ</a:t>
          </a:r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noProof="0" dirty="0"/>
            <a:t>: </a:t>
          </a:r>
          <a:r>
            <a:rPr lang="am-ET" sz="1800" b="1" noProof="0" dirty="0"/>
            <a:t>ማነሳሳት፣ ማበሳጨት፣</a:t>
          </a:r>
          <a:r>
            <a:rPr lang="en" sz="1800" b="1" noProof="0" dirty="0"/>
            <a:t> </a:t>
          </a:r>
          <a:r>
            <a:rPr lang="am-ET" sz="1800" b="1" noProof="0" dirty="0"/>
            <a:t>መፈታተን፣ ትዕግስት ማስጨረስ</a:t>
          </a:r>
          <a:endParaRPr lang="en" sz="1800" b="1" noProof="0" dirty="0"/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1" noProof="0" dirty="0"/>
            <a:t>በቀላሉ የሚበሳጭ አይደለም</a:t>
          </a:r>
          <a:endParaRPr lang="en" sz="1800" b="1" noProof="0" dirty="0"/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በደልን አይቆጥርም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ሎጊዞማይ</a:t>
          </a:r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noProof="0" dirty="0"/>
            <a:t>: </a:t>
          </a:r>
          <a:r>
            <a:rPr lang="am-ET" sz="1800" b="1" noProof="0" dirty="0"/>
            <a:t>መቁጠር</a:t>
          </a:r>
          <a:endParaRPr lang="en" sz="1800" b="1" noProof="0" dirty="0"/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1" noProof="0" dirty="0"/>
            <a:t>የደረሰበትን በደል ይቅር ይላል ይተዋል</a:t>
          </a:r>
          <a:endParaRPr lang="en" sz="1800" b="1" noProof="0" dirty="0"/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በዓመፃ ደስ አይለውም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ኻይሮ </a:t>
          </a:r>
          <a:r>
            <a:rPr lang="en" sz="1800" b="1" noProof="0" dirty="0"/>
            <a:t>: </a:t>
          </a:r>
          <a:r>
            <a:rPr lang="am-ET" sz="1800" b="1" noProof="0" dirty="0"/>
            <a:t>ሐሴት ማድረግ፣ መደሰት</a:t>
          </a:r>
          <a:endParaRPr lang="en" sz="1800" b="1" noProof="0" dirty="0"/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1800" b="1" noProof="0" dirty="0"/>
            <a:t>ክፉ ስራን ያርማል እንጂ አይደሰትበትም</a:t>
          </a:r>
          <a:endParaRPr lang="en" sz="1800" b="1" noProof="0" dirty="0"/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am-ET" sz="2000" b="1" noProof="0" dirty="0"/>
            <a:t>ሲመቱት፣ ሲሰድቡትና ሲጠሉት ታግሷል</a:t>
          </a:r>
          <a:br>
            <a:rPr lang="en" sz="2000" b="1" noProof="0" dirty="0"/>
          </a:br>
          <a:r>
            <a:rPr lang="en" sz="2000" b="1" noProof="0" dirty="0"/>
            <a:t>(</a:t>
          </a:r>
          <a:r>
            <a:rPr lang="am-ET" sz="2000" b="1" noProof="0" dirty="0"/>
            <a:t>ማቴ</a:t>
          </a:r>
          <a:r>
            <a:rPr lang="en" sz="2000" b="1" noProof="0" dirty="0"/>
            <a:t> 27:27-31)</a:t>
          </a:r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ቸር ነበር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am-ET" sz="2000" b="1" noProof="0" dirty="0"/>
            <a:t>ለተቸገሩት ሁሉ ያዝን ነበር</a:t>
          </a:r>
          <a:endParaRPr lang="en" sz="2000" b="1" noProof="0" dirty="0"/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ኢየሱስ ይታገሳል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በእውነት ደስ ይለዋል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am-ET" sz="2000" b="1" noProof="0" dirty="0"/>
            <a:t>እውነቱን በግልጽና በትክክል ያስተምር ነበር</a:t>
          </a:r>
          <a:endParaRPr lang="en" sz="2000" b="1" noProof="0" dirty="0"/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ሁሉን ይታገሳል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am-ET" sz="2000" b="1" noProof="0" dirty="0"/>
            <a:t>ኃጥያተኛዋን ሴት አልፈረደባትም ይቅር አላት እንጂ</a:t>
          </a:r>
          <a:r>
            <a:rPr lang="en" sz="2000" b="1" noProof="0" dirty="0"/>
            <a:t>                    (</a:t>
          </a:r>
          <a:r>
            <a:rPr lang="am-ET" sz="2000" b="1" noProof="0" dirty="0"/>
            <a:t>ዮሐ</a:t>
          </a:r>
          <a:r>
            <a:rPr lang="en" sz="2000" b="1" noProof="0" dirty="0"/>
            <a:t> 8:10-11)</a:t>
          </a:r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ኢየሱስ ሁሉንም ያምናል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am-ET" sz="2000" b="1" noProof="0" dirty="0"/>
            <a:t>የዘኬዎስን ቸርነት አምኖ ነበረ</a:t>
          </a:r>
          <a:br>
            <a:rPr lang="en" sz="2000" b="1" noProof="0" dirty="0"/>
          </a:br>
          <a:r>
            <a:rPr lang="en" sz="2000" b="1" noProof="0" dirty="0"/>
            <a:t>(</a:t>
          </a:r>
          <a:r>
            <a:rPr lang="am-ET" sz="2000" b="1" noProof="0" dirty="0"/>
            <a:t>ሉቃ</a:t>
          </a:r>
          <a:r>
            <a:rPr lang="en" sz="2000" b="1" noProof="0" dirty="0"/>
            <a:t> 19:8-9)</a:t>
          </a:r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በሁሉም ተስፋ ያደርጋል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12</a:t>
          </a:r>
          <a:r>
            <a:rPr lang="am-ET" sz="2000" b="1" noProof="0" dirty="0"/>
            <a:t> ሰዎችን ይሆናል ተብሎ ለማይታሰብ ተልዕኮ ሲያዘጋጅ ነበር</a:t>
          </a:r>
          <a:endParaRPr lang="en" sz="2000" b="1" noProof="0" dirty="0"/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am-E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በሁሉም ይጸናል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am-ET" sz="2000" b="1" noProof="0" dirty="0"/>
            <a:t>ረሃብን፣</a:t>
          </a:r>
          <a:r>
            <a:rPr lang="en" sz="2000" b="1" noProof="0" dirty="0"/>
            <a:t> </a:t>
          </a:r>
          <a:r>
            <a:rPr lang="am-ET" sz="2000" b="1" noProof="0" dirty="0"/>
            <a:t>ተቃውሞን፣ ሕመምን እና ስደትን ተቋቁሞ ነበር</a:t>
          </a:r>
          <a:endParaRPr lang="en" sz="2000" b="1" noProof="0" dirty="0"/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am-ET" sz="2000" b="1" noProof="0" dirty="0">
              <a:solidFill>
                <a:schemeClr val="tx1"/>
              </a:solidFill>
            </a:rPr>
            <a:t>ኢየሱስ የራሱን አልፈለገም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am-ET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ክብርን አልፈለገም፤ ከተዋረዱትም ጋር ሆነ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am-ET" sz="1800" b="1" noProof="0" dirty="0">
              <a:solidFill>
                <a:schemeClr val="tx1"/>
              </a:solidFill>
            </a:rPr>
            <a:t>አይመካም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am-ET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የዓለማት ንጉሥ ቢሆን በዚህ አልተመካም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am-ET" sz="1800" b="1" noProof="0" dirty="0">
              <a:solidFill>
                <a:schemeClr val="tx1"/>
              </a:solidFill>
            </a:rPr>
            <a:t>አይታበይም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am-ET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የተዋረዱ ስራዎችን ለመስራት ፈቃደኛ ነበር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am-ET" sz="1800" b="1" noProof="0" dirty="0">
              <a:solidFill>
                <a:schemeClr val="tx1"/>
              </a:solidFill>
            </a:rPr>
            <a:t>የማይገባውን አያደርግም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am-ET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ሁሉንም ሰው በአክብሮት ይይዝ ነበር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am-ET" sz="1800" b="1" noProof="0" dirty="0">
              <a:solidFill>
                <a:schemeClr val="tx1"/>
              </a:solidFill>
            </a:rPr>
            <a:t>የራሱን አይፈልግም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am-ET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ሁልጊዜ የአባቱን ፈቃድ ይፈጽም ነበር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     (</a:t>
          </a:r>
          <a:r>
            <a:rPr lang="am-ET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ዮሐ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6:38)</a:t>
          </a: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am-ET" sz="2000" b="1" noProof="0" dirty="0">
              <a:solidFill>
                <a:schemeClr val="tx1"/>
              </a:solidFill>
            </a:rPr>
            <a:t>አይበሳጭም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am-ET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ሲመቱት እንኳን ምላሹ የአክብሮት ነበር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am-ET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ዮሐ 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18:22-23)</a:t>
          </a: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am-ET" sz="2000" b="1" noProof="0" dirty="0">
              <a:solidFill>
                <a:schemeClr val="tx1"/>
              </a:solidFill>
            </a:rPr>
            <a:t>በደልን አይቆጥርም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am-ET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ሲሰቅሉት ለነበሩ ሰዎች ይቅርታን ይለምን ነበር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am-ET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ሉቃ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23:34)</a:t>
          </a: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am-ET" sz="1800" b="1" noProof="0" dirty="0">
              <a:solidFill>
                <a:schemeClr val="tx1"/>
              </a:solidFill>
            </a:rPr>
            <a:t>በዓመፃ ደስ አይለውም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am-ET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ግብዞቹን ፈሪሳውያንን ይገስፃቸው ነበር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am-ET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ማቴ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23:27-28)</a:t>
          </a: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32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የፍቅር ምስል</a:t>
          </a:r>
          <a:endParaRPr lang="en" sz="32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929" y="14614"/>
        <a:ext cx="7871890" cy="441614"/>
      </dsp:txXfrm>
    </dsp:sp>
    <dsp:sp modelId="{ACDC36D2-6AC7-4F41-B88C-BCA24DEDB065}">
      <dsp:nvSpPr>
        <dsp:cNvPr id="0" name=""/>
        <dsp:cNvSpPr/>
      </dsp:nvSpPr>
      <dsp:spPr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የፍቅር የበላይነት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950" y="642611"/>
        <a:ext cx="2097719" cy="998021"/>
      </dsp:txXfrm>
    </dsp:sp>
    <dsp:sp modelId="{0D2D9D5E-57A4-415D-9D5B-7D46004FD9EA}">
      <dsp:nvSpPr>
        <dsp:cNvPr id="0" name=""/>
        <dsp:cNvSpPr/>
      </dsp:nvSpPr>
      <dsp:spPr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ከሁሉ የሚበልጥ መንገድ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2554" y="1853611"/>
        <a:ext cx="1296511" cy="1419876"/>
      </dsp:txXfrm>
    </dsp:sp>
    <dsp:sp modelId="{B5F7911F-4156-4B99-927E-8450E4249B0E}">
      <dsp:nvSpPr>
        <dsp:cNvPr id="0" name=""/>
        <dsp:cNvSpPr/>
      </dsp:nvSpPr>
      <dsp:spPr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የፍቅር ባህሪ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93751" y="642611"/>
        <a:ext cx="3318245" cy="998021"/>
      </dsp:txXfrm>
    </dsp:sp>
    <dsp:sp modelId="{6F889E49-F227-4759-BE46-C1BD1E885D40}">
      <dsp:nvSpPr>
        <dsp:cNvPr id="0" name=""/>
        <dsp:cNvSpPr/>
      </dsp:nvSpPr>
      <dsp:spPr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የፍቅር ተግባር የሆነው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01272" y="1845253"/>
        <a:ext cx="1027859" cy="1436592"/>
      </dsp:txXfrm>
    </dsp:sp>
    <dsp:sp modelId="{C93AE218-E267-4BE1-B67E-BD1DB0237802}">
      <dsp:nvSpPr>
        <dsp:cNvPr id="0" name=""/>
        <dsp:cNvSpPr/>
      </dsp:nvSpPr>
      <dsp:spPr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የፍቅር ተግባር ያልሆነው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38944" y="1845253"/>
        <a:ext cx="1027859" cy="1436592"/>
      </dsp:txXfrm>
    </dsp:sp>
    <dsp:sp modelId="{A7847FB9-DBE9-4D4C-8E20-8EDC136D15AF}">
      <dsp:nvSpPr>
        <dsp:cNvPr id="0" name=""/>
        <dsp:cNvSpPr/>
      </dsp:nvSpPr>
      <dsp:spPr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የኢየሱስ ምስል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76616" y="1845253"/>
        <a:ext cx="1027859" cy="1436592"/>
      </dsp:txXfrm>
    </dsp:sp>
    <dsp:sp modelId="{517CB350-DD93-45DC-9943-411AA58E242F}">
      <dsp:nvSpPr>
        <dsp:cNvPr id="0" name=""/>
        <dsp:cNvSpPr/>
      </dsp:nvSpPr>
      <dsp:spPr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የፍቅር ጽናት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66078" y="642611"/>
        <a:ext cx="2097719" cy="998021"/>
      </dsp:txXfrm>
    </dsp:sp>
    <dsp:sp modelId="{4CBD7F29-7EBD-4A45-AB82-2083F6007082}">
      <dsp:nvSpPr>
        <dsp:cNvPr id="0" name=""/>
        <dsp:cNvSpPr/>
      </dsp:nvSpPr>
      <dsp:spPr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ከሁሉ የሚበልጠው ጸጋ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66682" y="1853611"/>
        <a:ext cx="1296511" cy="1419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ይታገሳል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0" i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ማክሮቱሜኦ</a:t>
          </a:r>
          <a:r>
            <a:rPr lang="en" sz="1800" b="1" kern="1200" noProof="0" dirty="0"/>
            <a:t>: </a:t>
          </a:r>
          <a:r>
            <a:rPr lang="am-ET" sz="1800" b="1" kern="1200" noProof="0" dirty="0"/>
            <a:t>የሚታገስ መንፈስን መያዝ፣</a:t>
          </a:r>
          <a:r>
            <a:rPr lang="en" sz="1800" b="1" kern="1200" noProof="0" dirty="0"/>
            <a:t> </a:t>
          </a:r>
          <a:r>
            <a:rPr lang="am-ET" sz="1800" b="1" kern="1200" noProof="0" dirty="0"/>
            <a:t>ቻይ መሆን፣</a:t>
          </a:r>
          <a:r>
            <a:rPr lang="en" sz="1800" b="1" kern="1200" noProof="0" dirty="0"/>
            <a:t> </a:t>
          </a:r>
          <a:r>
            <a:rPr lang="am-ET" sz="1800" b="1" kern="1200" noProof="0" dirty="0"/>
            <a:t>ታጋሽ መሆን</a:t>
          </a:r>
          <a:endParaRPr lang="en" sz="1800" b="1" kern="1200" noProof="0" dirty="0"/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1" kern="1200" noProof="0" dirty="0"/>
            <a:t>የሌሎችን ስህተት ይታግገሳል ይችላል</a:t>
          </a:r>
          <a:endParaRPr lang="en" sz="1800" b="1" kern="1200" noProof="0" dirty="0"/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ቸርነት ያደርጋል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ኽሬስቲዎማይ</a:t>
          </a: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kern="1200" noProof="0" dirty="0"/>
            <a:t>: </a:t>
          </a:r>
          <a:r>
            <a:rPr lang="am-ET" sz="1800" b="1" kern="1200" noProof="0" dirty="0"/>
            <a:t>ቸር ያደርጋል</a:t>
          </a:r>
          <a:endParaRPr lang="en" sz="1800" b="1" kern="1200" noProof="0" dirty="0"/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1" kern="1200" noProof="0" dirty="0"/>
            <a:t>መሀሪና አዛኝ ነው</a:t>
          </a:r>
          <a:endParaRPr lang="en" sz="1800" b="1" kern="1200" noProof="0" dirty="0"/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ከእውነት ጋር ደስ ይለዋል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ሱንግኻይሮ </a:t>
          </a:r>
          <a:r>
            <a:rPr lang="en" sz="1800" b="1" kern="1200" noProof="0" dirty="0"/>
            <a:t>: </a:t>
          </a:r>
          <a:r>
            <a:rPr lang="am-ET" sz="1800" b="1" kern="1200" noProof="0" dirty="0"/>
            <a:t>መስማማት፣</a:t>
          </a:r>
          <a:r>
            <a:rPr lang="en" sz="1800" b="1" kern="1200" noProof="0" dirty="0"/>
            <a:t> </a:t>
          </a:r>
          <a:r>
            <a:rPr lang="am-ET" sz="1800" b="1" kern="1200" noProof="0" dirty="0"/>
            <a:t>ማወደስ</a:t>
          </a:r>
          <a:endParaRPr lang="en" sz="1800" b="1" kern="1200" noProof="0" dirty="0"/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1" kern="1200" noProof="0" dirty="0"/>
            <a:t>እውነቱን ከሚደግፉ ጋር አብሮ ደስ ይለዋል</a:t>
          </a:r>
          <a:endParaRPr lang="en" sz="1800" b="1" kern="1200" noProof="0" dirty="0"/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ሁሉን ይታገሳል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ስቴጎ </a:t>
          </a:r>
          <a:r>
            <a:rPr lang="en" sz="1800" b="1" kern="1200" noProof="0" dirty="0"/>
            <a:t>: </a:t>
          </a:r>
          <a:r>
            <a:rPr lang="am-ET" sz="1800" b="1" kern="1200" noProof="0" dirty="0"/>
            <a:t>በዝምታ ማለፍ </a:t>
          </a:r>
          <a:r>
            <a:rPr lang="en" sz="1800" b="1" kern="1200" noProof="0" dirty="0"/>
            <a:t>(</a:t>
          </a:r>
          <a:r>
            <a:rPr lang="am-ET" sz="1800" b="1" kern="1200" noProof="0" dirty="0"/>
            <a:t>በትዕግስት መቻል</a:t>
          </a:r>
          <a:r>
            <a:rPr lang="en" sz="1800" b="1" kern="1200" noProof="0" dirty="0"/>
            <a:t>)</a:t>
          </a:r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600" b="1" kern="1200" noProof="0" dirty="0"/>
            <a:t>የሌሎችን ስህተት የሚሸፍን፣ ሚስጥራቸውን የሚጠብቅና የማያጋልጥ ነው</a:t>
          </a:r>
          <a:endParaRPr lang="en" sz="1600" b="1" kern="1200" noProof="0" dirty="0"/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ሁሉን ያምናል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ፒስቲውዖ </a:t>
          </a:r>
          <a:r>
            <a:rPr lang="en" sz="1800" b="1" kern="1200" noProof="0" dirty="0"/>
            <a:t>: </a:t>
          </a:r>
          <a:r>
            <a:rPr lang="am-ET" sz="1800" b="1" kern="1200" noProof="0" dirty="0"/>
            <a:t>የእምነት ሰው መሆን፣</a:t>
          </a:r>
          <a:r>
            <a:rPr lang="en" sz="1800" b="1" kern="1200" noProof="0" dirty="0"/>
            <a:t> </a:t>
          </a:r>
          <a:r>
            <a:rPr lang="am-ET" sz="1800" b="1" kern="1200" noProof="0" dirty="0"/>
            <a:t>ለሌሎች እውቅና መስጠት፣ ሌሎችን ማመን</a:t>
          </a:r>
          <a:endParaRPr lang="en" sz="1800" b="1" kern="1200" noProof="0" dirty="0"/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1" kern="1200" noProof="0" dirty="0"/>
            <a:t>ለጥርጣሬ በር ሳይከፍት ያምናል እንጂ አይፈርጅም</a:t>
          </a:r>
          <a:endParaRPr lang="en" sz="1800" b="1" kern="1200" noProof="0" dirty="0"/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በሁሉም ተስፋ ያደርጋል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ኤልፒዞ </a:t>
          </a: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lang="en" sz="1800" b="1" kern="1200" noProof="0" dirty="0"/>
            <a:t> </a:t>
          </a:r>
          <a:r>
            <a:rPr lang="am-ET" sz="1800" b="1" kern="1200" noProof="0" dirty="0"/>
            <a:t>መጠበቅ ወይም እንደሚሆን ማመን</a:t>
          </a:r>
          <a:endParaRPr lang="en" sz="1800" b="1" kern="1200" noProof="0" dirty="0"/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1" kern="1200" noProof="0" dirty="0"/>
            <a:t>ሁል ጊዜ መልካሙን ይጠብቃል</a:t>
          </a:r>
          <a:endParaRPr lang="en" sz="1800" b="1" kern="1200" noProof="0" dirty="0"/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በሁሉ ይጸናል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0" i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yala" panose="02000504070300020003" pitchFamily="2" charset="0"/>
              <a:ea typeface="+mn-ea"/>
              <a:cs typeface="+mn-cs"/>
            </a:rPr>
            <a:t>ሁፖሜኖ</a:t>
          </a:r>
          <a:r>
            <a:rPr lang="am-ET" sz="1800" b="1" kern="1200" noProof="0" dirty="0"/>
            <a:t> </a:t>
          </a:r>
          <a:r>
            <a:rPr lang="en" sz="1800" b="1" kern="1200" noProof="0" dirty="0"/>
            <a:t>: </a:t>
          </a:r>
          <a:r>
            <a:rPr lang="am-ET" sz="1800" b="1" kern="1200" noProof="0" dirty="0"/>
            <a:t>መቋቋም፣</a:t>
          </a:r>
          <a:r>
            <a:rPr lang="en" sz="1800" b="1" kern="1200" noProof="0" dirty="0"/>
            <a:t> </a:t>
          </a:r>
          <a:r>
            <a:rPr lang="am-ET" sz="1800" b="1" kern="1200" noProof="0" dirty="0"/>
            <a:t>መቻል፣</a:t>
          </a:r>
          <a:r>
            <a:rPr lang="en" sz="1800" b="1" kern="1200" noProof="0" dirty="0"/>
            <a:t> </a:t>
          </a:r>
          <a:r>
            <a:rPr lang="am-ET" sz="1800" b="1" kern="1200" noProof="0" dirty="0"/>
            <a:t>መጽናት፣</a:t>
          </a:r>
          <a:r>
            <a:rPr lang="en" sz="1800" b="1" kern="1200" noProof="0" dirty="0"/>
            <a:t> </a:t>
          </a:r>
          <a:r>
            <a:rPr lang="am-ET" sz="1800" b="1" kern="1200" noProof="0" dirty="0"/>
            <a:t>በጽናት ማለፍ</a:t>
          </a:r>
          <a:endParaRPr lang="en" sz="1800" b="1" kern="1200" noProof="0" dirty="0"/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1" kern="1200" noProof="0" dirty="0"/>
            <a:t>አስቸጋሪ ሁኔታዎችን፣ ፈተናዎች እና ስደትን ይቋቋማል</a:t>
          </a:r>
          <a:endParaRPr lang="en" sz="1800" b="1" kern="1200" noProof="0" dirty="0"/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አይቀናም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ዜይሎዖ </a:t>
          </a:r>
          <a:r>
            <a:rPr lang="en" sz="1800" b="1" kern="1200" noProof="0" dirty="0"/>
            <a:t>: </a:t>
          </a:r>
          <a:r>
            <a:rPr lang="am-ET" sz="1800" b="1" kern="1200" noProof="0" dirty="0"/>
            <a:t>የሚነድድ ስሜት</a:t>
          </a:r>
          <a:endParaRPr lang="en" sz="1800" b="1" kern="1200" noProof="0" dirty="0"/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1" kern="1200" noProof="0" dirty="0"/>
            <a:t>የሌሎችን ስጦታ ወይም ችሎታ አይመኝም</a:t>
          </a:r>
          <a:endParaRPr lang="en" sz="1800" b="1" kern="1200" noProof="0" dirty="0"/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አይመካም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ፔርፔሪውዖማይ</a:t>
          </a: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kern="1200" noProof="0" dirty="0"/>
            <a:t>: </a:t>
          </a:r>
          <a:r>
            <a:rPr lang="am-ET" sz="1800" b="1" kern="1200" noProof="0" dirty="0"/>
            <a:t>ጉራ፣ መመካት</a:t>
          </a:r>
          <a:endParaRPr lang="en" sz="1800" b="1" kern="1200" noProof="0" dirty="0"/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1" kern="1200" noProof="0" dirty="0"/>
            <a:t>በሌሎች መሞገስ አይፈልግም</a:t>
          </a:r>
          <a:endParaRPr lang="en" sz="1800" b="1" kern="1200" noProof="0" dirty="0"/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አይታበይም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ፉሲዖ </a:t>
          </a:r>
          <a:r>
            <a:rPr lang="en" sz="1800" b="1" kern="1200" noProof="0" dirty="0"/>
            <a:t>: </a:t>
          </a:r>
          <a:r>
            <a:rPr lang="am-ET" sz="1800" b="1" kern="1200" noProof="0" dirty="0"/>
            <a:t>መኮፈስ፣</a:t>
          </a:r>
          <a:r>
            <a:rPr lang="en" sz="1800" b="1" kern="1200" noProof="0" dirty="0"/>
            <a:t> </a:t>
          </a:r>
          <a:r>
            <a:rPr lang="am-ET" sz="1800" b="1" kern="1200" noProof="0" dirty="0"/>
            <a:t>መታበይ</a:t>
          </a:r>
          <a:endParaRPr lang="en" sz="1800" b="1" kern="1200" noProof="0" dirty="0"/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700" b="1" kern="1200" noProof="0" dirty="0"/>
            <a:t>ራሱን ከፍ አድርጎ አያይም</a:t>
          </a:r>
          <a:endParaRPr lang="en" sz="1700" b="1" kern="1200" noProof="0" dirty="0"/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የማይገባውን አያደርግም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አስኼሞኔዮ </a:t>
          </a:r>
          <a:r>
            <a:rPr lang="en" sz="1800" b="1" kern="1200" noProof="0" dirty="0"/>
            <a:t>: </a:t>
          </a:r>
          <a:r>
            <a:rPr lang="am-ET" sz="1800" b="1" kern="1200" noProof="0" dirty="0"/>
            <a:t>ያልተገባውን ማድረግ</a:t>
          </a:r>
          <a:endParaRPr lang="en" sz="1800" b="1" kern="1200" noProof="0" dirty="0"/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1" kern="1200" noProof="0" dirty="0"/>
            <a:t>የማህበራዊና </a:t>
          </a:r>
          <a:r>
            <a:rPr lang="en-US" sz="1800" b="1" kern="1200" noProof="0" dirty="0" err="1"/>
            <a:t>የስነ</a:t>
          </a:r>
          <a:r>
            <a:rPr lang="en-US" sz="1800" b="1" kern="1200" noProof="0" dirty="0"/>
            <a:t>-</a:t>
          </a:r>
          <a:r>
            <a:rPr lang="am-ET" sz="1800" b="1" kern="1200" noProof="0" dirty="0"/>
            <a:t>ምግባር ስርዓትን አይጥስም</a:t>
          </a:r>
          <a:endParaRPr lang="en" sz="1800" b="1" kern="1200" noProof="0" dirty="0"/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የራሱን አይፈልግም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ዜይቴዖ </a:t>
          </a:r>
          <a:r>
            <a:rPr lang="en" sz="1800" b="1" kern="1200" noProof="0" dirty="0"/>
            <a:t>: </a:t>
          </a:r>
          <a:r>
            <a:rPr lang="am-ET" sz="1800" b="1" kern="1200" noProof="0" dirty="0"/>
            <a:t>መፈለግ</a:t>
          </a:r>
          <a:endParaRPr lang="en" sz="1800" b="1" kern="1200" noProof="0" dirty="0"/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1" kern="1200" noProof="0" dirty="0"/>
            <a:t>ለሌሎች ጥቅም የራሱን መብት ይተዋል</a:t>
          </a:r>
          <a:endParaRPr lang="en" sz="1800" b="1" kern="1200" noProof="0" dirty="0"/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አይበሳጭም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ፓሮክሱኖ</a:t>
          </a: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kern="1200" noProof="0" dirty="0"/>
            <a:t>: </a:t>
          </a:r>
          <a:r>
            <a:rPr lang="am-ET" sz="1800" b="1" kern="1200" noProof="0" dirty="0"/>
            <a:t>ማነሳሳት፣ ማበሳጨት፣</a:t>
          </a:r>
          <a:r>
            <a:rPr lang="en" sz="1800" b="1" kern="1200" noProof="0" dirty="0"/>
            <a:t> </a:t>
          </a:r>
          <a:r>
            <a:rPr lang="am-ET" sz="1800" b="1" kern="1200" noProof="0" dirty="0"/>
            <a:t>መፈታተን፣ ትዕግስት ማስጨረስ</a:t>
          </a:r>
          <a:endParaRPr lang="en" sz="1800" b="1" kern="1200" noProof="0" dirty="0"/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1" kern="1200" noProof="0" dirty="0"/>
            <a:t>በቀላሉ የሚበሳጭ አይደለም</a:t>
          </a:r>
          <a:endParaRPr lang="en" sz="1800" b="1" kern="1200" noProof="0" dirty="0"/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በደልን አይቆጥርም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ሎጊዞማይ</a:t>
          </a: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kern="1200" noProof="0" dirty="0"/>
            <a:t>: </a:t>
          </a:r>
          <a:r>
            <a:rPr lang="am-ET" sz="1800" b="1" kern="1200" noProof="0" dirty="0"/>
            <a:t>መቁጠር</a:t>
          </a:r>
          <a:endParaRPr lang="en" sz="1800" b="1" kern="1200" noProof="0" dirty="0"/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1" kern="1200" noProof="0" dirty="0"/>
            <a:t>የደረሰበትን በደል ይቅር ይላል ይተዋል</a:t>
          </a:r>
          <a:endParaRPr lang="en" sz="1800" b="1" kern="1200" noProof="0" dirty="0"/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በዓመፃ ደስ አይለውም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ኻይሮ </a:t>
          </a:r>
          <a:r>
            <a:rPr lang="en" sz="1800" b="1" kern="1200" noProof="0" dirty="0"/>
            <a:t>: </a:t>
          </a:r>
          <a:r>
            <a:rPr lang="am-ET" sz="1800" b="1" kern="1200" noProof="0" dirty="0"/>
            <a:t>ሐሴት ማድረግ፣ መደሰት</a:t>
          </a:r>
          <a:endParaRPr lang="en" sz="1800" b="1" kern="1200" noProof="0" dirty="0"/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1" kern="1200" noProof="0" dirty="0"/>
            <a:t>ክፉ ስራን ያርማል እንጂ አይደሰትበትም</a:t>
          </a:r>
          <a:endParaRPr lang="en" sz="1800" b="1" kern="1200" noProof="0" dirty="0"/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noProof="0" dirty="0"/>
            <a:t>ሲመቱት፣ ሲሰድቡትና ሲጠሉት ታግሷል</a:t>
          </a:r>
          <a:br>
            <a:rPr lang="en" sz="2000" b="1" kern="1200" noProof="0" dirty="0"/>
          </a:br>
          <a:r>
            <a:rPr lang="en" sz="2000" b="1" kern="1200" noProof="0" dirty="0"/>
            <a:t>(</a:t>
          </a:r>
          <a:r>
            <a:rPr lang="am-ET" sz="2000" b="1" kern="1200" noProof="0" dirty="0"/>
            <a:t>ማቴ</a:t>
          </a:r>
          <a:r>
            <a:rPr lang="en" sz="2000" b="1" kern="1200" noProof="0" dirty="0"/>
            <a:t> 27:27-31)</a:t>
          </a:r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ኢየሱስ ይታገሳል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noProof="0" dirty="0"/>
            <a:t>ለተቸገሩት ሁሉ ያዝን ነበር</a:t>
          </a:r>
          <a:endParaRPr lang="en" sz="2000" b="1" kern="1200" noProof="0" dirty="0"/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ቸር ነበር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noProof="0" dirty="0"/>
            <a:t>እውነቱን በግልጽና በትክክል ያስተምር ነበር</a:t>
          </a:r>
          <a:endParaRPr lang="en" sz="2000" b="1" kern="1200" noProof="0" dirty="0"/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በእውነት ደስ ይለዋል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noProof="0" dirty="0"/>
            <a:t>ኃጥያተኛዋን ሴት አልፈረደባትም ይቅር አላት እንጂ</a:t>
          </a:r>
          <a:r>
            <a:rPr lang="en" sz="2000" b="1" kern="1200" noProof="0" dirty="0"/>
            <a:t>                    (</a:t>
          </a:r>
          <a:r>
            <a:rPr lang="am-ET" sz="2000" b="1" kern="1200" noProof="0" dirty="0"/>
            <a:t>ዮሐ</a:t>
          </a:r>
          <a:r>
            <a:rPr lang="en" sz="2000" b="1" kern="1200" noProof="0" dirty="0"/>
            <a:t> 8:10-11)</a:t>
          </a:r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ሁሉን ይታገሳል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noProof="0" dirty="0"/>
            <a:t>የዘኬዎስን ቸርነት አምኖ ነበረ</a:t>
          </a:r>
          <a:br>
            <a:rPr lang="en" sz="2000" b="1" kern="1200" noProof="0" dirty="0"/>
          </a:br>
          <a:r>
            <a:rPr lang="en" sz="2000" b="1" kern="1200" noProof="0" dirty="0"/>
            <a:t>(</a:t>
          </a:r>
          <a:r>
            <a:rPr lang="am-ET" sz="2000" b="1" kern="1200" noProof="0" dirty="0"/>
            <a:t>ሉቃ</a:t>
          </a:r>
          <a:r>
            <a:rPr lang="en" sz="2000" b="1" kern="1200" noProof="0" dirty="0"/>
            <a:t> 19:8-9)</a:t>
          </a:r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ኢየሱስ ሁሉንም ያምናል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12</a:t>
          </a:r>
          <a:r>
            <a:rPr lang="am-ET" sz="2000" b="1" kern="1200" noProof="0" dirty="0"/>
            <a:t> ሰዎችን ይሆናል ተብሎ ለማይታሰብ ተልዕኮ ሲያዘጋጅ ነበር</a:t>
          </a:r>
          <a:endParaRPr lang="en" sz="2000" b="1" kern="1200" noProof="0" dirty="0"/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በሁሉም ተስፋ ያደርጋል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noProof="0" dirty="0"/>
            <a:t>ረሃብን፣</a:t>
          </a:r>
          <a:r>
            <a:rPr lang="en" sz="2000" b="1" kern="1200" noProof="0" dirty="0"/>
            <a:t> </a:t>
          </a:r>
          <a:r>
            <a:rPr lang="am-ET" sz="2000" b="1" kern="1200" noProof="0" dirty="0"/>
            <a:t>ተቃውሞን፣ ሕመምን እና ስደትን ተቋቁሞ ነበር</a:t>
          </a:r>
          <a:endParaRPr lang="en" sz="2000" b="1" kern="1200" noProof="0" dirty="0"/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በሁሉም ይጸናል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52418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ክብርን አልፈለገም፤ ከተዋረዱትም ጋር ሆነ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2530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solidFill>
                <a:schemeClr val="tx1"/>
              </a:solidFill>
            </a:rPr>
            <a:t>ኢየሱስ የራሱን አልፈለገም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የዓለማት ንጉሥ ቢሆን በዚህ አልተመካም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1" kern="1200" noProof="0" dirty="0">
              <a:solidFill>
                <a:schemeClr val="tx1"/>
              </a:solidFill>
            </a:rPr>
            <a:t>አይመካም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የተዋረዱ ስራዎችን ለመስራት ፈቃደኛ ነበር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1" kern="1200" noProof="0" dirty="0">
              <a:solidFill>
                <a:schemeClr val="tx1"/>
              </a:solidFill>
            </a:rPr>
            <a:t>አይታበይም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ሁሉንም ሰው በአክብሮት ይይዝ ነበር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1" kern="1200" noProof="0" dirty="0">
              <a:solidFill>
                <a:schemeClr val="tx1"/>
              </a:solidFill>
            </a:rPr>
            <a:t>የማይገባውን አያደርግም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ሁልጊዜ የአባቱን ፈቃድ ይፈጽም ነበር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     (</a:t>
          </a:r>
          <a:r>
            <a:rPr lang="am-ET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ዮሐ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6:38)</a:t>
          </a: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1" kern="1200" noProof="0" dirty="0">
              <a:solidFill>
                <a:schemeClr val="tx1"/>
              </a:solidFill>
            </a:rPr>
            <a:t>የራሱን አይፈልግም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ሲመቱት እንኳን ምላሹ የአክብሮት ነበር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am-ET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ዮሐ 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18:22-23)</a:t>
          </a: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solidFill>
                <a:schemeClr val="tx1"/>
              </a:solidFill>
            </a:rPr>
            <a:t>አይበሳጭም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ሲሰቅሉት ለነበሩ ሰዎች ይቅርታን ይለምን ነበር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am-ET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ሉቃ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23:34)</a:t>
          </a: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solidFill>
                <a:schemeClr val="tx1"/>
              </a:solidFill>
            </a:rPr>
            <a:t>በደልን አይቆጥርም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ግብዞቹን ፈሪሳውያንን ይገስፃቸው ነበር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am-ET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ማቴ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23:27-28)</a:t>
          </a: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1800" b="1" kern="1200" noProof="0" dirty="0">
              <a:solidFill>
                <a:schemeClr val="tx1"/>
              </a:solidFill>
            </a:rPr>
            <a:t>በዓመፃ ደስ አይለውም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825509"/>
            <a:ext cx="9681156" cy="612904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0225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am-ET" sz="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የፍቅር ምስል</a:t>
            </a:r>
            <a:endParaRPr lang="en" sz="400" b="1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863973" y="3887531"/>
            <a:ext cx="21483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am-ET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ትምህርት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 </a:t>
            </a:r>
            <a:r>
              <a:rPr lang="am-ET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ለ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noProof="0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ነሃሴ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</a:t>
            </a:r>
            <a:r>
              <a:rPr lang="am-ET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፣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2018</a:t>
            </a: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8455069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am-ET" sz="44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የኢየሱስ ምስል</a:t>
            </a:r>
            <a:endParaRPr lang="en" sz="4400" b="1" spc="60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እኔ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እንደ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ወደድኋችሁ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እርስ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በርሳችሁ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ትዋደዱ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ዘንድ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ትእዛዜ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ይህች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ናት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።</a:t>
            </a:r>
            <a:r>
              <a:rPr lang="e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am-ET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ዮሐንስ</a:t>
            </a:r>
            <a:r>
              <a:rPr lang="e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15:12</a:t>
            </a:r>
            <a:r>
              <a:rPr lang="e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382837" y="2228671"/>
            <a:ext cx="6440130" cy="12003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 algn="ctr"/>
            <a:r>
              <a:rPr lang="am-ET" sz="7200" b="1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የፍቅር ጽናት</a:t>
            </a:r>
            <a:endParaRPr lang="en" sz="7200" b="1" dirty="0">
              <a:ln/>
              <a:solidFill>
                <a:srgbClr val="F1CD7E"/>
              </a:solidFill>
              <a:effectLst>
                <a:outerShdw blurRad="50800" dist="50800" dir="3000000" algn="ctr" rotWithShape="0">
                  <a:schemeClr val="accent5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m-ET" sz="48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ከሁሉ የሚበልጠው</a:t>
            </a:r>
            <a:r>
              <a:rPr lang="en" sz="48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 </a:t>
            </a:r>
            <a:r>
              <a:rPr lang="am-ET" sz="48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ጸጋ</a:t>
            </a:r>
            <a:endParaRPr lang="en" sz="4800" b="1" spc="300" noProof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79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እንዲህም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ከሆነ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፥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እምነት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ተስፋ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ፍቅር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እነዚህ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ሦስቱ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ጸንተው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ይኖራሉ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፤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ከእነዚህም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የሚበልጠው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ፍቅር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ነው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።</a:t>
            </a:r>
            <a:r>
              <a:rPr lang="en" sz="20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en" sz="16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en" sz="16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am-ET" sz="16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ቆሮንቶስ</a:t>
            </a:r>
            <a:r>
              <a:rPr lang="en" sz="16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13:13</a:t>
            </a:r>
            <a:r>
              <a:rPr lang="en" sz="16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n" sz="2000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68997" y="1477290"/>
            <a:ext cx="65477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noProof="0" dirty="0"/>
              <a:t>የፍቅር ያልሆኑ ተግባራት በቆሮንቶስ ሰዎች ባህሪ ውስጥ ይታዩ ነበር። የሚቀኑ፣ ትምክህተኞች፣</a:t>
            </a:r>
            <a:r>
              <a:rPr lang="en" sz="2000" b="1" noProof="0" dirty="0"/>
              <a:t> </a:t>
            </a:r>
            <a:r>
              <a:rPr lang="am-ET" sz="2000" b="1" noProof="0" dirty="0"/>
              <a:t>ያልተገባን ነገር የሚያደርጉ፣</a:t>
            </a:r>
            <a:r>
              <a:rPr lang="en" sz="2000" b="1" noProof="0" dirty="0"/>
              <a:t> </a:t>
            </a:r>
            <a:r>
              <a:rPr lang="am-ET" sz="2000" b="1" noProof="0" dirty="0"/>
              <a:t>ራስ ወዳዶች፣</a:t>
            </a:r>
            <a:r>
              <a:rPr lang="en" sz="2000" b="1" noProof="0" dirty="0"/>
              <a:t> </a:t>
            </a:r>
            <a:r>
              <a:rPr lang="am-ET" sz="2000" b="1" noProof="0" dirty="0"/>
              <a:t>የሚበሳጩ፣</a:t>
            </a:r>
            <a:r>
              <a:rPr lang="en" sz="2000" b="1" noProof="0" dirty="0"/>
              <a:t> </a:t>
            </a:r>
            <a:r>
              <a:rPr lang="am-ET" sz="2000" b="1" noProof="0" dirty="0"/>
              <a:t>የሚመቀኙ እና ኃጥያትን የማይጸየፉ ነበሩ።</a:t>
            </a:r>
            <a:endParaRPr lang="en" sz="2000" b="1" noProof="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677730" y="4972534"/>
            <a:ext cx="53425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noProof="0" dirty="0"/>
              <a:t>ኢየሱስ ዳግም ሲመጣ ኃጥያት ይጠፋል እኛም ከእርሱ ጋር ወደ ዘላለም ሕይወት በደስታ እንገባለን።</a:t>
            </a:r>
            <a:r>
              <a:rPr lang="en" sz="2000" b="1" noProof="0" dirty="0"/>
              <a:t> </a:t>
            </a:r>
            <a:r>
              <a:rPr lang="am-ET" sz="2000" b="1" noProof="0" dirty="0"/>
              <a:t>ከዚያም ትንቢት፣</a:t>
            </a:r>
            <a:r>
              <a:rPr lang="en" sz="2000" b="1" noProof="0" dirty="0"/>
              <a:t> </a:t>
            </a:r>
            <a:r>
              <a:rPr lang="am-ET" sz="2000" b="1" noProof="0" dirty="0"/>
              <a:t>ልሳን እና</a:t>
            </a:r>
            <a:r>
              <a:rPr lang="en" sz="2000" b="1" noProof="0" dirty="0"/>
              <a:t> </a:t>
            </a:r>
            <a:r>
              <a:rPr lang="am-ET" sz="2000" b="1" noProof="0" dirty="0"/>
              <a:t>ሌሎች ስጦታዎች፣ እምነትንና ተስፋን ጨምሮ፣ ይቀራሉ።</a:t>
            </a:r>
            <a:r>
              <a:rPr lang="en" sz="2000" b="1" noProof="0" dirty="0"/>
              <a:t> </a:t>
            </a:r>
            <a:r>
              <a:rPr lang="am-ET" sz="2000" b="1" noProof="0" dirty="0"/>
              <a:t>ነገር ግን ፍቅር ለዘላለም ይጸናል </a:t>
            </a:r>
            <a:r>
              <a:rPr lang="en" sz="2000" b="1" noProof="0" dirty="0"/>
              <a:t>(1 </a:t>
            </a:r>
            <a:r>
              <a:rPr lang="am-ET" sz="2000" b="1" noProof="0" dirty="0"/>
              <a:t>ቆሮ</a:t>
            </a:r>
            <a:r>
              <a:rPr lang="en" sz="2000" b="1" noProof="0" dirty="0"/>
              <a:t> 13:8)</a:t>
            </a:r>
            <a:r>
              <a:rPr lang="am-ET" sz="2000" b="1" noProof="0" dirty="0"/>
              <a:t>።</a:t>
            </a:r>
            <a:endParaRPr lang="en" sz="2000" b="1" noProof="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188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59922" y="2845803"/>
            <a:ext cx="654778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noProof="0" dirty="0"/>
              <a:t>ታዲያ እኛ ከእነዚህ ስህተቶች በመቆጠብ ጳውሎስ እንዳስተማረን የፍቅር እሴቶችን ማካበትና መንፈሳዊ ስጦታዎችን በአግባቡ መጠቀም መቻል አለብን። ጳውሎስ ክፍቅር በተጨማሪ እምነትንና ተስፋን እንድንይዝም ያስተምረናል።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550996" y="706342"/>
            <a:ext cx="852231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3200" b="1" noProof="0" dirty="0">
                <a:latin typeface="Constantia" panose="02030602050306030303" pitchFamily="18" charset="0"/>
              </a:rPr>
              <a:t>“</a:t>
            </a:r>
            <a:r>
              <a:rPr lang="am-ET" sz="3200" b="1" noProof="0" dirty="0">
                <a:latin typeface="Constantia" panose="02030602050306030303" pitchFamily="18" charset="0"/>
              </a:rPr>
              <a:t>እግዚአብሔር ፍቅር ነው። የአብ እና የወልድ ፍቅር ለእያንዳንዱ አማኝ የሚበረከት ነው። የእግዚአብሔር ቃል የመለኮት ፍቅር ለሰው ልጆች የሚተላለፍበት መስመር ነው።</a:t>
            </a:r>
            <a:r>
              <a:rPr lang="en" sz="3200" b="1" noProof="0" dirty="0">
                <a:latin typeface="Constantia" panose="02030602050306030303" pitchFamily="18" charset="0"/>
              </a:rPr>
              <a:t> </a:t>
            </a:r>
            <a:r>
              <a:rPr lang="am-ET" sz="3200" b="1" noProof="0" dirty="0">
                <a:latin typeface="Constantia" panose="02030602050306030303" pitchFamily="18" charset="0"/>
              </a:rPr>
              <a:t>የእግዚአብሔር እውነት ወደ አስተዋይነት የሚያደርስ መንገድ ነው። ከሰማያዊ አካላት ጋር በመተባበር ለሚሰሩ ሰዎች መንፈስ ቅዱስ ይሰጣቸዋል።</a:t>
            </a:r>
            <a:r>
              <a:rPr lang="en" sz="3200" b="1" noProof="0" dirty="0">
                <a:latin typeface="Constantia" panose="02030602050306030303" pitchFamily="18" charset="0"/>
              </a:rPr>
              <a:t> </a:t>
            </a:r>
            <a:r>
              <a:rPr lang="am-ET" sz="3200" b="1" noProof="0" dirty="0">
                <a:latin typeface="Constantia" panose="02030602050306030303" pitchFamily="18" charset="0"/>
              </a:rPr>
              <a:t>ይህም ልብንና ባህሪን ይለውጣል፤ አማኙንም የማይታየውን እያየ እንዲጸና ያስችለዋል።</a:t>
            </a:r>
            <a:r>
              <a:rPr lang="en" sz="3200" b="1" noProof="0" dirty="0">
                <a:latin typeface="Constantia" panose="02030602050306030303" pitchFamily="18" charset="0"/>
              </a:rPr>
              <a:t> </a:t>
            </a:r>
            <a:r>
              <a:rPr lang="am-ET" sz="3200" b="1" noProof="0" dirty="0">
                <a:latin typeface="Constantia" panose="02030602050306030303" pitchFamily="18" charset="0"/>
              </a:rPr>
              <a:t>ፍጹም </a:t>
            </a:r>
            <a:r>
              <a:rPr lang="am-ET" sz="3200" b="1" noProof="0">
                <a:latin typeface="Constantia" panose="02030602050306030303" pitchFamily="18" charset="0"/>
              </a:rPr>
              <a:t>ፍቅርን ማጣጣም </a:t>
            </a:r>
            <a:r>
              <a:rPr lang="am-ET" sz="3200" b="1" noProof="0" dirty="0">
                <a:latin typeface="Constantia" panose="02030602050306030303" pitchFamily="18" charset="0"/>
              </a:rPr>
              <a:t>የሚቻለው እውነቱን በማመንና መንፈስ ቅዱስን በመቀበል ብቻ ነው።</a:t>
            </a:r>
            <a:r>
              <a:rPr lang="en" sz="3200" b="1" noProof="0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7804753" y="5982381"/>
            <a:ext cx="3393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(Our Father Cares, October 9)</a:t>
            </a: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738664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kumimoji="0" lang="en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US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እንዲህም</a:t>
            </a:r>
            <a:r>
              <a:rPr lang="en-US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ከሆነ</a:t>
            </a:r>
            <a:r>
              <a:rPr lang="en-US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፥ </a:t>
            </a:r>
            <a:r>
              <a:rPr lang="en-US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እምነት</a:t>
            </a:r>
            <a:r>
              <a:rPr lang="en-US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ተስፋ</a:t>
            </a:r>
            <a:r>
              <a:rPr lang="en-US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ፍቅር</a:t>
            </a:r>
            <a:r>
              <a:rPr lang="en-US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እነዚህ</a:t>
            </a:r>
            <a:r>
              <a:rPr lang="en-US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ሦስቱ</a:t>
            </a:r>
            <a:r>
              <a:rPr lang="en-US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ጸንተው</a:t>
            </a:r>
            <a:r>
              <a:rPr lang="en-US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ይኖራሉ</a:t>
            </a:r>
            <a:r>
              <a:rPr lang="en-US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፤ </a:t>
            </a:r>
            <a:r>
              <a:rPr lang="en-US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ከእነዚህም</a:t>
            </a:r>
            <a:r>
              <a:rPr lang="en-US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የሚበልጠው</a:t>
            </a:r>
            <a:r>
              <a:rPr lang="en-US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ፍቅር</a:t>
            </a:r>
            <a:r>
              <a:rPr lang="en-US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ነው</a:t>
            </a:r>
            <a:r>
              <a:rPr lang="en-US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።</a:t>
            </a:r>
            <a:r>
              <a:rPr kumimoji="0" lang="en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am-ET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ቆሮንቶስ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13:13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n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6" y="288206"/>
            <a:ext cx="7667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1</a:t>
            </a:r>
            <a:r>
              <a:rPr lang="am-ET" sz="2000" b="1" noProof="0" dirty="0"/>
              <a:t>ኛ</a:t>
            </a:r>
            <a:r>
              <a:rPr lang="en" sz="2000" b="1" noProof="0" dirty="0"/>
              <a:t> </a:t>
            </a:r>
            <a:r>
              <a:rPr lang="am-ET" sz="2000" b="1" noProof="0" dirty="0"/>
              <a:t>ቆሮንቶስ ምዕራፍ</a:t>
            </a:r>
            <a:r>
              <a:rPr lang="en" sz="2000" b="1" noProof="0" dirty="0"/>
              <a:t> 13 “</a:t>
            </a:r>
            <a:r>
              <a:rPr lang="am-ET" sz="2000" b="1" noProof="0" dirty="0"/>
              <a:t>የፍቅር ምዕራፍ</a:t>
            </a:r>
            <a:r>
              <a:rPr lang="en" sz="2000" b="1" noProof="0" dirty="0"/>
              <a:t>”</a:t>
            </a:r>
            <a:r>
              <a:rPr lang="am-ET" sz="2000" b="1" noProof="0" dirty="0"/>
              <a:t> በመባል ይታወቃል።</a:t>
            </a:r>
            <a:r>
              <a:rPr lang="en" sz="2000" b="1" noProof="0" dirty="0"/>
              <a:t> </a:t>
            </a:r>
            <a:r>
              <a:rPr lang="am-ET" sz="2000" b="1" noProof="0" dirty="0"/>
              <a:t>የሚያትተውም ስለ ባልና ሚስት ፍቅር ሳይሆን ከዚህም ይልቅ የጠለቀውን የመለኮት ፍቅርን ነው።</a:t>
            </a:r>
            <a:endParaRPr lang="en" sz="2000" b="1" noProof="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4356324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304142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noProof="0" dirty="0"/>
              <a:t>ፍቅር የድርጊቶቻችን ሁሉ አንቀሳቃሽ መንስኤና አብረውን ላሉት ጥቅም እንድንሰራ የሚያነሳሳን ምክንያት ነው።</a:t>
            </a:r>
            <a:endParaRPr lang="en" sz="2000" b="1" noProof="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303869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noProof="0" dirty="0"/>
              <a:t>ጳውሎስ በልባችን የፈሰሰውን የእግዚአብሔርን ፍቅር በሚያስደንቅ መልኩ በሕይወታችን እንዴት መግለጥ እንደምንችል አብራርቶልናል</a:t>
            </a:r>
            <a:r>
              <a:rPr lang="en" sz="2000" b="1" noProof="0" dirty="0"/>
              <a:t> (</a:t>
            </a:r>
            <a:r>
              <a:rPr lang="am-ET" sz="2000" b="1" noProof="0" dirty="0"/>
              <a:t>ሮሜ</a:t>
            </a:r>
            <a:r>
              <a:rPr lang="en" sz="2000" b="1" noProof="0" dirty="0"/>
              <a:t> 5:5)</a:t>
            </a:r>
            <a:r>
              <a:rPr lang="am-ET" sz="2000" b="1" noProof="0" dirty="0"/>
              <a:t>።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211311" y="2517531"/>
            <a:ext cx="5683046" cy="12003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am-ET" sz="7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የፍቅር የበላይነት</a:t>
            </a:r>
            <a:endParaRPr lang="en" sz="72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am-ET" sz="4400" b="1" noProof="0" dirty="0">
                <a:ln/>
                <a:solidFill>
                  <a:schemeClr val="accent3"/>
                </a:solidFill>
              </a:rPr>
              <a:t>ከሁሉ የሚበልጥ መንገድ</a:t>
            </a:r>
            <a:endParaRPr lang="en" sz="44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700772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ነገር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ግን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የሚበልጠውን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የጸጋ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ስጦታ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በብርቱ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ፈልጉ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።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ደግሞም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ከሁሉ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የሚበልጥ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መንገድ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አሳያችኋለሁ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።</a:t>
            </a:r>
            <a:r>
              <a:rPr lang="en" sz="20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6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en" sz="16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am-ET" sz="16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ቆሮንቶስ</a:t>
            </a:r>
            <a:r>
              <a:rPr lang="en" sz="16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12:31</a:t>
            </a:r>
            <a:r>
              <a:rPr lang="en" sz="16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n" sz="2000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248150" y="1214531"/>
            <a:ext cx="7858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noProof="0" dirty="0"/>
              <a:t>ጳውሎስ በ</a:t>
            </a:r>
            <a:r>
              <a:rPr lang="en" sz="2000" b="1" dirty="0"/>
              <a:t> 1</a:t>
            </a:r>
            <a:r>
              <a:rPr lang="am-ET" sz="2000" b="1" dirty="0"/>
              <a:t>ኛ</a:t>
            </a:r>
            <a:r>
              <a:rPr lang="en" sz="2000" b="1" dirty="0"/>
              <a:t> </a:t>
            </a:r>
            <a:r>
              <a:rPr lang="am-ET" sz="2000" b="1" dirty="0"/>
              <a:t>ቆሮንቶስ</a:t>
            </a:r>
            <a:r>
              <a:rPr lang="en" sz="2000" b="1" dirty="0"/>
              <a:t> 13</a:t>
            </a:r>
            <a:r>
              <a:rPr lang="am-ET" sz="2000" b="1" noProof="0" dirty="0"/>
              <a:t> ያቀረበው ፍቅር ምን አይነት ነው እናም ማንኛውንም መንፈሳዊ ስጦታ የሚበልጠው ለምንድን ነው</a:t>
            </a:r>
            <a:r>
              <a:rPr lang="en" sz="2000" b="1" noProof="0" dirty="0"/>
              <a:t>? (1</a:t>
            </a:r>
            <a:r>
              <a:rPr lang="am-ET" sz="2000" b="1" noProof="0" dirty="0"/>
              <a:t>ቆሮ</a:t>
            </a:r>
            <a:r>
              <a:rPr lang="en" sz="2000" b="1" noProof="0" dirty="0"/>
              <a:t> 12:31-13:3)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567" y="3315732"/>
            <a:ext cx="4184515" cy="2341336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478192" y="3684182"/>
            <a:ext cx="418451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noProof="0" dirty="0"/>
              <a:t>ማንኛውም መንፈሳዊ ስጦታ በእንደዚህ አይነት ፍቅር ካልታጀበ በቀር አይጠቅምም።</a:t>
            </a:r>
            <a:r>
              <a:rPr lang="en" sz="2000" b="1" noProof="0" dirty="0"/>
              <a:t> </a:t>
            </a:r>
            <a:r>
              <a:rPr lang="am-ET" sz="2000" b="1" noProof="0" dirty="0"/>
              <a:t>እንዳውም ድርጊታችንና ሀሳባችን በሙሉ በአጋፔ ፍቅር የተሞላ መሆን አለበት።</a:t>
            </a:r>
            <a:endParaRPr lang="en" sz="2000" b="1" noProof="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478193" y="5803285"/>
            <a:ext cx="87138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noProof="0" dirty="0"/>
              <a:t>ኢየሱስ በክፋት ምክንያት ይህ ፍቅር ወደ ፊት እንደሚቀዘቅዝ አስጠንቅቆ ነበር </a:t>
            </a:r>
            <a:r>
              <a:rPr lang="en" sz="2000" b="1" noProof="0" dirty="0"/>
              <a:t>(</a:t>
            </a:r>
            <a:r>
              <a:rPr lang="am-ET" sz="2000" b="1" noProof="0" dirty="0"/>
              <a:t>ማቴ</a:t>
            </a:r>
            <a:r>
              <a:rPr lang="en" sz="2000" b="1" noProof="0" dirty="0"/>
              <a:t> 24:12)</a:t>
            </a:r>
            <a:r>
              <a:rPr lang="am-ET" sz="2000" b="1" noProof="0" dirty="0"/>
              <a:t>።</a:t>
            </a:r>
            <a:r>
              <a:rPr lang="en" sz="2000" b="1" noProof="0" dirty="0"/>
              <a:t> </a:t>
            </a:r>
            <a:r>
              <a:rPr lang="am-ET" sz="2000" b="1" noProof="0" dirty="0"/>
              <a:t>ነገር ግን ይህ በእኛ ላይ፣ በቤታችን ወይም በቤተክርስቲያናችን ውስጥ እንዲሆን</a:t>
            </a:r>
            <a:r>
              <a:rPr lang="en" sz="2000" b="1" noProof="0" dirty="0"/>
              <a:t> </a:t>
            </a:r>
            <a:r>
              <a:rPr lang="am-ET" sz="2000" b="1" noProof="0" dirty="0"/>
              <a:t>መፍቀድ የለብንም።</a:t>
            </a:r>
            <a:endParaRPr lang="en" sz="2000" b="1" noProof="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248149" y="1922417"/>
            <a:ext cx="78589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noProof="0" dirty="0"/>
              <a:t>በግሪክ ቋንቋ ውስጥ ፍቅርን የሚገልጹ በርካታ ቃላት አሉ።</a:t>
            </a:r>
            <a:r>
              <a:rPr lang="en" sz="2000" b="1" noProof="0" dirty="0"/>
              <a:t> </a:t>
            </a:r>
            <a:r>
              <a:rPr lang="am-ET" sz="2000" b="1" noProof="0" dirty="0"/>
              <a:t>ጳውሎስ አጋፔ የሚለውን ቃል መርጧል፤ ይህም ፍቅር የተወዳጁን ደህንነት ብቻ </a:t>
            </a:r>
            <a:r>
              <a:rPr lang="am-ET" sz="2000" b="1" dirty="0"/>
              <a:t>የሚፈልግ፣ ከእኔነት የነፃ እና</a:t>
            </a:r>
            <a:r>
              <a:rPr lang="en" sz="2000" b="1" dirty="0"/>
              <a:t> </a:t>
            </a:r>
            <a:r>
              <a:rPr lang="am-ET" sz="2000" b="1" dirty="0"/>
              <a:t>በሁኔታ ያልተቃኘ ፍቅር ነው።</a:t>
            </a:r>
            <a:r>
              <a:rPr lang="en" sz="2000" b="1" noProof="0" dirty="0"/>
              <a:t> </a:t>
            </a:r>
            <a:r>
              <a:rPr lang="am-ET" sz="2000" b="1" noProof="0" dirty="0"/>
              <a:t>ዮሐንስ </a:t>
            </a:r>
            <a:r>
              <a:rPr lang="en" sz="2000" b="1" dirty="0"/>
              <a:t>“</a:t>
            </a:r>
            <a:r>
              <a:rPr lang="am-ET" sz="2000" b="1" dirty="0"/>
              <a:t>እግዚአብሔር ፍቅር ነው</a:t>
            </a:r>
            <a:r>
              <a:rPr lang="en" sz="2000" b="1" dirty="0"/>
              <a:t>”</a:t>
            </a:r>
            <a:r>
              <a:rPr lang="am-ET" sz="2000" b="1" noProof="0" dirty="0"/>
              <a:t> ለማለት የተጠቀመው ቃልም ይኸው ነው</a:t>
            </a:r>
            <a:r>
              <a:rPr lang="en" sz="2000" b="1" noProof="0" dirty="0"/>
              <a:t> (1 </a:t>
            </a:r>
            <a:r>
              <a:rPr lang="am-ET" sz="2000" b="1" noProof="0" dirty="0"/>
              <a:t>ዮሐ</a:t>
            </a:r>
            <a:r>
              <a:rPr lang="en" sz="2000" b="1" noProof="0" dirty="0"/>
              <a:t> 4:8)</a:t>
            </a:r>
            <a:r>
              <a:rPr lang="am-ET" sz="2000" b="1" noProof="0" dirty="0"/>
              <a:t>።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600792" y="1642063"/>
            <a:ext cx="7433186" cy="12003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lvl="0" algn="ctr"/>
            <a:r>
              <a:rPr lang="am-ET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የፍቅር ባህሪ</a:t>
            </a:r>
            <a:endParaRPr lang="en" sz="7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219244"/>
              </a:solidFill>
              <a:effectLst>
                <a:outerShdw blurRad="12700" dist="38100" dir="2700000" algn="t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323847" y="0"/>
            <a:ext cx="6038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m-ET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የፍቅር ተግባር የሆነው</a:t>
            </a:r>
            <a:endParaRPr lang="en" sz="44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6022428" y="-80108"/>
            <a:ext cx="6169572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ፍቅር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ይታገሣል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፥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ቸርነትንም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ያደርጋል</a:t>
            </a:r>
            <a:r>
              <a:rPr lang="en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" sz="20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[…]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ከእውነት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ጋር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ደስ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ይለዋል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እንጂ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ስለ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ዓመፃ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ደስ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አይለውም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፤</a:t>
            </a:r>
            <a:r>
              <a:rPr lang="en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ሁሉን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ይታገሣል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፥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ሁሉን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ያምናል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፥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ሁሉን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ተስፋ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ያደርጋል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፥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በሁሉ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ይጸናል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።</a:t>
            </a:r>
            <a:r>
              <a:rPr lang="en" sz="20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” </a:t>
            </a:r>
            <a:r>
              <a:rPr lang="en" sz="16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(</a:t>
            </a:r>
            <a:r>
              <a:rPr lang="en" sz="14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1</a:t>
            </a:r>
            <a:r>
              <a:rPr lang="en" sz="16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am-ET" sz="16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ቆሮንቶስ</a:t>
            </a:r>
            <a:r>
              <a:rPr lang="en" sz="16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" sz="14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13:4-7</a:t>
            </a:r>
            <a:r>
              <a:rPr lang="en" sz="16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2582552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95248" y="21508"/>
            <a:ext cx="35814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m-ET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የፍቅር ተግባር ያልሆነው</a:t>
            </a:r>
            <a:endParaRPr lang="en" sz="44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458242"/>
            <a:ext cx="3581400" cy="141577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“[…]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ፍቅር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አይቀናም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፤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ፍቅር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አይመካም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፥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አይታበይም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፤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የማይገባውን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አያደርግም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፥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የራሱንም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አይፈልግም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፥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አይበሳጭም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፥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በደልን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አይቆጥርም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፤</a:t>
            </a:r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[…]</a:t>
            </a:r>
            <a:r>
              <a:rPr lang="en-US" dirty="0"/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ስለ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ዓመፃ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ደስ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አይለውም</a:t>
            </a:r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am-ET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ቆሮንቶስ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13:4-7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5993222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am-ET" sz="48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የኢየሱስ ምስል</a:t>
            </a:r>
            <a:endParaRPr lang="en" sz="48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685800" y="594300"/>
            <a:ext cx="1082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እኔ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እንደ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ወደድኋችሁ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እርስ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በርሳችሁ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ትዋደዱ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ዘንድ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ትእዛዜ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ይህች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ናት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።</a:t>
            </a:r>
            <a:r>
              <a:rPr lang="en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6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am-ET" sz="16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ዮሐንስ</a:t>
            </a:r>
            <a:r>
              <a:rPr lang="en" sz="16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15:12</a:t>
            </a:r>
            <a:r>
              <a:rPr lang="en" sz="16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3642399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</TotalTime>
  <Words>911</Words>
  <Application>Microsoft Office PowerPoint</Application>
  <PresentationFormat>Panorámica</PresentationFormat>
  <Paragraphs>118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Arial</vt:lpstr>
      <vt:lpstr>Aptos Display</vt:lpstr>
      <vt:lpstr>Constantia</vt:lpstr>
      <vt:lpstr>Aptos</vt:lpstr>
      <vt:lpstr>Nyala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374</cp:revision>
  <dcterms:created xsi:type="dcterms:W3CDTF">2026-07-11T14:17:46Z</dcterms:created>
  <dcterms:modified xsi:type="dcterms:W3CDTF">2026-08-19T07:38:49Z</dcterms:modified>
</cp:coreProperties>
</file>