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69" r:id="rId3"/>
    <p:sldId id="281" r:id="rId4"/>
    <p:sldId id="270" r:id="rId5"/>
    <p:sldId id="271" r:id="rId6"/>
    <p:sldId id="260" r:id="rId7"/>
    <p:sldId id="274" r:id="rId8"/>
    <p:sldId id="275" r:id="rId9"/>
    <p:sldId id="276" r:id="rId10"/>
    <p:sldId id="272" r:id="rId11"/>
    <p:sldId id="279" r:id="rId12"/>
    <p:sldId id="280" r:id="rId13"/>
    <p:sldId id="267" r:id="rId14"/>
    <p:sldId id="268"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168" autoAdjust="0"/>
  </p:normalViewPr>
  <p:slideViewPr>
    <p:cSldViewPr snapToGrid="0">
      <p:cViewPr varScale="1">
        <p:scale>
          <a:sx n="29" d="100"/>
          <a:sy n="29" d="100"/>
        </p:scale>
        <p:origin x="144" y="15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am-ET" sz="2400" b="1" dirty="0">
              <a:solidFill>
                <a:schemeClr val="bg2">
                  <a:lumMod val="50000"/>
                </a:schemeClr>
              </a:solidFill>
            </a:rPr>
            <a:t>የኢየሱስ ትንሳኤ</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am-ET" sz="2000" b="1" dirty="0">
              <a:effectLst>
                <a:outerShdw blurRad="38100" dist="38100" dir="2700000" algn="tl">
                  <a:srgbClr val="000000">
                    <a:alpha val="43137"/>
                  </a:srgbClr>
                </a:outerShdw>
              </a:effectLst>
            </a:rPr>
            <a:t>ትንሳኤው ታሪካዊ ክስተት ነበር ወይ</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am-ET" sz="2000" b="1" dirty="0">
              <a:effectLst>
                <a:outerShdw blurRad="38100" dist="38100" dir="2700000" algn="tl">
                  <a:srgbClr val="000000">
                    <a:alpha val="43137"/>
                  </a:srgbClr>
                </a:outerShdw>
              </a:effectLst>
            </a:rPr>
            <a:t>ቆሮንቶስ</a:t>
          </a:r>
          <a:r>
            <a:rPr lang="en" sz="2000" b="1" dirty="0">
              <a:effectLst>
                <a:outerShdw blurRad="38100" dist="38100" dir="2700000" algn="tl">
                  <a:srgbClr val="000000">
                    <a:alpha val="43137"/>
                  </a:srgbClr>
                </a:outerShdw>
              </a:effectLst>
            </a:rPr>
            <a:t>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am-ET" sz="2400" b="1" dirty="0">
              <a:solidFill>
                <a:schemeClr val="accent3">
                  <a:lumMod val="50000"/>
                </a:schemeClr>
              </a:solidFill>
            </a:rPr>
            <a:t>የኢየሱስ ትንሳኤ ውጤቶች</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am-ET" sz="2000" b="1" dirty="0">
              <a:effectLst>
                <a:outerShdw blurRad="38100" dist="38100" dir="2700000" algn="tl">
                  <a:srgbClr val="000000">
                    <a:alpha val="43137"/>
                  </a:srgbClr>
                </a:outerShdw>
              </a:effectLst>
            </a:rPr>
            <a:t>ክርስቶስ ከሞት ባይነሳ ኖሮስ</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am-ET" sz="2000" b="1" dirty="0">
              <a:effectLst>
                <a:outerShdw blurRad="38100" dist="38100" dir="2700000" algn="tl">
                  <a:srgbClr val="000000">
                    <a:alpha val="43137"/>
                  </a:srgbClr>
                </a:outerShdw>
              </a:effectLst>
            </a:rPr>
            <a:t>ቆሮንቶስ</a:t>
          </a:r>
          <a:r>
            <a:rPr lang="en" sz="2000" b="1" dirty="0">
              <a:effectLst>
                <a:outerShdw blurRad="38100" dist="38100" dir="2700000" algn="tl">
                  <a:srgbClr val="000000">
                    <a:alpha val="43137"/>
                  </a:srgbClr>
                </a:outerShdw>
              </a:effectLst>
            </a:rPr>
            <a:t>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am-ET" sz="2000" b="1" dirty="0">
              <a:effectLst>
                <a:outerShdw blurRad="38100" dist="38100" dir="2700000" algn="tl">
                  <a:srgbClr val="000000">
                    <a:alpha val="43137"/>
                  </a:srgbClr>
                </a:outerShdw>
              </a:effectLst>
            </a:rPr>
            <a:t>በትንሳኤው የተረጋገጡ ነገሮች ምንድን ናቸው</a:t>
          </a:r>
          <a:r>
            <a:rPr lang="en" sz="2000" b="1" dirty="0">
              <a:effectLst>
                <a:outerShdw blurRad="38100" dist="38100" dir="2700000" algn="tl">
                  <a:srgbClr val="000000">
                    <a:alpha val="43137"/>
                  </a:srgbClr>
                </a:outerShdw>
              </a:effectLst>
            </a:rPr>
            <a:t>? </a:t>
          </a:r>
          <a:r>
            <a:rPr lang="am-ET" sz="2000" b="1" dirty="0">
              <a:effectLst>
                <a:outerShdw blurRad="38100" dist="38100" dir="2700000" algn="tl">
                  <a:srgbClr val="000000">
                    <a:alpha val="43137"/>
                  </a:srgbClr>
                </a:outerShdw>
              </a:effectLst>
            </a:rPr>
            <a:t>                                    </a:t>
          </a:r>
          <a:r>
            <a:rPr lang="en" sz="2000" b="1" dirty="0">
              <a:effectLst>
                <a:outerShdw blurRad="38100" dist="38100" dir="2700000" algn="tl">
                  <a:srgbClr val="000000">
                    <a:alpha val="43137"/>
                  </a:srgbClr>
                </a:outerShdw>
              </a:effectLst>
            </a:rPr>
            <a:t>(1 </a:t>
          </a:r>
          <a:r>
            <a:rPr lang="am-ET" sz="2000" b="1" dirty="0">
              <a:effectLst>
                <a:outerShdw blurRad="38100" dist="38100" dir="2700000" algn="tl">
                  <a:srgbClr val="000000">
                    <a:alpha val="43137"/>
                  </a:srgbClr>
                </a:outerShdw>
              </a:effectLst>
            </a:rPr>
            <a:t>ቆሮንቶስ</a:t>
          </a:r>
          <a:r>
            <a:rPr lang="en" sz="2000" b="1" dirty="0">
              <a:effectLst>
                <a:outerShdw blurRad="38100" dist="38100" dir="2700000" algn="tl">
                  <a:srgbClr val="000000">
                    <a:alpha val="43137"/>
                  </a:srgbClr>
                </a:outerShdw>
              </a:effectLst>
            </a:rPr>
            <a:t>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am-ET" sz="2400" b="1" dirty="0">
              <a:solidFill>
                <a:schemeClr val="accent5">
                  <a:lumMod val="50000"/>
                </a:schemeClr>
              </a:solidFill>
            </a:rPr>
            <a:t>የእኛ ትንሳኤ</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am-ET" sz="2000" b="1" dirty="0">
              <a:effectLst>
                <a:outerShdw blurRad="38100" dist="38100" dir="2700000" algn="tl">
                  <a:srgbClr val="000000">
                    <a:alpha val="43137"/>
                  </a:srgbClr>
                </a:outerShdw>
              </a:effectLst>
            </a:rPr>
            <a:t>ትንሳኤያችን በምን አይነት ሥጋ ይሆናል</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am-ET" sz="2000" b="1" dirty="0">
              <a:effectLst>
                <a:outerShdw blurRad="38100" dist="38100" dir="2700000" algn="tl">
                  <a:srgbClr val="000000">
                    <a:alpha val="43137"/>
                  </a:srgbClr>
                </a:outerShdw>
              </a:effectLst>
            </a:rPr>
            <a:t>ቆሮንቶስ</a:t>
          </a:r>
          <a:r>
            <a:rPr lang="en" sz="2000" b="1" dirty="0">
              <a:effectLst>
                <a:outerShdw blurRad="38100" dist="38100" dir="2700000" algn="tl">
                  <a:srgbClr val="000000">
                    <a:alpha val="43137"/>
                  </a:srgbClr>
                </a:outerShdw>
              </a:effectLst>
            </a:rPr>
            <a:t>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am-ET" sz="2000" b="1" dirty="0">
              <a:effectLst>
                <a:outerShdw blurRad="38100" dist="38100" dir="2700000" algn="tl">
                  <a:srgbClr val="000000">
                    <a:alpha val="43137"/>
                  </a:srgbClr>
                </a:outerShdw>
              </a:effectLst>
            </a:rPr>
            <a:t>የእኛ ትንሳኤ የሚሆነው መቼ ነው</a:t>
          </a:r>
          <a:r>
            <a:rPr lang="en" sz="2000" b="1" dirty="0">
              <a:effectLst>
                <a:outerShdw blurRad="38100" dist="38100" dir="2700000" algn="tl">
                  <a:srgbClr val="000000">
                    <a:alpha val="43137"/>
                  </a:srgbClr>
                </a:outerShdw>
              </a:effectLst>
            </a:rPr>
            <a:t>? </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a:t>
          </a:r>
          <a:r>
            <a:rPr lang="am-ET" sz="2000" b="1" dirty="0">
              <a:effectLst>
                <a:outerShdw blurRad="38100" dist="38100" dir="2700000" algn="tl">
                  <a:srgbClr val="000000">
                    <a:alpha val="43137"/>
                  </a:srgbClr>
                </a:outerShdw>
              </a:effectLst>
            </a:rPr>
            <a:t>ቆሮንቶስ</a:t>
          </a:r>
          <a:r>
            <a:rPr lang="en" sz="2000" b="1" dirty="0">
              <a:effectLst>
                <a:outerShdw blurRad="38100" dist="38100" dir="2700000" algn="tl">
                  <a:srgbClr val="000000">
                    <a:alpha val="43137"/>
                  </a:srgbClr>
                </a:outerShdw>
              </a:effectLst>
            </a:rPr>
            <a:t>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am-ET" sz="2000" b="1" dirty="0">
              <a:effectLst>
                <a:outerShdw blurRad="38100" dist="38100" dir="2700000" algn="tl">
                  <a:srgbClr val="000000">
                    <a:alpha val="43137"/>
                  </a:srgbClr>
                </a:outerShdw>
              </a:effectLst>
            </a:rPr>
            <a:t>ይሰበካል</a:t>
          </a:r>
          <a:endParaRPr lang="en" sz="20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am-ET" sz="2000" b="1" dirty="0">
              <a:effectLst>
                <a:outerShdw blurRad="38100" dist="38100" dir="2700000" algn="tl">
                  <a:srgbClr val="000000">
                    <a:alpha val="43137"/>
                  </a:srgbClr>
                </a:outerShdw>
              </a:effectLst>
            </a:rPr>
            <a:t>ይቀበሉታል</a:t>
          </a:r>
          <a:endParaRPr lang="en"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am-ET" sz="2000" b="1" dirty="0">
              <a:effectLst>
                <a:outerShdw blurRad="38100" dist="38100" dir="2700000" algn="tl">
                  <a:srgbClr val="000000">
                    <a:alpha val="43137"/>
                  </a:srgbClr>
                </a:outerShdw>
              </a:effectLst>
            </a:rPr>
            <a:t>ይጸኑበታል</a:t>
          </a:r>
          <a:endParaRPr lang="en"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am-ET" sz="2000" b="1" dirty="0">
              <a:solidFill>
                <a:schemeClr val="tx1"/>
              </a:solidFill>
            </a:rPr>
            <a:t>ድነት ይገኛል</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26718">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am-ET" sz="2000" b="1" dirty="0">
              <a:solidFill>
                <a:schemeClr val="tx1"/>
              </a:solidFill>
              <a:effectLst/>
            </a:rPr>
            <a:t>ክርስቶስ ለኃጥያታችን ሞቷል</a:t>
          </a:r>
          <a:endParaRPr lang="en"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am-ET" sz="2000" b="1" dirty="0">
              <a:solidFill>
                <a:schemeClr val="tx1"/>
              </a:solidFill>
              <a:effectLst/>
            </a:rPr>
            <a:t>ክርስቶስ ተቀብሮ ነበር</a:t>
          </a:r>
          <a:endParaRPr lang="en" sz="2000" b="1" dirty="0">
            <a:solidFill>
              <a:schemeClr val="tx1"/>
            </a:solidFill>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am-ET" sz="2000" b="1" dirty="0">
              <a:effectLst>
                <a:outerShdw blurRad="38100" dist="38100" dir="2700000" algn="tl">
                  <a:srgbClr val="000000">
                    <a:alpha val="43137"/>
                  </a:srgbClr>
                </a:outerShdw>
              </a:effectLst>
            </a:rPr>
            <a:t>በሶስተኛውም ቀን ተነስቷል</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am-ET" sz="2000" b="1" dirty="0">
              <a:solidFill>
                <a:srgbClr val="6B00B4"/>
              </a:solidFill>
            </a:rPr>
            <a:t>ጴጥሮስና አስራ ሁለቱ</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am-ET" sz="2000" b="1" dirty="0">
              <a:solidFill>
                <a:srgbClr val="6B00B4"/>
              </a:solidFill>
            </a:rPr>
            <a:t>ከ</a:t>
          </a:r>
          <a:r>
            <a:rPr lang="en" sz="2000" b="1" dirty="0">
              <a:solidFill>
                <a:srgbClr val="6B00B4"/>
              </a:solidFill>
            </a:rPr>
            <a:t>500</a:t>
          </a:r>
          <a:r>
            <a:rPr lang="am-ET" sz="2000" b="1" dirty="0">
              <a:solidFill>
                <a:srgbClr val="6B00B4"/>
              </a:solidFill>
            </a:rPr>
            <a:t> በላይ ምስክሮች</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am-ET" sz="2000" b="1" dirty="0">
              <a:solidFill>
                <a:srgbClr val="6B00B4"/>
              </a:solidFill>
            </a:rPr>
            <a:t>ያዕቆብና ሐዋርያት</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am-ET" sz="2000" b="1" dirty="0">
              <a:solidFill>
                <a:srgbClr val="6B00B4"/>
              </a:solidFill>
            </a:rPr>
            <a:t>ጳውሎስ</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am-ET" sz="2000" b="1" dirty="0"/>
            <a:t>የወንጌሉ ስብከት ትርጉም አይኖረውም</a:t>
          </a:r>
          <a:r>
            <a:rPr lang="en" sz="2000" b="1" dirty="0"/>
            <a:t> (1</a:t>
          </a:r>
          <a:r>
            <a:rPr lang="am-ET" sz="2000" b="1" dirty="0"/>
            <a:t>ቆሮ</a:t>
          </a:r>
          <a:r>
            <a:rPr lang="en" sz="2000" b="1" dirty="0"/>
            <a:t> 15:14)</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am-ET" sz="2000" b="1" dirty="0"/>
            <a:t>እምነታችን ከንቱ ይሆናል</a:t>
          </a:r>
          <a:r>
            <a:rPr lang="en" sz="2000" b="1" dirty="0"/>
            <a:t> (1</a:t>
          </a:r>
          <a:r>
            <a:rPr lang="am-ET" sz="2000" b="1" dirty="0"/>
            <a:t>ቆሮ</a:t>
          </a:r>
          <a:r>
            <a:rPr lang="en" sz="2000" b="1" dirty="0"/>
            <a:t> 15:14)</a:t>
          </a:r>
          <a:r>
            <a:rPr lang="am-ET" sz="2000" b="1" dirty="0"/>
            <a:t> ጥቅም አይኖረውም</a:t>
          </a:r>
          <a:r>
            <a:rPr lang="en" sz="2000" b="1" dirty="0"/>
            <a:t> (1</a:t>
          </a:r>
          <a:r>
            <a:rPr lang="am-ET" sz="2000" b="1" dirty="0"/>
            <a:t>ቆሮ</a:t>
          </a:r>
          <a:r>
            <a:rPr lang="en" sz="2000" b="1" dirty="0"/>
            <a:t> 15:17)</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am-ET" sz="2000" b="1" dirty="0"/>
            <a:t>ሐሰተኛ ምስክሮች እንሆናለን</a:t>
          </a:r>
          <a:r>
            <a:rPr lang="en" sz="2000" b="1" dirty="0"/>
            <a:t> (1</a:t>
          </a:r>
          <a:r>
            <a:rPr lang="am-ET" sz="2000" b="1" dirty="0"/>
            <a:t>ቆሮ</a:t>
          </a:r>
          <a:r>
            <a:rPr lang="en" sz="2000" b="1" dirty="0"/>
            <a:t>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am-ET" sz="2000" b="1" dirty="0"/>
            <a:t>አሁንም በኃጥያታችን አለን ማለት ነው</a:t>
          </a:r>
          <a:r>
            <a:rPr lang="en" sz="2000" b="1" dirty="0"/>
            <a:t> (1</a:t>
          </a:r>
          <a:r>
            <a:rPr lang="am-ET" sz="2000" b="1" dirty="0"/>
            <a:t>ቆሮ</a:t>
          </a:r>
          <a:r>
            <a:rPr lang="en" sz="2000" b="1" dirty="0"/>
            <a:t> 15:17)</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am-ET" sz="2000" b="1" dirty="0">
              <a:solidFill>
                <a:schemeClr val="bg1"/>
              </a:solidFill>
              <a:effectLst>
                <a:outerShdw blurRad="38100" dist="38100" dir="2700000" algn="tl">
                  <a:srgbClr val="000000">
                    <a:alpha val="43137"/>
                  </a:srgbClr>
                </a:outerShdw>
              </a:effectLst>
            </a:rPr>
            <a:t>የሞቱትም መቼም ወደ ሕይወት አይመለሱም</a:t>
          </a:r>
          <a:r>
            <a:rPr lang="en" sz="2000" b="1" dirty="0">
              <a:solidFill>
                <a:schemeClr val="bg1"/>
              </a:solidFill>
              <a:effectLst>
                <a:outerShdw blurRad="38100" dist="38100" dir="2700000" algn="tl">
                  <a:srgbClr val="000000">
                    <a:alpha val="43137"/>
                  </a:srgbClr>
                </a:outerShdw>
              </a:effectLst>
            </a:rPr>
            <a:t> (1 </a:t>
          </a:r>
          <a:r>
            <a:rPr lang="am-ET" sz="2000" b="1" dirty="0">
              <a:solidFill>
                <a:schemeClr val="bg1"/>
              </a:solidFill>
              <a:effectLst>
                <a:outerShdw blurRad="38100" dist="38100" dir="2700000" algn="tl">
                  <a:srgbClr val="000000">
                    <a:alpha val="43137"/>
                  </a:srgbClr>
                </a:outerShdw>
              </a:effectLst>
            </a:rPr>
            <a:t>ቆሮ</a:t>
          </a:r>
          <a:r>
            <a:rPr lang="en" sz="2000" b="1" dirty="0">
              <a:solidFill>
                <a:schemeClr val="bg1"/>
              </a:solidFill>
              <a:effectLst>
                <a:outerShdw blurRad="38100" dist="38100" dir="2700000" algn="tl">
                  <a:srgbClr val="000000">
                    <a:alpha val="43137"/>
                  </a:srgbClr>
                </a:outerShdw>
              </a:effectLst>
            </a:rPr>
            <a:t>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n" sz="1400" b="1" dirty="0"/>
            <a:t>1</a:t>
          </a:r>
          <a:r>
            <a:rPr lang="am-ET" sz="1400" b="1" dirty="0"/>
            <a:t> ቆሮ</a:t>
          </a:r>
          <a:r>
            <a:rPr lang="en" sz="1400" b="1" dirty="0"/>
            <a:t> 15:30-32</a:t>
          </a:r>
          <a:endParaRPr lang="es-ES" sz="14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n" sz="1400" b="1" dirty="0"/>
            <a:t>1 </a:t>
          </a:r>
          <a:r>
            <a:rPr lang="am-ET" sz="1400" b="1" dirty="0"/>
            <a:t>ቆሮ</a:t>
          </a:r>
          <a:r>
            <a:rPr lang="en" sz="1400" b="1" dirty="0"/>
            <a:t> 15:33-34</a:t>
          </a:r>
          <a:endParaRPr lang="es-ES" sz="14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am-ET" sz="2000" b="1" dirty="0"/>
            <a:t>መከራና አደጋ ቢኖረውም ወንጌልን መስበክ ያዋጣል።</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am-ET" sz="2000" b="1" dirty="0"/>
            <a:t>ከመጽሐፍ ቅዱስ መርሆዎች ጋር ራስን አስማምቶ መኖር ያዋጣል።</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am-ET" sz="2000" b="1" dirty="0">
              <a:effectLst>
                <a:outerShdw blurRad="38100" dist="38100" dir="2700000" algn="tl">
                  <a:srgbClr val="000000">
                    <a:alpha val="43137"/>
                  </a:srgbClr>
                </a:outerShdw>
              </a:effectLst>
            </a:rPr>
            <a:t>የእፅዋት አካል</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a:t>
          </a:r>
          <a:r>
            <a:rPr lang="am-ET" sz="2000" b="1" dirty="0">
              <a:effectLst>
                <a:outerShdw blurRad="38100" dist="38100" dir="2700000" algn="tl">
                  <a:srgbClr val="000000">
                    <a:alpha val="43137"/>
                  </a:srgbClr>
                </a:outerShdw>
              </a:effectLst>
            </a:rPr>
            <a:t>ቆሮ</a:t>
          </a:r>
          <a:r>
            <a:rPr lang="en" sz="2000" b="1" dirty="0">
              <a:effectLst>
                <a:outerShdw blurRad="38100" dist="38100" dir="2700000" algn="tl">
                  <a:srgbClr val="000000">
                    <a:alpha val="43137"/>
                  </a:srgbClr>
                </a:outerShdw>
              </a:effectLst>
            </a:rPr>
            <a:t>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am-ET" sz="2000" b="1" dirty="0"/>
            <a:t>ዘር ይዘራል</a:t>
          </a:r>
          <a:endParaRPr lang="en"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ተንቀሳቃሽ አካላት</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a:t>
          </a: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ቆሮ</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am-ET" sz="2000" b="1" dirty="0"/>
            <a:t>ሰብሉ ይታጨዳል</a:t>
          </a:r>
          <a:endParaRPr lang="en"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am-ET" sz="2000" b="1" dirty="0"/>
            <a:t>የሰው አካል</a:t>
          </a:r>
          <a:endParaRPr lang="en"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am-ET" sz="2000" b="1" dirty="0"/>
            <a:t>የእንስሳት አካል</a:t>
          </a:r>
          <a:endParaRPr lang="en"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am-ET" sz="2000" b="1" dirty="0"/>
            <a:t>የአሳ አካል</a:t>
          </a:r>
          <a:endParaRPr lang="en"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am-ET" sz="2000" b="1" dirty="0"/>
            <a:t>የወፍ አካል</a:t>
          </a:r>
          <a:endParaRPr lang="en"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am-ET" sz="2000" b="1" dirty="0">
              <a:effectLst>
                <a:outerShdw blurRad="38100" dist="38100" dir="2700000" algn="tl">
                  <a:srgbClr val="000000">
                    <a:alpha val="43137"/>
                  </a:srgbClr>
                </a:outerShdw>
              </a:effectLst>
            </a:rPr>
            <a:t>የሰማይ አካላት</a:t>
          </a:r>
          <a:br>
            <a:rPr lang="es-ES"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a:t>
          </a:r>
          <a:r>
            <a:rPr lang="am-ET" sz="2000" b="1" dirty="0">
              <a:effectLst>
                <a:outerShdw blurRad="38100" dist="38100" dir="2700000" algn="tl">
                  <a:srgbClr val="000000">
                    <a:alpha val="43137"/>
                  </a:srgbClr>
                </a:outerShdw>
              </a:effectLst>
            </a:rPr>
            <a:t>ቆሮ</a:t>
          </a:r>
          <a:r>
            <a:rPr lang="en" sz="2000" b="1" dirty="0">
              <a:effectLst>
                <a:outerShdw blurRad="38100" dist="38100" dir="2700000" algn="tl">
                  <a:srgbClr val="000000">
                    <a:alpha val="43137"/>
                  </a:srgbClr>
                </a:outerShdw>
              </a:effectLst>
            </a:rPr>
            <a:t>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am-ET" sz="2000" b="1" dirty="0"/>
            <a:t>የጸሐይ ክብር</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am-ET" sz="2000" b="1" dirty="0"/>
            <a:t>የጨረቃ ክብር</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am-ET" sz="2000" b="1" dirty="0"/>
            <a:t>የከዋክብት ክብር</a:t>
          </a:r>
          <a:endParaRPr lang="en"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am-ET" sz="2000" b="1" dirty="0"/>
            <a:t>እያንዳንዱ የራሱ ክብር አለው</a:t>
          </a:r>
          <a:endParaRPr lang="en"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am-ET" sz="2000" b="1" dirty="0"/>
            <a:t>እግዚአብሔር ለሁሉም ተክል የፈለገውን አካል ይሰጠዋል</a:t>
          </a:r>
          <a:endParaRPr lang="en"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am-ET" sz="2800" b="1" dirty="0"/>
            <a:t>የአሁኑ አካላችን</a:t>
          </a:r>
          <a:endParaRPr lang="en"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am-ET" sz="2000" b="1" dirty="0">
              <a:effectLst>
                <a:outerShdw blurRad="38100" dist="38100" dir="2700000" algn="tl">
                  <a:srgbClr val="000000">
                    <a:alpha val="43137"/>
                  </a:srgbClr>
                </a:outerShdw>
              </a:effectLst>
            </a:rPr>
            <a:t>በስባሽ</a:t>
          </a:r>
          <a:endParaRPr lang="en"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am-ET" sz="2800" b="1" dirty="0"/>
            <a:t>የትንሳኤው አካላችን</a:t>
          </a:r>
          <a:endParaRPr lang="en"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ፍጹም</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am-ET" sz="2000" b="1" dirty="0">
              <a:effectLst>
                <a:outerShdw blurRad="38100" dist="38100" dir="2700000" algn="tl">
                  <a:srgbClr val="000000">
                    <a:alpha val="43137"/>
                  </a:srgbClr>
                </a:outerShdw>
              </a:effectLst>
            </a:rPr>
            <a:t>የረከሰ</a:t>
          </a:r>
          <a:endParaRPr lang="en"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የከበረ</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am-ET" sz="2000" b="1" dirty="0">
              <a:effectLst>
                <a:outerShdw blurRad="38100" dist="38100" dir="2700000" algn="tl">
                  <a:srgbClr val="000000">
                    <a:alpha val="43137"/>
                  </a:srgbClr>
                </a:outerShdw>
              </a:effectLst>
            </a:rPr>
            <a:t>ደካማ</a:t>
          </a:r>
          <a:endParaRPr lang="en"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ኃይለኛ</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am-ET" sz="2000" b="1" dirty="0">
              <a:effectLst>
                <a:outerShdw blurRad="38100" dist="38100" dir="2700000" algn="tl">
                  <a:srgbClr val="000000">
                    <a:alpha val="43137"/>
                  </a:srgbClr>
                </a:outerShdw>
              </a:effectLst>
            </a:rPr>
            <a:t>ሥጋዊ</a:t>
          </a:r>
          <a:endParaRPr lang="en" sz="2000" b="1" dirty="0">
            <a:effectLst>
              <a:outerShdw blurRad="38100" dist="38100" dir="2700000" algn="tl">
                <a:srgbClr val="000000">
                  <a:alpha val="43137"/>
                </a:srgbClr>
              </a:outerShdw>
            </a:effectLst>
          </a:endParaRP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መንፈሳዊ</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m-ET" sz="2400" b="1" kern="1200" dirty="0">
              <a:solidFill>
                <a:schemeClr val="bg2">
                  <a:lumMod val="50000"/>
                </a:schemeClr>
              </a:solidFill>
            </a:rPr>
            <a:t>የኢየሱስ ትንሳኤ</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ትንሳኤው ታሪካዊ ክስተት ነበር ወይ</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am-ET" sz="2000" b="1" kern="1200" dirty="0">
              <a:effectLst>
                <a:outerShdw blurRad="38100" dist="38100" dir="2700000" algn="tl">
                  <a:srgbClr val="000000">
                    <a:alpha val="43137"/>
                  </a:srgbClr>
                </a:outerShdw>
              </a:effectLst>
            </a:rPr>
            <a:t>ቆሮንቶስ</a:t>
          </a:r>
          <a:r>
            <a:rPr lang="en" sz="2000" b="1" kern="1200" dirty="0">
              <a:effectLst>
                <a:outerShdw blurRad="38100" dist="38100" dir="2700000" algn="tl">
                  <a:srgbClr val="000000">
                    <a:alpha val="43137"/>
                  </a:srgbClr>
                </a:outerShdw>
              </a:effectLst>
            </a:rPr>
            <a:t>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m-ET" sz="2400" b="1" kern="1200" dirty="0">
              <a:solidFill>
                <a:schemeClr val="accent3">
                  <a:lumMod val="50000"/>
                </a:schemeClr>
              </a:solidFill>
            </a:rPr>
            <a:t>የኢየሱስ ትንሳኤ ውጤቶች</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ክርስቶስ ከሞት ባይነሳ ኖሮስ</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am-ET" sz="2000" b="1" kern="1200" dirty="0">
              <a:effectLst>
                <a:outerShdw blurRad="38100" dist="38100" dir="2700000" algn="tl">
                  <a:srgbClr val="000000">
                    <a:alpha val="43137"/>
                  </a:srgbClr>
                </a:outerShdw>
              </a:effectLst>
            </a:rPr>
            <a:t>ቆሮንቶስ</a:t>
          </a:r>
          <a:r>
            <a:rPr lang="en" sz="2000" b="1" kern="1200" dirty="0">
              <a:effectLst>
                <a:outerShdw blurRad="38100" dist="38100" dir="2700000" algn="tl">
                  <a:srgbClr val="000000">
                    <a:alpha val="43137"/>
                  </a:srgbClr>
                </a:outerShdw>
              </a:effectLst>
            </a:rPr>
            <a:t>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በትንሳኤው የተረጋገጡ ነገሮች ምንድን ናቸው</a:t>
          </a:r>
          <a:r>
            <a:rPr lang="en" sz="2000" b="1" kern="1200" dirty="0">
              <a:effectLst>
                <a:outerShdw blurRad="38100" dist="38100" dir="2700000" algn="tl">
                  <a:srgbClr val="000000">
                    <a:alpha val="43137"/>
                  </a:srgbClr>
                </a:outerShdw>
              </a:effectLst>
            </a:rPr>
            <a:t>? </a:t>
          </a:r>
          <a:r>
            <a:rPr lang="am-ET" sz="2000" b="1" kern="1200" dirty="0">
              <a:effectLst>
                <a:outerShdw blurRad="38100" dist="38100" dir="2700000" algn="tl">
                  <a:srgbClr val="000000">
                    <a:alpha val="43137"/>
                  </a:srgbClr>
                </a:outerShdw>
              </a:effectLst>
            </a:rPr>
            <a:t>                                    </a:t>
          </a:r>
          <a:r>
            <a:rPr lang="en" sz="2000" b="1" kern="1200" dirty="0">
              <a:effectLst>
                <a:outerShdw blurRad="38100" dist="38100" dir="2700000" algn="tl">
                  <a:srgbClr val="000000">
                    <a:alpha val="43137"/>
                  </a:srgbClr>
                </a:outerShdw>
              </a:effectLst>
            </a:rPr>
            <a:t>(1 </a:t>
          </a:r>
          <a:r>
            <a:rPr lang="am-ET" sz="2000" b="1" kern="1200" dirty="0">
              <a:effectLst>
                <a:outerShdw blurRad="38100" dist="38100" dir="2700000" algn="tl">
                  <a:srgbClr val="000000">
                    <a:alpha val="43137"/>
                  </a:srgbClr>
                </a:outerShdw>
              </a:effectLst>
            </a:rPr>
            <a:t>ቆሮንቶስ</a:t>
          </a:r>
          <a:r>
            <a:rPr lang="en" sz="2000" b="1" kern="1200" dirty="0">
              <a:effectLst>
                <a:outerShdw blurRad="38100" dist="38100" dir="2700000" algn="tl">
                  <a:srgbClr val="000000">
                    <a:alpha val="43137"/>
                  </a:srgbClr>
                </a:outerShdw>
              </a:effectLst>
            </a:rPr>
            <a:t>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am-ET" sz="2400" b="1" kern="1200" dirty="0">
              <a:solidFill>
                <a:schemeClr val="accent5">
                  <a:lumMod val="50000"/>
                </a:schemeClr>
              </a:solidFill>
            </a:rPr>
            <a:t>የእኛ ትንሳኤ</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ትንሳኤያችን በምን አይነት ሥጋ ይሆናል</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am-ET" sz="2000" b="1" kern="1200" dirty="0">
              <a:effectLst>
                <a:outerShdw blurRad="38100" dist="38100" dir="2700000" algn="tl">
                  <a:srgbClr val="000000">
                    <a:alpha val="43137"/>
                  </a:srgbClr>
                </a:outerShdw>
              </a:effectLst>
            </a:rPr>
            <a:t>ቆሮንቶስ</a:t>
          </a:r>
          <a:r>
            <a:rPr lang="en" sz="2000" b="1" kern="1200" dirty="0">
              <a:effectLst>
                <a:outerShdw blurRad="38100" dist="38100" dir="2700000" algn="tl">
                  <a:srgbClr val="000000">
                    <a:alpha val="43137"/>
                  </a:srgbClr>
                </a:outerShdw>
              </a:effectLst>
            </a:rPr>
            <a:t>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የእኛ ትንሳኤ የሚሆነው መቼ ነው</a:t>
          </a:r>
          <a:r>
            <a:rPr lang="en" sz="2000" b="1" kern="1200" dirty="0">
              <a:effectLst>
                <a:outerShdw blurRad="38100" dist="38100" dir="2700000" algn="tl">
                  <a:srgbClr val="000000">
                    <a:alpha val="43137"/>
                  </a:srgbClr>
                </a:outerShdw>
              </a:effectLst>
            </a:rPr>
            <a:t>? </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a:t>
          </a:r>
          <a:r>
            <a:rPr lang="am-ET" sz="2000" b="1" kern="1200" dirty="0">
              <a:effectLst>
                <a:outerShdw blurRad="38100" dist="38100" dir="2700000" algn="tl">
                  <a:srgbClr val="000000">
                    <a:alpha val="43137"/>
                  </a:srgbClr>
                </a:outerShdw>
              </a:effectLst>
            </a:rPr>
            <a:t>ቆሮንቶስ</a:t>
          </a:r>
          <a:r>
            <a:rPr lang="en" sz="2000" b="1" kern="1200" dirty="0">
              <a:effectLst>
                <a:outerShdw blurRad="38100" dist="38100" dir="2700000" algn="tl">
                  <a:srgbClr val="000000">
                    <a:alpha val="43137"/>
                  </a:srgbClr>
                </a:outerShdw>
              </a:effectLst>
            </a:rPr>
            <a:t>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1850" y="0"/>
          <a:ext cx="1536948"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ይሰበካል</a:t>
          </a:r>
          <a:endParaRPr lang="en" sz="2000" b="1" kern="1200" dirty="0">
            <a:effectLst>
              <a:outerShdw blurRad="38100" dist="38100" dir="2700000" algn="tl">
                <a:srgbClr val="000000">
                  <a:alpha val="43137"/>
                </a:srgbClr>
              </a:outerShdw>
            </a:effectLst>
          </a:endParaRPr>
        </a:p>
      </dsp:txBody>
      <dsp:txXfrm>
        <a:off x="19534" y="17684"/>
        <a:ext cx="1501580" cy="568398"/>
      </dsp:txXfrm>
    </dsp:sp>
    <dsp:sp modelId="{AF37FF43-353A-4927-B701-7D3665336D78}">
      <dsp:nvSpPr>
        <dsp:cNvPr id="0" name=""/>
        <dsp:cNvSpPr/>
      </dsp:nvSpPr>
      <dsp:spPr>
        <a:xfrm>
          <a:off x="1692493" y="111301"/>
          <a:ext cx="325833" cy="381163"/>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692493" y="187534"/>
        <a:ext cx="228083" cy="228697"/>
      </dsp:txXfrm>
    </dsp:sp>
    <dsp:sp modelId="{EAD085D7-2CFB-403A-908B-420116A5AECF}">
      <dsp:nvSpPr>
        <dsp:cNvPr id="0" name=""/>
        <dsp:cNvSpPr/>
      </dsp:nvSpPr>
      <dsp:spPr>
        <a:xfrm>
          <a:off x="2153577" y="0"/>
          <a:ext cx="1536948"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ይቀበሉታል</a:t>
          </a:r>
          <a:endParaRPr lang="en" sz="2000" b="1" kern="1200" dirty="0">
            <a:effectLst>
              <a:outerShdw blurRad="38100" dist="38100" dir="2700000" algn="tl">
                <a:srgbClr val="000000">
                  <a:alpha val="43137"/>
                </a:srgbClr>
              </a:outerShdw>
            </a:effectLst>
          </a:endParaRPr>
        </a:p>
      </dsp:txBody>
      <dsp:txXfrm>
        <a:off x="2171261" y="17684"/>
        <a:ext cx="1501580" cy="568398"/>
      </dsp:txXfrm>
    </dsp:sp>
    <dsp:sp modelId="{C5E937D9-F6F8-4C40-A5FD-52900AF2D166}">
      <dsp:nvSpPr>
        <dsp:cNvPr id="0" name=""/>
        <dsp:cNvSpPr/>
      </dsp:nvSpPr>
      <dsp:spPr>
        <a:xfrm>
          <a:off x="3844220" y="111301"/>
          <a:ext cx="325833" cy="381163"/>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844220" y="187534"/>
        <a:ext cx="228083" cy="228697"/>
      </dsp:txXfrm>
    </dsp:sp>
    <dsp:sp modelId="{513371BA-BC18-4303-A20F-DD0852FD91EA}">
      <dsp:nvSpPr>
        <dsp:cNvPr id="0" name=""/>
        <dsp:cNvSpPr/>
      </dsp:nvSpPr>
      <dsp:spPr>
        <a:xfrm>
          <a:off x="4305305" y="0"/>
          <a:ext cx="1947590"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ይጸኑበታል</a:t>
          </a:r>
          <a:endParaRPr lang="en" sz="2000" b="1" kern="1200" dirty="0">
            <a:effectLst>
              <a:outerShdw blurRad="38100" dist="38100" dir="2700000" algn="tl">
                <a:srgbClr val="000000">
                  <a:alpha val="43137"/>
                </a:srgbClr>
              </a:outerShdw>
            </a:effectLst>
          </a:endParaRPr>
        </a:p>
      </dsp:txBody>
      <dsp:txXfrm>
        <a:off x="4322989" y="17684"/>
        <a:ext cx="1912222" cy="568398"/>
      </dsp:txXfrm>
    </dsp:sp>
    <dsp:sp modelId="{304BD7EC-1449-4DA1-963A-84B74052439F}">
      <dsp:nvSpPr>
        <dsp:cNvPr id="0" name=""/>
        <dsp:cNvSpPr/>
      </dsp:nvSpPr>
      <dsp:spPr>
        <a:xfrm>
          <a:off x="6406589" y="111301"/>
          <a:ext cx="325833" cy="381163"/>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406589" y="187534"/>
        <a:ext cx="228083" cy="228697"/>
      </dsp:txXfrm>
    </dsp:sp>
    <dsp:sp modelId="{F9596D62-913C-41FA-ADE4-FD54834BAACF}">
      <dsp:nvSpPr>
        <dsp:cNvPr id="0" name=""/>
        <dsp:cNvSpPr/>
      </dsp:nvSpPr>
      <dsp:spPr>
        <a:xfrm>
          <a:off x="6867674" y="0"/>
          <a:ext cx="168392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chemeClr val="tx1"/>
              </a:solidFill>
            </a:rPr>
            <a:t>ድነት ይገኛል</a:t>
          </a:r>
          <a:endParaRPr lang="es-ES" sz="2000" b="1" kern="1200" dirty="0">
            <a:solidFill>
              <a:schemeClr val="tx1"/>
            </a:solidFill>
          </a:endParaRPr>
        </a:p>
      </dsp:txBody>
      <dsp:txXfrm>
        <a:off x="6885358" y="17684"/>
        <a:ext cx="164855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chemeClr val="tx1"/>
              </a:solidFill>
              <a:effectLst/>
            </a:rPr>
            <a:t>ክርስቶስ ለኃጥያታችን ሞቷል</a:t>
          </a:r>
          <a:endParaRPr lang="en" sz="2000" b="1" kern="1200" dirty="0">
            <a:solidFill>
              <a:schemeClr val="tx1"/>
            </a:solidFill>
            <a:effectLst/>
          </a:endParaRP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chemeClr val="tx1"/>
              </a:solidFill>
              <a:effectLst/>
            </a:rPr>
            <a:t>ክርስቶስ ተቀብሮ ነበር</a:t>
          </a:r>
          <a:endParaRPr lang="en" sz="2000" b="1" kern="1200" dirty="0">
            <a:solidFill>
              <a:schemeClr val="tx1"/>
            </a:solidFill>
            <a:effectLst/>
          </a:endParaRP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በሶስተኛውም ቀን ተነስቷል</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rgbClr val="6B00B4"/>
              </a:solidFill>
            </a:rPr>
            <a:t>ጴጥሮስና አስራ ሁለቱ</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rgbClr val="6B00B4"/>
              </a:solidFill>
            </a:rPr>
            <a:t>ከ</a:t>
          </a:r>
          <a:r>
            <a:rPr lang="en" sz="2000" b="1" kern="1200" dirty="0">
              <a:solidFill>
                <a:srgbClr val="6B00B4"/>
              </a:solidFill>
            </a:rPr>
            <a:t>500</a:t>
          </a:r>
          <a:r>
            <a:rPr lang="am-ET" sz="2000" b="1" kern="1200" dirty="0">
              <a:solidFill>
                <a:srgbClr val="6B00B4"/>
              </a:solidFill>
            </a:rPr>
            <a:t> በላይ ምስክሮች</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rgbClr val="6B00B4"/>
              </a:solidFill>
            </a:rPr>
            <a:t>ያዕቆብና ሐዋርያት</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rgbClr val="6B00B4"/>
              </a:solidFill>
            </a:rPr>
            <a:t>ጳውሎስ</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t>የወንጌሉ ስብከት ትርጉም አይኖረውም</a:t>
          </a:r>
          <a:r>
            <a:rPr lang="en" sz="2000" b="1" kern="1200" dirty="0"/>
            <a:t> (1</a:t>
          </a:r>
          <a:r>
            <a:rPr lang="am-ET" sz="2000" b="1" kern="1200" dirty="0"/>
            <a:t>ቆሮ</a:t>
          </a:r>
          <a:r>
            <a:rPr lang="en" sz="2000" b="1" kern="1200" dirty="0"/>
            <a:t> 15:14)</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t>እምነታችን ከንቱ ይሆናል</a:t>
          </a:r>
          <a:r>
            <a:rPr lang="en" sz="2000" b="1" kern="1200" dirty="0"/>
            <a:t> (1</a:t>
          </a:r>
          <a:r>
            <a:rPr lang="am-ET" sz="2000" b="1" kern="1200" dirty="0"/>
            <a:t>ቆሮ</a:t>
          </a:r>
          <a:r>
            <a:rPr lang="en" sz="2000" b="1" kern="1200" dirty="0"/>
            <a:t> 15:14)</a:t>
          </a:r>
          <a:r>
            <a:rPr lang="am-ET" sz="2000" b="1" kern="1200" dirty="0"/>
            <a:t> ጥቅም አይኖረውም</a:t>
          </a:r>
          <a:r>
            <a:rPr lang="en" sz="2000" b="1" kern="1200" dirty="0"/>
            <a:t> (1</a:t>
          </a:r>
          <a:r>
            <a:rPr lang="am-ET" sz="2000" b="1" kern="1200" dirty="0"/>
            <a:t>ቆሮ</a:t>
          </a:r>
          <a:r>
            <a:rPr lang="en" sz="2000" b="1" kern="1200" dirty="0"/>
            <a:t> 15:17)</a:t>
          </a:r>
          <a:endParaRPr lang="es-ES" sz="20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t>ሐሰተኛ ምስክሮች እንሆናለን</a:t>
          </a:r>
          <a:r>
            <a:rPr lang="en" sz="2000" b="1" kern="1200" dirty="0"/>
            <a:t> (1</a:t>
          </a:r>
          <a:r>
            <a:rPr lang="am-ET" sz="2000" b="1" kern="1200" dirty="0"/>
            <a:t>ቆሮ</a:t>
          </a:r>
          <a:r>
            <a:rPr lang="en" sz="2000" b="1" kern="1200" dirty="0"/>
            <a:t>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t>አሁንም በኃጥያታችን አለን ማለት ነው</a:t>
          </a:r>
          <a:r>
            <a:rPr lang="en" sz="2000" b="1" kern="1200" dirty="0"/>
            <a:t> (1</a:t>
          </a:r>
          <a:r>
            <a:rPr lang="am-ET" sz="2000" b="1" kern="1200" dirty="0"/>
            <a:t>ቆሮ</a:t>
          </a:r>
          <a:r>
            <a:rPr lang="en" sz="2000" b="1" kern="1200" dirty="0"/>
            <a:t> 15:17)</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schemeClr val="bg1"/>
              </a:solidFill>
              <a:effectLst>
                <a:outerShdw blurRad="38100" dist="38100" dir="2700000" algn="tl">
                  <a:srgbClr val="000000">
                    <a:alpha val="43137"/>
                  </a:srgbClr>
                </a:outerShdw>
              </a:effectLst>
            </a:rPr>
            <a:t>የሞቱትም መቼም ወደ ሕይወት አይመለሱም</a:t>
          </a:r>
          <a:r>
            <a:rPr lang="en" sz="2000" b="1" kern="1200" dirty="0">
              <a:solidFill>
                <a:schemeClr val="bg1"/>
              </a:solidFill>
              <a:effectLst>
                <a:outerShdw blurRad="38100" dist="38100" dir="2700000" algn="tl">
                  <a:srgbClr val="000000">
                    <a:alpha val="43137"/>
                  </a:srgbClr>
                </a:outerShdw>
              </a:effectLst>
            </a:rPr>
            <a:t> (1 </a:t>
          </a:r>
          <a:r>
            <a:rPr lang="am-ET" sz="2000" b="1" kern="1200" dirty="0">
              <a:solidFill>
                <a:schemeClr val="bg1"/>
              </a:solidFill>
              <a:effectLst>
                <a:outerShdw blurRad="38100" dist="38100" dir="2700000" algn="tl">
                  <a:srgbClr val="000000">
                    <a:alpha val="43137"/>
                  </a:srgbClr>
                </a:outerShdw>
              </a:effectLst>
            </a:rPr>
            <a:t>ቆሮ</a:t>
          </a:r>
          <a:r>
            <a:rPr lang="en" sz="2000" b="1" kern="1200" dirty="0">
              <a:solidFill>
                <a:schemeClr val="bg1"/>
              </a:solidFill>
              <a:effectLst>
                <a:outerShdw blurRad="38100" dist="38100" dir="2700000" algn="tl">
                  <a:srgbClr val="000000">
                    <a:alpha val="43137"/>
                  </a:srgbClr>
                </a:outerShdw>
              </a:effectLst>
            </a:rPr>
            <a:t>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a:t>
          </a:r>
          <a:r>
            <a:rPr lang="am-ET" sz="1400" b="1" kern="1200" dirty="0"/>
            <a:t> ቆሮ</a:t>
          </a:r>
          <a:r>
            <a:rPr lang="en" sz="1400" b="1" kern="1200" dirty="0"/>
            <a:t> 15:30-32</a:t>
          </a:r>
          <a:endParaRPr lang="es-ES" sz="14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am-ET" sz="2000" b="1" kern="1200" dirty="0"/>
            <a:t>መከራና አደጋ ቢኖረውም ወንጌልን መስበክ ያዋጣል።</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42240" tIns="53340" rIns="142240" bIns="53340" numCol="1" spcCol="1270" anchor="ctr" anchorCtr="0">
          <a:noAutofit/>
        </a:bodyPr>
        <a:lstStyle/>
        <a:p>
          <a:pPr marL="0" lvl="0" indent="0" algn="l" defTabSz="622300">
            <a:lnSpc>
              <a:spcPct val="90000"/>
            </a:lnSpc>
            <a:spcBef>
              <a:spcPct val="0"/>
            </a:spcBef>
            <a:spcAft>
              <a:spcPct val="35000"/>
            </a:spcAft>
            <a:buNone/>
          </a:pPr>
          <a:r>
            <a:rPr lang="en" sz="1400" b="1" kern="1200" dirty="0"/>
            <a:t>1 </a:t>
          </a:r>
          <a:r>
            <a:rPr lang="am-ET" sz="1400" b="1" kern="1200" dirty="0"/>
            <a:t>ቆሮ</a:t>
          </a:r>
          <a:r>
            <a:rPr lang="en" sz="1400" b="1" kern="1200" dirty="0"/>
            <a:t> 15:33-34</a:t>
          </a:r>
          <a:endParaRPr lang="es-ES" sz="14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am-ET" sz="2000" b="1" kern="1200" dirty="0"/>
            <a:t>ከመጽሐፍ ቅዱስ መርሆዎች ጋር ራስን አስማምቶ መኖር ያዋጣል።</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የእፅዋት አካል</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a:t>
          </a:r>
          <a:r>
            <a:rPr lang="am-ET" sz="2000" b="1" kern="1200" dirty="0">
              <a:effectLst>
                <a:outerShdw blurRad="38100" dist="38100" dir="2700000" algn="tl">
                  <a:srgbClr val="000000">
                    <a:alpha val="43137"/>
                  </a:srgbClr>
                </a:outerShdw>
              </a:effectLst>
            </a:rPr>
            <a:t>ቆሮ</a:t>
          </a:r>
          <a:r>
            <a:rPr lang="en" sz="2000" b="1" kern="1200" dirty="0">
              <a:effectLst>
                <a:outerShdw blurRad="38100" dist="38100" dir="2700000" algn="tl">
                  <a:srgbClr val="000000">
                    <a:alpha val="43137"/>
                  </a:srgbClr>
                </a:outerShdw>
              </a:effectLst>
            </a:rPr>
            <a:t>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ዘር ይዘራል</a:t>
          </a:r>
          <a:endParaRPr lang="en"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ሰብሉ ይታጨዳል</a:t>
          </a:r>
          <a:endParaRPr lang="en" sz="2000" b="1" kern="1200" dirty="0"/>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እግዚአብሔር ለሁሉም ተክል የፈለገውን አካል ይሰጠዋል</a:t>
          </a:r>
          <a:endParaRPr lang="en" sz="2000" b="1" kern="1200" dirty="0"/>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ተንቀሳቃሽ አካላት</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a:t>
          </a: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ቆሮ</a:t>
          </a:r>
          <a:r>
            <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የሰው አካል</a:t>
          </a:r>
          <a:endParaRPr lang="en"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የእንስሳት አካል</a:t>
          </a:r>
          <a:endParaRPr lang="en"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የአሳ አካል</a:t>
          </a:r>
          <a:endParaRPr lang="en" sz="2000" b="1" kern="1200" dirty="0"/>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የወፍ አካል</a:t>
          </a:r>
          <a:endParaRPr lang="en" sz="2000" b="1" kern="1200" dirty="0"/>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የሰማይ አካላት</a:t>
          </a:r>
          <a:br>
            <a:rPr lang="es-ES"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a:t>
          </a:r>
          <a:r>
            <a:rPr lang="am-ET" sz="2000" b="1" kern="1200" dirty="0">
              <a:effectLst>
                <a:outerShdw blurRad="38100" dist="38100" dir="2700000" algn="tl">
                  <a:srgbClr val="000000">
                    <a:alpha val="43137"/>
                  </a:srgbClr>
                </a:outerShdw>
              </a:effectLst>
            </a:rPr>
            <a:t>ቆሮ</a:t>
          </a:r>
          <a:r>
            <a:rPr lang="en" sz="2000" b="1" kern="1200" dirty="0">
              <a:effectLst>
                <a:outerShdw blurRad="38100" dist="38100" dir="2700000" algn="tl">
                  <a:srgbClr val="000000">
                    <a:alpha val="43137"/>
                  </a:srgbClr>
                </a:outerShdw>
              </a:effectLst>
            </a:rPr>
            <a:t>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የጸሐይ ክብር</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የጨረቃ ክብር</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የከዋክብት ክብር</a:t>
          </a:r>
          <a:endParaRPr lang="en" sz="2000" b="1" kern="1200" dirty="0"/>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am-ET" sz="2000" b="1" kern="1200" dirty="0"/>
            <a:t>እያንዳንዱ የራሱ ክብር አለው</a:t>
          </a:r>
          <a:endParaRPr lang="en" sz="2000" b="1" kern="1200" dirty="0"/>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m-ET" sz="2800" b="1" kern="1200" dirty="0"/>
            <a:t>የአሁኑ አካላችን</a:t>
          </a:r>
          <a:endParaRPr lang="en" sz="2800" b="1" kern="1200" dirty="0"/>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በስባሽ</a:t>
          </a:r>
          <a:endParaRPr lang="en" sz="2000" b="1" kern="1200" dirty="0">
            <a:effectLst>
              <a:outerShdw blurRad="38100" dist="38100" dir="2700000" algn="tl">
                <a:srgbClr val="000000">
                  <a:alpha val="43137"/>
                </a:srgbClr>
              </a:outerShdw>
            </a:effectLst>
          </a:endParaRP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የረከሰ</a:t>
          </a:r>
          <a:endParaRPr lang="en" sz="2000" b="1" kern="1200" dirty="0">
            <a:effectLst>
              <a:outerShdw blurRad="38100" dist="38100" dir="2700000" algn="tl">
                <a:srgbClr val="000000">
                  <a:alpha val="43137"/>
                </a:srgbClr>
              </a:outerShdw>
            </a:effectLst>
          </a:endParaRP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ደካማ</a:t>
          </a:r>
          <a:endParaRPr lang="en" sz="2000" b="1" kern="1200" dirty="0">
            <a:effectLst>
              <a:outerShdw blurRad="38100" dist="38100" dir="2700000" algn="tl">
                <a:srgbClr val="000000">
                  <a:alpha val="43137"/>
                </a:srgbClr>
              </a:outerShdw>
            </a:effectLst>
          </a:endParaRP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effectLst>
                <a:outerShdw blurRad="38100" dist="38100" dir="2700000" algn="tl">
                  <a:srgbClr val="000000">
                    <a:alpha val="43137"/>
                  </a:srgbClr>
                </a:outerShdw>
              </a:effectLst>
            </a:rPr>
            <a:t>ሥጋዊ</a:t>
          </a:r>
          <a:endParaRPr lang="en" sz="2000" b="1" kern="1200" dirty="0">
            <a:effectLst>
              <a:outerShdw blurRad="38100" dist="38100" dir="2700000" algn="tl">
                <a:srgbClr val="000000">
                  <a:alpha val="43137"/>
                </a:srgbClr>
              </a:outerShdw>
            </a:effectLst>
          </a:endParaRP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am-ET" sz="2800" b="1" kern="1200" dirty="0"/>
            <a:t>የትንሳኤው አካላችን</a:t>
          </a:r>
          <a:endParaRPr lang="en" sz="2800" b="1" kern="1200" dirty="0"/>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ፍጹም</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የከበረ</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ኃይለኛ</a:t>
          </a:r>
          <a:endParaRPr lang="en"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am-ET"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መንፈሳዊ</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19/08/2026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15:14 - G2756 - κενός – </a:t>
            </a:r>
            <a:r>
              <a:rPr lang="en" dirty="0" err="1"/>
              <a:t>kenós</a:t>
            </a:r>
            <a:endParaRPr lang="es-ES" dirty="0"/>
          </a:p>
          <a:p>
            <a:r>
              <a:rPr lang="en" dirty="0"/>
              <a:t>Definition: empty (literally or figuratively)</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n" dirty="0"/>
              <a:t>1Co. 15:17 - G3152 - μάτα </a:t>
            </a:r>
            <a:r>
              <a:rPr lang="en" dirty="0" err="1"/>
              <a:t>ιος </a:t>
            </a:r>
            <a:r>
              <a:rPr lang="en" dirty="0"/>
              <a:t>– </a:t>
            </a:r>
            <a:r>
              <a:rPr lang="en" dirty="0" err="1"/>
              <a:t>mátaios</a:t>
            </a:r>
            <a:endParaRPr lang="es-ES" dirty="0"/>
          </a:p>
          <a:p>
            <a:r>
              <a:rPr lang="en" dirty="0"/>
              <a:t>Definition: empty, that is (literally) useless</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1022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6731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22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20858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539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540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1773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06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0771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37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535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19/08/2026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19/08/2026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755127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e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74064"/>
            <a:ext cx="11777332" cy="1036864"/>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am-ET" sz="500" b="1" dirty="0">
                <a:ln/>
                <a:solidFill>
                  <a:schemeClr val="bg2"/>
                </a:solidFill>
              </a:rPr>
              <a:t>የክርስቶስ ትንሳኤ ኃይል</a:t>
            </a:r>
            <a:endParaRPr lang="en" sz="500" b="1" dirty="0">
              <a:ln/>
              <a:solidFill>
                <a:schemeClr val="bg2"/>
              </a:solidFill>
            </a:endParaRP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2326278" cy="338554"/>
          </a:xfrm>
          <a:prstGeom prst="rect">
            <a:avLst/>
          </a:prstGeom>
          <a:noFill/>
        </p:spPr>
        <p:txBody>
          <a:bodyPr wrap="none" rtlCol="0">
            <a:spAutoFit/>
          </a:bodyPr>
          <a:lstStyle/>
          <a:p>
            <a:r>
              <a:rPr lang="en-US" sz="1600" b="1" dirty="0" err="1">
                <a:solidFill>
                  <a:srgbClr val="FAD5B0"/>
                </a:solidFill>
                <a:effectLst>
                  <a:outerShdw blurRad="38100" dist="38100" dir="2700000" algn="tl">
                    <a:srgbClr val="000000">
                      <a:alpha val="43137"/>
                    </a:srgbClr>
                  </a:outerShdw>
                </a:effectLst>
              </a:rPr>
              <a:t>ትምህርት</a:t>
            </a:r>
            <a:r>
              <a:rPr lang="en" sz="1600" b="1" dirty="0">
                <a:solidFill>
                  <a:srgbClr val="FAD5B0"/>
                </a:solidFill>
                <a:effectLst>
                  <a:outerShdw blurRad="38100" dist="38100" dir="2700000" algn="tl">
                    <a:srgbClr val="000000">
                      <a:alpha val="43137"/>
                    </a:srgbClr>
                  </a:outerShdw>
                </a:effectLst>
              </a:rPr>
              <a:t> 8 </a:t>
            </a:r>
            <a:r>
              <a:rPr lang="am-ET" sz="1600" b="1" dirty="0">
                <a:solidFill>
                  <a:srgbClr val="FAD5B0"/>
                </a:solidFill>
                <a:effectLst>
                  <a:outerShdw blurRad="38100" dist="38100" dir="2700000" algn="tl">
                    <a:srgbClr val="000000">
                      <a:alpha val="43137"/>
                    </a:srgbClr>
                  </a:outerShdw>
                </a:effectLst>
              </a:rPr>
              <a:t>ለነሐሴ</a:t>
            </a:r>
            <a:r>
              <a:rPr lang="en" sz="1600" b="1" dirty="0">
                <a:solidFill>
                  <a:srgbClr val="FAD5B0"/>
                </a:solidFill>
                <a:effectLst>
                  <a:outerShdw blurRad="38100" dist="38100" dir="2700000" algn="tl">
                    <a:srgbClr val="000000">
                      <a:alpha val="43137"/>
                    </a:srgbClr>
                  </a:outerShdw>
                </a:effectLst>
              </a:rPr>
              <a:t> 16</a:t>
            </a:r>
            <a:r>
              <a:rPr lang="am-ET" sz="1600" b="1" dirty="0">
                <a:solidFill>
                  <a:srgbClr val="FAD5B0"/>
                </a:solidFill>
                <a:effectLst>
                  <a:outerShdw blurRad="38100" dist="38100" dir="2700000" algn="tl">
                    <a:srgbClr val="000000">
                      <a:alpha val="43137"/>
                    </a:srgbClr>
                  </a:outerShdw>
                </a:effectLst>
              </a:rPr>
              <a:t>፣</a:t>
            </a:r>
            <a:r>
              <a:rPr lang="en" sz="1600" b="1" dirty="0">
                <a:solidFill>
                  <a:srgbClr val="FAD5B0"/>
                </a:solidFill>
                <a:effectLst>
                  <a:outerShdw blurRad="38100" dist="38100" dir="2700000" algn="tl">
                    <a:srgbClr val="000000">
                      <a:alpha val="43137"/>
                    </a:srgbClr>
                  </a:outerShdw>
                </a:effectLst>
              </a:rPr>
              <a:t> 2018</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am-ET" sz="4400" b="1" dirty="0">
                <a:ln/>
                <a:solidFill>
                  <a:schemeClr val="accent4">
                    <a:lumMod val="75000"/>
                  </a:schemeClr>
                </a:solidFill>
              </a:rPr>
              <a:t>ትንሳኤያችን በምን አይነት አካል ይሆናል</a:t>
            </a:r>
            <a:r>
              <a:rPr lang="en" sz="4400" b="1" dirty="0">
                <a:ln/>
                <a:solidFill>
                  <a:schemeClr val="accent4">
                    <a:lumMod val="75000"/>
                  </a:schemeClr>
                </a:solidFill>
              </a:rPr>
              <a:t>?</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400110"/>
          </a:xfrm>
          <a:prstGeom prst="rect">
            <a:avLst/>
          </a:prstGeom>
          <a:noFill/>
        </p:spPr>
        <p:txBody>
          <a:bodyPr wrap="square">
            <a:spAutoFit/>
          </a:bodyPr>
          <a:lstStyle/>
          <a:p>
            <a:pPr algn="ctr"/>
            <a:r>
              <a:rPr lang="en"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የሙታን</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ትንሣኤ</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ደግሞ</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እንዲሁ</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ነው</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በመበስበስ</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ይዘራል</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ባለመበስበስ</a:t>
            </a:r>
            <a:r>
              <a:rPr lang="en-US"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ይነሣል</a:t>
            </a:r>
            <a:r>
              <a:rPr lang="en" sz="20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a:t>
            </a:r>
            <a:r>
              <a:rPr lang="en"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am-ET"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ቆሮንቶስ</a:t>
            </a:r>
            <a:r>
              <a:rPr lang="en"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15:42</a:t>
            </a:r>
            <a:r>
              <a:rPr lang="en" sz="16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2225909831"/>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am-ET" sz="2000" b="1" dirty="0"/>
              <a:t>በትንሳኤ ስለሚኖረን አካል የተነገሩ ምሳሌዎች</a:t>
            </a:r>
            <a:r>
              <a:rPr lang="en" sz="2000" b="1" dirty="0"/>
              <a:t>:</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2000"/>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243995"/>
            <a:ext cx="5045399" cy="857992"/>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spAutoFit/>
          </a:bodyPr>
          <a:lstStyle/>
          <a:p>
            <a:pPr marL="0" lvl="0" indent="0" algn="ctr" defTabSz="889000">
              <a:lnSpc>
                <a:spcPct val="90000"/>
              </a:lnSpc>
              <a:spcBef>
                <a:spcPct val="0"/>
              </a:spcBef>
              <a:spcAft>
                <a:spcPct val="35000"/>
              </a:spcAft>
              <a:buNone/>
            </a:pPr>
            <a:r>
              <a:rPr lang="am-ET" sz="2000" b="1" kern="1200" dirty="0">
                <a:solidFill>
                  <a:schemeClr val="tx1"/>
                </a:solidFill>
              </a:rPr>
              <a:t>አሁን በለበስነው ሥጋና በትንሳኤው አካላችን መካከል ምን ልዩነት አለ</a:t>
            </a:r>
            <a:r>
              <a:rPr lang="en" sz="2000" b="1" kern="1200" dirty="0">
                <a:solidFill>
                  <a:schemeClr val="tx1"/>
                </a:solidFill>
              </a:rPr>
              <a:t>?</a:t>
            </a:r>
            <a:br>
              <a:rPr lang="en" sz="2000" b="1" kern="1200" dirty="0">
                <a:solidFill>
                  <a:schemeClr val="tx1"/>
                </a:solidFill>
              </a:rPr>
            </a:br>
            <a:r>
              <a:rPr lang="en" sz="2000" b="1" kern="1200" dirty="0">
                <a:solidFill>
                  <a:schemeClr val="tx1"/>
                </a:solidFill>
              </a:rPr>
              <a:t>(1</a:t>
            </a:r>
            <a:r>
              <a:rPr lang="am-ET" sz="2000" b="1" kern="1200" dirty="0">
                <a:solidFill>
                  <a:schemeClr val="tx1"/>
                </a:solidFill>
              </a:rPr>
              <a:t>ቆሮ</a:t>
            </a:r>
            <a:r>
              <a:rPr lang="en" sz="2000" b="1" kern="1200" dirty="0">
                <a:solidFill>
                  <a:schemeClr val="tx1"/>
                </a:solidFill>
              </a:rPr>
              <a:t>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616526" y="5385866"/>
            <a:ext cx="6676121" cy="1015663"/>
          </a:xfrm>
          <a:prstGeom prst="rect">
            <a:avLst/>
          </a:prstGeom>
          <a:noFill/>
        </p:spPr>
        <p:txBody>
          <a:bodyPr wrap="square" rtlCol="0">
            <a:spAutoFit/>
          </a:bodyPr>
          <a:lstStyle/>
          <a:p>
            <a:pPr>
              <a:spcBef>
                <a:spcPts val="600"/>
              </a:spcBef>
            </a:pPr>
            <a:r>
              <a:rPr lang="am-ET" sz="2000" b="1" dirty="0"/>
              <a:t>አዳም ምድራዊ አካል የነበረው ሲሆን ሁለተኛው አዳም ኢየሱስ ሰማያዊ አካል አለው። በትንሳኤው ጊዜ አካላችን ፍጹም የሆነውን፣ የከበረውን፣ ኃይለኛውን፣ መንፈሳዊውንና ሰማያዊውን የክርስቶስ አካል ይላበሳል </a:t>
            </a:r>
            <a:r>
              <a:rPr lang="en" sz="2000" b="1" dirty="0"/>
              <a:t>(1</a:t>
            </a:r>
            <a:r>
              <a:rPr lang="am-ET" sz="2000" b="1" dirty="0"/>
              <a:t>ቆሮ</a:t>
            </a:r>
            <a:r>
              <a:rPr lang="en" sz="2000" b="1" dirty="0"/>
              <a:t> 15:45-49)</a:t>
            </a:r>
            <a:r>
              <a:rPr lang="am-ET" sz="2000" b="1" dirty="0"/>
              <a:t>።</a:t>
            </a:r>
            <a:endParaRPr lang="en" sz="2000"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574879141"/>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am-ET" sz="4400" b="1" dirty="0">
                <a:ln/>
                <a:solidFill>
                  <a:schemeClr val="accent4">
                    <a:lumMod val="75000"/>
                  </a:schemeClr>
                </a:solidFill>
              </a:rPr>
              <a:t>ትንሳኤያችን በምን አይነት አካል ይሆናል</a:t>
            </a:r>
            <a:r>
              <a:rPr lang="en" sz="4400" b="1" dirty="0">
                <a:ln/>
                <a:solidFill>
                  <a:schemeClr val="accent4">
                    <a:lumMod val="75000"/>
                  </a:schemeClr>
                </a:solidFill>
              </a:rPr>
              <a:t>?</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0" y="623840"/>
            <a:ext cx="12170734" cy="369332"/>
          </a:xfrm>
          <a:prstGeom prst="rect">
            <a:avLst/>
          </a:prstGeom>
          <a:noFill/>
        </p:spPr>
        <p:txBody>
          <a:bodyPr wrap="square">
            <a:spAutoFit/>
          </a:bodyPr>
          <a:lstStyle/>
          <a:p>
            <a:pPr algn="ct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የሙታን</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ትንሣኤ</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ደግሞ</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እንዲሁ</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ነው</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በመበስበስ</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ይዘራል</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ባለመበስበስ</a:t>
            </a:r>
            <a:r>
              <a:rPr lang="en-U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b="1" dirty="0" err="1">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ይነሣል</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(1 </a:t>
            </a:r>
            <a:r>
              <a:rPr lang="am-ET" b="1" dirty="0">
                <a:solidFill>
                  <a:schemeClr val="accent5">
                    <a:lumMod val="20000"/>
                    <a:lumOff val="80000"/>
                  </a:schemeClr>
                </a:solidFill>
                <a:effectLst>
                  <a:outerShdw blurRad="38100" dist="38100" dir="2700000" algn="tl">
                    <a:srgbClr val="000000">
                      <a:alpha val="43137"/>
                    </a:srgbClr>
                  </a:outerShdw>
                </a:effectLst>
              </a:rPr>
              <a:t>ቆሮንቶስ</a:t>
            </a:r>
            <a:r>
              <a:rPr lang="en"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830997"/>
          </a:xfrm>
          <a:prstGeom prst="rect">
            <a:avLst/>
          </a:prstGeom>
          <a:noFill/>
        </p:spPr>
        <p:txBody>
          <a:bodyPr wrap="square">
            <a:spAutoFit/>
          </a:bodyPr>
          <a:lstStyle/>
          <a:p>
            <a:pPr algn="ctr"/>
            <a:r>
              <a:rPr lang="am-ET" sz="4800" b="1" spc="600" dirty="0">
                <a:ln w="6600">
                  <a:solidFill>
                    <a:schemeClr val="accent2"/>
                  </a:solidFill>
                  <a:prstDash val="solid"/>
                </a:ln>
                <a:solidFill>
                  <a:srgbClr val="FFFFFF"/>
                </a:solidFill>
                <a:effectLst>
                  <a:outerShdw dist="38100" dir="2700000" algn="tl" rotWithShape="0">
                    <a:schemeClr val="accent2"/>
                  </a:outerShdw>
                </a:effectLst>
              </a:rPr>
              <a:t>የእኛ ትንሳኤ የሚሆነው መቼ ነው</a:t>
            </a:r>
            <a:r>
              <a:rPr lang="en" sz="4800" b="1" spc="600" dirty="0">
                <a:ln w="6600">
                  <a:solidFill>
                    <a:schemeClr val="accent2"/>
                  </a:solidFill>
                  <a:prstDash val="solid"/>
                </a:ln>
                <a:solidFill>
                  <a:srgbClr val="FFFFFF"/>
                </a:solidFill>
                <a:effectLst>
                  <a:outerShdw dist="38100" dir="2700000" algn="tl" rotWithShape="0">
                    <a:schemeClr val="accent2"/>
                  </a:outerShdw>
                </a:effectLst>
              </a:rPr>
              <a:t>?</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707886"/>
          </a:xfrm>
          <a:prstGeom prst="rect">
            <a:avLst/>
          </a:prstGeom>
          <a:noFill/>
        </p:spPr>
        <p:txBody>
          <a:bodyPr wrap="square">
            <a:spAutoFit/>
          </a:bodyPr>
          <a:lstStyle/>
          <a:p>
            <a:pPr algn="ctr"/>
            <a:r>
              <a:rPr lang="en"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እነሆ</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አንድ</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ምሥጢር</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እነግራችኋለሁ</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ሁላችን</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አናንቀላፋም</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ነገር</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ግን</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የኋለኛው</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መለከት</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ሲነፋ</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ሁላችን</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በድንገት</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በቅጽበተ</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ዓይን</a:t>
            </a:r>
            <a:r>
              <a:rPr lang="en-U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እንለወጣለን</a:t>
            </a:r>
            <a:r>
              <a:rPr lang="en"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am-ET"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6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a:t>
            </a:r>
            <a:r>
              <a:rPr lang="en" sz="16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am-ET" sz="16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ቆሮንቶስ</a:t>
            </a:r>
            <a:r>
              <a:rPr lang="en" sz="16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15:51</a:t>
            </a:r>
            <a:r>
              <a:rPr lang="en" sz="16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endParaRPr lang="es-ES" sz="20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015663"/>
          </a:xfrm>
          <a:prstGeom prst="rect">
            <a:avLst/>
          </a:prstGeom>
          <a:noFill/>
        </p:spPr>
        <p:txBody>
          <a:bodyPr wrap="square" rtlCol="0">
            <a:spAutoFit/>
          </a:bodyPr>
          <a:lstStyle/>
          <a:p>
            <a:pPr>
              <a:spcBef>
                <a:spcPts val="600"/>
              </a:spcBef>
            </a:pPr>
            <a:r>
              <a:rPr lang="am-ET" sz="2000" b="1" dirty="0"/>
              <a:t>ጳውሎስ የሙታን ትንሳኤ መች እንደሚሆንና አካላችን እንዴት እንደሚለወጥ ከመናገሩ በፊት </a:t>
            </a:r>
            <a:r>
              <a:rPr lang="en" sz="2000" b="1" dirty="0"/>
              <a:t>“</a:t>
            </a:r>
            <a:r>
              <a:rPr lang="en-US" sz="2000" b="1" dirty="0" err="1"/>
              <a:t>ሥጋና</a:t>
            </a:r>
            <a:r>
              <a:rPr lang="en-US" sz="2000" b="1" dirty="0"/>
              <a:t> </a:t>
            </a:r>
            <a:r>
              <a:rPr lang="en-US" sz="2000" b="1" dirty="0" err="1"/>
              <a:t>ደም</a:t>
            </a:r>
            <a:r>
              <a:rPr lang="en-US" sz="2000" b="1" dirty="0"/>
              <a:t> </a:t>
            </a:r>
            <a:r>
              <a:rPr lang="en-US" sz="2000" b="1" dirty="0" err="1"/>
              <a:t>የእግዚአብሔርን</a:t>
            </a:r>
            <a:r>
              <a:rPr lang="en-US" sz="2000" b="1" dirty="0"/>
              <a:t> </a:t>
            </a:r>
            <a:r>
              <a:rPr lang="en-US" sz="2000" b="1" dirty="0" err="1"/>
              <a:t>መንግሥት</a:t>
            </a:r>
            <a:r>
              <a:rPr lang="en-US" sz="2000" b="1" dirty="0"/>
              <a:t> </a:t>
            </a:r>
            <a:r>
              <a:rPr lang="en-US" sz="2000" b="1" dirty="0" err="1"/>
              <a:t>ሊወርሱ</a:t>
            </a:r>
            <a:r>
              <a:rPr lang="en" sz="2000" b="1" dirty="0"/>
              <a:t>”</a:t>
            </a:r>
            <a:r>
              <a:rPr lang="am-ET" sz="2000" b="1" dirty="0"/>
              <a:t> እንደማይችሉ አስቀምጦ ነበር</a:t>
            </a:r>
            <a:r>
              <a:rPr lang="en" sz="2000" b="1" dirty="0"/>
              <a:t> (1</a:t>
            </a:r>
            <a:r>
              <a:rPr lang="am-ET" sz="2000" b="1" dirty="0"/>
              <a:t>ቆሮ</a:t>
            </a:r>
            <a:r>
              <a:rPr lang="en" sz="2000" b="1" dirty="0"/>
              <a:t> 15:50)</a:t>
            </a:r>
            <a:r>
              <a:rPr lang="am-ET" sz="2000" b="1" dirty="0"/>
              <a:t>።</a:t>
            </a:r>
            <a:r>
              <a:rPr lang="en" sz="2000" b="1" dirty="0"/>
              <a:t> </a:t>
            </a:r>
            <a:r>
              <a:rPr lang="am-ET" sz="2000" b="1" dirty="0"/>
              <a:t>ታዲያ ይህ ማለት ከትንሳኤ በኋላ የሚጨበጥ አካል አይኖረንም ማለት ነው</a:t>
            </a:r>
            <a:r>
              <a:rPr lang="en" sz="2000" b="1" dirty="0"/>
              <a:t>?</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0" y="4619916"/>
            <a:ext cx="7009620" cy="707886"/>
          </a:xfrm>
          <a:prstGeom prst="rect">
            <a:avLst/>
          </a:prstGeom>
          <a:noFill/>
        </p:spPr>
        <p:txBody>
          <a:bodyPr wrap="square">
            <a:spAutoFit/>
          </a:bodyPr>
          <a:lstStyle/>
          <a:p>
            <a:pPr>
              <a:spcBef>
                <a:spcPts val="600"/>
              </a:spcBef>
            </a:pPr>
            <a:r>
              <a:rPr lang="am-ET" sz="2000" b="1" dirty="0"/>
              <a:t>ኢየሱስ ዳግም ሲመጣ በስባሹ አካል</a:t>
            </a:r>
            <a:r>
              <a:rPr lang="en" sz="2000" b="1" dirty="0"/>
              <a:t> </a:t>
            </a:r>
            <a:r>
              <a:rPr lang="am-ET" sz="2000" b="1" dirty="0"/>
              <a:t>ወደማይበሰብስ አካል ይለወጣል፣ ይህ አካል ኢየሱስ በትንሳኤው የተላበሰው አካል ነው</a:t>
            </a:r>
            <a:r>
              <a:rPr lang="en" sz="2000" b="1" dirty="0"/>
              <a:t> (1</a:t>
            </a:r>
            <a:r>
              <a:rPr lang="am-ET" sz="2000" b="1" dirty="0"/>
              <a:t>ቆሮ</a:t>
            </a:r>
            <a:r>
              <a:rPr lang="en" sz="2000" b="1" dirty="0"/>
              <a:t> 15:51-55</a:t>
            </a:r>
            <a:r>
              <a:rPr lang="am-ET" sz="2000" b="1" dirty="0"/>
              <a:t>፣ ሉቃ</a:t>
            </a:r>
            <a:r>
              <a:rPr lang="en" sz="2000" b="1" dirty="0"/>
              <a:t> 24:36-40)</a:t>
            </a:r>
            <a:r>
              <a:rPr lang="am-ET" sz="2000" b="1" dirty="0"/>
              <a:t>።</a:t>
            </a:r>
            <a:endParaRPr lang="en" sz="20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857820"/>
            <a:ext cx="817948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ሥጋና ደም</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 የሚለው ቃል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ሰውነትን ለመግለጽ እንደ ተለዋጭ ብዙ ጊዜ ጥቅም ላይ ይውላል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ማቴ</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16:17</a:t>
            </a:r>
            <a:r>
              <a:rPr lang="am-ET" sz="2000" b="1" dirty="0">
                <a:solidFill>
                  <a:prstClr val="black"/>
                </a:solidFill>
                <a:latin typeface="Aptos" panose="02110004020202020204"/>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ገላ</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1:16</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 ኤፌ</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6:12</a:t>
            </a:r>
            <a:r>
              <a:rPr lang="am-ET" sz="2000" b="1" dirty="0">
                <a:solidFill>
                  <a:prstClr val="black"/>
                </a:solidFill>
                <a:latin typeface="Aptos" panose="02110004020202020204"/>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ዕብ</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2:14)</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ጳውሎስ ነገሮችን እያስተያየ የምድር ነዋሪዎችን እንደ ብልሹ፣ የሰማይን ነዋሪዎች ደግሞ እንደ ፍጹም አድርጎ ያቀርባል።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በምድር ያለን አካል የሚበሰብስ ስለሆነ ሰማይ ይዘነው ልንገባ አንችልም።</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766460"/>
            <a:ext cx="700962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በኢየሱስ የሚያንቀላፉት ሰዎች እስከ ምጽዓቱ ቀን ድረስ ብዙ ጊዜ ማለፉ አይታወቃቸውም፤ ነገር ግን ከሞቱበት ቅጽበት ብዙም ሳይቆይ ኢየሱስን ሲመጣ ያዩታል</a:t>
            </a:r>
            <a:r>
              <a:rPr lang="am-ET" sz="2000" b="1" dirty="0">
                <a:solidFill>
                  <a:prstClr val="black"/>
                </a:solidFill>
                <a:latin typeface="Aptos" panose="02110004020202020204"/>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ቆሮ</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15:52)</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269791" y="2090172"/>
            <a:ext cx="11823405" cy="2677656"/>
          </a:xfrm>
          <a:prstGeom prst="rect">
            <a:avLst/>
          </a:prstGeom>
          <a:noFill/>
        </p:spPr>
        <p:txBody>
          <a:bodyPr wrap="square">
            <a:spAutoFit/>
          </a:bodyPr>
          <a:lstStyle/>
          <a:p>
            <a:pPr>
              <a:spcBef>
                <a:spcPts val="600"/>
              </a:spcBef>
            </a:pPr>
            <a:r>
              <a:rPr lang="en" sz="2800" b="1" dirty="0">
                <a:latin typeface="Constantia" panose="02030602050306030303" pitchFamily="18" charset="0"/>
              </a:rPr>
              <a:t>“</a:t>
            </a:r>
            <a:r>
              <a:rPr lang="am-ET" sz="2800" b="1" dirty="0">
                <a:latin typeface="Constantia" panose="02030602050306030303" pitchFamily="18" charset="0"/>
              </a:rPr>
              <a:t>የኢየሱስ ትንሳኤ በእርሱ አንቀላፍተው የመጨረሻውን ትንሳኤ ተካፋይ ለሚሆኑት እንደ ምሳሌ የሚሆን ነው።</a:t>
            </a:r>
            <a:r>
              <a:rPr lang="en-US" sz="2800" b="1" dirty="0">
                <a:latin typeface="Constantia" panose="02030602050306030303" pitchFamily="18" charset="0"/>
              </a:rPr>
              <a:t> </a:t>
            </a:r>
            <a:r>
              <a:rPr lang="am-ET" sz="2800" b="1" dirty="0">
                <a:latin typeface="Constantia" panose="02030602050306030303" pitchFamily="18" charset="0"/>
              </a:rPr>
              <a:t>አዳኙ የተነሳበት አካል መልኩና የአነጋገሩ አኳሃን ተከታዮቹ የሚያውቁት የቀድሞው ነበር።</a:t>
            </a:r>
            <a:r>
              <a:rPr lang="en-US" sz="2800" b="1" dirty="0">
                <a:latin typeface="Constantia" panose="02030602050306030303" pitchFamily="18" charset="0"/>
              </a:rPr>
              <a:t> </a:t>
            </a:r>
            <a:r>
              <a:rPr lang="am-ET" sz="2800" b="1" dirty="0">
                <a:latin typeface="Constantia" panose="02030602050306030303" pitchFamily="18" charset="0"/>
              </a:rPr>
              <a:t>በኢየሱስ የሚያንቀላፉት ሁሉ እንደዚሁ ይሆናሉ።</a:t>
            </a:r>
            <a:r>
              <a:rPr lang="en-US" sz="2800" b="1" dirty="0">
                <a:latin typeface="Constantia" panose="02030602050306030303" pitchFamily="18" charset="0"/>
              </a:rPr>
              <a:t> </a:t>
            </a:r>
            <a:r>
              <a:rPr lang="am-ET" sz="2800" b="1" dirty="0">
                <a:latin typeface="Constantia" panose="02030602050306030303" pitchFamily="18" charset="0"/>
              </a:rPr>
              <a:t>ደቀመዛሙርት ኢየሱስን እንዳወቁት እኛም ወዳጆቻችንን ያን ጊዜ እናውቃቸዋለን።</a:t>
            </a:r>
            <a:r>
              <a:rPr lang="en-US" sz="2800" b="1" dirty="0">
                <a:latin typeface="Constantia" panose="02030602050306030303" pitchFamily="18" charset="0"/>
              </a:rPr>
              <a:t> </a:t>
            </a:r>
            <a:r>
              <a:rPr lang="am-ET" sz="2800" b="1" dirty="0">
                <a:latin typeface="Constantia" panose="02030602050306030303" pitchFamily="18" charset="0"/>
              </a:rPr>
              <a:t>አካላቸው በምድር ኑሮ ተጎድቶ የነበረ፣ የታመመ ወይም የተጎሳቆለ ቢሆንም በትንሳኤ በከበረው አካል የየግል መልካቸው የተጠበቀ ይሆናል፣ እና ከኢየሱስ ብሩህ ፊት በሚያንጸባርቀው ብርሃን የወዳጆቻችንን መልክ ለይተን እናውቀዋለን።</a:t>
            </a:r>
            <a:r>
              <a:rPr lang="en" sz="2800" b="1" dirty="0">
                <a:latin typeface="Constantia" panose="02030602050306030303" pitchFamily="18"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886805" y="669852"/>
            <a:ext cx="3206391" cy="338554"/>
          </a:xfrm>
          <a:prstGeom prst="rect">
            <a:avLst/>
          </a:prstGeom>
          <a:noFill/>
        </p:spPr>
        <p:txBody>
          <a:bodyPr wrap="none" rtlCol="0">
            <a:spAutoFit/>
          </a:bodyPr>
          <a:lstStyle/>
          <a:p>
            <a:pPr algn="r"/>
            <a:r>
              <a:rPr lang="en" sz="1600" b="1" dirty="0"/>
              <a:t>EGW (</a:t>
            </a:r>
            <a:r>
              <a:rPr lang="en-US" sz="1600" b="1" dirty="0"/>
              <a:t>The Faith I Live By, June 23</a:t>
            </a:r>
            <a:r>
              <a:rPr lang="en"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830997"/>
          </a:xfrm>
          <a:prstGeom prst="rect">
            <a:avLst/>
          </a:prstGeom>
          <a:noFill/>
        </p:spPr>
        <p:txBody>
          <a:bodyPr wrap="square">
            <a:spAutoFit/>
          </a:bodyPr>
          <a:lstStyle/>
          <a:p>
            <a:pPr lvl="0" algn="ctr">
              <a:defRPr/>
            </a:pP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lang="en-US" sz="2400" b="1" dirty="0" err="1">
                <a:solidFill>
                  <a:prstClr val="white"/>
                </a:solidFill>
                <a:effectLst>
                  <a:glow rad="165100">
                    <a:srgbClr val="4296B4"/>
                  </a:glow>
                </a:effectLst>
                <a:latin typeface="Comic Sans MS" panose="030F0702030302020204" pitchFamily="66" charset="0"/>
              </a:rPr>
              <a:t>ክርስቶስም</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ካልተነሣ</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እንግዲያስ</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ስብከታችን</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ከንቱ</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ነው</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እምነታችሁም</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ደግሞ</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ከንቱ</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ናት</a:t>
            </a:r>
            <a:r>
              <a:rPr lang="en-US" sz="2400" b="1" dirty="0">
                <a:solidFill>
                  <a:prstClr val="white"/>
                </a:solidFill>
                <a:effectLst>
                  <a:glow rad="165100">
                    <a:srgbClr val="4296B4"/>
                  </a:glow>
                </a:effectLst>
                <a:latin typeface="Comic Sans MS" panose="030F0702030302020204" pitchFamily="66" charset="0"/>
              </a:rPr>
              <a:t>፤</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 . . </a:t>
            </a:r>
            <a:r>
              <a:rPr lang="en-US" sz="2400" b="1" dirty="0" err="1">
                <a:solidFill>
                  <a:prstClr val="white"/>
                </a:solidFill>
                <a:effectLst>
                  <a:glow rad="165100">
                    <a:srgbClr val="4296B4"/>
                  </a:glow>
                </a:effectLst>
                <a:latin typeface="Comic Sans MS" panose="030F0702030302020204" pitchFamily="66" charset="0"/>
              </a:rPr>
              <a:t>ክርስቶስም</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ካልተነሣ</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እምነታችሁ</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ከንቱ</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ናት</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እስከ</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አሁን</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ድረስ</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በኃጢአታችሁ</a:t>
            </a:r>
            <a:r>
              <a:rPr lang="en-US" sz="2400" b="1" dirty="0">
                <a:solidFill>
                  <a:prstClr val="white"/>
                </a:solidFill>
                <a:effectLst>
                  <a:glow rad="165100">
                    <a:srgbClr val="4296B4"/>
                  </a:glow>
                </a:effectLst>
                <a:latin typeface="Comic Sans MS" panose="030F0702030302020204" pitchFamily="66" charset="0"/>
              </a:rPr>
              <a:t> </a:t>
            </a:r>
            <a:r>
              <a:rPr lang="en-US" sz="2400" b="1" dirty="0" err="1">
                <a:solidFill>
                  <a:prstClr val="white"/>
                </a:solidFill>
                <a:effectLst>
                  <a:glow rad="165100">
                    <a:srgbClr val="4296B4"/>
                  </a:glow>
                </a:effectLst>
                <a:latin typeface="Comic Sans MS" panose="030F0702030302020204" pitchFamily="66" charset="0"/>
              </a:rPr>
              <a:t>አላችሁ</a:t>
            </a:r>
            <a:r>
              <a:rPr lang="am-ET" sz="2400" b="1" dirty="0">
                <a:solidFill>
                  <a:prstClr val="white"/>
                </a:solidFill>
                <a:effectLst>
                  <a:glow rad="165100">
                    <a:srgbClr val="4296B4"/>
                  </a:glow>
                </a:effectLst>
                <a:latin typeface="Comic Sans MS" panose="030F0702030302020204" pitchFamily="66" charset="0"/>
              </a:rPr>
              <a:t>።</a:t>
            </a:r>
            <a:r>
              <a:rPr kumimoji="0" lang="en-U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kumimoji="0" lang="es-ES" sz="16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lang="am-ET" b="1" dirty="0">
                <a:solidFill>
                  <a:prstClr val="white"/>
                </a:solidFill>
                <a:effectLst>
                  <a:glow rad="165100">
                    <a:srgbClr val="4296B4"/>
                  </a:glow>
                </a:effectLst>
              </a:rPr>
              <a:t>ቆሮንቶስ</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15:14–17</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140927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877143437"/>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am-ET" sz="2000" b="1" dirty="0"/>
              <a:t>እንደ ግሪክ ፍልስፍና አስተሳሰብ በተለይ ደግሞ እንደ ፕላቶ አስተምህሮ የሰው ሥጋ ክፉና ኢሙዋቲ የሆነውን ነፍስ የሚያስር ወይኒ ቤት ተደርጎ ይታሰባል። ከዚህ አስተሳሰብ አኳያ የአካላዊ ትንሳኤ ለግሪኮችና ለሮማኖች የሚሰጠው ትርጉም ምን ነበር</a:t>
            </a:r>
            <a:r>
              <a:rPr lang="en" sz="2000" b="1" dirty="0"/>
              <a:t>?</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098917"/>
            <a:ext cx="6893110" cy="1015663"/>
          </a:xfrm>
          <a:prstGeom prst="rect">
            <a:avLst/>
          </a:prstGeom>
          <a:noFill/>
        </p:spPr>
        <p:txBody>
          <a:bodyPr wrap="square">
            <a:spAutoFit/>
          </a:bodyPr>
          <a:lstStyle/>
          <a:p>
            <a:pPr>
              <a:spcBef>
                <a:spcPts val="600"/>
              </a:spcBef>
            </a:pPr>
            <a:r>
              <a:rPr lang="am-ET" sz="2000" b="1" dirty="0"/>
              <a:t>በዚህ ሳቢያ በቆሮንቶስ ቤተክርስቲያን ውስጥ በትንሳኤ የማያምን ቡድን ነበር።</a:t>
            </a:r>
            <a:r>
              <a:rPr lang="en" sz="2000" b="1" dirty="0"/>
              <a:t> </a:t>
            </a:r>
            <a:r>
              <a:rPr lang="am-ET" sz="2000" b="1" dirty="0"/>
              <a:t>ጳውሎስ በቆሮንቶስ መልዕክቱ ውስጥ በአስራ አምስተኛው ምዕራፍ ይህንን ጉዳይ ይዳስሰዋል።</a:t>
            </a:r>
            <a:endParaRPr lang="en" sz="2000" b="1" dirty="0"/>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3" y="2400598"/>
            <a:ext cx="68931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ይህ ተራ ጉዳይ አይደለም።</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ትንሳኤ ከመዳን ጋር በጥብቅ የተሳሰረ ነው።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ትንሳኤ ከሌለ</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ወንጌልን መስበክ ጥቅሙ ምን ላይ ነው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1197036"/>
            <a:ext cx="6140486" cy="2422651"/>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am-ET" sz="8800" b="1" dirty="0">
                <a:ln w="9525">
                  <a:solidFill>
                    <a:schemeClr val="bg1"/>
                  </a:solidFill>
                  <a:prstDash val="solid"/>
                </a:ln>
                <a:solidFill>
                  <a:srgbClr val="CC3C99"/>
                </a:solidFill>
                <a:effectLst>
                  <a:outerShdw blurRad="12700" dist="38100" dir="2700000" algn="tl" rotWithShape="0">
                    <a:schemeClr val="accent4"/>
                  </a:outerShdw>
                </a:effectLst>
              </a:rPr>
              <a:t>የኢየሱስ</a:t>
            </a:r>
            <a:r>
              <a:rPr lang="am-ET" sz="8800" b="1" dirty="0">
                <a:solidFill>
                  <a:schemeClr val="bg2">
                    <a:lumMod val="50000"/>
                  </a:schemeClr>
                </a:solidFill>
              </a:rPr>
              <a:t> </a:t>
            </a:r>
          </a:p>
          <a:p>
            <a:pPr algn="ctr">
              <a:lnSpc>
                <a:spcPts val="9000"/>
              </a:lnSpc>
            </a:pPr>
            <a:r>
              <a:rPr lang="am-ET" sz="8800" b="1" dirty="0">
                <a:ln w="9525">
                  <a:solidFill>
                    <a:schemeClr val="bg1"/>
                  </a:solidFill>
                  <a:prstDash val="solid"/>
                </a:ln>
                <a:solidFill>
                  <a:srgbClr val="3D9D78"/>
                </a:solidFill>
                <a:effectLst>
                  <a:outerShdw blurRad="12700" dist="38100" dir="2700000" algn="tl" rotWithShape="0">
                    <a:schemeClr val="accent4"/>
                  </a:outerShdw>
                </a:effectLst>
              </a:rPr>
              <a:t>ትንሳኤ</a:t>
            </a:r>
            <a:endParaRPr lang="es-ES" sz="8800" b="1" dirty="0">
              <a:ln w="9525">
                <a:solidFill>
                  <a:schemeClr val="bg1"/>
                </a:solidFill>
                <a:prstDash val="solid"/>
              </a:ln>
              <a:solidFill>
                <a:srgbClr val="3D9D78"/>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am-ET"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ትንሳኤው ታሪካዊ ክስተት ነበር ወይ</a:t>
            </a:r>
            <a:r>
              <a:rPr lang="en"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707886"/>
          </a:xfrm>
          <a:prstGeom prst="rect">
            <a:avLst/>
          </a:prstGeom>
          <a:noFill/>
        </p:spPr>
        <p:txBody>
          <a:bodyPr wrap="square">
            <a:spAutoFit/>
          </a:bodyPr>
          <a:lstStyle/>
          <a:p>
            <a:pPr algn="ctr"/>
            <a:r>
              <a:rPr lang="en"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እኔ</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ደግሞ</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የተቀበልሁትን</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ከሁሉ</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በፊት</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አሳልፌ</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ሰጠኋችሁ</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እንዲህ</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ብዬ</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መጽሐፍ</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እንደሚል</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ክርስቶስ</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ስለ</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ኃጢአታችን</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ሞተ</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ተቀበረም</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am-ET"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መጽሐፍም</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እንደሚል</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በሦስተኛው</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ቀን</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ተነሣ</a:t>
            </a:r>
            <a:r>
              <a:rPr 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a:t>
            </a:r>
            <a:r>
              <a:rPr lang="en"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am-ET"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ቆሮንቶስ</a:t>
            </a:r>
            <a:r>
              <a:rPr lang="en"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15:3-4</a:t>
            </a:r>
            <a:r>
              <a:rPr lang="en"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am-ET" sz="2000" b="1" dirty="0"/>
              <a:t>ጳውሎስ ለቆሮንቶስ ሰዎች ስለ ትንሳኤ ያላቸውን ጥርጣሬ ከመዳሰሱ በፊት የወንጌልን አሰራር አስታውሷቸው ነበር</a:t>
            </a:r>
            <a:r>
              <a:rPr lang="en" sz="2000" b="1" dirty="0"/>
              <a:t> (1</a:t>
            </a:r>
            <a:r>
              <a:rPr lang="am-ET" sz="2000" b="1" dirty="0"/>
              <a:t>ቆሮ</a:t>
            </a:r>
            <a:r>
              <a:rPr lang="en" sz="2000" b="1" dirty="0"/>
              <a:t>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840301087"/>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am-ET" sz="2000" b="1" dirty="0"/>
              <a:t>እና የሚሰበከው ወንጌል ምንድን ነው</a:t>
            </a:r>
            <a:r>
              <a:rPr lang="en" sz="2000" b="1" dirty="0"/>
              <a:t>? (1</a:t>
            </a:r>
            <a:r>
              <a:rPr lang="am-ET" sz="2000" b="1" dirty="0"/>
              <a:t>ቆሮ</a:t>
            </a:r>
            <a:r>
              <a:rPr lang="en" sz="2000" b="1" dirty="0"/>
              <a:t>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19043838"/>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am-ET" sz="2000" b="1" dirty="0"/>
              <a:t>ትንሳኤው በታሪክ ውስጥ ያለ ክስተት መሆኑን የምናውቀው እንዴት ነው</a:t>
            </a:r>
            <a:r>
              <a:rPr lang="en" sz="2000" b="1" dirty="0"/>
              <a:t>? </a:t>
            </a:r>
            <a:r>
              <a:rPr lang="am-ET" sz="2000" b="1" dirty="0"/>
              <a:t>ኢየሱስ ከተነሳ በኋላ ያዩት እነ ማን ናቸው</a:t>
            </a:r>
            <a:r>
              <a:rPr lang="en" sz="2000" b="1" dirty="0"/>
              <a:t>? (1</a:t>
            </a:r>
            <a:r>
              <a:rPr lang="am-ET" sz="2000" b="1" dirty="0"/>
              <a:t>ቆሮ</a:t>
            </a:r>
            <a:r>
              <a:rPr lang="en" sz="2000" b="1" dirty="0"/>
              <a:t>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747730833"/>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015663"/>
          </a:xfrm>
          <a:prstGeom prst="rect">
            <a:avLst/>
          </a:prstGeom>
          <a:noFill/>
        </p:spPr>
        <p:txBody>
          <a:bodyPr wrap="square" rtlCol="0">
            <a:spAutoFit/>
          </a:bodyPr>
          <a:lstStyle/>
          <a:p>
            <a:pPr>
              <a:spcBef>
                <a:spcPts val="600"/>
              </a:spcBef>
            </a:pPr>
            <a:r>
              <a:rPr lang="am-ET" sz="2000" b="1" dirty="0"/>
              <a:t>ወንጌል </a:t>
            </a:r>
            <a:r>
              <a:rPr lang="en" sz="2000" b="1" dirty="0"/>
              <a:t>“</a:t>
            </a:r>
            <a:r>
              <a:rPr lang="am-ET" sz="2000" b="1" dirty="0"/>
              <a:t>መጽሐፍ እንደሚል</a:t>
            </a:r>
            <a:r>
              <a:rPr lang="en" sz="2000" b="1" dirty="0"/>
              <a:t>”</a:t>
            </a:r>
            <a:r>
              <a:rPr lang="am-ET" sz="2000" b="1" dirty="0"/>
              <a:t> የተከናወነ የእግዚአብሔር ሥራ መሆኑን ጳውሎስ ግልጽ አድርጎ ይናገራል።</a:t>
            </a:r>
            <a:r>
              <a:rPr lang="en" sz="2000" b="1" dirty="0"/>
              <a:t> </a:t>
            </a:r>
            <a:r>
              <a:rPr lang="am-ET" sz="2000" b="1" dirty="0"/>
              <a:t>ይህም ማለት አስቀድሞ የተወሰነ እቅድ ነው፣ ትንሳኤውም በዚህ ውስጥ ዋና ሚና አለው።</a:t>
            </a:r>
            <a:r>
              <a:rPr lang="en" sz="2000" b="1" dirty="0"/>
              <a:t> </a:t>
            </a:r>
            <a:r>
              <a:rPr lang="am-ET" sz="2000" b="1" dirty="0"/>
              <a:t>የሚጠራጠር ሰው ይኖርን</a:t>
            </a:r>
            <a:r>
              <a:rPr lang="en" sz="2000" b="1" dirty="0"/>
              <a:t>? </a:t>
            </a:r>
            <a:r>
              <a:rPr lang="am-ET" sz="2000" b="1" dirty="0"/>
              <a:t>እንግዲያውስ በሰዓቱ በህይወት የነበሩትን የአይን እማኞች መጠየቅ ይችላሉ</a:t>
            </a:r>
            <a:r>
              <a:rPr lang="en" sz="2000" b="1" dirty="0"/>
              <a:t>!</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145209" y="1782491"/>
            <a:ext cx="6476332" cy="2400657"/>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am-ET" sz="8000" dirty="0">
                <a:solidFill>
                  <a:srgbClr val="7030A0"/>
                </a:solidFill>
              </a:rPr>
              <a:t>የኢየሱስ ትንሳኤ </a:t>
            </a:r>
            <a:r>
              <a:rPr lang="am-ET" sz="8000" dirty="0">
                <a:solidFill>
                  <a:srgbClr val="207A3E"/>
                </a:solidFill>
              </a:rPr>
              <a:t>ውጤቶች</a:t>
            </a:r>
            <a:endParaRPr lang="es-ES" sz="8000" dirty="0">
              <a:solidFill>
                <a:srgbClr val="207A3E"/>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40422"/>
            <a:ext cx="10196623" cy="646331"/>
          </a:xfrm>
          <a:prstGeom prst="rect">
            <a:avLst/>
          </a:prstGeom>
          <a:noFill/>
        </p:spPr>
        <p:txBody>
          <a:bodyPr wrap="square">
            <a:spAutoFit/>
          </a:bodyPr>
          <a:lstStyle/>
          <a:p>
            <a:pPr algn="ctr"/>
            <a:r>
              <a:rPr lang="am-ET"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ክርስቶስ ከሞት ባይነሳ ኖሮስ</a:t>
            </a:r>
            <a:r>
              <a:rPr lang="en" sz="36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707886"/>
          </a:xfrm>
          <a:prstGeom prst="rect">
            <a:avLst/>
          </a:prstGeom>
          <a:noFill/>
        </p:spPr>
        <p:txBody>
          <a:bodyPr wrap="square">
            <a:spAutoFit/>
          </a:bodyPr>
          <a:lstStyle/>
          <a:p>
            <a:pPr algn="ctr"/>
            <a:r>
              <a:rPr lang="en"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ክርስቶስም</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ካልተነሣ</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እንግዲያስ</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ስብከታችን</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ከንቱ</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ነው</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እምነታችሁም</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ደግሞ</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ከንቱ</a:t>
            </a:r>
            <a:r>
              <a:rPr lang="en-U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ናት</a:t>
            </a:r>
            <a:r>
              <a:rPr lang="en"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am-ET"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ቆሮንቶስ</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15:14</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endParaRPr lang="es-E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707886"/>
          </a:xfrm>
          <a:prstGeom prst="rect">
            <a:avLst/>
          </a:prstGeom>
          <a:noFill/>
        </p:spPr>
        <p:txBody>
          <a:bodyPr wrap="square" rtlCol="0">
            <a:spAutoFit/>
          </a:bodyPr>
          <a:lstStyle/>
          <a:p>
            <a:pPr>
              <a:spcBef>
                <a:spcPts val="600"/>
              </a:spcBef>
            </a:pPr>
            <a:r>
              <a:rPr lang="am-ET" sz="2000" b="1" dirty="0"/>
              <a:t>የትንሳኤውን እውነታ መካድ በክርስትና እምነት ውስጥ ጉድለትን ይፈጥራል፣ ምክንያቱም </a:t>
            </a:r>
            <a:r>
              <a:rPr lang="en" sz="2000" b="1" dirty="0"/>
              <a:t>“</a:t>
            </a:r>
            <a:r>
              <a:rPr lang="en-US" sz="2000" b="1" dirty="0" err="1"/>
              <a:t>ትንሣኤ</a:t>
            </a:r>
            <a:r>
              <a:rPr lang="en-US" sz="2000" b="1" dirty="0"/>
              <a:t> </a:t>
            </a:r>
            <a:r>
              <a:rPr lang="en-US" sz="2000" b="1" dirty="0" err="1"/>
              <a:t>ሙታንስ</a:t>
            </a:r>
            <a:r>
              <a:rPr lang="en-US" sz="2000" b="1" dirty="0"/>
              <a:t> </a:t>
            </a:r>
            <a:r>
              <a:rPr lang="en-US" sz="2000" b="1" dirty="0" err="1"/>
              <a:t>ከሌለ</a:t>
            </a:r>
            <a:r>
              <a:rPr lang="en-US" sz="2000" b="1" dirty="0"/>
              <a:t> </a:t>
            </a:r>
            <a:r>
              <a:rPr lang="en-US" sz="2000" b="1" dirty="0" err="1"/>
              <a:t>ክርስቶስ</a:t>
            </a:r>
            <a:r>
              <a:rPr lang="en-US" sz="2000" b="1" dirty="0"/>
              <a:t> </a:t>
            </a:r>
            <a:r>
              <a:rPr lang="en-US" sz="2000" b="1" dirty="0" err="1"/>
              <a:t>አልተነሣማ</a:t>
            </a:r>
            <a:r>
              <a:rPr lang="en" sz="2000" b="1" dirty="0"/>
              <a:t>” (1 </a:t>
            </a:r>
            <a:r>
              <a:rPr lang="am-ET" sz="2000" b="1" dirty="0"/>
              <a:t>ቆሮንቶስ</a:t>
            </a:r>
            <a:r>
              <a:rPr lang="en" sz="2000" b="1" dirty="0"/>
              <a:t> 15:12-13)</a:t>
            </a:r>
            <a:r>
              <a:rPr lang="am-ET" sz="2000" b="1" dirty="0"/>
              <a:t>።</a:t>
            </a:r>
            <a:r>
              <a:rPr lang="en" sz="2000" b="1" dirty="0"/>
              <a:t> </a:t>
            </a:r>
            <a:r>
              <a:rPr lang="am-ET" sz="2000" b="1" dirty="0"/>
              <a:t>እና ኢየሱስ ከሙታን ካልተነሳ</a:t>
            </a:r>
            <a:r>
              <a:rPr lang="en" sz="2000" b="1" dirty="0"/>
              <a:t>…</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1083599678"/>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015663"/>
          </a:xfrm>
          <a:prstGeom prst="rect">
            <a:avLst/>
          </a:prstGeom>
          <a:noFill/>
        </p:spPr>
        <p:txBody>
          <a:bodyPr wrap="square" rtlCol="0">
            <a:spAutoFit/>
          </a:bodyPr>
          <a:lstStyle/>
          <a:p>
            <a:pPr>
              <a:spcBef>
                <a:spcPts val="600"/>
              </a:spcBef>
            </a:pPr>
            <a:r>
              <a:rPr lang="am-ET" sz="2000" b="1" dirty="0"/>
              <a:t>ትንሳኤው ከለሌ ኢየሱስ ያለ ምክንያት የተገደለ አንድ ተራ ፃድቅ ሰው እንጂ አዳኝ አይሆንም።</a:t>
            </a:r>
            <a:r>
              <a:rPr lang="en" sz="2000" b="1" dirty="0"/>
              <a:t> “</a:t>
            </a:r>
            <a:r>
              <a:rPr lang="en-US" sz="2000" b="1" dirty="0" err="1"/>
              <a:t>አሁን</a:t>
            </a:r>
            <a:r>
              <a:rPr lang="en-US" sz="2000" b="1" dirty="0"/>
              <a:t> </a:t>
            </a:r>
            <a:r>
              <a:rPr lang="en-US" sz="2000" b="1" dirty="0" err="1"/>
              <a:t>ግን</a:t>
            </a:r>
            <a:r>
              <a:rPr lang="en-US" sz="2000" b="1" dirty="0"/>
              <a:t> </a:t>
            </a:r>
            <a:r>
              <a:rPr lang="en-US" sz="2000" b="1" dirty="0" err="1"/>
              <a:t>ክርስቶስ</a:t>
            </a:r>
            <a:r>
              <a:rPr lang="en-US" sz="2000" b="1" dirty="0"/>
              <a:t> </a:t>
            </a:r>
            <a:r>
              <a:rPr lang="am-ET" sz="2000" b="1" dirty="0"/>
              <a:t>. . .</a:t>
            </a:r>
            <a:r>
              <a:rPr lang="en-US" sz="2000" b="1" dirty="0" err="1"/>
              <a:t>ከሙታን</a:t>
            </a:r>
            <a:r>
              <a:rPr lang="en-US" sz="2000" b="1" dirty="0"/>
              <a:t> </a:t>
            </a:r>
            <a:r>
              <a:rPr lang="en-US" sz="2000" b="1" dirty="0" err="1"/>
              <a:t>ተነሥቶአል</a:t>
            </a:r>
            <a:r>
              <a:rPr lang="en-US" sz="2000" b="1" dirty="0"/>
              <a:t>።</a:t>
            </a:r>
            <a:r>
              <a:rPr lang="en" sz="2000" b="1" dirty="0"/>
              <a:t>” (1 </a:t>
            </a:r>
            <a:r>
              <a:rPr lang="am-ET" sz="2000" b="1" dirty="0"/>
              <a:t>ቆሮ</a:t>
            </a:r>
            <a:r>
              <a:rPr lang="en" sz="2000" b="1" dirty="0"/>
              <a:t> 15:20</a:t>
            </a:r>
            <a:r>
              <a:rPr lang="en" sz="1600" b="1" dirty="0"/>
              <a:t>)</a:t>
            </a:r>
            <a:r>
              <a:rPr lang="am-ET" sz="1600" b="1" dirty="0"/>
              <a:t>።</a:t>
            </a:r>
            <a:r>
              <a:rPr lang="en" sz="2000" b="1" dirty="0"/>
              <a:t> </a:t>
            </a:r>
            <a:r>
              <a:rPr lang="am-ET" sz="2000" b="1" dirty="0"/>
              <a:t>ሕያው የሆነ አዳኝ አለን።</a:t>
            </a:r>
            <a:endParaRPr lang="en" sz="2000" b="1" dirty="0"/>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n"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78073"/>
            <a:ext cx="68615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በዚህም ምክንያት ወንጌሉ እንዲሁም እምነታችን ትርጉም </a:t>
            </a:r>
            <a:r>
              <a:rPr lang="am-ET" sz="2000" b="1" dirty="0">
                <a:solidFill>
                  <a:prstClr val="black"/>
                </a:solidFill>
                <a:latin typeface="Aptos" panose="02110004020202020204"/>
              </a:rPr>
              <a:t>አለው</a:t>
            </a:r>
            <a:r>
              <a:rPr kumimoji="0" lang="am-ET" sz="2000" b="1" i="0" u="none" strike="noStrike" kern="1200" cap="none" spc="0" normalizeH="0" baseline="0" noProof="0" dirty="0">
                <a:ln>
                  <a:noFill/>
                </a:ln>
                <a:solidFill>
                  <a:prstClr val="black"/>
                </a:solidFill>
                <a:effectLst/>
                <a:uLnTx/>
                <a:uFillTx/>
                <a:latin typeface="Aptos" panose="02110004020202020204"/>
                <a:ea typeface="+mn-ea"/>
                <a:cs typeface="+mn-cs"/>
              </a:rPr>
              <a:t>፤ እኛም እውነተኛ ምስክሮች ነን፤ ኃጥያታችን ይቅር ተብሎአል፤ እናም በክርስቶስ ሆነው የሞቱት ዳግም በሕይወት ይኖራሉ።</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am-ET"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በትንሳኤው የተረጋገጡ ነገሮች ምንድን ናቸው</a:t>
            </a:r>
            <a:r>
              <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686516"/>
            <a:ext cx="10296525" cy="400110"/>
          </a:xfrm>
          <a:prstGeom prst="rect">
            <a:avLst/>
          </a:prstGeom>
          <a:noFill/>
        </p:spPr>
        <p:txBody>
          <a:bodyPr wrap="square">
            <a:spAutoFit/>
          </a:bodyPr>
          <a:lstStyle/>
          <a:p>
            <a:pPr algn="ctr"/>
            <a:r>
              <a:rPr lang="en" sz="2000"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አሁን</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ግን</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ክርስቶስ</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ላንቀላፉት</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በኩራት</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ሆኖ</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ከሙታን</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US" sz="2000" b="1" dirty="0" err="1">
                <a:solidFill>
                  <a:schemeClr val="accent4"/>
                </a:solidFill>
                <a:effectLst>
                  <a:outerShdw blurRad="38100" dist="38100" dir="2700000" algn="tl">
                    <a:srgbClr val="000000">
                      <a:alpha val="43137"/>
                    </a:srgbClr>
                  </a:outerShdw>
                </a:effectLst>
                <a:latin typeface="Comic Sans MS" panose="030F0702030302020204" pitchFamily="66" charset="0"/>
              </a:rPr>
              <a:t>ተነሥቶአል</a:t>
            </a:r>
            <a:r>
              <a:rPr lang="en-US" sz="2000"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 sz="20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600"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a:t>
            </a:r>
            <a:r>
              <a:rPr lang="en" sz="16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am-ET" sz="1600" b="1" dirty="0">
                <a:solidFill>
                  <a:schemeClr val="accent4"/>
                </a:solidFill>
                <a:effectLst>
                  <a:outerShdw blurRad="38100" dist="38100" dir="2700000" algn="tl">
                    <a:srgbClr val="000000">
                      <a:alpha val="43137"/>
                    </a:srgbClr>
                  </a:outerShdw>
                </a:effectLst>
                <a:latin typeface="Comic Sans MS" panose="030F0702030302020204" pitchFamily="66" charset="0"/>
              </a:rPr>
              <a:t>ቆሮንቶስ</a:t>
            </a:r>
            <a:r>
              <a:rPr lang="en" sz="1600"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n" sz="1400" b="1" dirty="0">
                <a:solidFill>
                  <a:schemeClr val="accent4"/>
                </a:solidFill>
                <a:effectLst>
                  <a:outerShdw blurRad="38100" dist="38100" dir="2700000" algn="tl">
                    <a:srgbClr val="000000">
                      <a:alpha val="43137"/>
                    </a:srgbClr>
                  </a:outerShdw>
                </a:effectLst>
                <a:latin typeface="Comic Sans MS" panose="030F0702030302020204" pitchFamily="66" charset="0"/>
              </a:rPr>
              <a:t>15:20</a:t>
            </a:r>
            <a:r>
              <a:rPr lang="en" sz="16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sz="2000"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707886"/>
          </a:xfrm>
          <a:prstGeom prst="rect">
            <a:avLst/>
          </a:prstGeom>
          <a:noFill/>
        </p:spPr>
        <p:txBody>
          <a:bodyPr wrap="square" rtlCol="0">
            <a:spAutoFit/>
          </a:bodyPr>
          <a:lstStyle/>
          <a:p>
            <a:pPr>
              <a:spcBef>
                <a:spcPts val="600"/>
              </a:spcBef>
            </a:pPr>
            <a:r>
              <a:rPr lang="am-ET" sz="2000" b="1" dirty="0"/>
              <a:t>በኢየሱስ ትንሳኤ የተረጋገጠው የመጀመሪያው እውነታ ከአዳም እስከ መጨረሻው ሰው ድረስ የመዳንን እውነት የተቀበልን ሁሉ ብንሞት ዳግም ትንሳኤ እንደሚኖረን ነው</a:t>
            </a:r>
            <a:r>
              <a:rPr lang="en" sz="2000" b="1" dirty="0"/>
              <a:t> (1</a:t>
            </a:r>
            <a:r>
              <a:rPr lang="am-ET" sz="2000" b="1" dirty="0"/>
              <a:t>ቆሮ</a:t>
            </a:r>
            <a:r>
              <a:rPr lang="en" sz="2000" b="1" dirty="0"/>
              <a:t> 15:20-23)</a:t>
            </a:r>
            <a:r>
              <a:rPr lang="am-ET" sz="2000" b="1" dirty="0"/>
              <a:t>።</a:t>
            </a:r>
            <a:endParaRPr lang="en" sz="20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411947524"/>
              </p:ext>
            </p:extLst>
          </p:nvPr>
        </p:nvGraphicFramePr>
        <p:xfrm>
          <a:off x="233915" y="4887142"/>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39582"/>
            <a:ext cx="6273210" cy="1015663"/>
          </a:xfrm>
          <a:prstGeom prst="rect">
            <a:avLst/>
          </a:prstGeom>
          <a:noFill/>
        </p:spPr>
        <p:txBody>
          <a:bodyPr wrap="square">
            <a:spAutoFit/>
          </a:bodyPr>
          <a:lstStyle/>
          <a:p>
            <a:pPr>
              <a:spcBef>
                <a:spcPts val="600"/>
              </a:spcBef>
            </a:pPr>
            <a:r>
              <a:rPr lang="am-ET" sz="2000" b="1" dirty="0"/>
              <a:t>ከትንሳኤያችን በኋላ ምን ይሆናል</a:t>
            </a:r>
            <a:r>
              <a:rPr lang="en" sz="2000" b="1" dirty="0"/>
              <a:t>? </a:t>
            </a:r>
            <a:r>
              <a:rPr lang="am-ET" sz="2000" b="1" dirty="0"/>
              <a:t>ኢየሱስ ሞትን አሸንፎ ጠላቶቹን ሁሉ ይረታል</a:t>
            </a:r>
            <a:r>
              <a:rPr lang="en" sz="2000" b="1" dirty="0"/>
              <a:t> (1</a:t>
            </a:r>
            <a:r>
              <a:rPr lang="am-ET" sz="2000" b="1" dirty="0"/>
              <a:t>ቆሮ</a:t>
            </a:r>
            <a:r>
              <a:rPr lang="en" sz="2000" b="1" dirty="0"/>
              <a:t> 15:25-26)</a:t>
            </a:r>
            <a:r>
              <a:rPr lang="am-ET" sz="2000" b="1" dirty="0"/>
              <a:t>።</a:t>
            </a:r>
            <a:r>
              <a:rPr lang="en" sz="2000" b="1" dirty="0"/>
              <a:t> </a:t>
            </a:r>
            <a:r>
              <a:rPr lang="am-ET" sz="2000" b="1" dirty="0"/>
              <a:t>ከዚያም ኢየሱስ ሁሉን ነገር ለአባቱ ያስገዛል</a:t>
            </a:r>
            <a:r>
              <a:rPr lang="en" sz="2000" b="1" dirty="0"/>
              <a:t> “</a:t>
            </a:r>
            <a:r>
              <a:rPr lang="en-US" sz="2000" b="1" dirty="0" err="1"/>
              <a:t>እግዚአብሔር</a:t>
            </a:r>
            <a:r>
              <a:rPr lang="am-ET" sz="2000" b="1" dirty="0"/>
              <a:t>ም</a:t>
            </a:r>
            <a:r>
              <a:rPr lang="en-US" sz="2000" b="1" dirty="0"/>
              <a:t> </a:t>
            </a:r>
            <a:r>
              <a:rPr lang="en-US" sz="2000" b="1" dirty="0" err="1"/>
              <a:t>ሁሉ</a:t>
            </a:r>
            <a:r>
              <a:rPr lang="en-US" sz="2000" b="1" dirty="0"/>
              <a:t> </a:t>
            </a:r>
            <a:r>
              <a:rPr lang="en-US" sz="2000" b="1" dirty="0" err="1"/>
              <a:t>በሁሉ</a:t>
            </a:r>
            <a:r>
              <a:rPr lang="en" sz="2000" b="1" dirty="0"/>
              <a:t>”</a:t>
            </a:r>
            <a:r>
              <a:rPr lang="am-ET" sz="2000" b="1" dirty="0"/>
              <a:t> ይሆናል</a:t>
            </a:r>
            <a:r>
              <a:rPr lang="en" sz="2000" b="1" dirty="0"/>
              <a:t> (1</a:t>
            </a:r>
            <a:r>
              <a:rPr lang="am-ET" sz="2000" b="1" dirty="0"/>
              <a:t>ቆሮ</a:t>
            </a:r>
            <a:r>
              <a:rPr lang="en" sz="2000" b="1" dirty="0"/>
              <a:t> 15:24</a:t>
            </a:r>
            <a:r>
              <a:rPr lang="am-ET" sz="2000" b="1" dirty="0"/>
              <a:t>፣</a:t>
            </a:r>
            <a:r>
              <a:rPr lang="en" sz="2000" b="1" dirty="0"/>
              <a:t> 28)</a:t>
            </a:r>
            <a:r>
              <a:rPr lang="am-ET" sz="2000" b="1" dirty="0"/>
              <a:t>።</a:t>
            </a:r>
            <a:endParaRPr lang="en" sz="2000" b="1" dirty="0"/>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4096691"/>
            <a:ext cx="62732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am-ET" sz="2000" b="1" dirty="0">
                <a:solidFill>
                  <a:prstClr val="black"/>
                </a:solidFill>
                <a:latin typeface="Aptos" panose="02110004020202020204"/>
              </a:rPr>
              <a:t>ከተረጋገጡት ከእነዚህ የወደፊት ክስተቶች በተጨማሪ ጳውሎስ የየዕለት ሕይወታችንን የሚነኩ ሁለት ነገሮችን አረጋግጦልናል</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91440" y="1606856"/>
            <a:ext cx="6140486" cy="1211998"/>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am-ET" sz="7200" b="1" dirty="0">
                <a:ln w="9525">
                  <a:solidFill>
                    <a:schemeClr val="bg1"/>
                  </a:solidFill>
                  <a:prstDash val="solid"/>
                </a:ln>
                <a:solidFill>
                  <a:srgbClr val="3E58AC"/>
                </a:solidFill>
                <a:effectLst>
                  <a:outerShdw blurRad="12700" dist="38100" dir="2700000" algn="tl" rotWithShape="0">
                    <a:schemeClr val="accent4"/>
                  </a:outerShdw>
                </a:effectLst>
              </a:rPr>
              <a:t>የእኛ ትንሳኤ</a:t>
            </a:r>
            <a:endParaRPr lang="es-ES" sz="72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827</TotalTime>
  <Words>1091</Words>
  <Application>Microsoft Office PowerPoint</Application>
  <PresentationFormat>Panorámica</PresentationFormat>
  <Paragraphs>101</Paragraphs>
  <Slides>13</Slides>
  <Notes>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Arial</vt:lpstr>
      <vt:lpstr>Aptos Display</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359</cp:revision>
  <dcterms:created xsi:type="dcterms:W3CDTF">2026-07-19T13:36:46Z</dcterms:created>
  <dcterms:modified xsi:type="dcterms:W3CDTF">2026-08-19T07:41:39Z</dcterms:modified>
</cp:coreProperties>
</file>