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am-E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የእግዚአብሔር ማፅናናት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ከፍርሃት ነፃ ያወጣናል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ከዚህ በፊት እኛን የረዳበት ጊዜያትን ያስታውሰናል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am-ET" sz="2000" b="1" dirty="0">
              <a:solidFill>
                <a:schemeClr val="tx1"/>
              </a:solidFill>
              <a:effectLst/>
            </a:rPr>
            <a:t>መከራን እንድንቋቋም ይረዳናል</a:t>
          </a:r>
          <a:endParaRPr lang="es-ES" sz="2000" b="1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am-ET" sz="2000" b="1" dirty="0">
              <a:solidFill>
                <a:schemeClr val="tx1"/>
              </a:solidFill>
              <a:effectLst/>
            </a:rPr>
            <a:t>ወደ መንፈሳዊ ብስለት ያመራል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am-ET" sz="2000" b="1" dirty="0">
              <a:solidFill>
                <a:schemeClr val="tx1"/>
              </a:solidFill>
              <a:effectLst/>
            </a:rPr>
            <a:t>ለሌሎች እንድንማልድ ያበረታታናል</a:t>
          </a:r>
          <a:endParaRPr lang="es-ES" sz="2000" b="1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በእግዚአብሔር እንደተጽናናን እርስ በርሳችን እንጽናናለን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ኤፌሶን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መቄዶንያ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ቆሮንቶስ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ይሁዳ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ኤፌሶን</a:t>
          </a:r>
          <a:endParaRPr lang="en" sz="2000" b="1" dirty="0"/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መቄዶንያ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ቆሮንቶስ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ይሁዳ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ቆሮንቶስ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የእግዚአብሔር ማፅናናት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ከፍርሃት ነፃ ያወጣናል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ከዚህ በፊት እኛን የረዳበት ጊዜያትን ያስታውሰናል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schemeClr val="tx1"/>
              </a:solidFill>
              <a:effectLst/>
            </a:rPr>
            <a:t>መከራን እንድንቋቋም ይረዳናል</a:t>
          </a:r>
          <a:endParaRPr lang="es-ES" sz="2000" b="1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schemeClr val="tx1"/>
              </a:solidFill>
              <a:effectLst/>
            </a:rPr>
            <a:t>ወደ መንፈሳዊ ብስለት ያመራል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schemeClr val="tx1"/>
              </a:solidFill>
              <a:effectLst/>
            </a:rPr>
            <a:t>ለሌሎች እንድንማልድ ያበረታታናል</a:t>
          </a:r>
          <a:endParaRPr lang="es-ES" sz="2000" b="1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በእግዚአብሔር እንደተጽናናን እርስ በርሳችን እንጽናናለን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ኤፌሶን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መቄዶንያ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ቆሮንቶስ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ይሁዳ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ኤፌሶን</a:t>
          </a:r>
          <a:endParaRPr lang="en" sz="2000" b="1" kern="1200" dirty="0"/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ቆሮንቶስ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መቄዶንያ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ቆሮንቶስ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ይሁዳ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569660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am-ET" sz="48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ፍቅር መር አገልግሎት</a:t>
            </a:r>
            <a:endParaRPr lang="en" sz="48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884957" y="6419850"/>
            <a:ext cx="2307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m-ET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ትምህርት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 </a:t>
            </a:r>
            <a:r>
              <a:rPr lang="am-ET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ለ</a:t>
            </a:r>
            <a:r>
              <a:rPr lang="en-U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m-ET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ነሐሴ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23</a:t>
            </a:r>
            <a:r>
              <a:rPr lang="am-ET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፣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2018</a:t>
            </a:r>
            <a:endParaRPr lang="en" sz="1600" b="1" dirty="0">
              <a:solidFill>
                <a:srgbClr val="D3C1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በብዙ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መከራና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ከልብ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ጭንቀት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በብዙም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እንባ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ጽፌላችሁ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ነበርና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፤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ይህም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እናንተን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አብዝቼ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የምወድበትን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ፍቅር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እንድታውቁ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እንጂ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እንዳሳዝናችሁ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አይደለም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።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am-ET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ቆሮንቶስ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2:4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am-ET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በመከራ ውስጥ የእግዚአብሔር ማፅናናት</a:t>
            </a:r>
            <a:endParaRPr lang="en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am-ET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ቅድስናና ንጹህ ልቦና በአገልግሎት ውስጥ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am-ET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በጥበብ መመላለስ</a:t>
            </a:r>
            <a:endParaRPr lang="en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am-ET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ይቅርታና መመለስ</a:t>
            </a:r>
            <a:endParaRPr lang="en" sz="2000" b="1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am-ET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የክርስቶስ መዓዛ</a:t>
            </a:r>
            <a:endParaRPr lang="en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የጳውሎስን ሁለተኛ የቆሮንቶስ መልዕክት በጥልቀት ስናጠና ሐዋርያው ለቤተክርስቲያን ደህንነት ትልቅ ትኩረት እንደሚሰጥ እንመለከታለን።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ጳውሎስ እነዚህን ውስጣዊና ውጫዊ </a:t>
            </a:r>
            <a:r>
              <a:rPr lang="am-ET" sz="2000" b="1" noProof="0" dirty="0">
                <a:solidFill>
                  <a:prstClr val="black"/>
                </a:solidFill>
                <a:latin typeface="Aptos" panose="02110004020202020204"/>
              </a:rPr>
              <a:t>ተግዳሮቶች ለመጋፈጥ እንዲዘጋጁና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እኔነት በሌለበት ፍቅር አንድ እንዲሆኑ ሲመክራቸው ነበር።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እኛም በዘመናችን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lang="en-US" b="1" dirty="0" err="1"/>
              <a:t>ለሕይወት</a:t>
            </a:r>
            <a:r>
              <a:rPr lang="en-US" b="1" dirty="0"/>
              <a:t> </a:t>
            </a:r>
            <a:r>
              <a:rPr lang="en-US" b="1" dirty="0" err="1"/>
              <a:t>የሚሆን</a:t>
            </a:r>
            <a:r>
              <a:rPr lang="en-US" b="1" dirty="0"/>
              <a:t> </a:t>
            </a:r>
            <a:r>
              <a:rPr lang="en-US" b="1" dirty="0" err="1"/>
              <a:t>የሕይወት</a:t>
            </a:r>
            <a:r>
              <a:rPr lang="en-US" b="1" dirty="0"/>
              <a:t> </a:t>
            </a:r>
            <a:r>
              <a:rPr lang="en-US" b="1" dirty="0" err="1"/>
              <a:t>ሽታ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እንዴት መሆን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እንደምንችል ከዚህ ምክር እንማራለን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2:16)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ምንም እንኳን በዚህች ኃጥያት በሞላባት ዓለም ውስጥ በእግዚአብሔር መንገድ መሄድ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ፈጽሞ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ቀላል ባይሆንም በመጀመሪያው ክፍለ ዘመን ግን በግልጥ ክርስቲያን ነኝ ማለት በራስ ላይ እንደመፍረድ ይቆጠር ነበር።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am-ET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በመከራ ውስጥ የእግዚአብሔር ማፅናናት</a:t>
            </a:r>
            <a:endParaRPr lang="en" sz="44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እርሱ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በመከራችን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ሁሉ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ያጽናናናል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ስለዚህም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እኛ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ራሳችን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በእግዚአብሔር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በምንጽናናበት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መጽናናት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በመከራ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ሁሉ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ያሉትን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ማጽናናት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እንችላለን</a:t>
            </a:r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።</a:t>
            </a:r>
            <a:r>
              <a:rPr lang="en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</a:t>
            </a:r>
            <a: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1:</a:t>
            </a:r>
            <a:r>
              <a:rPr lang="en" sz="11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ሁለተኛው የቆሮንቶስ መልዕክት ጳውሎስ ስለ ማጽናናት በሰፊው የሚናገርበት መልዕክት ነው።</a:t>
            </a:r>
            <a:r>
              <a:rPr lang="en" sz="2000" b="1" dirty="0"/>
              <a:t> </a:t>
            </a:r>
            <a:r>
              <a:rPr lang="am-ET" sz="2000" b="1" dirty="0"/>
              <a:t>ቤተክርስቲያን በከባድ ጊዜ ውስጥ እያለፈች ስለነበር የቀደመው የጳውሎስ ደብዳቤ ወደ ሃዘን ስሜት ውስጥ ከትቷቸው ነበር።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0914555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እርሱ እራሱ ሕይወቱ በአደጋ ውስጥ ያለፈባቸውና ተስፋ የቆረጠባቸው ጊዜያት ነበሩ</a:t>
            </a:r>
            <a:r>
              <a:rPr lang="en" sz="2000" b="1" dirty="0"/>
              <a:t> (2</a:t>
            </a:r>
            <a:r>
              <a:rPr lang="am-ET" sz="2000" b="1" dirty="0"/>
              <a:t>ቆሮ</a:t>
            </a:r>
            <a:r>
              <a:rPr lang="en" sz="2000" b="1" dirty="0"/>
              <a:t> 1:8-10)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እግዚአብሔር ግን በነዚያ ጊዜያት አፅናንቶት ስለነበር</a:t>
            </a:r>
            <a:r>
              <a:rPr lang="en" sz="2000" b="1" dirty="0"/>
              <a:t> </a:t>
            </a:r>
            <a:r>
              <a:rPr lang="am-ET" sz="2000" b="1" dirty="0"/>
              <a:t>ያገኘውን መጽናናት ለቤተክርስቲያን ማስተላለፍ ፈልጎ ነበር</a:t>
            </a:r>
            <a:r>
              <a:rPr lang="en" sz="2000" b="1" dirty="0"/>
              <a:t> (2</a:t>
            </a:r>
            <a:r>
              <a:rPr lang="am-ET" sz="2000" b="1" dirty="0"/>
              <a:t>ቆሮ</a:t>
            </a:r>
            <a:r>
              <a:rPr lang="en" sz="2000" b="1" dirty="0"/>
              <a:t> 1:6)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ነገር ግን ያ ሃዘን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lang="en-US" b="1" dirty="0" err="1"/>
              <a:t>እንደ</a:t>
            </a:r>
            <a:r>
              <a:rPr lang="en-US" b="1" dirty="0"/>
              <a:t> </a:t>
            </a:r>
            <a:r>
              <a:rPr lang="en-US" b="1" dirty="0" err="1"/>
              <a:t>እግዚአብሔር</a:t>
            </a:r>
            <a:r>
              <a:rPr lang="en-US" b="1" dirty="0"/>
              <a:t> </a:t>
            </a:r>
            <a:r>
              <a:rPr lang="en-US" b="1" dirty="0" err="1"/>
              <a:t>ፈቃድ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ስለነበረ ወደ ንስሐ የሚመራ ነበር</a:t>
            </a:r>
            <a:r>
              <a:rPr kumimoji="0" lang="am-ET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7:10)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ስለዚህም ጳውሎስ ይህ ሃዘን እንዳያሸንፋቸው ደግሞም እንዲፅናኑ ይፈልግ ነበር።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m-ET" sz="4800" b="1" dirty="0">
                <a:ln/>
                <a:solidFill>
                  <a:schemeClr val="accent3"/>
                </a:solidFill>
              </a:rPr>
              <a:t>ቅድስናና ንጹህ ልቦና በአገልግሎት ውስጥ</a:t>
            </a:r>
            <a:endParaRPr lang="en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ትምክህታችን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ይህ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ነውና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፤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በእግዚአብሔር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ጸጋ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እንጂ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በሥጋዊ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ጥበብ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ሳይሆን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በእግዚአብሔር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ቅድስናና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ቅንነት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በዚህ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ዓለም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ይልቁንም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በእናንተ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ዘንድ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እንደኖርን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የሕሊናችን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ምስክርነት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ነው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2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1:12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12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አንዳንድ ሰዎች ጳውሎስን ደካማ ነው ቆራጥም አይደለም እያሉ ይንቁት ነበር</a:t>
            </a:r>
            <a:r>
              <a:rPr lang="en" sz="2000" b="1" dirty="0"/>
              <a:t> (2</a:t>
            </a:r>
            <a:r>
              <a:rPr lang="am-ET" sz="2000" b="1" dirty="0"/>
              <a:t>ቆሮ</a:t>
            </a:r>
            <a:r>
              <a:rPr lang="en" sz="2000" b="1" dirty="0"/>
              <a:t> 10:10)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በዚህ ምክንያትና ደግሞም ምክሩን ይቀበሉት ዘንድ ጳውሎስ ራሱን ከነዚህ ክሶች መከላከሉ አስፈላጊ ሆኖ አግኝቶት ነበር።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ባህሪው በቤተክርስቲያን ውስጥም ሆነ ውጪ ቅዱስ መሆኑና ልቦናውም ንጹህ እንደሆነ እርሱና ጓደኞቹ በእርግጠኝነት ይመሰክሩ ነበር።</a:t>
            </a:r>
            <a:endParaRPr lang="en" sz="20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ይህን ተከትሎ የጳውሎስ</a:t>
            </a:r>
            <a:r>
              <a:rPr lang="en" sz="2000" b="1" dirty="0"/>
              <a:t> </a:t>
            </a:r>
            <a:r>
              <a:rPr lang="am-ET" sz="2000" b="1" dirty="0"/>
              <a:t>ጽሁፎች ከድብቅ ሴራ የጸዱ ነበሩ።</a:t>
            </a:r>
            <a:r>
              <a:rPr lang="en" sz="2000" b="1" dirty="0"/>
              <a:t> </a:t>
            </a:r>
            <a:r>
              <a:rPr lang="am-ET" sz="2000" b="1" dirty="0"/>
              <a:t>ስለዚህም ጽሁፎቹን በቅድስናና በንጹህ ልቦና አውድ እንዲያነቡና እንዲቀበሉት ተስፋ አድርጎ ነበር። ጽሁፎቹ ለነርሱ ካለው ፍቅርና መልካም እንዲሆንላቸው ካለው ፍላጎት የመነጩ እንደሆኑ እንዲረዱለት ይፈልግ ነበር</a:t>
            </a:r>
            <a:r>
              <a:rPr lang="en" sz="2000" b="1" dirty="0"/>
              <a:t> (2</a:t>
            </a:r>
            <a:r>
              <a:rPr lang="am-ET" sz="2000" b="1" dirty="0"/>
              <a:t>ቆሮ</a:t>
            </a:r>
            <a:r>
              <a:rPr lang="en" sz="2000" b="1" dirty="0"/>
              <a:t> 1:13-14)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እንደ አንድ ተራ ሰው ራሱን ከምንም አይቆጥርም ነበር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ኤፌ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3:8)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ነገር ግን በእግዚአብሔር ጸጋ ንጹህ ህሊና እንዳለው በድፍረት መናገር ችሏል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1:12)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8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በጥበብ መመላለስ</a:t>
            </a:r>
            <a:endParaRPr lang="en" sz="48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707886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እኔ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ግን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ልራራላችሁ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ስል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ገና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ወደ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እንዳልመጣሁ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በነፍሴ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ላይ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እግዚአብሔርን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ምስክር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እጠራለሁ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1:23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ጳውሎስ በመጀመሪያው መልዕክቱ ሊጓዝበት ያቀደውን መንገድ ለቆሮንቶስ ሰዎች እንዲህ ነግሯቸው ነበር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2900060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ከዚያም ቀጥሎ በላከው ደብዳቤ ሁለት ጊዜ እንደሚጎበኛቸው አስታውቋቸው ነበር</a:t>
            </a:r>
            <a:r>
              <a:rPr lang="en" sz="2000" b="1" dirty="0"/>
              <a:t> (2</a:t>
            </a:r>
            <a:r>
              <a:rPr lang="am-ET" sz="2000" b="1" dirty="0"/>
              <a:t>ቆሮ</a:t>
            </a:r>
            <a:r>
              <a:rPr lang="en" sz="2000" b="1" dirty="0"/>
              <a:t> 1:15-16)</a:t>
            </a:r>
            <a:r>
              <a:rPr lang="am-ET" sz="2000" b="1" dirty="0"/>
              <a:t> </a:t>
            </a:r>
            <a:r>
              <a:rPr lang="en" sz="2000" b="1" dirty="0"/>
              <a:t>(</a:t>
            </a:r>
            <a:r>
              <a:rPr lang="am-ET" sz="2000" b="1" dirty="0"/>
              <a:t>ይህ ደብዳቤ አሁን ጠፍቷል</a:t>
            </a:r>
            <a:r>
              <a:rPr lang="en" sz="2000" b="1" dirty="0"/>
              <a:t> 2</a:t>
            </a:r>
            <a:r>
              <a:rPr lang="am-ET" sz="2000" b="1" dirty="0"/>
              <a:t>ቆሮ</a:t>
            </a:r>
            <a:r>
              <a:rPr lang="en" sz="2000" b="1" dirty="0"/>
              <a:t> 7:8) 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6481131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ቢሆንም ግን መንገዱን ቀይሮ የመጀመሪያውን ጉብኝት ሊያስቀር ወስኖ ነበር</a:t>
            </a:r>
            <a:r>
              <a:rPr lang="en" sz="2000" b="1" dirty="0"/>
              <a:t> (2</a:t>
            </a:r>
            <a:r>
              <a:rPr lang="am-ET" sz="2000" b="1" dirty="0"/>
              <a:t>ቆሮ</a:t>
            </a:r>
            <a:r>
              <a:rPr lang="en" sz="2000" b="1" dirty="0"/>
              <a:t> 1:23)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ይህን ማድረጉ አንዳንዶች ጳውሎስ ያልሰከነና ወላዋይ ነው ብለው እንዲተቹት መርቷቸው ነበር።</a:t>
            </a:r>
            <a:r>
              <a:rPr lang="en" sz="2000" b="1" dirty="0"/>
              <a:t> </a:t>
            </a:r>
            <a:r>
              <a:rPr lang="am-ET" sz="2000" b="1" dirty="0"/>
              <a:t>ሀሳቡን የቀየረው ለምንድን ነው</a:t>
            </a:r>
            <a:r>
              <a:rPr lang="en" sz="2000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423798"/>
            <a:ext cx="70494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በቆሮንቶስ ከነበሩት ችግሮች አንፃር የጳውሎስ መገኘት በጣም አስፈላጊ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ነበር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ነገር ግን ለቆሮንቶስ ሰዎች በነበረው ፍቅር ምክንያት በዚያ የሚነሳበት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ን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ተቃውሞ ላለመጋፈጥ መወሰኑን ያሳየናል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2:1-4)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m-ET" sz="4800" b="1" spc="300" dirty="0">
                <a:ln/>
                <a:solidFill>
                  <a:schemeClr val="bg2">
                    <a:lumMod val="75000"/>
                  </a:schemeClr>
                </a:solidFill>
              </a:rPr>
              <a:t>ይቅርታና መመለስ</a:t>
            </a:r>
            <a:endParaRPr lang="en" sz="4800" b="1" spc="30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እናንተ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ግን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ይቅር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የምትሉትን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እኔ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ደግሞ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ይቅር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እለዋለሁ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፤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እኔም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ይቅር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ካልሁ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ይቅር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ያልሁትን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ስለ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እናንተ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በክርስቶስ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ፊት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ይቅር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ብዬአለሁ</a:t>
            </a:r>
            <a: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2:10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ጳውሎስ ወደ ጢሮዓዳ ሲጓዝ ቲቶ ደግሞ ወደ ቆሮንቶስ ሄደ።</a:t>
            </a:r>
            <a:r>
              <a:rPr lang="en" sz="2000" b="1" dirty="0"/>
              <a:t> </a:t>
            </a:r>
            <a:r>
              <a:rPr lang="am-ET" sz="2000" b="1" dirty="0"/>
              <a:t>ጳውሎስ ከጢሮዓዳ ተነስቶ ወደ መቄዶንያ ሄደ።</a:t>
            </a:r>
            <a:r>
              <a:rPr lang="en" sz="2000" b="1" dirty="0"/>
              <a:t> </a:t>
            </a:r>
            <a:r>
              <a:rPr lang="am-ET" sz="2000" b="1" dirty="0"/>
              <a:t>ነገር ግን በጢሮዓዳ ሳለ ቲቶ ስለ ቆሮንቶስ ቤተክርስቲያን ዜናን ሊነግረው ስላልተገናኘው እጅጉን ተጨንቆ ነበር</a:t>
            </a:r>
            <a:r>
              <a:rPr lang="en" sz="2000" b="1" dirty="0"/>
              <a:t> (2</a:t>
            </a:r>
            <a:r>
              <a:rPr lang="am-ET" sz="2000" b="1" dirty="0"/>
              <a:t>ቆሮ</a:t>
            </a:r>
            <a:r>
              <a:rPr lang="en" sz="2000" b="1" dirty="0"/>
              <a:t> 2:12-13)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መፍትሄ ከሚፈልጉ ችግሮቻቸው አንዱ የቤተክርስቲያንን ደንብ በተመለከተ ነበር።</a:t>
            </a:r>
            <a:r>
              <a:rPr lang="en" sz="2000" b="1" dirty="0"/>
              <a:t> </a:t>
            </a:r>
            <a:r>
              <a:rPr lang="am-ET" sz="2000" b="1" dirty="0"/>
              <a:t>ሐዋርያውን በመታዘዝ ደንብ ለጣሱት አካላት ተግሳጽ ደርሶ እነርሱም ተግሳፁን ተቀብለውት ነበር።</a:t>
            </a:r>
            <a:r>
              <a:rPr lang="en" sz="2000" b="1" dirty="0"/>
              <a:t> </a:t>
            </a:r>
            <a:r>
              <a:rPr lang="am-ET" sz="2000" b="1" dirty="0"/>
              <a:t>አሁን ደግሞ ጳውሎስ ቀጣዩን እርምጃ እንዲወስዱ ይጠይቃቸው ጀመር፤ እርሱም ይቅርታና መመለስ ነው </a:t>
            </a:r>
            <a:r>
              <a:rPr lang="en" sz="2000" b="1" dirty="0"/>
              <a:t>(2</a:t>
            </a:r>
            <a:r>
              <a:rPr lang="am-ET" sz="2000" b="1" dirty="0"/>
              <a:t>ቆሮ</a:t>
            </a:r>
            <a:r>
              <a:rPr lang="en" sz="2000" b="1" dirty="0"/>
              <a:t> 2:5-11)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ትንሽ ቆይቆ ቲቶ ጳውሎስን ሊገናኘው ወደ መቄዶንያ መጣ።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ቤተክርስቲያኑቱም የጳውሎስን ተግሳጽ በደስታ መቀበሏን ነበረው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7:5-9, 13-16)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8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የክርስቶስ መዓዛ</a:t>
            </a:r>
            <a:endParaRPr lang="en" sz="48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በሚድኑቱና</a:t>
            </a:r>
            <a:r>
              <a:rPr lang="en-US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በሚጠፉቱ</a:t>
            </a:r>
            <a:r>
              <a:rPr lang="en-US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ዘንድ</a:t>
            </a:r>
            <a:r>
              <a:rPr lang="en-US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ለእግዚአብሔር</a:t>
            </a:r>
            <a:r>
              <a:rPr lang="en-US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የክርስቶስ</a:t>
            </a:r>
            <a:r>
              <a:rPr lang="en-US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መዓዛ</a:t>
            </a:r>
            <a:r>
              <a:rPr lang="en-US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ነንና</a:t>
            </a:r>
            <a:r>
              <a:rPr lang="en-US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፤</a:t>
            </a:r>
            <a:r>
              <a:rPr lang="en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                 </a:t>
            </a:r>
            <a:r>
              <a:rPr lang="en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</a:t>
            </a:r>
            <a:r>
              <a:rPr lang="en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2:15</a:t>
            </a:r>
            <a:r>
              <a:rPr lang="en" sz="16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sz="2000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በጢሮዓዳ ወንጌልን በስኬታማ መልኩ ይሰበክ ዘንድ እግዚአብሔር </a:t>
            </a:r>
            <a:r>
              <a:rPr lang="en" sz="2000" b="1" dirty="0"/>
              <a:t>“</a:t>
            </a:r>
            <a:r>
              <a:rPr lang="am-ET" sz="2000" b="1" dirty="0"/>
              <a:t>ስለከፈተለት በር</a:t>
            </a:r>
            <a:r>
              <a:rPr lang="en" sz="2000" b="1" dirty="0"/>
              <a:t>”</a:t>
            </a:r>
            <a:r>
              <a:rPr lang="am-ET" sz="2000" b="1" dirty="0"/>
              <a:t> እየመሠከረ ጳውሎስ በውዳሴና በድል እንዲህ እያለ አመሠገነ</a:t>
            </a:r>
            <a:r>
              <a:rPr lang="en" sz="2000" b="1" dirty="0"/>
              <a:t>: “</a:t>
            </a:r>
            <a:r>
              <a:rPr lang="en-US" sz="2000" b="1" dirty="0" err="1"/>
              <a:t>ነገር</a:t>
            </a:r>
            <a:r>
              <a:rPr lang="en-US" sz="2000" b="1" dirty="0"/>
              <a:t> </a:t>
            </a:r>
            <a:r>
              <a:rPr lang="en-US" sz="2000" b="1" dirty="0" err="1"/>
              <a:t>ግን</a:t>
            </a:r>
            <a:r>
              <a:rPr lang="en-US" sz="2000" b="1" dirty="0"/>
              <a:t> </a:t>
            </a:r>
            <a:r>
              <a:rPr lang="en-US" sz="2000" b="1" dirty="0" err="1"/>
              <a:t>በክርስቶስ</a:t>
            </a:r>
            <a:r>
              <a:rPr lang="en-US" sz="2000" b="1" dirty="0"/>
              <a:t> </a:t>
            </a:r>
            <a:r>
              <a:rPr lang="en-US" sz="2000" b="1" dirty="0" err="1"/>
              <a:t>ሁልጊዜ</a:t>
            </a:r>
            <a:r>
              <a:rPr lang="en-US" sz="2000" b="1" dirty="0"/>
              <a:t> </a:t>
            </a:r>
            <a:r>
              <a:rPr lang="en-US" sz="2000" b="1" dirty="0" err="1"/>
              <a:t>ድል</a:t>
            </a:r>
            <a:r>
              <a:rPr lang="en-US" sz="2000" b="1" dirty="0"/>
              <a:t> </a:t>
            </a:r>
            <a:r>
              <a:rPr lang="en-US" sz="2000" b="1" dirty="0" err="1"/>
              <a:t>በመንሣቱ</a:t>
            </a:r>
            <a:r>
              <a:rPr lang="en-US" sz="2000" b="1" dirty="0"/>
              <a:t> </a:t>
            </a:r>
            <a:r>
              <a:rPr lang="en-US" sz="2000" b="1" dirty="0" err="1"/>
              <a:t>ለሚያዞረን</a:t>
            </a:r>
            <a:r>
              <a:rPr lang="en-US" sz="2000" b="1" dirty="0"/>
              <a:t> </a:t>
            </a:r>
            <a:r>
              <a:rPr lang="en-US" sz="2000" b="1" dirty="0" err="1"/>
              <a:t>በእኛም</a:t>
            </a:r>
            <a:r>
              <a:rPr lang="en-US" sz="2000" b="1" dirty="0"/>
              <a:t> </a:t>
            </a:r>
            <a:r>
              <a:rPr lang="en-US" sz="2000" b="1" dirty="0" err="1"/>
              <a:t>በየስፍራው</a:t>
            </a:r>
            <a:r>
              <a:rPr lang="en-US" sz="2000" b="1" dirty="0"/>
              <a:t> </a:t>
            </a:r>
            <a:r>
              <a:rPr lang="en-US" sz="2000" b="1" dirty="0" err="1"/>
              <a:t>ሁሉ</a:t>
            </a:r>
            <a:r>
              <a:rPr lang="en-US" sz="2000" b="1" dirty="0"/>
              <a:t> </a:t>
            </a:r>
            <a:r>
              <a:rPr lang="en-US" sz="2000" b="1" dirty="0" err="1"/>
              <a:t>የእውቀቱን</a:t>
            </a:r>
            <a:r>
              <a:rPr lang="en-US" sz="2000" b="1" dirty="0"/>
              <a:t> </a:t>
            </a:r>
            <a:r>
              <a:rPr lang="en-US" sz="2000" b="1" dirty="0" err="1"/>
              <a:t>ሽታ</a:t>
            </a:r>
            <a:r>
              <a:rPr lang="en-US" sz="2000" b="1" dirty="0"/>
              <a:t> </a:t>
            </a:r>
            <a:r>
              <a:rPr lang="en-US" sz="2000" b="1" dirty="0" err="1"/>
              <a:t>ለሚገልጥ</a:t>
            </a:r>
            <a:r>
              <a:rPr lang="en-US" sz="2000" b="1" dirty="0"/>
              <a:t> </a:t>
            </a:r>
            <a:r>
              <a:rPr lang="en-US" sz="2000" b="1" dirty="0" err="1"/>
              <a:t>ለአምላክ</a:t>
            </a:r>
            <a:r>
              <a:rPr lang="en-US" sz="2000" b="1" dirty="0"/>
              <a:t> </a:t>
            </a:r>
            <a:r>
              <a:rPr lang="en-US" sz="2000" b="1" dirty="0" err="1"/>
              <a:t>ምስጋና</a:t>
            </a:r>
            <a:r>
              <a:rPr lang="en-US" sz="2000" b="1" dirty="0"/>
              <a:t> </a:t>
            </a:r>
            <a:r>
              <a:rPr lang="en-US" sz="2000" b="1" dirty="0" err="1"/>
              <a:t>ይሁን</a:t>
            </a:r>
            <a:r>
              <a:rPr lang="en" sz="2000" b="1" dirty="0"/>
              <a:t>” (2</a:t>
            </a:r>
            <a:r>
              <a:rPr lang="am-ET" sz="2000" b="1" dirty="0"/>
              <a:t>ቆሮ</a:t>
            </a:r>
            <a:r>
              <a:rPr lang="en" sz="2000" b="1" dirty="0"/>
              <a:t> 2:14)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የክርስቶስ እውቀት ልክ መዓዛው እንደሚያውድ ሽታ ለሁሉም ነፍስ ይደርሳል።</a:t>
            </a:r>
            <a:r>
              <a:rPr lang="en" sz="2000" b="1" dirty="0"/>
              <a:t> </a:t>
            </a:r>
            <a:r>
              <a:rPr lang="am-ET" sz="2000" b="1" dirty="0"/>
              <a:t>ለቆሮንቶስ ሰዎች እንዲሁም ለእኛ ይህ የዘላለም ሕይወት መዓዛ ነው።</a:t>
            </a:r>
            <a:r>
              <a:rPr lang="en" sz="2000" b="1" dirty="0"/>
              <a:t> </a:t>
            </a:r>
            <a:r>
              <a:rPr lang="am-ET" sz="2000" b="1" dirty="0"/>
              <a:t>ነገር ግን ጥሪውን ላልተቀበሉት ደግሞ የሞት ሽታ ይሆንባቸዋል</a:t>
            </a:r>
            <a:br>
              <a:rPr lang="en" sz="2000" b="1" dirty="0"/>
            </a:br>
            <a:r>
              <a:rPr lang="en" sz="2000" b="1" dirty="0"/>
              <a:t>(2</a:t>
            </a:r>
            <a:r>
              <a:rPr lang="am-ET" sz="2000" b="1" dirty="0"/>
              <a:t>ቆሮ</a:t>
            </a:r>
            <a:r>
              <a:rPr lang="en" sz="2000" b="1" dirty="0"/>
              <a:t> 2:15-16)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877956"/>
            <a:ext cx="443216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ጳውሎስ ይህን ተከትሎ በሚመጣው ኃላፊነት ላይ በማተኮር መልዕክቱ ያልሰሙትን ለማዳን ሲባል የግል ጥቅምን ወደ ጎን በመተው በትህትና ሊሰበክ እንደሚገባ ያስረዳል </a:t>
            </a:r>
            <a:r>
              <a:rPr lang="en" sz="2000" b="1" dirty="0"/>
              <a:t>(2</a:t>
            </a:r>
            <a:r>
              <a:rPr lang="am-ET" sz="2000" b="1" dirty="0"/>
              <a:t>ቆሮ</a:t>
            </a:r>
            <a:r>
              <a:rPr lang="en" sz="2000" b="1" dirty="0"/>
              <a:t> 2:17)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3200" b="1" dirty="0">
                <a:latin typeface="Constantia" panose="02030602050306030303" pitchFamily="18" charset="0"/>
              </a:rPr>
              <a:t>“</a:t>
            </a:r>
            <a:r>
              <a:rPr lang="am-ET" sz="3200" b="1" dirty="0">
                <a:latin typeface="Constantia" panose="02030602050306030303" pitchFamily="18" charset="0"/>
              </a:rPr>
              <a:t>ይህ ታማኝ መልዕክተኛ በቆሮንቶስ አማኞች መካከል አስገራሚ ለውጥ ስለመከሰቱ የምስራችን ይዞ መጥቶ ነበር።</a:t>
            </a:r>
            <a:r>
              <a:rPr lang="en-US" sz="3200" b="1" dirty="0">
                <a:latin typeface="Constantia" panose="02030602050306030303" pitchFamily="18" charset="0"/>
              </a:rPr>
              <a:t> </a:t>
            </a:r>
            <a:r>
              <a:rPr lang="am-ET" sz="3200" b="1" dirty="0">
                <a:latin typeface="Constantia" panose="02030602050306030303" pitchFamily="18" charset="0"/>
              </a:rPr>
              <a:t>ጳውሎስ በመልዕክቱ የሰጠውን መመሪያ ብዙዎች ተቀብለው ከኃጥያታቸው ንስሃ ገብተው ነበር።</a:t>
            </a:r>
            <a:r>
              <a:rPr lang="en-US" sz="3200" b="1" dirty="0">
                <a:latin typeface="Constantia" panose="02030602050306030303" pitchFamily="18" charset="0"/>
              </a:rPr>
              <a:t> </a:t>
            </a:r>
            <a:r>
              <a:rPr lang="am-ET" sz="3200" b="1" dirty="0">
                <a:latin typeface="Constantia" panose="02030602050306030303" pitchFamily="18" charset="0"/>
              </a:rPr>
              <a:t>ህይወታቸው ክርስትናን የሚያሰድብ መሆኑ ቀርቶ </a:t>
            </a:r>
            <a:r>
              <a:rPr lang="am-ET" sz="3200" b="1">
                <a:latin typeface="Constantia" panose="02030602050306030303" pitchFamily="18" charset="0"/>
              </a:rPr>
              <a:t>ተግባራዊ የሆነ </a:t>
            </a:r>
            <a:r>
              <a:rPr lang="am-ET" sz="3200" b="1" dirty="0">
                <a:latin typeface="Constantia" panose="02030602050306030303" pitchFamily="18" charset="0"/>
              </a:rPr>
              <a:t>ፈሪሃ እግዚአብሔርን በኃይል የሚያሳይ ምሳሌ ሆኖ ነበር።</a:t>
            </a:r>
            <a:r>
              <a:rPr lang="en" sz="3200" b="1" dirty="0">
                <a:latin typeface="Constantia" panose="02030602050306030303" pitchFamily="18" charset="0"/>
              </a:rPr>
              <a:t>[…]</a:t>
            </a:r>
          </a:p>
          <a:p>
            <a:pPr>
              <a:spcBef>
                <a:spcPts val="600"/>
              </a:spcBef>
            </a:pPr>
            <a:r>
              <a:rPr lang="am-ET" sz="3200" b="1" dirty="0">
                <a:latin typeface="Constantia" panose="02030602050306030303" pitchFamily="18" charset="0"/>
              </a:rPr>
              <a:t>በመለኮት ጸጋ ተጽዕኖ ከልብ የሚመጣው ንስሃ ወደ ኑዛዜና ኃጥያትን ወደ መተው ያመራል።</a:t>
            </a:r>
            <a:r>
              <a:rPr lang="en-US" sz="3200" b="1" dirty="0">
                <a:latin typeface="Constantia" panose="02030602050306030303" pitchFamily="18" charset="0"/>
              </a:rPr>
              <a:t> </a:t>
            </a:r>
            <a:r>
              <a:rPr lang="am-ET" sz="3200" b="1" dirty="0">
                <a:latin typeface="Constantia" panose="02030602050306030303" pitchFamily="18" charset="0"/>
              </a:rPr>
              <a:t>ሐዋርያው በቆሮንቶስ አማኞች ህይወት ውስጥ ታይቷል ብሎ ያወጀው ፍሬ እንዲህ አይነቱን ነበር።</a:t>
            </a:r>
            <a:endParaRPr lang="en" sz="32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2622</TotalTime>
  <Words>893</Words>
  <Application>Microsoft Office PowerPoint</Application>
  <PresentationFormat>Panorámica</PresentationFormat>
  <Paragraphs>58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 Display</vt:lpstr>
      <vt:lpstr>Constantia</vt:lpstr>
      <vt:lpstr>Aptos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245</cp:revision>
  <dcterms:created xsi:type="dcterms:W3CDTF">2026-07-22T06:08:40Z</dcterms:created>
  <dcterms:modified xsi:type="dcterms:W3CDTF">2026-08-28T18:30:51Z</dcterms:modified>
</cp:coreProperties>
</file>