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am-ET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እግዚአብሔር በዚያኑ ሰዓት ከአብራም ጋር ቃል ኪዳን ገባ፣ በተሰነጠቁት እንስሳት መካከልም በእሳት አለፈ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am-ET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ዘፍ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15:7-21)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am-ET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እግዚአብሔር የአብራምንና የሦራን ስም ቀይሮ ወራሹ የሣራ ልጅ እንደሚሆን አረጋገጠለት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am-ET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ዘፍ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17:1-8</a:t>
          </a:r>
          <a:r>
            <a:rPr lang="am-ET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፣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15-16)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am-ET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እግዚአብሔር ከሁለት መላዕክት ጋር ለአብርሃም በአካል ተገልጦ የይስሃቅን መወለድ ነገረው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am-ET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ዘፍ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18:1-2, 10)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am-ET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እግዚአብሔር አብርሃም ልጁን እንዲሰዋ ጠየቀው። ከዚያ ግን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am-ET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በምትኩ የሚሰዋ በግን አዘጋጅቶ ታላቁን የመዳንን ሥራ ለእርሱ ገለጠለት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</a:t>
          </a:r>
          <a:r>
            <a:rPr lang="am-ET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ዘፍ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22:1-3</a:t>
          </a:r>
          <a:r>
            <a:rPr lang="am-ET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፣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9-13)</a:t>
          </a:r>
          <a:r>
            <a:rPr lang="am-ET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።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am-ET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በሴኬም ዘሮችህ የከነዓንን ምድር ይወርሳሉ ተብሎ ተነግሮለት ነበር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</a:t>
          </a:r>
          <a:r>
            <a:rPr lang="am-ET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ዘፍ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12:6-7)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am-ET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በቤቴል እግዚአብሔር ዘሮቹን እንደ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“</a:t>
          </a:r>
          <a:r>
            <a:rPr lang="am-ET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ምድር አሸዋ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</a:t>
          </a:r>
          <a:r>
            <a:rPr lang="am-ET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እንደሚያበዛ ነግሮት ኪዳኑን አደሰለት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</a:t>
          </a:r>
          <a:r>
            <a:rPr lang="am-ET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ዘፍ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13:14-18)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am-ET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በመምሬ ዘሮቹ እንደ ከዋክብት እንደሚበዙ ተነግሮለት ነበር።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US" sz="2000" b="1" dirty="0" err="1"/>
            <a:t>አብራምም</a:t>
          </a:r>
          <a:r>
            <a:rPr lang="en-US" sz="2000" b="1" dirty="0"/>
            <a:t> </a:t>
          </a:r>
          <a:r>
            <a:rPr lang="en-US" sz="2000" b="1" dirty="0" err="1"/>
            <a:t>በእግዚአብሔር</a:t>
          </a:r>
          <a:r>
            <a:rPr lang="en-US" sz="2000" b="1" dirty="0"/>
            <a:t> </a:t>
          </a:r>
          <a:r>
            <a:rPr lang="en-US" sz="2000" b="1" dirty="0" err="1"/>
            <a:t>አመነ</a:t>
          </a:r>
          <a:r>
            <a:rPr lang="en-US" sz="2000" b="1" dirty="0"/>
            <a:t>፥ </a:t>
          </a:r>
          <a:r>
            <a:rPr lang="en-US" sz="2000" b="1" dirty="0" err="1"/>
            <a:t>ጽድቅም</a:t>
          </a:r>
          <a:r>
            <a:rPr lang="en-US" sz="2000" b="1" dirty="0"/>
            <a:t> </a:t>
          </a:r>
          <a:r>
            <a:rPr lang="en-US" sz="2000" b="1" dirty="0" err="1"/>
            <a:t>ሆኖ</a:t>
          </a:r>
          <a:r>
            <a:rPr lang="en-US" sz="2000" b="1" dirty="0"/>
            <a:t> </a:t>
          </a:r>
          <a:r>
            <a:rPr lang="en-US" sz="2000" b="1" dirty="0" err="1"/>
            <a:t>ተቈጠረለት</a:t>
          </a:r>
          <a:r>
            <a:rPr lang="en-US" sz="2000" b="1" dirty="0"/>
            <a:t>።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am-ET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ዘፍ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15:1-6)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am-ET" sz="1800" b="1" noProof="0" dirty="0"/>
            <a:t>መንፈሳዊ እንጂ አካላዊ ውበት አልነበረውም </a:t>
          </a:r>
          <a:r>
            <a:rPr lang="en-US" sz="1800" b="1" noProof="0" dirty="0"/>
            <a:t>(</a:t>
          </a:r>
          <a:r>
            <a:rPr lang="am-ET" sz="1800" b="1" noProof="0" dirty="0"/>
            <a:t>ቁ.</a:t>
          </a:r>
          <a:r>
            <a:rPr lang="en-US" sz="1800" b="1" noProof="0" dirty="0"/>
            <a:t>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am-ET" sz="1800" b="1" noProof="0" dirty="0"/>
            <a:t>የተናቀ፣ የተጠላና የሕማም ሰው ነበረ </a:t>
          </a:r>
          <a:r>
            <a:rPr lang="en-US" sz="1800" b="1" noProof="0" dirty="0"/>
            <a:t>(</a:t>
          </a:r>
          <a:r>
            <a:rPr lang="am-ET" sz="1800" b="1" noProof="0" dirty="0"/>
            <a:t>ቁ</a:t>
          </a:r>
          <a:r>
            <a:rPr lang="en-US" sz="1800" b="1" noProof="0" dirty="0"/>
            <a:t>.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am-ET" sz="1800" b="1" noProof="0" dirty="0"/>
            <a:t>ብዙዎችን ቢፈውስም ግን አልተቀበሉትም</a:t>
          </a:r>
          <a:r>
            <a:rPr lang="en-US" sz="1800" b="1" noProof="0" dirty="0"/>
            <a:t> (</a:t>
          </a:r>
          <a:r>
            <a:rPr lang="am-ET" sz="1800" b="1" noProof="0" dirty="0"/>
            <a:t>ቁ</a:t>
          </a:r>
          <a:r>
            <a:rPr lang="en-US" sz="1800" b="1" noProof="0" dirty="0"/>
            <a:t>. 4)</a:t>
          </a:r>
          <a:endParaRPr lang="en-US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am-ET" sz="1800" b="1" noProof="0" dirty="0"/>
            <a:t>በመስቀል ላይ ሞቱ ለእኛ መዳንን አስገኝቷል</a:t>
          </a:r>
          <a:r>
            <a:rPr lang="en-US" sz="1800" b="1" noProof="0" dirty="0"/>
            <a:t> (</a:t>
          </a:r>
          <a:r>
            <a:rPr lang="am-ET" sz="1800" b="1" noProof="0" dirty="0"/>
            <a:t>ቁ</a:t>
          </a:r>
          <a:r>
            <a:rPr lang="en-US" sz="1800" b="1" noProof="0" dirty="0"/>
            <a:t>. 5)</a:t>
          </a:r>
          <a:endParaRPr lang="en-US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am-ET" sz="1800" b="1" noProof="0" dirty="0"/>
            <a:t>እግዚአብሔር ኃጥያታችንን በሙሉ እርሱ ላይ ጫነው   </a:t>
          </a:r>
          <a:r>
            <a:rPr lang="en-US" sz="1800" b="1" noProof="0" dirty="0"/>
            <a:t>(</a:t>
          </a:r>
          <a:r>
            <a:rPr lang="am-ET" sz="1800" b="1" noProof="0" dirty="0"/>
            <a:t>ቁ</a:t>
          </a:r>
          <a:r>
            <a:rPr lang="en-US" sz="1800" b="1" noProof="0" dirty="0"/>
            <a:t>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am-ET" sz="1800" b="1" noProof="0" dirty="0"/>
            <a:t>በከሳሾቹ ፊት እራሱን አልተከላከለም </a:t>
          </a:r>
          <a:r>
            <a:rPr lang="en-US" sz="1800" b="1" noProof="0" dirty="0"/>
            <a:t>(</a:t>
          </a:r>
          <a:r>
            <a:rPr lang="am-ET" sz="1800" b="1" noProof="0" dirty="0"/>
            <a:t>ቁ</a:t>
          </a:r>
          <a:r>
            <a:rPr lang="en-US" sz="1800" b="1" noProof="0" dirty="0"/>
            <a:t>. 7)</a:t>
          </a:r>
          <a:endParaRPr lang="en-US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am-ET" sz="1800" b="1" noProof="0" dirty="0"/>
            <a:t>ክስ አቅርበውበት የሞት ፍርድ ተፈርዶበታል</a:t>
          </a:r>
          <a:r>
            <a:rPr lang="en-US" sz="1800" b="1" noProof="0" dirty="0"/>
            <a:t> (</a:t>
          </a:r>
          <a:r>
            <a:rPr lang="am-ET" sz="1800" b="1" noProof="0" dirty="0"/>
            <a:t>ቁ</a:t>
          </a:r>
          <a:r>
            <a:rPr lang="en-US" sz="1800" b="1" noProof="0" dirty="0"/>
            <a:t>. 8)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am-ET" sz="1800" b="1" noProof="0" dirty="0"/>
            <a:t>መቃብሩ ከባለጠጎች ጋር ነበር </a:t>
          </a:r>
          <a:r>
            <a:rPr lang="en-US" sz="1800" b="1" noProof="0" dirty="0"/>
            <a:t>(</a:t>
          </a:r>
          <a:r>
            <a:rPr lang="am-ET" sz="1800" b="1" noProof="0" dirty="0"/>
            <a:t>ቁ</a:t>
          </a:r>
          <a:r>
            <a:rPr lang="en-US" sz="1800" b="1" noProof="0" dirty="0"/>
            <a:t>. 9)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am-ET" sz="1800" b="1" noProof="0" dirty="0"/>
            <a:t>ምንም በደል አልተገኘበትም</a:t>
          </a:r>
          <a:br>
            <a:rPr lang="en-US" sz="1800" b="1" noProof="0" dirty="0"/>
          </a:br>
          <a:r>
            <a:rPr lang="en-US" sz="1800" b="1" noProof="0" dirty="0"/>
            <a:t>(</a:t>
          </a:r>
          <a:r>
            <a:rPr lang="am-ET" sz="1800" b="1" noProof="0" dirty="0"/>
            <a:t>ቁ</a:t>
          </a:r>
          <a:r>
            <a:rPr lang="en-US" sz="1800" b="1" noProof="0" dirty="0"/>
            <a:t>. 9)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am-ET" sz="1800" b="1" noProof="0" dirty="0"/>
            <a:t>ሥርየትን ካስገኘልን በኋላ ከሞት ተነሳ</a:t>
          </a:r>
          <a:br>
            <a:rPr lang="en-US" sz="1800" b="1" noProof="0" dirty="0"/>
          </a:br>
          <a:r>
            <a:rPr lang="en-US" sz="1800" b="1" noProof="0" dirty="0"/>
            <a:t>(</a:t>
          </a:r>
          <a:r>
            <a:rPr lang="am-ET" sz="1800" b="1" noProof="0" dirty="0"/>
            <a:t>ቁ</a:t>
          </a:r>
          <a:r>
            <a:rPr lang="en-US" sz="1800" b="1" noProof="0" dirty="0"/>
            <a:t>. 10)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am-ET" sz="1800" b="1" noProof="0" dirty="0"/>
            <a:t>አንድ ቀን ከተቤዣቸው ጋራ በአካል ይኖራል</a:t>
          </a:r>
          <a:r>
            <a:rPr lang="en-US" sz="1800" b="1" noProof="0" dirty="0"/>
            <a:t> (</a:t>
          </a:r>
          <a:r>
            <a:rPr lang="am-ET" sz="1800" b="1" noProof="0" dirty="0"/>
            <a:t>ቁ</a:t>
          </a:r>
          <a:r>
            <a:rPr lang="en-US" sz="1800" b="1" noProof="0" dirty="0"/>
            <a:t>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am-ET" sz="1800" b="1" noProof="0" dirty="0"/>
            <a:t>ለኃጥያተኞችም ማለደ        </a:t>
          </a:r>
          <a:r>
            <a:rPr lang="en-US" sz="1800" b="1" noProof="0" dirty="0"/>
            <a:t>(</a:t>
          </a:r>
          <a:r>
            <a:rPr lang="am-ET" sz="1800" b="1" noProof="0" dirty="0"/>
            <a:t>ቁ</a:t>
          </a:r>
          <a:r>
            <a:rPr lang="en-US" sz="1800" b="1" noProof="0" dirty="0"/>
            <a:t>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እግዚአብሔር በዚያኑ ሰዓት ከአብራም ጋር ቃል ኪዳን ገባ፣ በተሰነጠቁት እንስሳት መካከልም በእሳት አለፈ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ዘፍ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15:7-21)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እግዚአብሔር የአብራምንና የሦራን ስም ቀይሮ ወራሹ የሣራ ልጅ እንደሚሆን አረጋገጠለት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ዘፍ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17:1-8</a:t>
          </a: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፣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15-16)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እግዚአብሔር ከሁለት መላዕክት ጋር ለአብርሃም በአካል ተገልጦ የይስሃቅን መወለድ ነገረው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ዘፍ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18:1-2, 10)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እግዚአብሔር አብርሃም ልጁን እንዲሰዋ ጠየቀው። ከዚያ ግን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በምትኩ የሚሰዋ በግን አዘጋጅቶ ታላቁን የመዳንን ሥራ ለእርሱ ገለጠለት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</a:t>
          </a: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ዘፍ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22:1-3</a:t>
          </a: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፣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9-13)</a:t>
          </a: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።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በሴኬም ዘሮችህ የከነዓንን ምድር ይወርሳሉ ተብሎ ተነግሮለት ነበር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</a:t>
          </a: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ዘፍ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12:6-7)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በቤቴል እግዚአብሔር ዘሮቹን እንደ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“</a:t>
          </a: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ምድር አሸዋ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</a:t>
          </a: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እንደሚያበዛ ነግሮት ኪዳኑን አደሰለት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</a:t>
          </a: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ዘፍ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13:14-18)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በመምሬ ዘሮቹ እንደ ከዋክብት እንደሚበዙ ተነግሮለት ነበር።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US" sz="2000" b="1" kern="1200" dirty="0" err="1"/>
            <a:t>አብራምም</a:t>
          </a:r>
          <a:r>
            <a:rPr lang="en-US" sz="2000" b="1" kern="1200" dirty="0"/>
            <a:t> </a:t>
          </a:r>
          <a:r>
            <a:rPr lang="en-US" sz="2000" b="1" kern="1200" dirty="0" err="1"/>
            <a:t>በእግዚአብሔር</a:t>
          </a:r>
          <a:r>
            <a:rPr lang="en-US" sz="2000" b="1" kern="1200" dirty="0"/>
            <a:t> </a:t>
          </a:r>
          <a:r>
            <a:rPr lang="en-US" sz="2000" b="1" kern="1200" dirty="0" err="1"/>
            <a:t>አመነ</a:t>
          </a:r>
          <a:r>
            <a:rPr lang="en-US" sz="2000" b="1" kern="1200" dirty="0"/>
            <a:t>፥ </a:t>
          </a:r>
          <a:r>
            <a:rPr lang="en-US" sz="2000" b="1" kern="1200" dirty="0" err="1"/>
            <a:t>ጽድቅም</a:t>
          </a:r>
          <a:r>
            <a:rPr lang="en-US" sz="2000" b="1" kern="1200" dirty="0"/>
            <a:t> </a:t>
          </a:r>
          <a:r>
            <a:rPr lang="en-US" sz="2000" b="1" kern="1200" dirty="0" err="1"/>
            <a:t>ሆኖ</a:t>
          </a:r>
          <a:r>
            <a:rPr lang="en-US" sz="2000" b="1" kern="1200" dirty="0"/>
            <a:t> </a:t>
          </a:r>
          <a:r>
            <a:rPr lang="en-US" sz="2000" b="1" kern="1200" dirty="0" err="1"/>
            <a:t>ተቈጠረለት</a:t>
          </a:r>
          <a:r>
            <a:rPr lang="en-US" sz="2000" b="1" kern="1200" dirty="0"/>
            <a:t>።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am-ET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ዘፍ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15:1-6)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noProof="0" dirty="0"/>
            <a:t>መንፈሳዊ እንጂ አካላዊ ውበት አልነበረውም </a:t>
          </a:r>
          <a:r>
            <a:rPr lang="en-US" sz="1800" b="1" kern="1200" noProof="0" dirty="0"/>
            <a:t>(</a:t>
          </a:r>
          <a:r>
            <a:rPr lang="am-ET" sz="1800" b="1" kern="1200" noProof="0" dirty="0"/>
            <a:t>ቁ.</a:t>
          </a:r>
          <a:r>
            <a:rPr lang="en-US" sz="1800" b="1" kern="1200" noProof="0" dirty="0"/>
            <a:t> 2)</a:t>
          </a:r>
          <a:endParaRPr lang="en-US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noProof="0" dirty="0"/>
            <a:t>የተናቀ፣ የተጠላና የሕማም ሰው ነበረ </a:t>
          </a:r>
          <a:r>
            <a:rPr lang="en-US" sz="1800" b="1" kern="1200" noProof="0" dirty="0"/>
            <a:t>(</a:t>
          </a:r>
          <a:r>
            <a:rPr lang="am-ET" sz="1800" b="1" kern="1200" noProof="0" dirty="0"/>
            <a:t>ቁ</a:t>
          </a:r>
          <a:r>
            <a:rPr lang="en-US" sz="1800" b="1" kern="1200" noProof="0" dirty="0"/>
            <a:t>. 3)</a:t>
          </a:r>
          <a:endParaRPr lang="en-US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noProof="0" dirty="0"/>
            <a:t>ብዙዎችን ቢፈውስም ግን አልተቀበሉትም</a:t>
          </a:r>
          <a:r>
            <a:rPr lang="en-US" sz="1800" b="1" kern="1200" noProof="0" dirty="0"/>
            <a:t> (</a:t>
          </a:r>
          <a:r>
            <a:rPr lang="am-ET" sz="1800" b="1" kern="1200" noProof="0" dirty="0"/>
            <a:t>ቁ</a:t>
          </a:r>
          <a:r>
            <a:rPr lang="en-US" sz="1800" b="1" kern="1200" noProof="0" dirty="0"/>
            <a:t>. 4)</a:t>
          </a:r>
          <a:endParaRPr lang="en-US" sz="18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noProof="0" dirty="0"/>
            <a:t>በመስቀል ላይ ሞቱ ለእኛ መዳንን አስገኝቷል</a:t>
          </a:r>
          <a:r>
            <a:rPr lang="en-US" sz="1800" b="1" kern="1200" noProof="0" dirty="0"/>
            <a:t> (</a:t>
          </a:r>
          <a:r>
            <a:rPr lang="am-ET" sz="1800" b="1" kern="1200" noProof="0" dirty="0"/>
            <a:t>ቁ</a:t>
          </a:r>
          <a:r>
            <a:rPr lang="en-US" sz="1800" b="1" kern="1200" noProof="0" dirty="0"/>
            <a:t>. 5)</a:t>
          </a:r>
          <a:endParaRPr lang="en-US" sz="18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noProof="0" dirty="0"/>
            <a:t>እግዚአብሔር ኃጥያታችንን በሙሉ እርሱ ላይ ጫነው   </a:t>
          </a:r>
          <a:r>
            <a:rPr lang="en-US" sz="1800" b="1" kern="1200" noProof="0" dirty="0"/>
            <a:t>(</a:t>
          </a:r>
          <a:r>
            <a:rPr lang="am-ET" sz="1800" b="1" kern="1200" noProof="0" dirty="0"/>
            <a:t>ቁ</a:t>
          </a:r>
          <a:r>
            <a:rPr lang="en-US" sz="1800" b="1" kern="1200" noProof="0" dirty="0"/>
            <a:t>. 6)</a:t>
          </a:r>
          <a:endParaRPr lang="en-US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noProof="0" dirty="0"/>
            <a:t>በከሳሾቹ ፊት እራሱን አልተከላከለም </a:t>
          </a:r>
          <a:r>
            <a:rPr lang="en-US" sz="1800" b="1" kern="1200" noProof="0" dirty="0"/>
            <a:t>(</a:t>
          </a:r>
          <a:r>
            <a:rPr lang="am-ET" sz="1800" b="1" kern="1200" noProof="0" dirty="0"/>
            <a:t>ቁ</a:t>
          </a:r>
          <a:r>
            <a:rPr lang="en-US" sz="1800" b="1" kern="1200" noProof="0" dirty="0"/>
            <a:t>. 7)</a:t>
          </a:r>
          <a:endParaRPr lang="en-US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noProof="0" dirty="0"/>
            <a:t>ክስ አቅርበውበት የሞት ፍርድ ተፈርዶበታል</a:t>
          </a:r>
          <a:r>
            <a:rPr lang="en-US" sz="1800" b="1" kern="1200" noProof="0" dirty="0"/>
            <a:t> (</a:t>
          </a:r>
          <a:r>
            <a:rPr lang="am-ET" sz="1800" b="1" kern="1200" noProof="0" dirty="0"/>
            <a:t>ቁ</a:t>
          </a:r>
          <a:r>
            <a:rPr lang="en-US" sz="1800" b="1" kern="1200" noProof="0" dirty="0"/>
            <a:t>. 8)</a:t>
          </a:r>
          <a:endParaRPr lang="en-US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noProof="0" dirty="0"/>
            <a:t>መቃብሩ ከባለጠጎች ጋር ነበር </a:t>
          </a:r>
          <a:r>
            <a:rPr lang="en-US" sz="1800" b="1" kern="1200" noProof="0" dirty="0"/>
            <a:t>(</a:t>
          </a:r>
          <a:r>
            <a:rPr lang="am-ET" sz="1800" b="1" kern="1200" noProof="0" dirty="0"/>
            <a:t>ቁ</a:t>
          </a:r>
          <a:r>
            <a:rPr lang="en-US" sz="1800" b="1" kern="1200" noProof="0" dirty="0"/>
            <a:t>. 9)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noProof="0" dirty="0"/>
            <a:t>ምንም በደል አልተገኘበትም</a:t>
          </a:r>
          <a:br>
            <a:rPr lang="en-US" sz="1800" b="1" kern="1200" noProof="0" dirty="0"/>
          </a:br>
          <a:r>
            <a:rPr lang="en-US" sz="1800" b="1" kern="1200" noProof="0" dirty="0"/>
            <a:t>(</a:t>
          </a:r>
          <a:r>
            <a:rPr lang="am-ET" sz="1800" b="1" kern="1200" noProof="0" dirty="0"/>
            <a:t>ቁ</a:t>
          </a:r>
          <a:r>
            <a:rPr lang="en-US" sz="1800" b="1" kern="1200" noProof="0" dirty="0"/>
            <a:t>. 9)</a:t>
          </a: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noProof="0" dirty="0"/>
            <a:t>ሥርየትን ካስገኘልን በኋላ ከሞት ተነሳ</a:t>
          </a:r>
          <a:br>
            <a:rPr lang="en-US" sz="1800" b="1" kern="1200" noProof="0" dirty="0"/>
          </a:br>
          <a:r>
            <a:rPr lang="en-US" sz="1800" b="1" kern="1200" noProof="0" dirty="0"/>
            <a:t>(</a:t>
          </a:r>
          <a:r>
            <a:rPr lang="am-ET" sz="1800" b="1" kern="1200" noProof="0" dirty="0"/>
            <a:t>ቁ</a:t>
          </a:r>
          <a:r>
            <a:rPr lang="en-US" sz="1800" b="1" kern="1200" noProof="0" dirty="0"/>
            <a:t>. 10)</a:t>
          </a:r>
          <a:endParaRPr lang="en-US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noProof="0" dirty="0"/>
            <a:t>አንድ ቀን ከተቤዣቸው ጋራ በአካል ይኖራል</a:t>
          </a:r>
          <a:r>
            <a:rPr lang="en-US" sz="1800" b="1" kern="1200" noProof="0" dirty="0"/>
            <a:t> (</a:t>
          </a:r>
          <a:r>
            <a:rPr lang="am-ET" sz="1800" b="1" kern="1200" noProof="0" dirty="0"/>
            <a:t>ቁ</a:t>
          </a:r>
          <a:r>
            <a:rPr lang="en-US" sz="1800" b="1" kern="1200" noProof="0" dirty="0"/>
            <a:t>. 11)</a:t>
          </a:r>
          <a:endParaRPr lang="en-US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m-ET" sz="1800" b="1" kern="1200" noProof="0" dirty="0"/>
            <a:t>ለኃጥያተኞችም ማለደ        </a:t>
          </a:r>
          <a:r>
            <a:rPr lang="en-US" sz="1800" b="1" kern="1200" noProof="0" dirty="0"/>
            <a:t>(</a:t>
          </a:r>
          <a:r>
            <a:rPr lang="am-ET" sz="1800" b="1" kern="1200" noProof="0" dirty="0"/>
            <a:t>ቁ</a:t>
          </a:r>
          <a:r>
            <a:rPr lang="en-US" sz="1800" b="1" kern="1200" noProof="0" dirty="0"/>
            <a:t>. 12)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am-ET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የነቢይ ጥሪ</a:t>
            </a:r>
            <a:endParaRPr lang="en-US" sz="5600" b="1" noProof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m-ET" sz="1600" b="1" noProof="0" dirty="0">
                <a:solidFill>
                  <a:srgbClr val="145423"/>
                </a:solidFill>
              </a:rPr>
              <a:t>ትምህርት</a:t>
            </a:r>
            <a:r>
              <a:rPr lang="en-US" sz="1600" b="1" noProof="0" dirty="0">
                <a:solidFill>
                  <a:srgbClr val="145423"/>
                </a:solidFill>
              </a:rPr>
              <a:t> 2 </a:t>
            </a:r>
            <a:r>
              <a:rPr lang="am-ET" sz="1600" b="1" noProof="0" dirty="0">
                <a:solidFill>
                  <a:srgbClr val="145423"/>
                </a:solidFill>
              </a:rPr>
              <a:t>ለመስከረም </a:t>
            </a:r>
            <a:r>
              <a:rPr lang="en-US" sz="1600" b="1" dirty="0">
                <a:solidFill>
                  <a:srgbClr val="145423"/>
                </a:solidFill>
              </a:rPr>
              <a:t>3</a:t>
            </a:r>
            <a:r>
              <a:rPr lang="en-US" sz="1600" b="1" noProof="0" dirty="0">
                <a:solidFill>
                  <a:srgbClr val="145423"/>
                </a:solidFill>
              </a:rPr>
              <a:t>0/ 2019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2554545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en-US" sz="28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የጌታንም</a:t>
            </a:r>
            <a:r>
              <a:rPr lang="en-US" sz="28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ድምፅ</a:t>
            </a:r>
            <a:r>
              <a:rPr lang="en-US" sz="28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፦ </a:t>
            </a:r>
            <a:r>
              <a:rPr lang="en-US" sz="28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ማንን</a:t>
            </a:r>
            <a:r>
              <a:rPr lang="en-US" sz="28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እልካለሁ</a:t>
            </a:r>
            <a:r>
              <a:rPr lang="en-US" sz="28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? </a:t>
            </a:r>
            <a:r>
              <a:rPr lang="en-US" sz="28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ማንስ</a:t>
            </a:r>
            <a:r>
              <a:rPr lang="en-US" sz="28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ይሄድልናል</a:t>
            </a:r>
            <a:r>
              <a:rPr lang="en-US" sz="28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? </a:t>
            </a:r>
            <a:r>
              <a:rPr lang="en-US" sz="28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ሲል</a:t>
            </a:r>
            <a:r>
              <a:rPr lang="en-US" sz="28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ሰማሁ</a:t>
            </a:r>
            <a:r>
              <a:rPr lang="en-US" sz="28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። </a:t>
            </a:r>
            <a:r>
              <a:rPr lang="en-US" sz="28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እኔም</a:t>
            </a:r>
            <a:r>
              <a:rPr lang="en-US" sz="28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፦ </a:t>
            </a:r>
            <a:r>
              <a:rPr lang="en-US" sz="28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እነሆኝ</a:t>
            </a:r>
            <a:r>
              <a:rPr lang="en-US" sz="28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፥ </a:t>
            </a:r>
            <a:r>
              <a:rPr lang="en-US" sz="28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እኔን</a:t>
            </a:r>
            <a:r>
              <a:rPr lang="en-US" sz="28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ላከኝ</a:t>
            </a:r>
            <a:r>
              <a:rPr lang="en-US" sz="28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8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አልሁ</a:t>
            </a:r>
            <a:r>
              <a:rPr lang="en-US" sz="28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።»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am-ET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ኢሳይያስ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6:8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am-ET" sz="2000" b="1" noProof="0" dirty="0">
                <a:solidFill>
                  <a:srgbClr val="373574"/>
                </a:solidFill>
              </a:rPr>
              <a:t>አብርሃም</a:t>
            </a:r>
            <a:r>
              <a:rPr lang="en-US" sz="2000" b="1" noProof="0" dirty="0"/>
              <a:t>: </a:t>
            </a:r>
            <a:r>
              <a:rPr lang="am-ET" sz="2000" b="1" noProof="0" dirty="0"/>
              <a:t>የኪዳኑ ነቢይ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am-ET" sz="2000" b="1" noProof="0" dirty="0">
                <a:solidFill>
                  <a:srgbClr val="723574"/>
                </a:solidFill>
              </a:rPr>
              <a:t>ኤልያስ</a:t>
            </a:r>
            <a:r>
              <a:rPr lang="en-US" sz="2000" b="1" noProof="0" dirty="0"/>
              <a:t>: </a:t>
            </a:r>
            <a:r>
              <a:rPr lang="am-ET" sz="2000" b="1" noProof="0" dirty="0"/>
              <a:t>የመታደስ ነቢይ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am-ET" sz="2000" b="1" noProof="0" dirty="0">
                <a:solidFill>
                  <a:srgbClr val="98465F"/>
                </a:solidFill>
              </a:rPr>
              <a:t>ኢሳይያስ</a:t>
            </a:r>
            <a:r>
              <a:rPr lang="en-US" sz="2000" b="1" noProof="0" dirty="0"/>
              <a:t>: </a:t>
            </a:r>
            <a:r>
              <a:rPr lang="am-ET" sz="2000" b="1" noProof="0" dirty="0"/>
              <a:t>መሲሐዊው ነቢይ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am-ET" sz="2000" b="1" noProof="0" dirty="0">
                <a:solidFill>
                  <a:srgbClr val="744235"/>
                </a:solidFill>
              </a:rPr>
              <a:t>ዳንኤል</a:t>
            </a:r>
            <a:r>
              <a:rPr lang="en-US" sz="2000" b="1" noProof="0" dirty="0"/>
              <a:t>: </a:t>
            </a:r>
            <a:r>
              <a:rPr lang="am-ET" sz="2000" b="1" noProof="0" dirty="0"/>
              <a:t>የወደፊት ዘመናት ነቢይ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am-ET" sz="2000" b="1" noProof="0" dirty="0">
                <a:solidFill>
                  <a:srgbClr val="746435"/>
                </a:solidFill>
              </a:rPr>
              <a:t>መጥምቁ ዮሐንስ</a:t>
            </a:r>
            <a:r>
              <a:rPr lang="en-US" sz="2000" b="1" noProof="0" dirty="0">
                <a:solidFill>
                  <a:srgbClr val="746435"/>
                </a:solidFill>
              </a:rPr>
              <a:t> </a:t>
            </a:r>
            <a:r>
              <a:rPr lang="en-US" sz="2000" b="1" noProof="0" dirty="0"/>
              <a:t>: </a:t>
            </a:r>
            <a:r>
              <a:rPr lang="am-ET" sz="2000" b="1" noProof="0" dirty="0"/>
              <a:t>ከፊት የሚሄደው ነቢይ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28813"/>
            <a:ext cx="8801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dirty="0"/>
              <a:t>የመጀመሪያው የብሉይ ኪዳን ነቢይ በሆነው በአብርሃምና በአዲስ ኪዳን የመጀመሪያውን ነቢይ በመጥምቁ ዮሐንስ መካከል ወደ </a:t>
            </a:r>
            <a:r>
              <a:rPr lang="en-US" sz="2000" b="1" dirty="0"/>
              <a:t>1,900 </a:t>
            </a:r>
            <a:r>
              <a:rPr lang="am-ET" sz="2000" b="1" dirty="0"/>
              <a:t>የሚደርሱ ዓመታት አሉ</a:t>
            </a:r>
            <a:r>
              <a:rPr lang="am-ET" sz="2000" b="1" noProof="0" dirty="0"/>
              <a:t>።</a:t>
            </a:r>
            <a:endParaRPr lang="en-US" sz="2000" b="1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r>
                <a:rPr lang="am-ET" sz="1300" b="1" noProof="0" dirty="0"/>
                <a:t>ዓመታት</a:t>
              </a:r>
              <a:endParaRPr lang="en-US" sz="1300" b="1" noProof="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50359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m-ET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አብርሃም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</a:t>
              </a:r>
              <a:r>
                <a:rPr lang="am-ET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ኛው ክፍለ ዘመን ዓመተ ዓለም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m-ET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መጥምቁ ዮሐንስ 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r>
                <a:rPr lang="am-ET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ኛ ክፍለ ዘመን ዓ.ም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696170"/>
            <a:ext cx="87868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noProof="0" dirty="0">
                <a:solidFill>
                  <a:prstClr val="black"/>
                </a:solidFill>
              </a:rPr>
              <a:t>እነዚህ ነቢያት የተመረጡት እንዴት ነበር</a:t>
            </a:r>
            <a:r>
              <a:rPr lang="en-US" sz="2000" b="1" noProof="0" dirty="0">
                <a:solidFill>
                  <a:prstClr val="black"/>
                </a:solidFill>
              </a:rPr>
              <a:t>? </a:t>
            </a:r>
            <a:r>
              <a:rPr lang="am-ET" sz="2000" b="1" noProof="0" dirty="0">
                <a:solidFill>
                  <a:prstClr val="black"/>
                </a:solidFill>
              </a:rPr>
              <a:t>ለመጣላቸው የነቢይነት ጥሪስ ምላሽ የሰጡት እንዴት ነበር</a:t>
            </a:r>
            <a:r>
              <a:rPr lang="en-US" sz="2000" b="1" noProof="0" dirty="0">
                <a:solidFill>
                  <a:prstClr val="black"/>
                </a:solidFill>
              </a:rPr>
              <a:t>?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704458"/>
            <a:ext cx="8786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noProof="0" dirty="0">
                <a:solidFill>
                  <a:prstClr val="black"/>
                </a:solidFill>
              </a:rPr>
              <a:t>በዚህ ረጅም ጊዜ ውስጥ ሕዝቡን ከእግዚአብሔር ጋር ለማገናኘትና የመሲሑንም መምጣት ለማመልከት ሌሎች ብዙ ነቢያት ተጠርተው ነበር</a:t>
            </a:r>
            <a:r>
              <a:rPr lang="am-ET" sz="2000" b="1" dirty="0">
                <a:solidFill>
                  <a:prstClr val="black"/>
                </a:solidFill>
              </a:rPr>
              <a:t>።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am-ET" sz="2000" b="1" noProof="0" dirty="0">
                <a:solidFill>
                  <a:prstClr val="black"/>
                </a:solidFill>
              </a:rPr>
              <a:t>አንዳንዶች መሲሑ የሚመጣበትን ጊዜ ሳይቀር በትንቢት ተናግረው ነበር።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712747"/>
            <a:ext cx="8801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noProof="0" dirty="0">
                <a:solidFill>
                  <a:prstClr val="black"/>
                </a:solidFill>
              </a:rPr>
              <a:t>የመጀመሪያው ነቢይ በ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am-ET" sz="2000" b="1" dirty="0">
                <a:solidFill>
                  <a:prstClr val="black"/>
                </a:solidFill>
              </a:rPr>
              <a:t>ዘሩ</a:t>
            </a:r>
            <a:r>
              <a:rPr lang="en-US" sz="2000" b="1" dirty="0">
                <a:solidFill>
                  <a:prstClr val="black"/>
                </a:solidFill>
              </a:rPr>
              <a:t>”</a:t>
            </a:r>
            <a:r>
              <a:rPr lang="am-ET" sz="2000" b="1" dirty="0">
                <a:solidFill>
                  <a:prstClr val="black"/>
                </a:solidFill>
              </a:rPr>
              <a:t> በኩል ስለሚመጣው ኪዳን አውጆ ነበር</a:t>
            </a:r>
            <a:r>
              <a:rPr lang="am-ET" sz="2000" b="1" noProof="0" dirty="0">
                <a:solidFill>
                  <a:prstClr val="black"/>
                </a:solidFill>
              </a:rPr>
              <a:t>።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am-ET" sz="2000" b="1" noProof="0" dirty="0">
                <a:solidFill>
                  <a:prstClr val="black"/>
                </a:solidFill>
              </a:rPr>
              <a:t>ሁለተኛው ደግሞ ቃል የተገባውን ኪዳን የሚፈጽመውን </a:t>
            </a:r>
            <a:r>
              <a:rPr lang="en-US" sz="2000" b="1" dirty="0">
                <a:solidFill>
                  <a:prstClr val="black"/>
                </a:solidFill>
              </a:rPr>
              <a:t>“</a:t>
            </a:r>
            <a:r>
              <a:rPr lang="am-ET" sz="2000" b="1" dirty="0">
                <a:solidFill>
                  <a:prstClr val="black"/>
                </a:solidFill>
              </a:rPr>
              <a:t>ዘር</a:t>
            </a:r>
            <a:r>
              <a:rPr lang="en-US" sz="2000" b="1" dirty="0">
                <a:solidFill>
                  <a:prstClr val="black"/>
                </a:solidFill>
              </a:rPr>
              <a:t>”</a:t>
            </a:r>
            <a:r>
              <a:rPr lang="am-ET" sz="2000" b="1" dirty="0">
                <a:solidFill>
                  <a:prstClr val="black"/>
                </a:solidFill>
              </a:rPr>
              <a:t> ወይም የኢየሱስን መገለጥ አውጆ ነበር</a:t>
            </a:r>
            <a:r>
              <a:rPr lang="am-ET" sz="2000" b="1" noProof="0" dirty="0">
                <a:solidFill>
                  <a:prstClr val="black"/>
                </a:solidFill>
              </a:rPr>
              <a:t>።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m-ET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አብርሃም</a:t>
            </a:r>
            <a:r>
              <a:rPr lang="en-US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: </a:t>
            </a:r>
            <a:r>
              <a:rPr lang="am-ET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የኪዳኑ ነቢይ</a:t>
            </a:r>
            <a:endParaRPr lang="en-US" sz="4400" b="1" spc="30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እግዚአብሔርም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አብራምን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አለው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፦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ከአገርህ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ከዘመዶችህም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ከአባትህም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ቤት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ተለይተህ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እኔ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ወደማሳይህ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ምድር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ውጣ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።” </a:t>
            </a:r>
            <a:r>
              <a:rPr lang="en-US" sz="16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am-ET" sz="16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ዘፍጥረት</a:t>
            </a:r>
            <a:r>
              <a:rPr lang="en-US" sz="16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12:1</a:t>
            </a:r>
            <a:r>
              <a:rPr lang="en-US" sz="16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sz="2000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9" y="1462682"/>
            <a:ext cx="64745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noProof="0" dirty="0"/>
              <a:t>አብርሃም </a:t>
            </a:r>
            <a:r>
              <a:rPr lang="en-US" sz="2000" b="1" dirty="0"/>
              <a:t>“</a:t>
            </a:r>
            <a:r>
              <a:rPr lang="am-ET" sz="2000" b="1" dirty="0"/>
              <a:t>ነቢይ</a:t>
            </a:r>
            <a:r>
              <a:rPr lang="en-US" sz="2000" b="1" dirty="0"/>
              <a:t>”</a:t>
            </a:r>
            <a:r>
              <a:rPr lang="am-ET" sz="2000" b="1" dirty="0"/>
              <a:t> ተብሎ የተጠራው የመጀመሪያው ሰው ነው</a:t>
            </a:r>
            <a:r>
              <a:rPr lang="en-US" sz="2000" b="1" noProof="0" dirty="0"/>
              <a:t> (</a:t>
            </a:r>
            <a:r>
              <a:rPr lang="am-ET" sz="2000" b="1" noProof="0" dirty="0"/>
              <a:t>ዘፍ</a:t>
            </a:r>
            <a:r>
              <a:rPr lang="en-US" sz="2000" b="1" noProof="0" dirty="0"/>
              <a:t> 20:7)</a:t>
            </a:r>
            <a:r>
              <a:rPr lang="am-ET" sz="2000" b="1" noProof="0" dirty="0"/>
              <a:t>።</a:t>
            </a:r>
            <a:r>
              <a:rPr lang="en-US" sz="2000" b="1" noProof="0" dirty="0"/>
              <a:t> </a:t>
            </a:r>
            <a:r>
              <a:rPr lang="am-ET" sz="2000" b="1" noProof="0" dirty="0"/>
              <a:t>በዙሪያው ከከበበው ጣዖት አምልኮና ክፋት ወጥቶ ወደ ማይታወቅ ሥፍራ እንዲሄድ እግዚአብሔር በቀጥታ የጠራው ሰው ነው</a:t>
            </a:r>
            <a:r>
              <a:rPr lang="en-US" sz="2000" b="1" noProof="0" dirty="0"/>
              <a:t> (</a:t>
            </a:r>
            <a:r>
              <a:rPr lang="am-ET" sz="2000" b="1" noProof="0" dirty="0"/>
              <a:t>ዘፍ</a:t>
            </a:r>
            <a:r>
              <a:rPr lang="en-US" sz="2000" b="1" noProof="0" dirty="0"/>
              <a:t> 12:1)</a:t>
            </a:r>
            <a:r>
              <a:rPr lang="am-ET" sz="2000" b="1" noProof="0" dirty="0"/>
              <a:t>።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50" y="4803896"/>
            <a:ext cx="77914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noProof="0" dirty="0"/>
              <a:t>ለጥሪው ምላሽ የሰጠው እንዴት ነው</a:t>
            </a:r>
            <a:r>
              <a:rPr lang="en-US" sz="2000" b="1" noProof="0" dirty="0"/>
              <a:t>? </a:t>
            </a:r>
            <a:r>
              <a:rPr lang="en-US" sz="2000" b="1" dirty="0"/>
              <a:t>“</a:t>
            </a:r>
            <a:r>
              <a:rPr lang="en-US" sz="2000" b="1" dirty="0" err="1"/>
              <a:t>አብርሃም</a:t>
            </a:r>
            <a:r>
              <a:rPr lang="en-US" sz="2000" b="1" dirty="0"/>
              <a:t> </a:t>
            </a:r>
            <a:r>
              <a:rPr lang="en-US" sz="2000" b="1" dirty="0" err="1"/>
              <a:t>የተባለው</a:t>
            </a:r>
            <a:r>
              <a:rPr lang="en-US" sz="2000" b="1" dirty="0"/>
              <a:t> </a:t>
            </a:r>
            <a:r>
              <a:rPr lang="en-US" sz="2000" b="1" dirty="0" err="1"/>
              <a:t>ርስት</a:t>
            </a:r>
            <a:r>
              <a:rPr lang="en-US" sz="2000" b="1" dirty="0"/>
              <a:t> </a:t>
            </a:r>
            <a:r>
              <a:rPr lang="en-US" sz="2000" b="1" dirty="0" err="1"/>
              <a:t>አድርጎ</a:t>
            </a:r>
            <a:r>
              <a:rPr lang="en-US" sz="2000" b="1" dirty="0"/>
              <a:t> </a:t>
            </a:r>
            <a:r>
              <a:rPr lang="en-US" sz="2000" b="1" dirty="0" err="1"/>
              <a:t>ሊቀበለው</a:t>
            </a:r>
            <a:r>
              <a:rPr lang="en-US" sz="2000" b="1" dirty="0"/>
              <a:t> </a:t>
            </a:r>
            <a:r>
              <a:rPr lang="en-US" sz="2000" b="1" dirty="0" err="1"/>
              <a:t>ወዳለው</a:t>
            </a:r>
            <a:r>
              <a:rPr lang="en-US" sz="2000" b="1" dirty="0"/>
              <a:t> </a:t>
            </a:r>
            <a:r>
              <a:rPr lang="en-US" sz="2000" b="1" dirty="0" err="1"/>
              <a:t>ስፍራ</a:t>
            </a:r>
            <a:r>
              <a:rPr lang="en-US" sz="2000" b="1" dirty="0"/>
              <a:t> </a:t>
            </a:r>
            <a:r>
              <a:rPr lang="en-US" sz="2000" b="1" dirty="0" err="1"/>
              <a:t>ለመውጣት</a:t>
            </a:r>
            <a:r>
              <a:rPr lang="en-US" sz="2000" b="1" dirty="0"/>
              <a:t> </a:t>
            </a:r>
            <a:r>
              <a:rPr lang="en-US" sz="2000" b="1" dirty="0" err="1"/>
              <a:t>በእምነት</a:t>
            </a:r>
            <a:r>
              <a:rPr lang="en-US" sz="2000" b="1" dirty="0"/>
              <a:t> </a:t>
            </a:r>
            <a:r>
              <a:rPr lang="en-US" sz="2000" b="1" dirty="0" err="1"/>
              <a:t>ታዘዘ</a:t>
            </a:r>
            <a:r>
              <a:rPr lang="en-US" sz="2000" b="1" dirty="0"/>
              <a:t>፥ </a:t>
            </a:r>
            <a:r>
              <a:rPr lang="en-US" sz="2000" b="1" dirty="0" err="1"/>
              <a:t>ወዴትም</a:t>
            </a:r>
            <a:r>
              <a:rPr lang="en-US" sz="2000" b="1" dirty="0"/>
              <a:t> </a:t>
            </a:r>
            <a:r>
              <a:rPr lang="en-US" sz="2000" b="1" dirty="0" err="1"/>
              <a:t>እንደሚሄድ</a:t>
            </a:r>
            <a:r>
              <a:rPr lang="en-US" sz="2000" b="1" dirty="0"/>
              <a:t> </a:t>
            </a:r>
            <a:r>
              <a:rPr lang="en-US" sz="2000" b="1" dirty="0" err="1"/>
              <a:t>ሳያውቅ</a:t>
            </a:r>
            <a:r>
              <a:rPr lang="en-US" sz="2000" b="1" dirty="0"/>
              <a:t> </a:t>
            </a:r>
            <a:r>
              <a:rPr lang="en-US" sz="2000" b="1" dirty="0" err="1"/>
              <a:t>ወጣ</a:t>
            </a:r>
            <a:r>
              <a:rPr lang="en-US" sz="2000" b="1" dirty="0"/>
              <a:t>።” </a:t>
            </a:r>
            <a:r>
              <a:rPr lang="en-US" sz="2000" b="1" noProof="0" dirty="0"/>
              <a:t>(</a:t>
            </a:r>
            <a:r>
              <a:rPr lang="am-ET" sz="2000" b="1" noProof="0" dirty="0"/>
              <a:t>ዕብ</a:t>
            </a:r>
            <a:r>
              <a:rPr lang="en-US" sz="2000" b="1" noProof="0" dirty="0"/>
              <a:t> 11:8)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786121"/>
            <a:ext cx="63861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noProof="0" dirty="0">
                <a:solidFill>
                  <a:prstClr val="black"/>
                </a:solidFill>
              </a:rPr>
              <a:t>ከዚህም ተስፋ ጋር አብረው ብዙ ተስፋዎች መጥተውለት ነበር።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am-ET" sz="2000" b="1" noProof="0" dirty="0">
                <a:solidFill>
                  <a:prstClr val="black"/>
                </a:solidFill>
              </a:rPr>
              <a:t>እግዚአብሔር እንደሚባርከው፣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am-ET" sz="2000" b="1" noProof="0" dirty="0">
                <a:solidFill>
                  <a:prstClr val="black"/>
                </a:solidFill>
              </a:rPr>
              <a:t>እንደሚያከበረው እና በእርሱ በኩል </a:t>
            </a:r>
            <a:r>
              <a:rPr lang="en-US" sz="2000" b="1" noProof="0" dirty="0">
                <a:solidFill>
                  <a:prstClr val="black"/>
                </a:solidFill>
              </a:rPr>
              <a:t>“</a:t>
            </a:r>
            <a:r>
              <a:rPr lang="am-ET" sz="2000" b="1" dirty="0">
                <a:solidFill>
                  <a:prstClr val="black"/>
                </a:solidFill>
              </a:rPr>
              <a:t>የምድር ሕዝቦች በሙሉ</a:t>
            </a:r>
            <a:r>
              <a:rPr lang="en-US" sz="2000" b="1" noProof="0" dirty="0">
                <a:solidFill>
                  <a:prstClr val="black"/>
                </a:solidFill>
              </a:rPr>
              <a:t>”</a:t>
            </a:r>
            <a:r>
              <a:rPr lang="am-ET" sz="2000" b="1" noProof="0" dirty="0">
                <a:solidFill>
                  <a:prstClr val="black"/>
                </a:solidFill>
              </a:rPr>
              <a:t> እንደሚባረኩ ቃል ገብቶለት ነበር</a:t>
            </a:r>
            <a:r>
              <a:rPr lang="en-US" sz="2000" b="1" noProof="0" dirty="0">
                <a:solidFill>
                  <a:prstClr val="black"/>
                </a:solidFill>
              </a:rPr>
              <a:t> (</a:t>
            </a:r>
            <a:r>
              <a:rPr lang="am-ET" sz="2000" b="1" noProof="0" dirty="0">
                <a:solidFill>
                  <a:prstClr val="black"/>
                </a:solidFill>
              </a:rPr>
              <a:t>ዘፍ</a:t>
            </a:r>
            <a:r>
              <a:rPr lang="en-US" sz="2000" b="1" noProof="0" dirty="0">
                <a:solidFill>
                  <a:prstClr val="black"/>
                </a:solidFill>
              </a:rPr>
              <a:t> 12:2-3)</a:t>
            </a:r>
            <a:r>
              <a:rPr lang="am-ET" sz="2000" b="1" noProof="0" dirty="0">
                <a:solidFill>
                  <a:prstClr val="black"/>
                </a:solidFill>
              </a:rPr>
              <a:t>።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82424"/>
            <a:ext cx="7579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noProof="0" dirty="0">
                <a:solidFill>
                  <a:prstClr val="black"/>
                </a:solidFill>
              </a:rPr>
              <a:t>አብርሃም እንደ ነቢይ የተጠራው ስለ አንድ መፃዒ ጥፋት ለማስጠንቀቅ ሳይሆን እውነተኛውን አምላክ ለማሳወቅና በመሲሑ በኩል የሚመጣን የመዳን ተስፋ ለመግለጥ ነበር።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am-ET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አብርሃም</a:t>
            </a:r>
            <a:r>
              <a:rPr lang="en-US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: </a:t>
            </a:r>
            <a:r>
              <a:rPr lang="am-ET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የኪዳኑ ነቢይ</a:t>
            </a:r>
            <a:endParaRPr lang="en-US" sz="4400" b="1" spc="30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እግዚአብሔርም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አብራምን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አለው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፦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ከአገርህ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ከዘመዶችህም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ከአባትህም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ቤት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ተለይተህ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እኔ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ወደማሳይህ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ምድር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ውጣ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።” 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am-ET" sz="1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ዘፍጥረት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12:1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7819788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3117594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668094"/>
            <a:ext cx="54006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noProof="0" dirty="0"/>
              <a:t>አብርሃም በከነዓን ቆይታው እግዚአብሔር ብዙ ጊዜ ተገልጦለት ነበር፣</a:t>
            </a:r>
            <a:r>
              <a:rPr lang="en-US" sz="2000" b="1" noProof="0" dirty="0"/>
              <a:t> </a:t>
            </a:r>
            <a:r>
              <a:rPr lang="am-ET" sz="2000" b="1" dirty="0"/>
              <a:t>ብዙ መልዕክቶችንም ሰጥቶት ነበር</a:t>
            </a:r>
            <a:r>
              <a:rPr lang="en-US" sz="2000" b="1" noProof="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-1" y="-98630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am-ET" sz="48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ኤልያስ</a:t>
            </a:r>
            <a:r>
              <a:rPr lang="en-US" sz="48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: </a:t>
            </a:r>
            <a:r>
              <a:rPr lang="am-ET" sz="48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የመታደስ ነቢይ</a:t>
            </a:r>
            <a:endParaRPr lang="en-US" sz="4800" b="1" spc="30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707886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ኤልያስም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ወደ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ሕዝቡ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ሁሉ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ቀርቦ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፦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እስከ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መቼ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ድረስ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በሁለት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አሳብ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ታነክሳላችሁ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?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እግዚአብሔር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አምላክ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ቢሆን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እርሱን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ተከተሉ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፤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በኣል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ግን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አምላክ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ቢሆን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እርሱን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ተከተሉ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አለ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።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ሕዝቡም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አንዲት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ቃል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አልመለሱለትም</a:t>
            </a: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።”</a:t>
            </a:r>
            <a:r>
              <a:rPr lang="en-US" sz="20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am-ET" sz="16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1</a:t>
            </a:r>
            <a:r>
              <a:rPr lang="en-US" sz="16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am-ET" sz="16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ነገሥት</a:t>
            </a:r>
            <a:r>
              <a:rPr lang="en-US" sz="16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18:21</a:t>
            </a:r>
            <a:r>
              <a:rPr lang="en-US" sz="16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sz="2000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0" y="1456100"/>
            <a:ext cx="65919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noProof="0" dirty="0"/>
              <a:t>አካብና ኤልዛቤል የእስራኤልን ሕዝብ ወደ አደገኛ ክህደት ውስጥ ከትተው ነበር።</a:t>
            </a:r>
            <a:r>
              <a:rPr lang="en-US" sz="2000" b="1" noProof="0" dirty="0"/>
              <a:t> </a:t>
            </a:r>
            <a:r>
              <a:rPr lang="am-ET" sz="2000" b="1" noProof="0" dirty="0"/>
              <a:t>ጥቂቶች ብቻ እግዚአብሔርን ሲያገለግሉ ቀሪው አብዛኛው ሕዝብ ግን ለበአልና ለሌሎች አማልክት ይሰግዱ ነበር።</a:t>
            </a:r>
            <a:r>
              <a:rPr lang="en-US" sz="2000" b="1" noProof="0" dirty="0"/>
              <a:t> </a:t>
            </a:r>
            <a:r>
              <a:rPr lang="am-ET" sz="2000" b="1" noProof="0" dirty="0"/>
              <a:t>እግዚአብሔር በዚያ ዘመን ከተመረጡት ሕዝቡ ጋር ግንኙነቱን ያድስ ዘንድ ነቢዩ ኤልያስን ጠራው         </a:t>
            </a:r>
            <a:r>
              <a:rPr lang="en-US" sz="2000" b="1" noProof="0" dirty="0"/>
              <a:t> (1 </a:t>
            </a:r>
            <a:r>
              <a:rPr lang="am-ET" sz="2000" b="1" noProof="0" dirty="0"/>
              <a:t>ነገ</a:t>
            </a:r>
            <a:r>
              <a:rPr lang="en-US" sz="2000" b="1" noProof="0" dirty="0"/>
              <a:t> 17:1)</a:t>
            </a:r>
            <a:r>
              <a:rPr lang="am-ET" sz="2000" b="1" noProof="0" dirty="0"/>
              <a:t>።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522200"/>
            <a:ext cx="65919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noProof="0" dirty="0"/>
              <a:t>ጣዖትን ማምለክ ትታችሁ ወደ እግዚአብሔር ተመለሱ የሚለው የኤልያስ መልዕክት ከዳግም ምጽአቱ በፊት እንደገና በኃይል ይሰበካል።</a:t>
            </a:r>
            <a:r>
              <a:rPr lang="en-US" sz="2000" b="1" noProof="0" dirty="0"/>
              <a:t> </a:t>
            </a:r>
            <a:r>
              <a:rPr lang="am-ET" sz="2000" b="1" noProof="0" dirty="0"/>
              <a:t>ዋና አላማውም የቤተሰብ መሰውያን ማደስ ነው</a:t>
            </a:r>
            <a:r>
              <a:rPr lang="en-US" sz="2000" b="1" noProof="0" dirty="0"/>
              <a:t> (</a:t>
            </a:r>
            <a:r>
              <a:rPr lang="am-ET" sz="2000" b="1" noProof="0" dirty="0"/>
              <a:t>ሚል</a:t>
            </a:r>
            <a:r>
              <a:rPr lang="en-US" sz="2000" b="1" noProof="0" dirty="0"/>
              <a:t> 4:5-6)</a:t>
            </a:r>
            <a:r>
              <a:rPr lang="am-ET" sz="2000" b="1" noProof="0" dirty="0"/>
              <a:t>።</a:t>
            </a:r>
            <a:endParaRPr lang="en-US" sz="2000" b="1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40" y="2989150"/>
            <a:ext cx="652301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noProof="0" dirty="0">
                <a:solidFill>
                  <a:prstClr val="black"/>
                </a:solidFill>
              </a:rPr>
              <a:t>ከብዙ የድርቅ </a:t>
            </a:r>
            <a:r>
              <a:rPr lang="am-ET" sz="2000" b="1" dirty="0">
                <a:solidFill>
                  <a:prstClr val="black"/>
                </a:solidFill>
              </a:rPr>
              <a:t>ዓመታት በኋላ ኤልያስ ወደ እግዚአብሔር እንዲመለሱ ሊያበረታታቸው እስራኤልን ሁሉ ወደ ቀርሜሎስ ተራራ ጠርቶ ነበር           </a:t>
            </a:r>
            <a:r>
              <a:rPr lang="en-US" sz="2000" b="1" noProof="0" dirty="0">
                <a:solidFill>
                  <a:prstClr val="black"/>
                </a:solidFill>
              </a:rPr>
              <a:t>(1 </a:t>
            </a:r>
            <a:r>
              <a:rPr lang="am-ET" sz="2000" b="1" noProof="0" dirty="0">
                <a:solidFill>
                  <a:prstClr val="black"/>
                </a:solidFill>
              </a:rPr>
              <a:t>ነገ</a:t>
            </a:r>
            <a:r>
              <a:rPr lang="en-US" sz="2000" b="1" noProof="0" dirty="0">
                <a:solidFill>
                  <a:prstClr val="black"/>
                </a:solidFill>
              </a:rPr>
              <a:t> 18:21)</a:t>
            </a:r>
            <a:r>
              <a:rPr lang="am-ET" sz="2000" b="1" noProof="0" dirty="0">
                <a:solidFill>
                  <a:prstClr val="black"/>
                </a:solidFill>
              </a:rPr>
              <a:t>።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am-ET" sz="2000" b="1" noProof="0" dirty="0">
                <a:solidFill>
                  <a:prstClr val="black"/>
                </a:solidFill>
              </a:rPr>
              <a:t>እውነተኛውን አምላክ ለመለየት ተዓምር ማየት ነበረባቸው         </a:t>
            </a:r>
            <a:r>
              <a:rPr lang="en-US" sz="2000" b="1" noProof="0" dirty="0">
                <a:solidFill>
                  <a:prstClr val="black"/>
                </a:solidFill>
              </a:rPr>
              <a:t>(1 </a:t>
            </a:r>
            <a:r>
              <a:rPr lang="am-ET" sz="2000" b="1" noProof="0" dirty="0">
                <a:solidFill>
                  <a:prstClr val="black"/>
                </a:solidFill>
              </a:rPr>
              <a:t>ነገ</a:t>
            </a:r>
            <a:r>
              <a:rPr lang="en-US" sz="2000" b="1" noProof="0" dirty="0">
                <a:solidFill>
                  <a:prstClr val="black"/>
                </a:solidFill>
              </a:rPr>
              <a:t> 18:30-39)</a:t>
            </a:r>
            <a:r>
              <a:rPr lang="am-ET" sz="2000" b="1" noProof="0" dirty="0">
                <a:solidFill>
                  <a:prstClr val="black"/>
                </a:solidFill>
              </a:rPr>
              <a:t>።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16140" y="5747473"/>
            <a:ext cx="64874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noProof="0" dirty="0">
                <a:solidFill>
                  <a:prstClr val="black"/>
                </a:solidFill>
              </a:rPr>
              <a:t>በቤተሰብ በኩል የቤተክርስቲያን፣ የሕብረተሰብና የአሕዛብም አምልኮ ይታደሳል።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am-ET" sz="2000" b="1" noProof="0" dirty="0">
                <a:solidFill>
                  <a:prstClr val="black"/>
                </a:solidFill>
              </a:rPr>
              <a:t>ይህን ስራ የሚፈጽመው ማንነው</a:t>
            </a:r>
            <a:r>
              <a:rPr lang="en-US" sz="2000" b="1" noProof="0" dirty="0">
                <a:solidFill>
                  <a:prstClr val="black"/>
                </a:solidFill>
              </a:rPr>
              <a:t>? </a:t>
            </a:r>
            <a:r>
              <a:rPr lang="am-ET" sz="2000" b="1" noProof="0" dirty="0">
                <a:solidFill>
                  <a:prstClr val="black"/>
                </a:solidFill>
              </a:rPr>
              <a:t>ለሕዝቡ የሚያስፈልገው ኤልያስ እኔና እናንተ ነን።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>
              <a:spcBef>
                <a:spcPts val="1800"/>
              </a:spcBef>
            </a:pPr>
            <a:r>
              <a:rPr lang="am-ET" sz="48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ኢሳይያስ</a:t>
            </a:r>
            <a:r>
              <a:rPr lang="en-US" sz="48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am-ET" sz="48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መሲሐዊው ነቢይ</a:t>
            </a:r>
            <a:endParaRPr lang="en-US" sz="48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እኛ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ሁላችን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እንደ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በጎች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ተቅበዝብዘን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ጠፋን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፤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ከእኛ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እያንዳንዱ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ወደ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ገዛ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መንገዱ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አዘነበለ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፤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እግዚአብሔርም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የሁላችንን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በደል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በእርሱ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ላይ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አኖረ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።” </a:t>
            </a:r>
            <a:r>
              <a:rPr lang="en-US" sz="16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am-ET" sz="16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ኢሳይያስ</a:t>
            </a:r>
            <a:r>
              <a:rPr lang="en-US" sz="16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sz="2000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6" y="1403928"/>
            <a:ext cx="6334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noProof="0" dirty="0"/>
              <a:t>ኢሳይያስ የተጠራው ሕዝቡ ኃጥያታቸውን አውቀው የእግዚአብሔርን ይቅርታ እንዲቀበሉ እንዲመራቸው ነበር</a:t>
            </a:r>
            <a:r>
              <a:rPr lang="en-US" sz="2000" b="1" noProof="0" dirty="0"/>
              <a:t> (</a:t>
            </a:r>
            <a:r>
              <a:rPr lang="am-ET" sz="2000" b="1" noProof="0" dirty="0"/>
              <a:t>ኢሳ</a:t>
            </a:r>
            <a:r>
              <a:rPr lang="en-US" sz="2000" b="1" noProof="0" dirty="0"/>
              <a:t> 1:18)</a:t>
            </a:r>
            <a:r>
              <a:rPr lang="am-ET" sz="2000" b="1" noProof="0" dirty="0"/>
              <a:t>።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062586"/>
            <a:ext cx="88995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noProof="0" dirty="0"/>
              <a:t>ንጉሥ ዖዝያን በሞተ ጊዜ ኢሳይያስ በዘመኑ ሁሉ የማይረሳውን አንድ አስደናቂ ራዕይ ተመልክቶ ነበር</a:t>
            </a:r>
            <a:r>
              <a:rPr lang="am-ET" sz="2000" b="1" dirty="0"/>
              <a:t>። እግዚአብሔር በተቀደሰ መቅደሱ ውስጥ ሆኖ ሲመለክና የመድረኩ መሠረት ሲናወጥ በተመለከተ ጊዜ ነቢዩ የረከሰ መሆኑን በማስተዋሉ ልቡ ተንቀጠቀጠች</a:t>
            </a:r>
            <a:r>
              <a:rPr lang="en-US" sz="2000" b="1" noProof="0" dirty="0"/>
              <a:t> (</a:t>
            </a:r>
            <a:r>
              <a:rPr lang="am-ET" sz="2000" b="1" noProof="0" dirty="0"/>
              <a:t>ኢሳ</a:t>
            </a:r>
            <a:r>
              <a:rPr lang="en-US" sz="2000" b="1" noProof="0" dirty="0"/>
              <a:t> 6:1-5)</a:t>
            </a:r>
            <a:r>
              <a:rPr lang="am-ET" sz="2000" b="1" noProof="0" dirty="0"/>
              <a:t>።</a:t>
            </a:r>
            <a:endParaRPr lang="en-US" sz="2000" b="1" noProof="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777708"/>
            <a:ext cx="267443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noProof="0" dirty="0"/>
              <a:t>ከዚህም የተነሳ የኢሳይያስ መጽሐፍ </a:t>
            </a:r>
            <a:r>
              <a:rPr lang="en-US" sz="2000" b="1" noProof="0" dirty="0"/>
              <a:t>“</a:t>
            </a:r>
            <a:r>
              <a:rPr lang="am-ET" sz="2000" b="1" noProof="0" dirty="0"/>
              <a:t>ቅድመ ወንጌል</a:t>
            </a:r>
            <a:r>
              <a:rPr lang="en-US" sz="2000" b="1" noProof="0" dirty="0"/>
              <a:t>“</a:t>
            </a:r>
            <a:r>
              <a:rPr lang="am-ET" sz="2000" b="1" noProof="0" dirty="0"/>
              <a:t> በመባል ይታወቃል። ወንጌል ሳይገለጥ በፊት ወንጌልን በትንቢት ተናግሮ ነበር።</a:t>
            </a:r>
            <a:endParaRPr lang="en-US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noProof="0" dirty="0"/>
              <a:t>በረጅም የአገልግሎት ዘመኑ ንስሃን በመስበክ ብቻ ሳይሆን በተለየ መንገድ የመሲሑን የኢየሱስን ሕይወትና ሥራ የመተንበይ እድል አግኝቶ ነበር።</a:t>
            </a:r>
            <a:endParaRPr lang="en-US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noProof="0" dirty="0">
                <a:solidFill>
                  <a:prstClr val="black"/>
                </a:solidFill>
              </a:rPr>
              <a:t>ኃጥያቱም በፍም ይቅር ተባለለት። ከዚያም </a:t>
            </a:r>
            <a:r>
              <a:rPr lang="en-US" sz="2000" b="1" dirty="0">
                <a:solidFill>
                  <a:prstClr val="black"/>
                </a:solidFill>
              </a:rPr>
              <a:t>“</a:t>
            </a:r>
            <a:r>
              <a:rPr lang="am-ET" sz="2000" b="1" dirty="0">
                <a:solidFill>
                  <a:prstClr val="black"/>
                </a:solidFill>
              </a:rPr>
              <a:t>እነሆኝ፣ እኔን ላከኝ</a:t>
            </a:r>
            <a:r>
              <a:rPr lang="en-US" sz="2000" b="1" dirty="0">
                <a:solidFill>
                  <a:prstClr val="black"/>
                </a:solidFill>
              </a:rPr>
              <a:t>”</a:t>
            </a:r>
            <a:r>
              <a:rPr lang="am-ET" sz="2000" b="1" dirty="0">
                <a:solidFill>
                  <a:prstClr val="black"/>
                </a:solidFill>
              </a:rPr>
              <a:t> በማለት በድፍረት የእግዚአብሔርን መልዕክት ለማወጅ ተነሳ</a:t>
            </a:r>
            <a:r>
              <a:rPr lang="en-US" sz="2000" b="1" noProof="0" dirty="0">
                <a:solidFill>
                  <a:prstClr val="black"/>
                </a:solidFill>
              </a:rPr>
              <a:t> (</a:t>
            </a:r>
            <a:r>
              <a:rPr lang="am-ET" sz="2000" b="1" noProof="0" dirty="0">
                <a:solidFill>
                  <a:prstClr val="black"/>
                </a:solidFill>
              </a:rPr>
              <a:t>ኢሳ</a:t>
            </a:r>
            <a:r>
              <a:rPr lang="en-US" sz="2000" b="1" noProof="0" dirty="0">
                <a:solidFill>
                  <a:prstClr val="black"/>
                </a:solidFill>
              </a:rPr>
              <a:t> 6:6-8)</a:t>
            </a:r>
            <a:r>
              <a:rPr lang="am-ET" sz="2000" b="1" noProof="0" dirty="0">
                <a:solidFill>
                  <a:prstClr val="black"/>
                </a:solidFill>
              </a:rPr>
              <a:t>።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>
              <a:spcBef>
                <a:spcPts val="1800"/>
              </a:spcBef>
            </a:pPr>
            <a:r>
              <a:rPr lang="am-ET" sz="48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ኢሳይያስ</a:t>
            </a:r>
            <a:r>
              <a:rPr lang="en-US" sz="48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am-ET" sz="48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መሲሐዊው ነቢይ</a:t>
            </a:r>
            <a:endParaRPr lang="en-US" sz="48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እኛ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ሁላችን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እንደ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በጎች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ተቅበዝብዘን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ጠፋን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፤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ከእኛ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እያንዳንዱ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ወደ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ገዛ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መንገዱ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አዘነበለ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፤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እግዚአብሔርም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የሁላችንን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በደል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በእርሱ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ላይ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አኖረ</a:t>
            </a:r>
            <a:r>
              <a:rPr 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።” </a:t>
            </a:r>
            <a:r>
              <a:rPr lang="en-US" sz="16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am-ET" sz="16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ኢሳይያስ</a:t>
            </a:r>
            <a:r>
              <a:rPr lang="en-US" sz="16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sz="2000" b="1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5530383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am-ET" sz="2000" b="1" noProof="0" dirty="0"/>
              <a:t>ኢሳይያስ ምዕራፍ </a:t>
            </a:r>
            <a:r>
              <a:rPr lang="en-US" sz="2000" b="1" noProof="0" dirty="0"/>
              <a:t>53</a:t>
            </a:r>
            <a:r>
              <a:rPr lang="am-ET" sz="2000" b="1" noProof="0" dirty="0"/>
              <a:t> የኢየሱስን የቤዛነት ሥራ በዝርዝር ያስረዳል</a:t>
            </a:r>
            <a:r>
              <a:rPr lang="en-US" sz="2000" b="1" noProof="0" dirty="0"/>
              <a:t>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am-ET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ዳንኤል</a:t>
            </a:r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: </a:t>
            </a:r>
            <a:r>
              <a:rPr lang="am-ET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የወደፊት ዘመናት ነቢይ</a:t>
            </a:r>
            <a:endParaRPr lang="en-US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ነገር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ግን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ምሥጢር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የሚገልጥ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አምላክ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በሰማይ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ውስጥ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አለ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፥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እርሱም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በኋለኛው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ዘመን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የሚሆነውን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ለንጉሡ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ለናቡከደነፆር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አስታውቆታል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።” </a:t>
            </a:r>
            <a:r>
              <a:rPr lang="en-US" sz="16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am-ET" sz="1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ዳንኤል</a:t>
            </a:r>
            <a:r>
              <a:rPr lang="en-US" sz="16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2:28</a:t>
            </a:r>
            <a:r>
              <a:rPr lang="en-US" sz="16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sz="2000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262026"/>
            <a:ext cx="52863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am-ET" b="1" noProof="0" dirty="0"/>
              <a:t>ገና ከጅምሩ ዳንኤል በታማኝነቱ ይታወቅ ነበር።</a:t>
            </a:r>
            <a:r>
              <a:rPr lang="en-US" b="1" noProof="0" dirty="0"/>
              <a:t> </a:t>
            </a:r>
            <a:r>
              <a:rPr lang="am-ET" b="1" noProof="0" dirty="0"/>
              <a:t>በመብሉ ታማኝ ነበር </a:t>
            </a:r>
            <a:r>
              <a:rPr lang="en-US" b="1" noProof="0" dirty="0"/>
              <a:t>(</a:t>
            </a:r>
            <a:r>
              <a:rPr lang="am-ET" b="1" noProof="0" dirty="0"/>
              <a:t>ዳን</a:t>
            </a:r>
            <a:r>
              <a:rPr lang="en-US" b="1" noProof="0" dirty="0"/>
              <a:t> 1:8)</a:t>
            </a:r>
            <a:r>
              <a:rPr lang="am-ET" b="1" noProof="0" dirty="0"/>
              <a:t>፣</a:t>
            </a:r>
            <a:r>
              <a:rPr lang="en-US" b="1" noProof="0" dirty="0"/>
              <a:t> </a:t>
            </a:r>
            <a:r>
              <a:rPr lang="am-ET" b="1" noProof="0" dirty="0"/>
              <a:t>እግዚአብሔርን በማክበር ታማኝ ነበር </a:t>
            </a:r>
            <a:r>
              <a:rPr lang="en-US" b="1" noProof="0" dirty="0"/>
              <a:t>(</a:t>
            </a:r>
            <a:r>
              <a:rPr lang="am-ET" b="1" dirty="0"/>
              <a:t>ዳን</a:t>
            </a:r>
            <a:r>
              <a:rPr lang="en-US" b="1" noProof="0" dirty="0"/>
              <a:t> 2:27-30)</a:t>
            </a:r>
            <a:r>
              <a:rPr lang="am-ET" b="1" noProof="0" dirty="0"/>
              <a:t>፣</a:t>
            </a:r>
            <a:r>
              <a:rPr lang="en-US" b="1" noProof="0" dirty="0"/>
              <a:t> </a:t>
            </a:r>
            <a:r>
              <a:rPr lang="am-ET" b="1" noProof="0" dirty="0"/>
              <a:t>ለንጉሡም ታማኝ ነበር </a:t>
            </a:r>
            <a:r>
              <a:rPr lang="en-US" b="1" noProof="0" dirty="0"/>
              <a:t>(</a:t>
            </a:r>
            <a:r>
              <a:rPr lang="am-ET" b="1" dirty="0"/>
              <a:t>ዳን</a:t>
            </a:r>
            <a:r>
              <a:rPr lang="en-US" b="1" noProof="0" dirty="0"/>
              <a:t> 4:19)</a:t>
            </a:r>
            <a:r>
              <a:rPr lang="am-ET" b="1" noProof="0" dirty="0"/>
              <a:t>፣ ለንጉሥ ብልጣሶር በታማኝነት ኃጥያቱን ነግሮት ነበር</a:t>
            </a:r>
            <a:r>
              <a:rPr lang="en-US" b="1" noProof="0" dirty="0"/>
              <a:t> (</a:t>
            </a:r>
            <a:r>
              <a:rPr lang="am-ET" b="1" dirty="0"/>
              <a:t>ዳን</a:t>
            </a:r>
            <a:r>
              <a:rPr lang="en-US" b="1" noProof="0" dirty="0"/>
              <a:t> 5:22-23)</a:t>
            </a:r>
            <a:r>
              <a:rPr lang="am-ET" b="1" noProof="0" dirty="0"/>
              <a:t>፣እና </a:t>
            </a:r>
            <a:r>
              <a:rPr lang="en-US" b="1" noProof="0" dirty="0"/>
              <a:t> </a:t>
            </a:r>
            <a:r>
              <a:rPr lang="am-ET" b="1" noProof="0" dirty="0"/>
              <a:t>በጸሎት ሕይወቱም ታማኝ ነበር</a:t>
            </a:r>
            <a:r>
              <a:rPr lang="en-US" b="1" noProof="0" dirty="0"/>
              <a:t> (</a:t>
            </a:r>
            <a:r>
              <a:rPr lang="am-ET" b="1" dirty="0"/>
              <a:t>ዳን</a:t>
            </a:r>
            <a:r>
              <a:rPr lang="en-US" b="1" noProof="0" dirty="0"/>
              <a:t> 6:10)</a:t>
            </a:r>
            <a:r>
              <a:rPr lang="am-ET" b="1" noProof="0" dirty="0"/>
              <a:t>።</a:t>
            </a:r>
            <a:endParaRPr lang="en-US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322791"/>
            <a:ext cx="7421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b="1" dirty="0"/>
              <a:t>በኑሮው ከሚያስተላልፈው መልካም መልዕክት በተጨማሪ የዓለም ታላላቅ መንግሥታት የሆኑትን የባቢሎንን፣ የፋርስን፣ የግሪክን፣ የሮምንና የአውሮፓን</a:t>
            </a:r>
            <a:r>
              <a:rPr lang="en-US" b="1" noProof="0" dirty="0"/>
              <a:t> </a:t>
            </a:r>
            <a:r>
              <a:rPr lang="am-ET" b="1" dirty="0"/>
              <a:t>አነሳስና ውድቀት ተመልክቶ ነበር           </a:t>
            </a:r>
            <a:r>
              <a:rPr lang="en-US" b="1" noProof="0" dirty="0"/>
              <a:t> (</a:t>
            </a:r>
            <a:r>
              <a:rPr lang="am-ET" b="1" dirty="0"/>
              <a:t>ዳን</a:t>
            </a:r>
            <a:r>
              <a:rPr lang="en-US" b="1" noProof="0" dirty="0"/>
              <a:t> 2</a:t>
            </a:r>
            <a:r>
              <a:rPr lang="am-ET" b="1" noProof="0" dirty="0"/>
              <a:t>፡</a:t>
            </a:r>
            <a:r>
              <a:rPr lang="en-US" b="1" noProof="0" dirty="0"/>
              <a:t> 7-12)</a:t>
            </a:r>
            <a:r>
              <a:rPr lang="am-ET" b="1" noProof="0" dirty="0"/>
              <a:t>።</a:t>
            </a:r>
            <a:endParaRPr lang="en-US" b="1" noProof="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70312" y="4275561"/>
            <a:ext cx="37108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b="1" dirty="0"/>
              <a:t>ዳንኤል ከመንግሥታቱ ትንቢት ጋር ተያይዞ የፍርድን</a:t>
            </a:r>
            <a:r>
              <a:rPr lang="en-US" b="1" noProof="0" dirty="0"/>
              <a:t> (</a:t>
            </a:r>
            <a:r>
              <a:rPr lang="am-ET" b="1" dirty="0"/>
              <a:t>ዳን</a:t>
            </a:r>
            <a:r>
              <a:rPr lang="en-US" b="1" noProof="0" dirty="0"/>
              <a:t> 7:9-10) </a:t>
            </a:r>
            <a:r>
              <a:rPr lang="am-ET" b="1" noProof="0" dirty="0"/>
              <a:t>እና የኢየሱስን የመጀመሪያ መምጣት </a:t>
            </a:r>
            <a:r>
              <a:rPr lang="am-ET" b="1" dirty="0"/>
              <a:t>ትክክለኛ ጊዜ ተመልክቶ ነበር</a:t>
            </a:r>
            <a:r>
              <a:rPr lang="en-US" b="1" noProof="0" dirty="0"/>
              <a:t> (</a:t>
            </a:r>
            <a:r>
              <a:rPr lang="am-ET" b="1" dirty="0"/>
              <a:t>ዳን</a:t>
            </a:r>
            <a:r>
              <a:rPr lang="en-US" b="1" noProof="0" dirty="0"/>
              <a:t> 9:24-27)</a:t>
            </a:r>
            <a:r>
              <a:rPr lang="am-ET" b="1" noProof="0" dirty="0"/>
              <a:t>።</a:t>
            </a:r>
            <a:endParaRPr lang="en-US" b="1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782330"/>
            <a:ext cx="5600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b="1" noProof="0" dirty="0"/>
              <a:t>የዳንኤል ትንቢት ገና ሊፈጸም ያለውን የእግዚአብሔርን መንግሥት ምጽዓት ለማወጅ ይረዳናል </a:t>
            </a:r>
            <a:r>
              <a:rPr lang="en-US" b="1" noProof="0" dirty="0"/>
              <a:t>(</a:t>
            </a:r>
            <a:r>
              <a:rPr lang="am-ET" b="1" dirty="0"/>
              <a:t>ዳን</a:t>
            </a:r>
            <a:r>
              <a:rPr lang="en-US" b="1" noProof="0" dirty="0"/>
              <a:t> 2:44; 7:27)</a:t>
            </a:r>
            <a:r>
              <a:rPr lang="am-ET" b="1" noProof="0" dirty="0"/>
              <a:t>።</a:t>
            </a:r>
            <a:endParaRPr lang="en-US" b="1" noProof="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247053" y="2232947"/>
            <a:ext cx="400172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dirty="0"/>
              <a:t>የማይመች ኑሮ ቢኖርም ኃጥያትን በግልጽ በመቃወም በአስቸኳይ ወደ ንስሃ በመጥራቱ ብዙዎችን ወደ ጥምቀት መርቶ ነበር </a:t>
            </a:r>
            <a:r>
              <a:rPr lang="en-US" sz="2000" b="1" noProof="0" dirty="0"/>
              <a:t>(</a:t>
            </a:r>
            <a:r>
              <a:rPr lang="am-ET" sz="2000" b="1" noProof="0" dirty="0"/>
              <a:t>ማር</a:t>
            </a:r>
            <a:r>
              <a:rPr lang="en-US" sz="2000" b="1" noProof="0" dirty="0"/>
              <a:t> 1:4-6)</a:t>
            </a:r>
            <a:r>
              <a:rPr lang="am-ET" sz="2000" b="1" noProof="0" dirty="0"/>
              <a:t>።</a:t>
            </a:r>
            <a:r>
              <a:rPr lang="en-US" sz="2000" b="1" noProof="0" dirty="0"/>
              <a:t> </a:t>
            </a:r>
            <a:r>
              <a:rPr lang="am-ET" sz="2000" b="1" dirty="0"/>
              <a:t>በ</a:t>
            </a:r>
            <a:r>
              <a:rPr lang="am-ET" sz="2000" b="1" noProof="0" dirty="0"/>
              <a:t>ዮሐንስ አገልግሎት ምክንያት በእስራኤል ውስጥ የመጣውን ታላቅ ለውጥ ሰይጣን እንኳን ሊይዘው ስላልቻለ የነቢዩን ሞት አስከትሎ ነበር</a:t>
            </a:r>
            <a:r>
              <a:rPr lang="en-US" sz="2000" b="1" noProof="0" dirty="0"/>
              <a:t> (</a:t>
            </a:r>
            <a:r>
              <a:rPr lang="am-ET" sz="2000" b="1" noProof="0" dirty="0"/>
              <a:t>ሉቃ</a:t>
            </a:r>
            <a:r>
              <a:rPr lang="en-US" sz="2000" b="1" noProof="0" dirty="0"/>
              <a:t> 9:9)</a:t>
            </a:r>
            <a:r>
              <a:rPr lang="am-ET" sz="2000" b="1" noProof="0" dirty="0"/>
              <a:t>።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>
              <a:spcBef>
                <a:spcPts val="1800"/>
              </a:spcBef>
            </a:pPr>
            <a:r>
              <a:rPr lang="am-ET" sz="44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መጥምቁ ዮሐንስ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: </a:t>
            </a:r>
            <a:r>
              <a:rPr lang="am-ET" sz="44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ከፊት የሚሄደው ነቢይ</a:t>
            </a:r>
            <a:endParaRPr lang="en-US" sz="4400" b="1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እርሱም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፦ 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ነቢዩ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ኢሳይያስ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እንዳለ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፦ 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የጌታን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መንገድ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አቅኑ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ብሎ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በምድረ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በዳ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የሚጮኽ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ሰው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ድምፅ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እኔ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ነኝ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አለ</a:t>
            </a:r>
            <a:r>
              <a:rPr 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።</a:t>
            </a:r>
            <a:r>
              <a:rPr lang="en-US" sz="20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am-ET" sz="20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</a:t>
            </a:r>
            <a:r>
              <a:rPr lang="en-US" sz="16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am-ET" sz="16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ዮሐንስ</a:t>
            </a:r>
            <a:r>
              <a:rPr lang="en-US" sz="16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1:23</a:t>
            </a:r>
            <a:r>
              <a:rPr lang="en-US" sz="16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sz="2000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noProof="0" dirty="0"/>
              <a:t>እንደ ሳሙኤል፣ እንደ ኤርምያስ ወይም እንደ ሌሎች </a:t>
            </a:r>
            <a:r>
              <a:rPr lang="am-ET" sz="2000" b="1" dirty="0"/>
              <a:t>ነቢያት ዮሐንስም የተለየው </a:t>
            </a:r>
            <a:r>
              <a:rPr lang="am-ET" sz="2000" b="1" noProof="0" dirty="0"/>
              <a:t>ገና ከማሕፀን ነበር።</a:t>
            </a:r>
            <a:r>
              <a:rPr lang="en-US" sz="2000" b="1" noProof="0" dirty="0"/>
              <a:t> </a:t>
            </a:r>
            <a:r>
              <a:rPr lang="am-ET" sz="2000" b="1" noProof="0" dirty="0"/>
              <a:t>ከመሲሑ ፊት በመውጣት የኤልያስን ሥራ እንዲሰራ ነበር የተጠራው</a:t>
            </a:r>
            <a:r>
              <a:rPr lang="en-US" sz="2000" b="1" noProof="0" dirty="0"/>
              <a:t> (</a:t>
            </a:r>
            <a:r>
              <a:rPr lang="am-ET" sz="2000" b="1" noProof="0" dirty="0"/>
              <a:t>ሉቃ</a:t>
            </a:r>
            <a:r>
              <a:rPr lang="en-US" sz="2000" b="1" noProof="0" dirty="0"/>
              <a:t> 1:13-17)</a:t>
            </a:r>
            <a:r>
              <a:rPr lang="am-ET" sz="2000" b="1" noProof="0" dirty="0"/>
              <a:t>።</a:t>
            </a:r>
            <a:endParaRPr lang="en-US" sz="20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noProof="0" dirty="0"/>
              <a:t>መንገዱ አልጋ በአልጋ አይሆንም።</a:t>
            </a:r>
            <a:r>
              <a:rPr lang="en-US" sz="2000" b="1" noProof="0" dirty="0"/>
              <a:t> </a:t>
            </a:r>
            <a:r>
              <a:rPr lang="am-ET" sz="2000" b="1" noProof="0" dirty="0"/>
              <a:t>መታመንን፣</a:t>
            </a:r>
            <a:r>
              <a:rPr lang="en-US" sz="2000" b="1" noProof="0" dirty="0"/>
              <a:t> </a:t>
            </a:r>
            <a:r>
              <a:rPr lang="am-ET" sz="2000" b="1" noProof="0" dirty="0"/>
              <a:t>መሰጠትን እና ቆራጥነትን ይጠይቃል።</a:t>
            </a:r>
            <a:r>
              <a:rPr lang="en-US" sz="2000" b="1" noProof="0" dirty="0"/>
              <a:t> </a:t>
            </a:r>
            <a:r>
              <a:rPr lang="am-ET" sz="2000" b="1" noProof="0" dirty="0"/>
              <a:t>አደጋን ማስቀረት ባይቻልም የዘላለም ሕይወት ግን ለእኛም ሆነ መልዕክቱን ለሚቀበሉ ሁሉ የተረጋገጠ ነው።</a:t>
            </a:r>
            <a:endParaRPr lang="en-US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noProof="0" dirty="0"/>
              <a:t>ዮሐንስ የተወጣውን የኤልያስን ሥራ አሁን የምንሰራው እኛ ነን።</a:t>
            </a:r>
            <a:r>
              <a:rPr lang="en-US" sz="2000" b="1" noProof="0" dirty="0"/>
              <a:t> </a:t>
            </a:r>
            <a:r>
              <a:rPr lang="am-ET" sz="2000" b="1" noProof="0" dirty="0"/>
              <a:t>የንስሃን ወንጌልና የኢየሱስን ሞትና ትንሳኤ በማመን የሚገኘውን መዳን ለሁሉም በመስበክ ለኢየሱስ ምጽዓት እንድንዘጋጅ ተጠርተናል።</a:t>
            </a:r>
            <a:endParaRPr lang="en-US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46036" y="1443841"/>
            <a:ext cx="1033370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am-ET" sz="28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የእግዚአብሔርን ዘላለማዊ ዕቅድ በገለጡት በነቢያት በኩል የተሰጡት የምክርና </a:t>
            </a:r>
            <a:r>
              <a:rPr lang="am-ET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የተግሳጽ መልዕክቶች በወይኑ እርሻ ጠባቂዎች ለምትመሰለው </a:t>
            </a:r>
            <a:r>
              <a:rPr lang="am-ET" sz="28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በምድር ላይ ላለችው ለእግዚአብሔር ቤተክርስቲያን ልዩ ዋጋ አላቸው።</a:t>
            </a:r>
            <a:r>
              <a:rPr lang="en-US" sz="28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am-ET" sz="28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እግዚአብሔር ለጠፋው የሰው ዘር ያለው ፍቅርና እነርሱን ለማዳን ያቀደው ዕቅድ በነቢያት ትምህርት ውስጥ በግልጽ ተቀምጧል።</a:t>
            </a:r>
            <a:r>
              <a:rPr lang="en-US" sz="28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[…] </a:t>
            </a:r>
            <a:r>
              <a:rPr lang="am-ET" sz="28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እና ዛሬም የእርሱን የወይን እርሻ ለመንከባከብ እንደ ታማኝ ገበሬዎች ተቆጥረው ለተቀመጡት ለቤተክርስቲያን የእግዚአብሔር መልዕክት በጥንቱ ነቢይ ከተነገረው ያ መልዕክት በቀር ሌላ አይደለም</a:t>
            </a:r>
            <a:r>
              <a:rPr lang="en-US" sz="28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“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በዚያም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ቀን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ለተወደደው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የወይን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ቦታ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ተቀኙለት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።</a:t>
            </a:r>
            <a:r>
              <a:rPr lang="en-US" sz="2000" dirty="0"/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እኔ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እግዚአብሔር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ጠባቂው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ነኝ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፤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ሁልጊዜ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አጠጣዋለሁ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፤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ማንም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እንዳይጐዳው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በሌሊትና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በቀን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እጠብቀዋለሁ</a:t>
            </a: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። </a:t>
            </a:r>
            <a:r>
              <a:rPr lang="en-US" sz="28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” (</a:t>
            </a:r>
            <a:r>
              <a:rPr lang="am-ET" sz="28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ኢሳይያስ</a:t>
            </a:r>
            <a:r>
              <a:rPr lang="en-US" sz="28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27:2-3)”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289533" y="5634498"/>
            <a:ext cx="31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EGW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(Prophets and Kings, p.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6560" y="-4308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m-ET" sz="44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አባሪ</a:t>
            </a:r>
            <a:r>
              <a:rPr lang="en-US" sz="44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:</a:t>
            </a:r>
            <a:r>
              <a:rPr lang="en-US" sz="44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am-ET" sz="4400" b="1" noProof="0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የኤለን ጂ. ኋይት ትንቢታዊ ጥሪ</a:t>
            </a:r>
            <a:endParaRPr lang="en-US" sz="4400" b="1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am-ET" sz="2000" b="1" noProof="0" dirty="0"/>
              <a:t>ኤለን ጉውልድ ሀርመን የመጀመሪያ ራዕይዋን የተቀበለችው በታህሳስ</a:t>
            </a:r>
            <a:r>
              <a:rPr lang="en-US" sz="2000" b="1" noProof="0" dirty="0"/>
              <a:t> 1844</a:t>
            </a:r>
            <a:r>
              <a:rPr lang="am-ET" sz="2000" b="1" noProof="0" dirty="0"/>
              <a:t> የ</a:t>
            </a:r>
            <a:r>
              <a:rPr lang="en-US" sz="2000" b="1" noProof="0" dirty="0"/>
              <a:t>17</a:t>
            </a:r>
            <a:r>
              <a:rPr lang="am-ET" sz="2000" b="1" noProof="0" dirty="0"/>
              <a:t> ዓመት ልጅ እያለች ነበር።</a:t>
            </a:r>
            <a:endParaRPr lang="en-US" sz="2000" b="1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3027674"/>
            <a:ext cx="102306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noProof="0" dirty="0">
                <a:solidFill>
                  <a:prstClr val="black"/>
                </a:solidFill>
              </a:rPr>
              <a:t>እግዚአብሔር በዚህ ራዕይ አማኞቹን በትክክለኛ መንገድ ላይ መሆናቸውን አረጋገጠላቸው።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am-ET" sz="2000" b="1" noProof="0" dirty="0">
                <a:solidFill>
                  <a:prstClr val="black"/>
                </a:solidFill>
              </a:rPr>
              <a:t>ኤለንን ወዲያው ያመኗት ጥቂቶች ቢሆኑም በሂደት እንደ ነቢዪት ተቀባይነት ልታገኝ ችላለች።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am-ET" sz="2000" b="1" noProof="0" dirty="0">
                <a:solidFill>
                  <a:prstClr val="black"/>
                </a:solidFill>
              </a:rPr>
              <a:t>የእርሷ መልዕክቶች የአድቬንቲስት ሕዝብን ከጅምሩ እያበረታቱና እየመሩ እስከዛሬ ድረስ ቀጥለዋል።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958322"/>
            <a:ext cx="116528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noProof="0" dirty="0">
                <a:solidFill>
                  <a:prstClr val="black"/>
                </a:solidFill>
              </a:rPr>
              <a:t>በዚህ አውድ ውስጥ ኤለን ከምድር ወደ ሰማያዊቷ ኢየሩሳሌም የሚመራ መንገድ ላይ የአድቬንቲስት አማኞች ኢየሱስ እየመራቸው ወደ ቅድስቷ ከተማ ሲጓዙ ታያት።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am-ET" sz="2000" b="1" noProof="0" dirty="0">
                <a:solidFill>
                  <a:prstClr val="black"/>
                </a:solidFill>
              </a:rPr>
              <a:t>አይናቸው በኢየሱስ ላይ ከተተከለ መንገዱን ተከትለው ይሄዱ ነበር።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am-ET" sz="2000" b="1" noProof="0" dirty="0">
                <a:solidFill>
                  <a:prstClr val="black"/>
                </a:solidFill>
              </a:rPr>
              <a:t>አይናቸውን ከእርሱ ላይ ካነሱ ግን ከመንገዱ ይወድቁ ነበር።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96748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am-ET" sz="2000" b="1" noProof="0" dirty="0">
                <a:solidFill>
                  <a:prstClr val="black"/>
                </a:solidFill>
              </a:rPr>
              <a:t>ዊሊያም </a:t>
            </a:r>
            <a:r>
              <a:rPr lang="am-ET" sz="2000" b="1" dirty="0">
                <a:solidFill>
                  <a:prstClr val="black"/>
                </a:solidFill>
              </a:rPr>
              <a:t>ሚለር የዳንኤል</a:t>
            </a:r>
            <a:r>
              <a:rPr lang="en-US" sz="2000" b="1" dirty="0">
                <a:solidFill>
                  <a:prstClr val="black"/>
                </a:solidFill>
              </a:rPr>
              <a:t> 8:14</a:t>
            </a:r>
            <a:r>
              <a:rPr lang="am-ET" sz="2000" b="1" dirty="0">
                <a:solidFill>
                  <a:prstClr val="black"/>
                </a:solidFill>
              </a:rPr>
              <a:t> ትንቢትን በ</a:t>
            </a:r>
            <a:r>
              <a:rPr lang="en-US" sz="2000" b="1" dirty="0">
                <a:solidFill>
                  <a:prstClr val="black"/>
                </a:solidFill>
              </a:rPr>
              <a:t>1843</a:t>
            </a:r>
            <a:r>
              <a:rPr lang="am-ET" sz="2000" b="1" dirty="0">
                <a:solidFill>
                  <a:prstClr val="black"/>
                </a:solidFill>
              </a:rPr>
              <a:t> የኢየሱስን ምጽዓት ያውጃል ብሎ ተርጎሞት ነበር</a:t>
            </a:r>
            <a:r>
              <a:rPr lang="am-ET" sz="2000" b="1" noProof="0" dirty="0">
                <a:solidFill>
                  <a:prstClr val="black"/>
                </a:solidFill>
              </a:rPr>
              <a:t>።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am-ET" sz="2000" b="1" noProof="0" dirty="0">
                <a:solidFill>
                  <a:prstClr val="black"/>
                </a:solidFill>
              </a:rPr>
              <a:t>ሲቀጥል ደግሞ ምጽዓቱ በጥቅምት </a:t>
            </a:r>
            <a:r>
              <a:rPr lang="en-US" sz="2000" b="1" noProof="0" dirty="0">
                <a:solidFill>
                  <a:prstClr val="black"/>
                </a:solidFill>
              </a:rPr>
              <a:t>22, 1844</a:t>
            </a:r>
            <a:r>
              <a:rPr lang="am-ET" sz="2000" b="1" noProof="0" dirty="0">
                <a:solidFill>
                  <a:prstClr val="black"/>
                </a:solidFill>
              </a:rPr>
              <a:t> ነው ብሎ ነበር።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am-ET" sz="2000" b="1" noProof="0" dirty="0">
                <a:solidFill>
                  <a:prstClr val="black"/>
                </a:solidFill>
              </a:rPr>
              <a:t>ኢየሱስ ግን አልመጣም ነበር።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1703</TotalTime>
  <Words>1445</Words>
  <Application>Microsoft Office PowerPoint</Application>
  <PresentationFormat>Panorámica</PresentationFormat>
  <Paragraphs>80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Comic Sans MS</vt:lpstr>
      <vt:lpstr>Aptos</vt:lpstr>
      <vt:lpstr>Arial</vt:lpstr>
      <vt:lpstr>Constantia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372</cp:revision>
  <dcterms:created xsi:type="dcterms:W3CDTF">2026-09-11T15:58:36Z</dcterms:created>
  <dcterms:modified xsi:type="dcterms:W3CDTF">2026-10-12T06:34:48Z</dcterms:modified>
</cp:coreProperties>
</file>