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b="1" dirty="0">
              <a:effectLst>
                <a:outerShdw blurRad="38100" dist="38100" dir="2700000" algn="tl">
                  <a:srgbClr val="000000"/>
                </a:outerShdw>
              </a:effectLst>
            </a:rPr>
            <a:t>ለትንቢት አገልግሎት የተጠሩት እነማን ነበሩ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b="1" dirty="0">
              <a:effectLst>
                <a:outerShdw blurRad="38100" dist="38100" dir="2700000" algn="tl">
                  <a:srgbClr val="000000"/>
                </a:outerShdw>
              </a:effectLst>
            </a:rPr>
            <a:t>የነቢያት ባህሪ እንዴት ነበር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b="1" dirty="0">
              <a:effectLst>
                <a:outerShdw blurRad="38100" dist="38100" dir="2700000" algn="tl">
                  <a:srgbClr val="000000"/>
                </a:outerShdw>
              </a:effectLst>
            </a:rPr>
            <a:t>የነቢያት ሥራ ምንድን ነበር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b="1" dirty="0">
              <a:effectLst>
                <a:outerShdw blurRad="38100" dist="38100" dir="2700000" algn="tl">
                  <a:srgbClr val="000000"/>
                </a:outerShdw>
              </a:effectLst>
            </a:rPr>
            <a:t>የትንቢት ሥጦታ የነበራቸው ሴቶች እነማን ነበሩ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b="1" dirty="0">
              <a:effectLst>
                <a:outerShdw blurRad="38100" dist="38100" dir="2700000" algn="tl">
                  <a:srgbClr val="000000"/>
                </a:outerShdw>
              </a:effectLst>
            </a:rPr>
            <a:t>የሀሰተኛ ነቢያት ባህሪ እንዴት ነበር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በነገሥታት ዙሪያ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ነገሥታትን ይቀቧቸው ነበር</a:t>
          </a:r>
          <a:br>
            <a:rPr lang="en" sz="2000" b="1" dirty="0"/>
          </a:br>
          <a:r>
            <a:rPr lang="en" sz="2000" b="1" dirty="0"/>
            <a:t>(1 </a:t>
          </a:r>
          <a:r>
            <a:rPr lang="am-ET" sz="2000" b="1" dirty="0"/>
            <a:t>ነገ</a:t>
          </a:r>
          <a:r>
            <a:rPr lang="en" sz="2000" b="1" dirty="0"/>
            <a:t> 19:16)</a:t>
          </a:r>
          <a:endParaRPr lang="es-ES" sz="20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በካህናት ዙሪያ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ሲሳሳቱ ያስተካክሏቸው ነበር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</a:t>
          </a: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ሚል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በሕዝቡ ዙሪያ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በእግዚአብሔር መንገድ ይመሯቸው ነበር</a:t>
          </a:r>
          <a:r>
            <a:rPr lang="en" sz="2000" b="1" dirty="0"/>
            <a:t> (</a:t>
          </a:r>
          <a:r>
            <a:rPr lang="am-ET" sz="2000" b="1" dirty="0"/>
            <a:t>ሚክ</a:t>
          </a:r>
          <a:r>
            <a:rPr lang="en" sz="2000" b="1" dirty="0"/>
            <a:t> 6:8)</a:t>
          </a:r>
          <a:endParaRPr lang="es-ES" sz="20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ለእኛ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መልዕክቶቻቸውን ለእኛ በጽሁፍ አስቀምጠውልን አልፈዋል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</a:t>
          </a: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ዜና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መልካም ሲሰሩ ያበረታቷቸው</a:t>
          </a:r>
          <a:endParaRPr lang="es-ES" sz="200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ሲሳሳቱ ደግሞ ሊያቃኗቸው በፊታቸው ይቆሙ ነበረ</a:t>
          </a:r>
          <a:br>
            <a:rPr lang="en" sz="2000" b="1" dirty="0"/>
          </a:br>
          <a:r>
            <a:rPr lang="en" sz="2000" b="1" dirty="0"/>
            <a:t>(1 </a:t>
          </a:r>
          <a:r>
            <a:rPr lang="am-ET" sz="2000" b="1" dirty="0"/>
            <a:t>ነገ</a:t>
          </a:r>
          <a:r>
            <a:rPr lang="en" sz="2000" b="1" dirty="0"/>
            <a:t> 21:20)</a:t>
          </a:r>
          <a:endParaRPr lang="es-ES" sz="200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ኃጥያታቸው ያሳዩአቸው ነበር</a:t>
          </a:r>
          <a:endParaRPr lang="es-ES" sz="200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ወደ ንስሃ ይጠሯቸው ነበር</a:t>
          </a:r>
          <a:r>
            <a:rPr lang="en" sz="2000" b="1" dirty="0"/>
            <a:t> (</a:t>
          </a:r>
          <a:r>
            <a:rPr lang="am-ET" sz="2000" b="1" dirty="0"/>
            <a:t>ሕዝ</a:t>
          </a:r>
          <a:r>
            <a:rPr lang="en" sz="2000" b="1" dirty="0"/>
            <a:t> 18:32)</a:t>
          </a:r>
          <a:endParaRPr lang="es-ES" sz="200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35BA5BA0-71D8-47B2-BB9C-6D4E2E0A6638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am-ET" sz="2000" b="1" dirty="0"/>
            <a:t>ነበር</a:t>
          </a:r>
          <a:br>
            <a:rPr lang="en" sz="2000" b="1" dirty="0"/>
          </a:br>
          <a:r>
            <a:rPr lang="en" sz="2000" b="1" dirty="0"/>
            <a:t>(2</a:t>
          </a:r>
          <a:r>
            <a:rPr lang="am-ET" sz="2000" b="1" dirty="0"/>
            <a:t>ዜና</a:t>
          </a:r>
          <a:r>
            <a:rPr lang="en" sz="2000" b="1" dirty="0"/>
            <a:t> 15:8)</a:t>
          </a:r>
          <a:endParaRPr lang="es-ES" sz="2000" dirty="0"/>
        </a:p>
      </dgm:t>
    </dgm:pt>
    <dgm:pt modelId="{83AFFCF0-AD75-4B53-B3C9-B7E35A4F4BCB}" type="parTrans" cxnId="{F4B3E2C4-51A7-4362-B74A-BD9F721ABCDB}">
      <dgm:prSet/>
      <dgm:spPr/>
    </dgm:pt>
    <dgm:pt modelId="{EBC81D07-0E06-4A11-9250-EAC436309793}" type="sibTrans" cxnId="{F4B3E2C4-51A7-4362-B74A-BD9F721ABCDB}">
      <dgm:prSet/>
      <dgm:spPr/>
    </dgm:pt>
    <dgm:pt modelId="{745C2DC0-FD0E-407E-A919-DE9A43FE0A8F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/>
            <a:t>(</a:t>
          </a:r>
          <a:r>
            <a:rPr lang="am-ET" sz="2000" b="1" dirty="0"/>
            <a:t>ኢሳ </a:t>
          </a:r>
          <a:r>
            <a:rPr lang="en" sz="2000" b="1" dirty="0"/>
            <a:t>58:1)</a:t>
          </a:r>
          <a:endParaRPr lang="es-ES" sz="2000" dirty="0"/>
        </a:p>
      </dgm:t>
    </dgm:pt>
    <dgm:pt modelId="{6BF13871-3B01-4017-96CF-1A39C0767AF0}" type="parTrans" cxnId="{B0EDD275-9C34-4640-81BC-98919066EE77}">
      <dgm:prSet/>
      <dgm:spPr/>
    </dgm:pt>
    <dgm:pt modelId="{CF05F4D3-66D9-46AD-BA41-6B6131D9C35C}" type="sibTrans" cxnId="{B0EDD275-9C34-4640-81BC-98919066EE77}">
      <dgm:prSet/>
      <dgm:spPr/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3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3" presId="urn:microsoft.com/office/officeart/2005/8/layout/hList1"/>
    <dgm:cxn modelId="{13A57F28-44E5-4442-88D9-6F60B0F6CE59}" type="presOf" srcId="{35BA5BA0-71D8-47B2-BB9C-6D4E2E0A6638}" destId="{DE916DB0-9BB6-48A9-BFF3-35B5FFCB431D}" srcOrd="0" destOrd="2" presId="urn:microsoft.com/office/officeart/2005/8/layout/hList1"/>
    <dgm:cxn modelId="{17B06329-0398-4F2F-9B07-04C111348F81}" type="presOf" srcId="{745C2DC0-FD0E-407E-A919-DE9A43FE0A8F}" destId="{1C67A4CD-D8D9-4790-9FCB-FE35047E44B9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B0EDD275-9C34-4640-81BC-98919066EE77}" srcId="{365E8307-D0B4-4265-A8A1-80D0456768FA}" destId="{745C2DC0-FD0E-407E-A919-DE9A43FE0A8F}" srcOrd="2" destOrd="0" parTransId="{6BF13871-3B01-4017-96CF-1A39C0767AF0}" sibTransId="{CF05F4D3-66D9-46AD-BA41-6B6131D9C35C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3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3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F4B3E2C4-51A7-4362-B74A-BD9F721ABCDB}" srcId="{1ED089DF-0F6F-4C31-B555-8CDA354AEBB9}" destId="{35BA5BA0-71D8-47B2-BB9C-6D4E2E0A6638}" srcOrd="2" destOrd="0" parTransId="{83AFFCF0-AD75-4B53-B3C9-B7E35A4F4BCB}" sibTransId="{EBC81D07-0E06-4A11-9250-EAC436309793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am-ET" sz="2000" b="1" dirty="0">
              <a:solidFill>
                <a:schemeClr val="tx1"/>
              </a:solidFill>
            </a:rPr>
            <a:t>ከገዛ ልባቸው የሚተነብዩ ነበሩ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am-ET" sz="2000" b="1" dirty="0">
              <a:solidFill>
                <a:schemeClr val="tx1"/>
              </a:solidFill>
            </a:rPr>
            <a:t>ሕዝ</a:t>
          </a:r>
          <a:r>
            <a:rPr lang="en" sz="2000" b="1" dirty="0">
              <a:solidFill>
                <a:schemeClr val="tx1"/>
              </a:solidFill>
            </a:rPr>
            <a:t> 13:2</a:t>
          </a:r>
          <a:r>
            <a:rPr lang="am-ET" sz="2000" b="1" dirty="0">
              <a:solidFill>
                <a:schemeClr val="tx1"/>
              </a:solidFill>
            </a:rPr>
            <a:t>፣</a:t>
          </a:r>
          <a:r>
            <a:rPr lang="en" sz="2000" b="1" dirty="0">
              <a:solidFill>
                <a:schemeClr val="tx1"/>
              </a:solidFill>
            </a:rPr>
            <a:t>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am-ET" sz="2000" b="1" dirty="0">
              <a:solidFill>
                <a:schemeClr val="tx1"/>
              </a:solidFill>
            </a:rPr>
            <a:t>ሕዝቡ መስማት የሚፈልገውን ይናገሩ ነበር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am-ET" sz="2000" b="1" dirty="0">
              <a:solidFill>
                <a:schemeClr val="tx1"/>
              </a:solidFill>
            </a:rPr>
            <a:t>ሕዝ</a:t>
          </a:r>
          <a:r>
            <a:rPr lang="en" sz="2000" b="1" dirty="0">
              <a:solidFill>
                <a:schemeClr val="tx1"/>
              </a:solidFill>
            </a:rPr>
            <a:t>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am-ET" sz="2000" b="1" dirty="0">
              <a:solidFill>
                <a:schemeClr val="tx1"/>
              </a:solidFill>
            </a:rPr>
            <a:t>ኃጥያትን ተቃውመው  አይናገሩም ነበር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am-ET" sz="2000" b="1" dirty="0">
              <a:solidFill>
                <a:schemeClr val="tx1"/>
              </a:solidFill>
            </a:rPr>
            <a:t>ሕዝ</a:t>
          </a:r>
          <a:r>
            <a:rPr lang="en" sz="2000" b="1" dirty="0">
              <a:solidFill>
                <a:schemeClr val="tx1"/>
              </a:solidFill>
            </a:rPr>
            <a:t>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am-ET" sz="2000" b="1" dirty="0">
              <a:solidFill>
                <a:schemeClr val="tx1"/>
              </a:solidFill>
            </a:rPr>
            <a:t>የግል ጥቅማቸውን የሚፈልጉ ነበሩ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am-ET" sz="2000" b="1" dirty="0">
              <a:solidFill>
                <a:schemeClr val="tx1"/>
              </a:solidFill>
            </a:rPr>
            <a:t>ሕዝ</a:t>
          </a:r>
          <a:r>
            <a:rPr lang="en" sz="2000" b="1" dirty="0">
              <a:solidFill>
                <a:schemeClr val="tx1"/>
              </a:solidFill>
            </a:rPr>
            <a:t>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ለትንቢት አገልግሎት የተጠሩት እነማን ነበሩ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የነቢያት ባህሪ እንዴት ነበር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የነቢያት ሥራ ምንድን ነበር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የትንቢት ሥጦታ የነበራቸው ሴቶች እነማን ነበሩ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የሀሰተኛ ነቢያት ባህሪ እንዴት ነበር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23198"/>
          <a:ext cx="2641948" cy="40528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በነገሥታት ዙሪያ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4517" y="-23198"/>
        <a:ext cx="2641948" cy="405281"/>
      </dsp:txXfrm>
    </dsp:sp>
    <dsp:sp modelId="{DE916DB0-9BB6-48A9-BFF3-35B5FFCB431D}">
      <dsp:nvSpPr>
        <dsp:cNvPr id="0" name=""/>
        <dsp:cNvSpPr/>
      </dsp:nvSpPr>
      <dsp:spPr>
        <a:xfrm>
          <a:off x="14517" y="384129"/>
          <a:ext cx="2641948" cy="3348899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ነገሥታትን ይቀቧቸው ነበር</a:t>
          </a:r>
          <a:br>
            <a:rPr lang="en" sz="2000" b="1" kern="1200" dirty="0"/>
          </a:br>
          <a:r>
            <a:rPr lang="en" sz="2000" b="1" kern="1200" dirty="0"/>
            <a:t>(1 </a:t>
          </a:r>
          <a:r>
            <a:rPr lang="am-ET" sz="2000" b="1" kern="1200" dirty="0"/>
            <a:t>ነገ</a:t>
          </a:r>
          <a:r>
            <a:rPr lang="en" sz="2000" b="1" kern="1200" dirty="0"/>
            <a:t> 19:16)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መልካም ሲሰሩ ያበረታቷቸው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ነበር</a:t>
          </a:r>
          <a:br>
            <a:rPr lang="en" sz="2000" b="1" kern="1200" dirty="0"/>
          </a:br>
          <a:r>
            <a:rPr lang="en" sz="2000" b="1" kern="1200" dirty="0"/>
            <a:t>(2</a:t>
          </a:r>
          <a:r>
            <a:rPr lang="am-ET" sz="2000" b="1" kern="1200" dirty="0"/>
            <a:t>ዜና</a:t>
          </a:r>
          <a:r>
            <a:rPr lang="en" sz="2000" b="1" kern="1200" dirty="0"/>
            <a:t> 15:8)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ሲሳሳቱ ደግሞ ሊያቃኗቸው በፊታቸው ይቆሙ ነበረ</a:t>
          </a:r>
          <a:br>
            <a:rPr lang="en" sz="2000" b="1" kern="1200" dirty="0"/>
          </a:br>
          <a:r>
            <a:rPr lang="en" sz="2000" b="1" kern="1200" dirty="0"/>
            <a:t>(1 </a:t>
          </a:r>
          <a:r>
            <a:rPr lang="am-ET" sz="2000" b="1" kern="1200" dirty="0"/>
            <a:t>ነገ</a:t>
          </a:r>
          <a:r>
            <a:rPr lang="en" sz="2000" b="1" kern="1200" dirty="0"/>
            <a:t> 21:20)</a:t>
          </a:r>
          <a:endParaRPr lang="es-ES" sz="2000" kern="1200" dirty="0"/>
        </a:p>
      </dsp:txBody>
      <dsp:txXfrm>
        <a:off x="14517" y="384129"/>
        <a:ext cx="2641948" cy="3348899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409375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በካህናት ዙሪያ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25977" y="0"/>
        <a:ext cx="2639368" cy="409375"/>
      </dsp:txXfrm>
    </dsp:sp>
    <dsp:sp modelId="{04C60BD0-E465-45DD-864B-0D8C1C3C4F09}">
      <dsp:nvSpPr>
        <dsp:cNvPr id="0" name=""/>
        <dsp:cNvSpPr/>
      </dsp:nvSpPr>
      <dsp:spPr>
        <a:xfrm>
          <a:off x="3025977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ሲሳሳቱ ያስተካክሏቸው ነበር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</a:t>
          </a: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ሚል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2:1-2)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409375"/>
        <a:ext cx="2639368" cy="3300455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409375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በሕዝቡ ዙሪያ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409375"/>
      </dsp:txXfrm>
    </dsp:sp>
    <dsp:sp modelId="{1C67A4CD-D8D9-4790-9FCB-FE35047E44B9}">
      <dsp:nvSpPr>
        <dsp:cNvPr id="0" name=""/>
        <dsp:cNvSpPr/>
      </dsp:nvSpPr>
      <dsp:spPr>
        <a:xfrm>
          <a:off x="603485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በእግዚአብሔር መንገድ ይመሯቸው ነበር</a:t>
          </a:r>
          <a:r>
            <a:rPr lang="en" sz="2000" b="1" kern="1200" dirty="0"/>
            <a:t> (</a:t>
          </a:r>
          <a:r>
            <a:rPr lang="am-ET" sz="2000" b="1" kern="1200" dirty="0"/>
            <a:t>ሚክ</a:t>
          </a:r>
          <a:r>
            <a:rPr lang="en" sz="2000" b="1" kern="1200" dirty="0"/>
            <a:t>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ኃጥያታቸው ያሳዩአቸው ነበር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(</a:t>
          </a:r>
          <a:r>
            <a:rPr lang="am-ET" sz="2000" b="1" kern="1200" dirty="0"/>
            <a:t>ኢሳ </a:t>
          </a:r>
          <a:r>
            <a:rPr lang="en" sz="2000" b="1" kern="1200" dirty="0"/>
            <a:t>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am-ET" sz="2000" b="1" kern="1200" dirty="0"/>
            <a:t>ወደ ንስሃ ይጠሯቸው ነበር</a:t>
          </a:r>
          <a:r>
            <a:rPr lang="en" sz="2000" b="1" kern="1200" dirty="0"/>
            <a:t> (</a:t>
          </a:r>
          <a:r>
            <a:rPr lang="am-ET" sz="2000" b="1" kern="1200" dirty="0"/>
            <a:t>ሕዝ</a:t>
          </a:r>
          <a:r>
            <a:rPr lang="en" sz="2000" b="1" kern="1200" dirty="0"/>
            <a:t> 18:32)</a:t>
          </a:r>
          <a:endParaRPr lang="es-ES" sz="2000" kern="1200" dirty="0"/>
        </a:p>
      </dsp:txBody>
      <dsp:txXfrm>
        <a:off x="6034856" y="409375"/>
        <a:ext cx="2639368" cy="3300455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409375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ለእኛ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3736" y="0"/>
        <a:ext cx="2639368" cy="409375"/>
      </dsp:txXfrm>
    </dsp:sp>
    <dsp:sp modelId="{7C107A4B-B9C0-4C78-B580-4E5C3CAE4211}">
      <dsp:nvSpPr>
        <dsp:cNvPr id="0" name=""/>
        <dsp:cNvSpPr/>
      </dsp:nvSpPr>
      <dsp:spPr>
        <a:xfrm>
          <a:off x="9043736" y="409375"/>
          <a:ext cx="2639368" cy="3300455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መልዕክቶቻቸውን ለእኛ በጽሁፍ አስቀምጠውልን አልፈዋል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</a:t>
          </a:r>
          <a:r>
            <a:rPr lang="am-ET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ዜና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409375"/>
        <a:ext cx="2639368" cy="33004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schemeClr val="tx1"/>
              </a:solidFill>
            </a:rPr>
            <a:t>ከገዛ ልባቸው የሚተነብዩ ነበሩ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am-ET" sz="2000" b="1" kern="1200" dirty="0">
              <a:solidFill>
                <a:schemeClr val="tx1"/>
              </a:solidFill>
            </a:rPr>
            <a:t>ሕዝ</a:t>
          </a:r>
          <a:r>
            <a:rPr lang="en" sz="2000" b="1" kern="1200" dirty="0">
              <a:solidFill>
                <a:schemeClr val="tx1"/>
              </a:solidFill>
            </a:rPr>
            <a:t> 13:2</a:t>
          </a:r>
          <a:r>
            <a:rPr lang="am-ET" sz="2000" b="1" kern="1200" dirty="0">
              <a:solidFill>
                <a:schemeClr val="tx1"/>
              </a:solidFill>
            </a:rPr>
            <a:t>፣</a:t>
          </a:r>
          <a:r>
            <a:rPr lang="en" sz="2000" b="1" kern="1200" dirty="0">
              <a:solidFill>
                <a:schemeClr val="tx1"/>
              </a:solidFill>
            </a:rPr>
            <a:t>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schemeClr val="tx1"/>
              </a:solidFill>
            </a:rPr>
            <a:t>ሕዝቡ መስማት የሚፈልገውን ይናገሩ ነበር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am-ET" sz="2000" b="1" kern="1200" dirty="0">
              <a:solidFill>
                <a:schemeClr val="tx1"/>
              </a:solidFill>
            </a:rPr>
            <a:t>ሕዝ</a:t>
          </a:r>
          <a:r>
            <a:rPr lang="en" sz="2000" b="1" kern="1200" dirty="0">
              <a:solidFill>
                <a:schemeClr val="tx1"/>
              </a:solidFill>
            </a:rPr>
            <a:t>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schemeClr val="tx1"/>
              </a:solidFill>
            </a:rPr>
            <a:t>ኃጥያትን ተቃውመው  አይናገሩም ነበር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am-ET" sz="2000" b="1" kern="1200" dirty="0">
              <a:solidFill>
                <a:schemeClr val="tx1"/>
              </a:solidFill>
            </a:rPr>
            <a:t>ሕዝ</a:t>
          </a:r>
          <a:r>
            <a:rPr lang="en" sz="2000" b="1" kern="1200" dirty="0">
              <a:solidFill>
                <a:schemeClr val="tx1"/>
              </a:solidFill>
            </a:rPr>
            <a:t>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dirty="0">
              <a:solidFill>
                <a:schemeClr val="tx1"/>
              </a:solidFill>
            </a:rPr>
            <a:t>የግል ጥቅማቸውን የሚፈልጉ ነበሩ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am-ET" sz="2000" b="1" kern="1200" dirty="0">
              <a:solidFill>
                <a:schemeClr val="tx1"/>
              </a:solidFill>
            </a:rPr>
            <a:t>ሕዝ</a:t>
          </a:r>
          <a:r>
            <a:rPr lang="en" sz="2000" b="1" kern="1200" dirty="0">
              <a:solidFill>
                <a:schemeClr val="tx1"/>
              </a:solidFill>
            </a:rPr>
            <a:t>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F08788-5155-4F6A-8F5B-9D9719D5276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6C580-EBF5-40D4-B2F4-46C88C466BC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908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C580-EBF5-40D4-B2F4-46C88C466B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480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C580-EBF5-40D4-B2F4-46C88C466B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708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5.jpg"/><Relationship Id="rId5" Type="http://schemas.openxmlformats.org/officeDocument/2006/relationships/diagramLayout" Target="../diagrams/layout1.xml"/><Relationship Id="rId10" Type="http://schemas.microsoft.com/office/2007/relationships/hdphoto" Target="../media/hdphoto1.wdp"/><Relationship Id="rId4" Type="http://schemas.openxmlformats.org/officeDocument/2006/relationships/diagramData" Target="../diagrams/data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image" Target="../media/image23.svg"/><Relationship Id="rId3" Type="http://schemas.openxmlformats.org/officeDocument/2006/relationships/image" Target="../media/image18.jpg"/><Relationship Id="rId7" Type="http://schemas.openxmlformats.org/officeDocument/2006/relationships/diagramColors" Target="../diagrams/colors2.xml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21.jpeg"/><Relationship Id="rId5" Type="http://schemas.openxmlformats.org/officeDocument/2006/relationships/diagramLayout" Target="../diagrams/layout2.xml"/><Relationship Id="rId15" Type="http://schemas.openxmlformats.org/officeDocument/2006/relationships/image" Target="../media/image25.svg"/><Relationship Id="rId10" Type="http://schemas.openxmlformats.org/officeDocument/2006/relationships/image" Target="../media/image20.jpeg"/><Relationship Id="rId4" Type="http://schemas.openxmlformats.org/officeDocument/2006/relationships/diagramData" Target="../diagrams/data2.xml"/><Relationship Id="rId9" Type="http://schemas.openxmlformats.org/officeDocument/2006/relationships/image" Target="../media/image19.jpg"/><Relationship Id="rId1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am-ET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የብሉይ ኪዳን ነቢያት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m-ET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ትምህርት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         </a:t>
            </a:r>
            <a:r>
              <a:rPr lang="am-ET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ለጥቅምት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7</a:t>
            </a:r>
            <a:r>
              <a:rPr lang="en-US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40120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ማልደውም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ተነሡ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ወደ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ቴቁሔም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ምድረ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በዳ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ወጡ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፤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ሲወጡም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ኢዮሣፍጥ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ቆመና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፦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ይሁዳና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በኢየሩሳሌም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የምትኖሩ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ሆይ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ስሙኝ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በአምላካችሁ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በእግዚአብሔር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እመኑ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ትጸኑማላችሁ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፤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በነቢያቱም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እመኑ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ነገሩም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ይሰላላችኋል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አለ</a:t>
            </a:r>
            <a:r>
              <a:rPr lang="en-US" sz="28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።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ዜና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20:20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0619318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ከእግዚአብሔር መልዕክትን ተቀብለው ለሌሎች የሚያስተላልፉ ሰዎች በብሉይ ኪዳን ዘመናት ባለ ራዕዮች ወይም ነቢያት በመባል ይጠሩ ነበር </a:t>
            </a:r>
            <a:r>
              <a:rPr lang="en-US" sz="2000" b="1" dirty="0"/>
              <a:t>(1 </a:t>
            </a:r>
            <a:r>
              <a:rPr lang="am-ET" sz="2000" b="1" dirty="0"/>
              <a:t>ሳሙ</a:t>
            </a:r>
            <a:r>
              <a:rPr lang="en-US" sz="2000" b="1" dirty="0"/>
              <a:t> 9:9)</a:t>
            </a:r>
            <a:r>
              <a:rPr lang="am-ET" sz="2000" b="1" dirty="0"/>
              <a:t>።</a:t>
            </a:r>
            <a:endParaRPr lang="en-U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ደግሞም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am-ET" sz="2000" b="1" dirty="0">
                <a:solidFill>
                  <a:prstClr val="black"/>
                </a:solidFill>
              </a:rPr>
              <a:t>ከገዛ ልባቸው የወጣውን ራዕይ</a:t>
            </a:r>
            <a:r>
              <a:rPr lang="en-US" sz="2000" b="1" dirty="0">
                <a:solidFill>
                  <a:prstClr val="black"/>
                </a:solidFill>
              </a:rPr>
              <a:t>”</a:t>
            </a:r>
            <a:r>
              <a:rPr lang="am-ET" sz="2000" b="1" dirty="0">
                <a:solidFill>
                  <a:prstClr val="black"/>
                </a:solidFill>
              </a:rPr>
              <a:t> የሚናገሩ ሀሰተኛ ነቢያትም ነበሩ </a:t>
            </a:r>
            <a:r>
              <a:rPr lang="en-US" sz="2000" b="1" dirty="0">
                <a:solidFill>
                  <a:prstClr val="black"/>
                </a:solidFill>
              </a:rPr>
              <a:t>(</a:t>
            </a:r>
            <a:r>
              <a:rPr lang="am-ET" sz="2000" b="1" dirty="0">
                <a:solidFill>
                  <a:prstClr val="black"/>
                </a:solidFill>
              </a:rPr>
              <a:t>ኤር</a:t>
            </a:r>
            <a:r>
              <a:rPr lang="en-US" sz="2000" b="1" dirty="0">
                <a:solidFill>
                  <a:prstClr val="black"/>
                </a:solidFill>
              </a:rPr>
              <a:t> 23:16)</a:t>
            </a:r>
            <a:r>
              <a:rPr lang="am-ET" sz="2000" b="1" dirty="0">
                <a:solidFill>
                  <a:prstClr val="black"/>
                </a:solidFill>
              </a:rPr>
              <a:t>።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17517"/>
            <a:ext cx="78962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የተሰወሩ ነገሮችን የማወቅና ወደፊት የሚሆነውን እንኳን የመረዳት ችሎታ ነበራቸው</a:t>
            </a:r>
            <a:r>
              <a:rPr lang="en-US" sz="2000" b="1" dirty="0">
                <a:solidFill>
                  <a:prstClr val="black"/>
                </a:solidFill>
              </a:rPr>
              <a:t> (1</a:t>
            </a:r>
            <a:r>
              <a:rPr lang="am-ET" sz="2000" b="1" dirty="0">
                <a:solidFill>
                  <a:prstClr val="black"/>
                </a:solidFill>
              </a:rPr>
              <a:t>ሳሙ</a:t>
            </a:r>
            <a:r>
              <a:rPr lang="en-US" sz="2000" b="1" dirty="0">
                <a:solidFill>
                  <a:prstClr val="black"/>
                </a:solidFill>
              </a:rPr>
              <a:t> 9:6)</a:t>
            </a:r>
            <a:r>
              <a:rPr lang="am-ET" sz="2000" b="1" dirty="0">
                <a:solidFill>
                  <a:prstClr val="black"/>
                </a:solidFill>
              </a:rPr>
              <a:t>፤ ነገር ግን ሥራቸው በዚህ ብቻ የተወሰነ ሳይሆን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ሰፊ ጉዳዮችን ያካተተ ነው። በእርግጥ ይህ ችሎታ የመጣው ከራሳቸው ሳይሆን ከእግዚአብሔር ነው።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am-ET" sz="44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ለትንቢት አገልግሎት የተጠሩት እነማን ነበሩ</a:t>
            </a:r>
            <a:r>
              <a:rPr lang="en" sz="44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4400" b="1" dirty="0">
              <a:ln w="22225">
                <a:noFill/>
                <a:prstDash val="solid"/>
              </a:ln>
              <a:solidFill>
                <a:srgbClr val="FFFF7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ኤልያስ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እንደ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እኛ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የሆነ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ሰው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ነበረ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፥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ዝናብም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እንዳይዘንብ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አጥብቆ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ጸለየ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፥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በምድርም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ላይ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ሦስት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ዓመት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ከስድስት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ወር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አልዘነበም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ሁለተኛም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ጸለየ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፥” </a:t>
            </a:r>
            <a:r>
              <a:rPr 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ያዕቆብ</a:t>
            </a:r>
            <a:r>
              <a:rPr 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5:17</a:t>
            </a:r>
            <a:r>
              <a:rPr 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sz="2000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88910" y="1452057"/>
            <a:ext cx="6033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ብዙ ጊዜ ነቢያት </a:t>
            </a:r>
            <a:r>
              <a:rPr lang="en-US" sz="2000" b="1" dirty="0"/>
              <a:t>“</a:t>
            </a:r>
            <a:r>
              <a:rPr lang="am-ET" sz="2000" b="1" dirty="0"/>
              <a:t>ኃያላን ሰዎች</a:t>
            </a:r>
            <a:r>
              <a:rPr lang="en-US" sz="2000" b="1" dirty="0"/>
              <a:t>” </a:t>
            </a:r>
            <a:r>
              <a:rPr lang="am-ET" sz="2000" b="1" dirty="0"/>
              <a:t>ነበሩ የሚል ስህተትን ወደ ማመን ልንወድቅ እንችላለን።</a:t>
            </a:r>
            <a:r>
              <a:rPr lang="en-US" sz="2000" b="1" dirty="0"/>
              <a:t> </a:t>
            </a:r>
            <a:r>
              <a:rPr lang="am-ET" sz="2000" b="1" dirty="0"/>
              <a:t>ሙሴ አፈ ኮልታፋ በመሆኑ ጥሪውን አልቀበልም ማለቱን እናስታውስ</a:t>
            </a:r>
            <a:r>
              <a:rPr lang="en-US" sz="2000" b="1" dirty="0"/>
              <a:t> (</a:t>
            </a:r>
            <a:r>
              <a:rPr lang="am-ET" sz="2000" b="1" dirty="0"/>
              <a:t>ዘጸ</a:t>
            </a:r>
            <a:r>
              <a:rPr lang="en-US" sz="2000" b="1" dirty="0"/>
              <a:t> 4:10)</a:t>
            </a:r>
            <a:r>
              <a:rPr lang="am-ET" sz="2000" b="1" dirty="0"/>
              <a:t>፣</a:t>
            </a:r>
            <a:r>
              <a:rPr lang="en-US" sz="2000" b="1" dirty="0"/>
              <a:t> </a:t>
            </a:r>
            <a:r>
              <a:rPr lang="am-ET" sz="2000" b="1" dirty="0"/>
              <a:t>ኢሳይያስም ከንፈሮቼ የረከሱብኝ ነኝ ብሎ ነበር </a:t>
            </a:r>
            <a:r>
              <a:rPr lang="en-US" sz="2000" b="1" dirty="0"/>
              <a:t>(</a:t>
            </a:r>
            <a:r>
              <a:rPr lang="am-ET" sz="2000" b="1" dirty="0"/>
              <a:t>ኢሳ</a:t>
            </a:r>
            <a:r>
              <a:rPr lang="en-US" sz="2000" b="1" dirty="0"/>
              <a:t> 6:5)</a:t>
            </a:r>
            <a:r>
              <a:rPr lang="am-ET" sz="2000" b="1" dirty="0"/>
              <a:t>፣ ኤርምያስ ደግሞ ለሥራው ገና ታናሽ ልጅ ነኝ ብሎ አስቦ ነበር</a:t>
            </a:r>
            <a:r>
              <a:rPr lang="en-US" sz="2000" b="1" dirty="0"/>
              <a:t> (</a:t>
            </a:r>
            <a:r>
              <a:rPr lang="am-ET" sz="2000" b="1" dirty="0"/>
              <a:t>ኤር</a:t>
            </a:r>
            <a:r>
              <a:rPr lang="en-US" sz="2000" b="1" dirty="0"/>
              <a:t> 1:6)</a:t>
            </a:r>
            <a:r>
              <a:rPr lang="am-ET" sz="2000" b="1" dirty="0"/>
              <a:t>።</a:t>
            </a:r>
            <a:endParaRPr lang="en-US" sz="2000" b="1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231346"/>
            <a:ext cx="4686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ታላቅ ተዓምር በሰራ ማግስት በንግሥት ኤልዛቤል የግድያ ዛቻ ልቡ በፍርሃት ርዶና ተሸንፎ ነበር           </a:t>
            </a:r>
            <a:r>
              <a:rPr lang="en-US" sz="2000" b="1" dirty="0"/>
              <a:t>(1 </a:t>
            </a:r>
            <a:r>
              <a:rPr lang="am-ET" sz="2000" b="1" dirty="0"/>
              <a:t>ነገ</a:t>
            </a:r>
            <a:r>
              <a:rPr lang="en-US" sz="2000" b="1" dirty="0"/>
              <a:t> 19:2-4)</a:t>
            </a:r>
            <a:r>
              <a:rPr lang="am-ET" sz="2000" b="1" dirty="0"/>
              <a:t>።</a:t>
            </a:r>
            <a:endParaRPr lang="en-US" sz="2000" b="1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88911" y="3246103"/>
            <a:ext cx="59070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ኤልያስ በንጉሥ አካብ አለመታዘዝ ምክንያት ታላቅ ረሃብ እንዲመጣ ቢያደርግም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እንደ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እኛ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የሆነ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ሰው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ነበረ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am-ET" sz="2000" b="1" dirty="0">
                <a:solidFill>
                  <a:prstClr val="black"/>
                </a:solidFill>
              </a:rPr>
              <a:t>ያቆ</a:t>
            </a:r>
            <a:r>
              <a:rPr lang="en-US" sz="2000" b="1" dirty="0">
                <a:solidFill>
                  <a:prstClr val="black"/>
                </a:solidFill>
              </a:rPr>
              <a:t> 5:17)</a:t>
            </a:r>
            <a:r>
              <a:rPr lang="am-ET" sz="2000" b="1" dirty="0">
                <a:solidFill>
                  <a:prstClr val="black"/>
                </a:solidFill>
              </a:rPr>
              <a:t>።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364285"/>
            <a:ext cx="48555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እግዚአብሔር ነቢያቱን የሚመርጠው ፍጹማን ስለነበሩ እንዳልሆነ ግልጽ ነው።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ታዲያ በእነርሱ ውስጥ ምን አይቶ ነው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am-ET" sz="2000" b="1" dirty="0">
                <a:solidFill>
                  <a:prstClr val="black"/>
                </a:solidFill>
              </a:rPr>
              <a:t>ለእርሱ ያላቸውን ፍቅርና እርሱን ለመታዘዝ ያላቸውን ፈቃደኝነት ተመልክቶ ነው።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28575" y="-92777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m-ET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የነቢያት ባህሪ እንዴት ነበር</a:t>
            </a:r>
            <a:r>
              <a:rPr lang="en" sz="5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  <a:endParaRPr lang="en-US" sz="54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731341"/>
            <a:ext cx="121919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ሚክያስም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ሕያው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እግዚአብሔርን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የሚነግረኝን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እርሱን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እናገራለሁ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አለ</a:t>
            </a: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።” 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am-ET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ነገሥት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22:14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sz="2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ወንዶችና ሴቶች ነቢያት የእግዚአብሔር ድምጽ እንደመሆናቸው ለጥሪያቸው የሚመጥን አገልግሎትን ለመስጠት ይተጉ ነበር</a:t>
            </a:r>
            <a:r>
              <a:rPr lang="en-US" sz="2000" b="1" dirty="0"/>
              <a:t> (1 </a:t>
            </a:r>
            <a:r>
              <a:rPr lang="am-ET" sz="2000" b="1" dirty="0"/>
              <a:t>ሳሙ</a:t>
            </a:r>
            <a:r>
              <a:rPr lang="en-US" sz="2000" b="1" dirty="0"/>
              <a:t> 12:3-4)</a:t>
            </a:r>
            <a:r>
              <a:rPr lang="am-ET" sz="2000" b="1" dirty="0"/>
              <a:t>።</a:t>
            </a:r>
            <a:r>
              <a:rPr lang="en-US" sz="2000" b="1" dirty="0"/>
              <a:t> </a:t>
            </a:r>
            <a:r>
              <a:rPr lang="am-ET" sz="2000" b="1" dirty="0"/>
              <a:t>ሕዝቡም</a:t>
            </a:r>
            <a:r>
              <a:rPr lang="en-US" sz="2000" b="1" dirty="0"/>
              <a:t> “</a:t>
            </a:r>
            <a:r>
              <a:rPr lang="am-ET" sz="2000" b="1" dirty="0"/>
              <a:t>የእግዚአብሔር ሰው</a:t>
            </a:r>
            <a:r>
              <a:rPr lang="en-US" sz="2000" b="1" dirty="0"/>
              <a:t>”</a:t>
            </a:r>
            <a:r>
              <a:rPr lang="am-ET" sz="2000" b="1" dirty="0"/>
              <a:t> እና</a:t>
            </a:r>
            <a:r>
              <a:rPr lang="en-US" sz="2000" b="1" dirty="0"/>
              <a:t> “</a:t>
            </a:r>
            <a:r>
              <a:rPr lang="am-ET" sz="2000" b="1" dirty="0"/>
              <a:t>የተከበረ ሰው</a:t>
            </a:r>
            <a:r>
              <a:rPr lang="en-US" sz="2000" b="1" dirty="0"/>
              <a:t>”</a:t>
            </a:r>
            <a:r>
              <a:rPr lang="am-ET" sz="2000" b="1" dirty="0"/>
              <a:t> በማለት ይጠሯቸው ነበር</a:t>
            </a:r>
            <a:r>
              <a:rPr lang="en-US" sz="2000" b="1" dirty="0"/>
              <a:t> (1</a:t>
            </a:r>
            <a:r>
              <a:rPr lang="am-ET" sz="2000" b="1" dirty="0"/>
              <a:t>ሳሙ</a:t>
            </a:r>
            <a:r>
              <a:rPr lang="en-US" sz="2000" b="1" dirty="0"/>
              <a:t> 9:6)</a:t>
            </a:r>
            <a:r>
              <a:rPr lang="am-ET" sz="2000" b="1" dirty="0"/>
              <a:t>።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43058"/>
            <a:ext cx="611892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ነቢዩ ሚክያስ በአንድ ወቅት በሁለት ነገሥታት ፊት </a:t>
            </a:r>
            <a:r>
              <a:rPr lang="en-US" sz="2000" b="1" dirty="0"/>
              <a:t>400</a:t>
            </a:r>
            <a:r>
              <a:rPr lang="am-ET" sz="2000" b="1" dirty="0"/>
              <a:t> ነቢያት መልካም ነገርን በሚተነብዩበትና እርሱም ተመሳስሎ እንዲናገር የንጉሡ ጠባቂ እርሱን በሚመክርበት ሁኔታ ውስጥ ቆሞ ነበር</a:t>
            </a:r>
            <a:r>
              <a:rPr lang="en-US" sz="2000" b="1" dirty="0"/>
              <a:t> (1 </a:t>
            </a:r>
            <a:r>
              <a:rPr lang="am-ET" sz="2000" b="1" dirty="0"/>
              <a:t>ነገ</a:t>
            </a:r>
            <a:r>
              <a:rPr lang="en-US" sz="2000" b="1" dirty="0"/>
              <a:t> 22:10-13)</a:t>
            </a:r>
            <a:r>
              <a:rPr lang="am-ET" sz="2000" b="1" dirty="0"/>
              <a:t>።</a:t>
            </a:r>
            <a:r>
              <a:rPr lang="en-US" sz="2000" b="1" dirty="0"/>
              <a:t> </a:t>
            </a:r>
            <a:r>
              <a:rPr lang="am-ET" sz="2000" b="1" dirty="0"/>
              <a:t>ቢሆንም ግን በጽናት በመቆም እግዚአብሔር ከገለጠለት ውጪ ምንም ላይናገር ቆርጦ ነበር</a:t>
            </a:r>
            <a:r>
              <a:rPr lang="en-US" sz="2000" b="1" dirty="0"/>
              <a:t> (1 </a:t>
            </a:r>
            <a:r>
              <a:rPr lang="am-ET" sz="2000" b="1" dirty="0"/>
              <a:t>ነገ</a:t>
            </a:r>
            <a:r>
              <a:rPr lang="en-US" sz="2000" b="1" dirty="0"/>
              <a:t> 22:14)</a:t>
            </a:r>
            <a:r>
              <a:rPr lang="am-ET" sz="2000" b="1" dirty="0"/>
              <a:t>።</a:t>
            </a:r>
            <a:endParaRPr lang="en-U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815258"/>
            <a:ext cx="60960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የነቢያቱን መልዕክት ሊቀበሉ የማይወዱ ሰዎች ይጠሏቸውና ያስፈራሯቸው ነበር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am-ET" sz="2000" b="1" dirty="0">
                <a:solidFill>
                  <a:prstClr val="black"/>
                </a:solidFill>
              </a:rPr>
              <a:t>ነገ</a:t>
            </a:r>
            <a:r>
              <a:rPr lang="en-US" sz="2000" b="1" dirty="0">
                <a:solidFill>
                  <a:prstClr val="black"/>
                </a:solidFill>
              </a:rPr>
              <a:t> 22:8</a:t>
            </a:r>
            <a:r>
              <a:rPr lang="am-ET" sz="2000" b="1" dirty="0">
                <a:solidFill>
                  <a:prstClr val="black"/>
                </a:solidFill>
              </a:rPr>
              <a:t>፣</a:t>
            </a:r>
            <a:r>
              <a:rPr lang="en-US" sz="2000" b="1" dirty="0">
                <a:solidFill>
                  <a:prstClr val="black"/>
                </a:solidFill>
              </a:rPr>
              <a:t> 27)</a:t>
            </a:r>
            <a:r>
              <a:rPr lang="am-ET" sz="2000" b="1" dirty="0">
                <a:solidFill>
                  <a:prstClr val="black"/>
                </a:solidFill>
              </a:rPr>
              <a:t>።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ነገር ግን ምንም አይነት ግፊት ቢያጋጥማቸውም መልዕክታቸውን በታማኝነት ያስተላልፉ ነበር።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739175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ነቢያት ፍጹማን ባይሆኑም የጸሎት ሰዎች፣ ለቃሉ ታማኝ የሆኑ፣ እግዚአብሔርንና ሕዝቡን የሚያገለግሉ ሰዎች ነበሩ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(1</a:t>
            </a:r>
            <a:r>
              <a:rPr lang="am-ET" sz="2000" b="1" dirty="0">
                <a:solidFill>
                  <a:prstClr val="black"/>
                </a:solidFill>
              </a:rPr>
              <a:t>ሳሙ</a:t>
            </a:r>
            <a:r>
              <a:rPr lang="en-US" sz="2000" b="1" dirty="0">
                <a:solidFill>
                  <a:prstClr val="black"/>
                </a:solidFill>
              </a:rPr>
              <a:t> 12:23</a:t>
            </a:r>
            <a:r>
              <a:rPr lang="am-ET" sz="2000" b="1" dirty="0">
                <a:solidFill>
                  <a:prstClr val="black"/>
                </a:solidFill>
              </a:rPr>
              <a:t>፣ ኤር</a:t>
            </a:r>
            <a:r>
              <a:rPr lang="en-US" sz="2000" b="1" dirty="0">
                <a:solidFill>
                  <a:prstClr val="black"/>
                </a:solidFill>
              </a:rPr>
              <a:t> 42:4)</a:t>
            </a:r>
            <a:r>
              <a:rPr lang="am-ET" sz="2000" b="1" dirty="0">
                <a:solidFill>
                  <a:prstClr val="black"/>
                </a:solidFill>
              </a:rPr>
              <a:t>።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021417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am-ET" sz="4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የነቢያት ሥራ ምንድን ነበር</a:t>
            </a:r>
            <a:r>
              <a:rPr lang="en" sz="4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?</a:t>
            </a:r>
            <a:endParaRPr lang="en-US" sz="48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72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በእስራኤልም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ላይ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ንጉሥ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ይሆን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ዘንድ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የናሜሲን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ልጅ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ኢዩን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ቅባው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በፋንታህም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ነቢይ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ይሆን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ዘንድ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የአቤልምሖላን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ሰው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የሣፋጥን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ልጅ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ኤልሳዕን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ቅባው</a:t>
            </a:r>
            <a:r>
              <a:rPr lang="en-US" sz="20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፤” </a:t>
            </a: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1</a:t>
            </a: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am-ET" sz="16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ነገሥት</a:t>
            </a: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19:16</a:t>
            </a:r>
            <a:r>
              <a:rPr lang="en-US" sz="16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)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ነቢያት እነዚህንና ሌሎችንም ሥራዎች ይሰሩ ነበር</a:t>
            </a:r>
            <a:r>
              <a:rPr lang="en-US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334842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426631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0164" y="54436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340203" y="3434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0717" y="346694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5633" y="4338021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6350717" y="52500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350284" y="346694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am-ET" sz="48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የትንቢት ሥጦታ የነበራቸው ሴቶች እነማን ነበሩ</a:t>
            </a:r>
            <a:r>
              <a:rPr lang="en" sz="48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?</a:t>
            </a:r>
            <a:endParaRPr lang="en-US" sz="4800" b="1" spc="50" dirty="0">
              <a:ln w="9525" cmpd="sng">
                <a:noFill/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chemeClr val="accent1">
                    <a:lumMod val="50000"/>
                    <a:alpha val="60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በዚያ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ጊዜም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ነቢይቱ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የለፊዶት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ሚስት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ዲቦራ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በእስራኤል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ላይ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ትፈርድ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ነበረች</a:t>
            </a:r>
            <a:r>
              <a:rPr lang="en-US" sz="20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።” 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መሳፍንት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4:4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sz="20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b="1" dirty="0"/>
              <a:t>ብሉይ ኪዳን አምስት ሴት ነቢያትን ይጠቅስልናል።</a:t>
            </a:r>
            <a:r>
              <a:rPr lang="en-US" b="1" dirty="0"/>
              <a:t> </a:t>
            </a:r>
            <a:r>
              <a:rPr lang="am-ET" b="1" dirty="0"/>
              <a:t>ከእነርሱ አንዷ ኖዓድያ ሀሰተኛ ነቢይ ነበረች</a:t>
            </a:r>
            <a:r>
              <a:rPr lang="en-US" b="1" dirty="0"/>
              <a:t> (</a:t>
            </a:r>
            <a:r>
              <a:rPr lang="am-ET" b="1" dirty="0"/>
              <a:t>ነህ</a:t>
            </a:r>
            <a:r>
              <a:rPr lang="en-US" b="1" dirty="0"/>
              <a:t> 6:14)</a:t>
            </a:r>
            <a:r>
              <a:rPr lang="am-ET" b="1" dirty="0"/>
              <a:t>።</a:t>
            </a:r>
            <a:r>
              <a:rPr lang="en-US" b="1" dirty="0"/>
              <a:t> </a:t>
            </a:r>
            <a:r>
              <a:rPr lang="am-ET" b="1" dirty="0"/>
              <a:t>ሌላኛዋ ነቢዪት ደግሞ</a:t>
            </a:r>
            <a:r>
              <a:rPr lang="en-US" b="1" dirty="0"/>
              <a:t> </a:t>
            </a:r>
            <a:r>
              <a:rPr lang="am-ET" b="1" dirty="0"/>
              <a:t>የኢሳይያስ ሚስት ስትሆን ነቢይ ተብላ የተጠራችበት ምክንያቱ የትንቢት ስጦታው ስለነበራት በመሆኑ ወይም የነቢይ ሚስት ስለነበረች እንደሆነ አይታወቅም</a:t>
            </a:r>
            <a:r>
              <a:rPr lang="en-US" b="1" dirty="0"/>
              <a:t> (</a:t>
            </a:r>
            <a:r>
              <a:rPr lang="am-ET" b="1" dirty="0"/>
              <a:t>ኢሳ</a:t>
            </a:r>
            <a:r>
              <a:rPr lang="en-US" b="1" dirty="0"/>
              <a:t> 8:3)</a:t>
            </a:r>
            <a:r>
              <a:rPr lang="am-ET" b="1" dirty="0"/>
              <a:t>።</a:t>
            </a:r>
            <a:endParaRPr lang="en-US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am-ET" sz="2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ነቢዪቱ</a:t>
            </a:r>
            <a:r>
              <a:rPr lang="am-ET" sz="2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ሕልዳና</a:t>
            </a: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ንጉሡ ኢዮስያስ ጠፍቶ ስለተገኘው የሕጉ መጽሐፍ ነቢዪቱን አማክሯት ነበር።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የንጉሡን ጥያቄ ከመመለስም በተጨማሪ የሚያበረታቱ ቃላትን ተናግራው ነበር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ነገ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22:14-20)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።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am-ET" sz="2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ነቢዪቱ</a:t>
            </a:r>
            <a:r>
              <a:rPr lang="am-E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4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ዲቦራ</a:t>
            </a:r>
            <a:r>
              <a:rPr 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የነብይነትና የመሳፍንትነት ድርብ ማዕረግን ስትይዝ ከሲሣራ ጋር በነበረው ውጊያ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ሕዝቡን ከባርቅ ጋር በመሆን መርታ ነበር።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ጦርነቱን ካሸነፉ በኋላ ትንቢታዊ የምሥጋናን መዝሙር ተቀኝታ ነበር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መሳ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።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am-ET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ነቢዪቱ</a:t>
            </a:r>
            <a:r>
              <a:rPr lang="am-E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ማርያም</a:t>
            </a:r>
            <a:r>
              <a:rPr lang="en-U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እስራኤል የቀይ ባህርን ከተሻገሩ በኋላ ሴቶቹን በመዝሙር መርታ ነበር።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በበረሃ ቆይታቸውም ሕዝቡን በመምራት ወንድሞቿን ስትረዳ ነበር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ዘጸ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15:20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፣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ሚክ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6:4)</a:t>
            </a:r>
            <a:r>
              <a:rPr lang="am-E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።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am-ET" sz="44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የሀሰተኛ ነቢያት ባህሪ እንዴት ነበር</a:t>
            </a:r>
            <a:r>
              <a:rPr lang="en" sz="44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  <a:endParaRPr lang="en-US" sz="4400" b="1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" y="627907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እግዚአብሔርም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እንዲህ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አለኝ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ነቢያቱ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ውሸት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በስሜ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ትንቢት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ይናገራሉ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አላክኋቸውም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፥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አላዘዝኋቸውም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፥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አልተናገርኋቸውም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የውሸቱን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ራእይ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ምዋርትንም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ከንቱንም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ነገር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የልባቸውንም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ሽንገላ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ይሰብኩላችኋል</a:t>
            </a:r>
            <a:r>
              <a:rPr lang="en-US" sz="20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።” 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ኤርምያስ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14:14</a:t>
            </a:r>
            <a:r>
              <a:rPr lang="en-US" sz="16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sz="2000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ትንቢትን የተናገሩ ሁሉ ከእግዚአብሔር መልዕክትን የተቀበሉ ነበሩ ማለት አይቻልም</a:t>
            </a:r>
            <a:r>
              <a:rPr lang="en-US" sz="2000" b="1" dirty="0"/>
              <a:t> (</a:t>
            </a:r>
            <a:r>
              <a:rPr lang="am-ET" sz="2000" b="1" dirty="0"/>
              <a:t>ኤር</a:t>
            </a:r>
            <a:r>
              <a:rPr lang="en-US" sz="2000" b="1" dirty="0"/>
              <a:t> 14:14)</a:t>
            </a:r>
            <a:r>
              <a:rPr lang="am-ET" sz="2000" b="1" dirty="0"/>
              <a:t>።</a:t>
            </a:r>
            <a:r>
              <a:rPr lang="en-US" sz="2000" b="1" dirty="0"/>
              <a:t> </a:t>
            </a:r>
            <a:r>
              <a:rPr lang="am-ET" sz="2000" b="1" dirty="0"/>
              <a:t>መልዕክታቸው ምንድን ነበር</a:t>
            </a:r>
            <a:r>
              <a:rPr lang="en-US" sz="2000" b="1" dirty="0"/>
              <a:t>?</a:t>
            </a:r>
            <a:r>
              <a:rPr lang="am-ET" sz="2000" b="1" dirty="0"/>
              <a:t> ያስተላለፉትስ ለምን ነበር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3400140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እውነት አለመሆኑን እያወቁ እግዚአብሔር እንዲህ ይላል እያሉ ለምን ይናገራሉ</a:t>
            </a:r>
            <a:r>
              <a:rPr lang="en-US" sz="2000" b="1" dirty="0"/>
              <a:t>? </a:t>
            </a:r>
            <a:r>
              <a:rPr lang="am-ET" sz="2000" b="1" dirty="0"/>
              <a:t>እራስን ማታለል ነው</a:t>
            </a:r>
            <a:r>
              <a:rPr lang="en-US" sz="2000" b="1" dirty="0"/>
              <a:t>? </a:t>
            </a:r>
            <a:r>
              <a:rPr lang="am-ET" sz="2000" b="1" dirty="0"/>
              <a:t>ዝናን ፍለጋ ወይም ገንዘብን ለማግኘት ነው</a:t>
            </a:r>
            <a:r>
              <a:rPr lang="en-US" sz="2000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እውነተኛ ነቢይ ሁልጊዜ ስለ ኃጥያት አደጋ የሚያስጠነቅቅ እና ሰዎችን ምንም ቢያስከትልባቸውም ታማኝ እንዲሆኑ የሚያበረታታ ነው።</a:t>
            </a:r>
            <a:endParaRPr lang="en-US" sz="2000" b="1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ስለ ሀሰተኛ ነቢያት የሚያሳዝነው ነገር የሚሰሟቸውና የሚከተሏቸው ሰዎች መኖራቸው ነው።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ምንም ጥረት የማያስፈልገውና ህሊናቸውን የሚቆረቁር ስላልሆነ ሰሚዎቹ የሚሰሙትን ነገር ይወዱታል።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ነገር ግን ይህን መንገድ መከተል መጨረሻው ሞት ነው።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am-ET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የትኞቹም ሐዋርያትና ነቢያት ኃጥያት የለሽ ነን አላሉም። ለእግዚአብሔር በቅርበት የኖሩ፣ እያወቁ ስህተትን ከመስራት ህይወትን መሰዋት የሚመርጡና እግዚአብሔር መለኮታዊ ብርሃንንና ኃይልን በመስጠት ያከበራቸው ሰዎች</a:t>
            </a:r>
            <a:r>
              <a:rPr lang="en-US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am-ET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ኃጥያተኛ ተፈጥሮ እንዳላቸው ተናዝዘው ነበር።</a:t>
            </a:r>
            <a:r>
              <a:rPr lang="en-US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am-ET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በስጋ ላይ ምንም አይነት መተማመኛን አላስቀመጡም፣ የራሴ ብለው የሚመኩበትም ጽድቅ አልነበራቸውም፣ ነገር ግን በክርስቶስ ጽድቅ ሙሉ በሙሉ ተማምነው ነበር</a:t>
            </a:r>
            <a:r>
              <a:rPr lang="en-US" sz="3200" b="1" dirty="0">
                <a:solidFill>
                  <a:srgbClr val="522E00"/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m-ET" sz="44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አባሪ</a:t>
            </a:r>
            <a:r>
              <a:rPr lang="en-US" sz="44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: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am-E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የኤለን ጂ. ኋይት ትንቢታዊ ጥሪ</a:t>
            </a:r>
            <a:endParaRPr lang="en-US" sz="44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ኤለን የመጀመሪያዋን ራዕይ ከተመለከተች በኋላ ይህን የትንቢት አገልግሎት ለመፈጸም በቂ ዝግጅት እንደሌላት ተሰምቷት ነበር።</a:t>
            </a:r>
            <a:r>
              <a:rPr lang="en-US" sz="2000" b="1" dirty="0"/>
              <a:t> </a:t>
            </a:r>
            <a:r>
              <a:rPr lang="am-ET" sz="2000" b="1" dirty="0"/>
              <a:t>ይህች የ</a:t>
            </a:r>
            <a:r>
              <a:rPr lang="en-US" sz="2000" b="1" dirty="0"/>
              <a:t> 17</a:t>
            </a:r>
            <a:r>
              <a:rPr lang="am-ET" sz="2000" b="1" dirty="0"/>
              <a:t> ዓመት ልጅ</a:t>
            </a:r>
            <a:r>
              <a:rPr lang="en-US" sz="2000" b="1" dirty="0"/>
              <a:t> </a:t>
            </a:r>
            <a:r>
              <a:rPr lang="am-ET" sz="2000" b="1" dirty="0"/>
              <a:t>በነበራት አስቸጋሪ የጤና ሁኔታና ውሱን የትምህርት ደረጃ ጥሪዋን ለመወጣት እንዳልተገባችና ብቁ እንዳልሆነች ተሰምቷት ነበር።</a:t>
            </a:r>
            <a:endParaRPr lang="en-U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4056934"/>
            <a:ext cx="37337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የእርሷ አገልግሎት የአድቬንቲስትን የጤና እና የትምህርት ተቋሞች ለማቋቋም ትልቅ ሚና የነበረው ሲሆን መለኮታዊ መገለጥ ያለባቸውና መለኮታዊ ምሪትን ዛሬም በዓለም ዙሪያ የሚያስተላልፉ ወደ</a:t>
            </a:r>
            <a:r>
              <a:rPr lang="en-US" sz="2000" b="1" dirty="0"/>
              <a:t> 100,000</a:t>
            </a:r>
            <a:r>
              <a:rPr lang="am-ET" sz="2000" b="1" dirty="0"/>
              <a:t> ገጾች የሚጠጉ ጽሁፎችን ትታ አልፋለች።</a:t>
            </a:r>
            <a:endParaRPr lang="en-U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968436"/>
            <a:ext cx="9124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ከሃያ ዓመት ባነሰ ጊዜ ውስጥ ብዙ ራዕዮችን ከተቀበለች በኋላ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በባሏ ጄምስ ኋይት እገዛ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በይፋ በ</a:t>
            </a:r>
            <a:r>
              <a:rPr lang="en-US" sz="2000" b="1" dirty="0">
                <a:solidFill>
                  <a:prstClr val="black"/>
                </a:solidFill>
              </a:rPr>
              <a:t>1863</a:t>
            </a:r>
            <a:r>
              <a:rPr lang="am-ET" sz="2000" b="1" dirty="0">
                <a:solidFill>
                  <a:prstClr val="black"/>
                </a:solidFill>
              </a:rPr>
              <a:t> የተቋቋመውን </a:t>
            </a:r>
            <a:r>
              <a:rPr lang="en-US" sz="2000" b="1" dirty="0">
                <a:solidFill>
                  <a:prstClr val="black"/>
                </a:solidFill>
              </a:rPr>
              <a:t>የ7</a:t>
            </a:r>
            <a:r>
              <a:rPr lang="am-ET" sz="2000" b="1" dirty="0">
                <a:solidFill>
                  <a:prstClr val="black"/>
                </a:solidFill>
              </a:rPr>
              <a:t>ኛ ቀን አድቬንቲስት ቤተክርስቲያንን መሰረት ለማስያዝ ትልቅ ድርሻ ተወጥታለች።</a:t>
            </a:r>
            <a:endParaRPr lang="en-US" sz="2000" b="1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7" y="1889030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dirty="0">
                <a:solidFill>
                  <a:prstClr val="black"/>
                </a:solidFill>
              </a:rPr>
              <a:t>ራዕዩን ካየች ከአንድ ሳምንት በኋላ ልትጋፈጠው ስላላት ተግዳሮቶች የሚያስጠነቅቅ ሌላ ራዕይን አየች።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am-ET" sz="2000" b="1" dirty="0">
                <a:solidFill>
                  <a:prstClr val="black"/>
                </a:solidFill>
              </a:rPr>
              <a:t>ከብዙ ጸሎት በኋላና አንዳንድ ወንድሞችና እህቶች ካበረታቷት በኋላ በስተመጨረሻ ኤለን ጥሪዋን ልትቀበለው ችላለች።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2250</TotalTime>
  <Words>1094</Words>
  <Application>Microsoft Office PowerPoint</Application>
  <PresentationFormat>Panorámica</PresentationFormat>
  <Paragraphs>66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Aptos</vt:lpstr>
      <vt:lpstr>Arial</vt:lpstr>
      <vt:lpstr>Comic Sans MS</vt:lpstr>
      <vt:lpstr>Constantia</vt:lpstr>
      <vt:lpstr>Aptos Display</vt:lpstr>
      <vt:lpstr>Calibri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265</cp:revision>
  <dcterms:created xsi:type="dcterms:W3CDTF">2026-09-19T14:53:33Z</dcterms:created>
  <dcterms:modified xsi:type="dcterms:W3CDTF">2026-10-12T06:39:33Z</dcterms:modified>
</cp:coreProperties>
</file>