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8"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rtl="1">
            <a:buClr>
              <a:schemeClr val="accent1">
                <a:lumMod val="50000"/>
              </a:schemeClr>
            </a:buClr>
            <a:buFont typeface="+mj-lt"/>
            <a:buAutoNum type="arabicPeriod"/>
          </a:pPr>
          <a:r>
            <a:rPr lang="ar-SA" b="1" dirty="0">
              <a:effectLst/>
            </a:rPr>
            <a:t>كان هناك شيطان في الكنيسة. هناك "زوان" في الكنيسة ولا نستطيع تمييزه (متى 13: 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rtl="1">
            <a:buClr>
              <a:schemeClr val="accent5">
                <a:lumMod val="50000"/>
              </a:schemeClr>
            </a:buClr>
            <a:buFont typeface="+mj-lt"/>
            <a:buAutoNum type="arabicPeriod" startAt="2"/>
          </a:pPr>
          <a:r>
            <a:rPr lang="ar-SA" b="1" dirty="0">
              <a:effectLst/>
            </a:rPr>
            <a:t>عرف الشيطان من هو يسوع، وبحث عن طريقة لتحييد تأثيره.</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rtl="1">
            <a:buClr>
              <a:schemeClr val="accent6">
                <a:lumMod val="50000"/>
              </a:schemeClr>
            </a:buClr>
            <a:buFont typeface="+mj-lt"/>
            <a:buAutoNum type="arabicPeriod" startAt="3"/>
          </a:pPr>
          <a:r>
            <a:rPr lang="ar-SA" b="1" dirty="0">
              <a:effectLst/>
            </a:rPr>
            <a:t>فأمره يسوع أن يصمت. لم يكن هذا هو الوقت المناسب لإعلان نفسه صراحةً على أنه المسيح.</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val="rev"/>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pPr rtl="1"/>
          <a:r>
            <a:rPr lang="ar-SA" sz="2400" b="1" dirty="0">
              <a:effectLst>
                <a:outerShdw blurRad="38100" dist="38100" dir="2700000" algn="tl">
                  <a:srgbClr val="000000">
                    <a:alpha val="43137"/>
                  </a:srgbClr>
                </a:outerShdw>
              </a:effectLst>
            </a:rPr>
            <a:t>وبعد شفائه أصدر أمرين بهدف مزدوج (مر1: 44).</a:t>
          </a:r>
          <a:endParaRPr lang="es-ES" sz="2400" b="1" dirty="0">
            <a:effectLst>
              <a:outerShdw blurRad="38100" dist="38100" dir="2700000" algn="tl">
                <a:srgbClr val="000000">
                  <a:alpha val="43137"/>
                </a:srgbClr>
              </a:outerShdw>
            </a:effectLst>
          </a:endParaRPr>
        </a:p>
      </dgm:t>
    </dgm:pt>
    <dgm:pt modelId="{D81039D8-1D03-4B3E-A25B-5BAEA8B55F92}" type="parTrans" cxnId="{43368954-BC95-4A04-A62F-3E10E87CD498}">
      <dgm:prSet/>
      <dgm:spPr/>
      <dgm:t>
        <a:bodyPr/>
        <a:lstStyle/>
        <a:p>
          <a:endParaRPr lang="es-ES" sz="24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4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pPr rtl="1"/>
          <a:r>
            <a:rPr lang="ar-SA" sz="2400" b="1" dirty="0">
              <a:effectLst>
                <a:outerShdw blurRad="38100" dist="38100" dir="2700000" algn="tl">
                  <a:srgbClr val="000000">
                    <a:alpha val="43137"/>
                  </a:srgbClr>
                </a:outerShdw>
              </a:effectLst>
            </a:rPr>
            <a:t>أظهر نفسك للكهنة</a:t>
          </a:r>
          <a:endParaRPr lang="es-ES" sz="24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4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rtl="1">
            <a:lnSpc>
              <a:spcPts val="1800"/>
            </a:lnSpc>
            <a:spcAft>
              <a:spcPts val="0"/>
            </a:spcAft>
          </a:pPr>
          <a:r>
            <a:rPr lang="ar-SA" sz="2400" b="1" dirty="0">
              <a:effectLst>
                <a:outerShdw blurRad="38100" dist="38100" dir="2700000" algn="tl">
                  <a:srgbClr val="000000">
                    <a:alpha val="43137"/>
                  </a:srgbClr>
                </a:outerShdw>
              </a:effectLst>
            </a:rPr>
            <a:t>وأظهر احترامه للقانون</a:t>
          </a:r>
          <a:endParaRPr lang="es-ES" sz="24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4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rtl="1">
            <a:lnSpc>
              <a:spcPts val="1800"/>
            </a:lnSpc>
            <a:spcAft>
              <a:spcPts val="0"/>
            </a:spcAft>
          </a:pPr>
          <a:r>
            <a:rPr lang="ar-SA" sz="2400" b="1" dirty="0">
              <a:effectLst>
                <a:outerShdw blurRad="38100" dist="38100" dir="2700000" algn="tl">
                  <a:srgbClr val="000000">
                    <a:alpha val="43137"/>
                  </a:srgbClr>
                </a:outerShdw>
              </a:effectLst>
            </a:rPr>
            <a:t>لقد أعطى الكهنة الفرصة لقبوله باعتباره المسيح.</a:t>
          </a:r>
          <a:endParaRPr lang="es-ES" sz="24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4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pPr rtl="1"/>
          <a:r>
            <a:rPr lang="ar-SA" sz="2400" b="1" dirty="0">
              <a:effectLst>
                <a:outerShdw blurRad="38100" dist="38100" dir="2700000" algn="tl">
                  <a:srgbClr val="000000">
                    <a:alpha val="43137"/>
                  </a:srgbClr>
                </a:outerShdw>
              </a:effectLst>
            </a:rPr>
            <a:t>إلى الصمت</a:t>
          </a:r>
          <a:endParaRPr lang="es-ES" sz="24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4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rtl="1">
            <a:lnSpc>
              <a:spcPts val="1800"/>
            </a:lnSpc>
            <a:spcAft>
              <a:spcPts val="0"/>
            </a:spcAft>
          </a:pPr>
          <a:r>
            <a:rPr lang="ar-SA" sz="2400" b="1" dirty="0">
              <a:effectLst>
                <a:outerShdw blurRad="38100" dist="38100" dir="2700000" algn="tl">
                  <a:srgbClr val="000000">
                    <a:alpha val="43137"/>
                  </a:srgbClr>
                </a:outerShdw>
              </a:effectLst>
            </a:rPr>
            <a:t>لقد منع الكهنة من الاستعداد ضد الأبرص</a:t>
          </a:r>
          <a:endParaRPr lang="es-ES" sz="24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4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rtl="1">
            <a:lnSpc>
              <a:spcPts val="1800"/>
            </a:lnSpc>
            <a:spcAft>
              <a:spcPts val="0"/>
            </a:spcAft>
          </a:pPr>
          <a:r>
            <a:rPr lang="ar-SA" sz="2400" b="1" dirty="0">
              <a:effectLst>
                <a:outerShdw blurRad="38100" dist="38100" dir="2700000" algn="tl">
                  <a:srgbClr val="000000">
                    <a:alpha val="43137"/>
                  </a:srgbClr>
                </a:outerShdw>
              </a:effectLst>
            </a:rPr>
            <a:t>لقد تجنب إثارة التوقعات </a:t>
          </a:r>
          <a:r>
            <a:rPr lang="ar-SA" sz="2400" b="1" dirty="0" err="1">
              <a:effectLst>
                <a:outerShdw blurRad="38100" dist="38100" dir="2700000" algn="tl">
                  <a:srgbClr val="000000">
                    <a:alpha val="43137"/>
                  </a:srgbClr>
                </a:outerShdw>
              </a:effectLst>
            </a:rPr>
            <a:t>المسيحانية</a:t>
          </a:r>
          <a:r>
            <a:rPr lang="ar-SA" sz="2400" b="1" dirty="0">
              <a:effectLst>
                <a:outerShdw blurRad="38100" dist="38100" dir="2700000" algn="tl">
                  <a:srgbClr val="000000">
                    <a:alpha val="43137"/>
                  </a:srgbClr>
                </a:outerShdw>
              </a:effectLst>
            </a:rPr>
            <a:t> في الحشود</a:t>
          </a:r>
          <a:endParaRPr lang="es-ES" sz="24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4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4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val="rev"/>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8465913"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8594760" y="301430"/>
        <a:ext cx="601284" cy="257694"/>
      </dsp:txXfrm>
    </dsp:sp>
    <dsp:sp modelId="{1F1B129A-2439-447A-96BB-D71F763F95D4}">
      <dsp:nvSpPr>
        <dsp:cNvPr id="0" name=""/>
        <dsp:cNvSpPr/>
      </dsp:nvSpPr>
      <dsp:spPr>
        <a:xfrm rot="16200000">
          <a:off x="4018212"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66700" lvl="1" indent="-266700" algn="r" defTabSz="889000" rtl="1">
            <a:lnSpc>
              <a:spcPct val="90000"/>
            </a:lnSpc>
            <a:spcBef>
              <a:spcPct val="0"/>
            </a:spcBef>
            <a:spcAft>
              <a:spcPct val="15000"/>
            </a:spcAft>
            <a:buClr>
              <a:schemeClr val="accent1">
                <a:lumMod val="50000"/>
              </a:schemeClr>
            </a:buClr>
            <a:buFont typeface="+mj-lt"/>
            <a:buAutoNum type="arabicPeriod"/>
          </a:pPr>
          <a:r>
            <a:rPr lang="ar-SA" sz="2000" b="1" kern="1200" dirty="0">
              <a:effectLst/>
            </a:rPr>
            <a:t>كان هناك شيطان في الكنيسة. هناك "زوان" في الكنيسة ولا نستطيع تمييزه (متى 13: 24-30).</a:t>
          </a:r>
          <a:endParaRPr lang="es-ES" sz="2000" kern="1200" dirty="0">
            <a:effectLst/>
          </a:endParaRPr>
        </a:p>
      </dsp:txBody>
      <dsp:txXfrm rot="5400000">
        <a:off x="27256" y="28045"/>
        <a:ext cx="8567504" cy="503823"/>
      </dsp:txXfrm>
    </dsp:sp>
    <dsp:sp modelId="{348BA8F0-75E9-46E8-9DDA-F69576D26EBF}">
      <dsp:nvSpPr>
        <dsp:cNvPr id="0" name=""/>
        <dsp:cNvSpPr/>
      </dsp:nvSpPr>
      <dsp:spPr>
        <a:xfrm rot="5400000">
          <a:off x="8465913"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8594760" y="946450"/>
        <a:ext cx="601284" cy="257694"/>
      </dsp:txXfrm>
    </dsp:sp>
    <dsp:sp modelId="{05BAB352-7CE5-4613-9F54-717DF064B952}">
      <dsp:nvSpPr>
        <dsp:cNvPr id="0" name=""/>
        <dsp:cNvSpPr/>
      </dsp:nvSpPr>
      <dsp:spPr>
        <a:xfrm rot="16200000">
          <a:off x="4018212"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66700" lvl="1" indent="-266700" algn="r" defTabSz="889000" rtl="1">
            <a:lnSpc>
              <a:spcPct val="90000"/>
            </a:lnSpc>
            <a:spcBef>
              <a:spcPct val="0"/>
            </a:spcBef>
            <a:spcAft>
              <a:spcPct val="15000"/>
            </a:spcAft>
            <a:buClr>
              <a:schemeClr val="accent5">
                <a:lumMod val="50000"/>
              </a:schemeClr>
            </a:buClr>
            <a:buFont typeface="+mj-lt"/>
            <a:buAutoNum type="arabicPeriod" startAt="2"/>
          </a:pPr>
          <a:r>
            <a:rPr lang="ar-SA" sz="2000" b="1" kern="1200" dirty="0">
              <a:effectLst/>
            </a:rPr>
            <a:t>عرف الشيطان من هو يسوع، وبحث عن طريقة لتحييد تأثيره.</a:t>
          </a:r>
          <a:endParaRPr lang="es-ES" sz="2000" kern="1200" dirty="0">
            <a:effectLst/>
          </a:endParaRPr>
        </a:p>
      </dsp:txBody>
      <dsp:txXfrm rot="5400000">
        <a:off x="27256" y="673065"/>
        <a:ext cx="8567504" cy="503823"/>
      </dsp:txXfrm>
    </dsp:sp>
    <dsp:sp modelId="{6FF5312E-9F45-469A-AF3A-453531A07A51}">
      <dsp:nvSpPr>
        <dsp:cNvPr id="0" name=""/>
        <dsp:cNvSpPr/>
      </dsp:nvSpPr>
      <dsp:spPr>
        <a:xfrm rot="5400000">
          <a:off x="8465913"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8594760" y="1591470"/>
        <a:ext cx="601284" cy="257694"/>
      </dsp:txXfrm>
    </dsp:sp>
    <dsp:sp modelId="{BF7C7F0F-F87D-4A5C-BC55-BD9DC0A725C8}">
      <dsp:nvSpPr>
        <dsp:cNvPr id="0" name=""/>
        <dsp:cNvSpPr/>
      </dsp:nvSpPr>
      <dsp:spPr>
        <a:xfrm rot="16200000">
          <a:off x="4018212"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66700" lvl="1" indent="-266700" algn="r" defTabSz="889000" rtl="1">
            <a:lnSpc>
              <a:spcPct val="90000"/>
            </a:lnSpc>
            <a:spcBef>
              <a:spcPct val="0"/>
            </a:spcBef>
            <a:spcAft>
              <a:spcPct val="15000"/>
            </a:spcAft>
            <a:buClr>
              <a:schemeClr val="accent6">
                <a:lumMod val="50000"/>
              </a:schemeClr>
            </a:buClr>
            <a:buFont typeface="+mj-lt"/>
            <a:buAutoNum type="arabicPeriod" startAt="3"/>
          </a:pPr>
          <a:r>
            <a:rPr lang="ar-SA" sz="2000" b="1" kern="1200" dirty="0">
              <a:effectLst/>
            </a:rPr>
            <a:t>فأمره يسوع أن يصمت. لم يكن هذا هو الوقت المناسب لإعلان نفسه صراحةً على أنه المسيح.</a:t>
          </a:r>
          <a:endParaRPr lang="es-ES" sz="2000" kern="1200" dirty="0">
            <a:effectLst/>
          </a:endParaRPr>
        </a:p>
      </dsp:txBody>
      <dsp:txXfrm rot="5400000">
        <a:off x="27256"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8467725"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وبعد شفائه أصدر أمرين بهدف مزدوج (مر1: 44).</a:t>
          </a:r>
          <a:endParaRPr lang="es-ES" sz="2400" b="1" kern="1200" dirty="0">
            <a:effectLst>
              <a:outerShdw blurRad="38100" dist="38100" dir="2700000" algn="tl">
                <a:srgbClr val="000000">
                  <a:alpha val="43137"/>
                </a:srgbClr>
              </a:outerShdw>
            </a:effectLst>
          </a:endParaRPr>
        </a:p>
      </dsp:txBody>
      <dsp:txXfrm>
        <a:off x="8519065" y="357603"/>
        <a:ext cx="1650208" cy="1877056"/>
      </dsp:txXfrm>
    </dsp:sp>
    <dsp:sp modelId="{B4EB38D3-D434-42DD-A2E1-C57F19950AAD}">
      <dsp:nvSpPr>
        <dsp:cNvPr id="0" name=""/>
        <dsp:cNvSpPr/>
      </dsp:nvSpPr>
      <dsp:spPr>
        <a:xfrm rot="14395636">
          <a:off x="7883042"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8253070" y="939583"/>
        <a:ext cx="38950" cy="38950"/>
      </dsp:txXfrm>
    </dsp:sp>
    <dsp:sp modelId="{3C0011EA-7A4C-4BF2-BF98-C9AE9B8378DB}">
      <dsp:nvSpPr>
        <dsp:cNvPr id="0" name=""/>
        <dsp:cNvSpPr/>
      </dsp:nvSpPr>
      <dsp:spPr>
        <a:xfrm>
          <a:off x="5762526"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أظهر نفسك للكهنة</a:t>
          </a:r>
          <a:endParaRPr lang="es-ES" sz="2400" b="1" kern="1200" dirty="0">
            <a:effectLst>
              <a:outerShdw blurRad="38100" dist="38100" dir="2700000" algn="tl">
                <a:srgbClr val="000000">
                  <a:alpha val="43137"/>
                </a:srgbClr>
              </a:outerShdw>
            </a:effectLst>
          </a:endParaRPr>
        </a:p>
      </dsp:txBody>
      <dsp:txXfrm>
        <a:off x="5782170" y="306275"/>
        <a:ext cx="2275551" cy="631422"/>
      </dsp:txXfrm>
    </dsp:sp>
    <dsp:sp modelId="{A1CE3E22-5047-4ABA-84B2-009AC3F5FE6E}">
      <dsp:nvSpPr>
        <dsp:cNvPr id="0" name=""/>
        <dsp:cNvSpPr/>
      </dsp:nvSpPr>
      <dsp:spPr>
        <a:xfrm rot="13432187">
          <a:off x="5296608"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5553809" y="420822"/>
        <a:ext cx="27073" cy="27073"/>
      </dsp:txXfrm>
    </dsp:sp>
    <dsp:sp modelId="{00175583-3F81-48EA-8A88-0AD113377557}">
      <dsp:nvSpPr>
        <dsp:cNvPr id="0" name=""/>
        <dsp:cNvSpPr/>
      </dsp:nvSpPr>
      <dsp:spPr>
        <a:xfrm>
          <a:off x="75909"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ar-SA" sz="2400" b="1" kern="1200" dirty="0">
              <a:effectLst>
                <a:outerShdw blurRad="38100" dist="38100" dir="2700000" algn="tl">
                  <a:srgbClr val="000000">
                    <a:alpha val="43137"/>
                  </a:srgbClr>
                </a:outerShdw>
              </a:effectLst>
            </a:rPr>
            <a:t>وأظهر احترامه للقانون</a:t>
          </a:r>
          <a:endParaRPr lang="es-ES" sz="2400" b="1" kern="1200" dirty="0">
            <a:effectLst>
              <a:outerShdw blurRad="38100" dist="38100" dir="2700000" algn="tl">
                <a:srgbClr val="000000">
                  <a:alpha val="43137"/>
                </a:srgbClr>
              </a:outerShdw>
            </a:effectLst>
          </a:endParaRPr>
        </a:p>
      </dsp:txBody>
      <dsp:txXfrm>
        <a:off x="90201" y="17049"/>
        <a:ext cx="5267673" cy="459365"/>
      </dsp:txXfrm>
    </dsp:sp>
    <dsp:sp modelId="{AAB14C4E-EB3F-4B63-A3E5-8C7FEFE744DE}">
      <dsp:nvSpPr>
        <dsp:cNvPr id="0" name=""/>
        <dsp:cNvSpPr/>
      </dsp:nvSpPr>
      <dsp:spPr>
        <a:xfrm rot="8657599">
          <a:off x="532698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5555328" y="750254"/>
        <a:ext cx="24036" cy="24036"/>
      </dsp:txXfrm>
    </dsp:sp>
    <dsp:sp modelId="{818DD2AE-9A1C-483E-A733-B2B033A24460}">
      <dsp:nvSpPr>
        <dsp:cNvPr id="0" name=""/>
        <dsp:cNvSpPr/>
      </dsp:nvSpPr>
      <dsp:spPr>
        <a:xfrm>
          <a:off x="75909"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ar-SA" sz="2400" b="1" kern="1200" dirty="0">
              <a:effectLst>
                <a:outerShdw blurRad="38100" dist="38100" dir="2700000" algn="tl">
                  <a:srgbClr val="000000">
                    <a:alpha val="43137"/>
                  </a:srgbClr>
                </a:outerShdw>
              </a:effectLst>
            </a:rPr>
            <a:t>لقد أعطى الكهنة الفرصة لقبوله باعتباره المسيح.</a:t>
          </a:r>
          <a:endParaRPr lang="es-ES" sz="2400" b="1" kern="1200" dirty="0">
            <a:effectLst>
              <a:outerShdw blurRad="38100" dist="38100" dir="2700000" algn="tl">
                <a:srgbClr val="000000">
                  <a:alpha val="43137"/>
                </a:srgbClr>
              </a:outerShdw>
            </a:effectLst>
          </a:endParaRPr>
        </a:p>
      </dsp:txBody>
      <dsp:txXfrm>
        <a:off x="95747" y="583737"/>
        <a:ext cx="5256581" cy="637641"/>
      </dsp:txXfrm>
    </dsp:sp>
    <dsp:sp modelId="{8EC96310-F468-49E7-87A0-EE785DBACD38}">
      <dsp:nvSpPr>
        <dsp:cNvPr id="0" name=""/>
        <dsp:cNvSpPr/>
      </dsp:nvSpPr>
      <dsp:spPr>
        <a:xfrm rot="7204364">
          <a:off x="7883042"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8253070" y="1613728"/>
        <a:ext cx="38950" cy="38950"/>
      </dsp:txXfrm>
    </dsp:sp>
    <dsp:sp modelId="{15DA4E20-7669-4312-A511-02D49C6300C9}">
      <dsp:nvSpPr>
        <dsp:cNvPr id="0" name=""/>
        <dsp:cNvSpPr/>
      </dsp:nvSpPr>
      <dsp:spPr>
        <a:xfrm>
          <a:off x="5762526"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إلى الصمت</a:t>
          </a:r>
          <a:endParaRPr lang="es-ES" sz="2400" b="1" kern="1200" dirty="0">
            <a:effectLst>
              <a:outerShdw blurRad="38100" dist="38100" dir="2700000" algn="tl">
                <a:srgbClr val="000000">
                  <a:alpha val="43137"/>
                </a:srgbClr>
              </a:outerShdw>
            </a:effectLst>
          </a:endParaRPr>
        </a:p>
      </dsp:txBody>
      <dsp:txXfrm>
        <a:off x="5782170" y="1654564"/>
        <a:ext cx="2275551" cy="631422"/>
      </dsp:txXfrm>
    </dsp:sp>
    <dsp:sp modelId="{FD8E8B9F-AFB5-45E2-BE81-E69F72320E45}">
      <dsp:nvSpPr>
        <dsp:cNvPr id="0" name=""/>
        <dsp:cNvSpPr/>
      </dsp:nvSpPr>
      <dsp:spPr>
        <a:xfrm rot="13405435">
          <a:off x="5298610"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5553909" y="1772112"/>
        <a:ext cx="26873" cy="26873"/>
      </dsp:txXfrm>
    </dsp:sp>
    <dsp:sp modelId="{56B951E8-A7F9-4B70-9A57-099C2A28B372}">
      <dsp:nvSpPr>
        <dsp:cNvPr id="0" name=""/>
        <dsp:cNvSpPr/>
      </dsp:nvSpPr>
      <dsp:spPr>
        <a:xfrm>
          <a:off x="75909"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ar-SA" sz="2400" b="1" kern="1200" dirty="0">
              <a:effectLst>
                <a:outerShdw blurRad="38100" dist="38100" dir="2700000" algn="tl">
                  <a:srgbClr val="000000">
                    <a:alpha val="43137"/>
                  </a:srgbClr>
                </a:outerShdw>
              </a:effectLst>
            </a:rPr>
            <a:t>لقد منع الكهنة من الاستعداد ضد الأبرص</a:t>
          </a:r>
          <a:endParaRPr lang="es-ES" sz="2400" b="1" kern="1200" dirty="0">
            <a:effectLst>
              <a:outerShdw blurRad="38100" dist="38100" dir="2700000" algn="tl">
                <a:srgbClr val="000000">
                  <a:alpha val="43137"/>
                </a:srgbClr>
              </a:outerShdw>
            </a:effectLst>
          </a:endParaRPr>
        </a:p>
      </dsp:txBody>
      <dsp:txXfrm>
        <a:off x="92687" y="1331186"/>
        <a:ext cx="5262701" cy="539271"/>
      </dsp:txXfrm>
    </dsp:sp>
    <dsp:sp modelId="{8F056144-A1FB-4626-BA89-593032624CAB}">
      <dsp:nvSpPr>
        <dsp:cNvPr id="0" name=""/>
        <dsp:cNvSpPr/>
      </dsp:nvSpPr>
      <dsp:spPr>
        <a:xfrm rot="8423598">
          <a:off x="531401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b="1" kern="1200">
            <a:effectLst>
              <a:outerShdw blurRad="38100" dist="38100" dir="2700000" algn="tl">
                <a:srgbClr val="000000">
                  <a:alpha val="43137"/>
                </a:srgbClr>
              </a:outerShdw>
            </a:effectLst>
          </a:endParaRPr>
        </a:p>
      </dsp:txBody>
      <dsp:txXfrm rot="10800000">
        <a:off x="5554679" y="2119113"/>
        <a:ext cx="25333" cy="25333"/>
      </dsp:txXfrm>
    </dsp:sp>
    <dsp:sp modelId="{91B1350E-9213-4139-A308-0BC93E757A3A}">
      <dsp:nvSpPr>
        <dsp:cNvPr id="0" name=""/>
        <dsp:cNvSpPr/>
      </dsp:nvSpPr>
      <dsp:spPr>
        <a:xfrm>
          <a:off x="75909"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5240" bIns="0" numCol="1" spcCol="1270" anchor="ctr" anchorCtr="0">
          <a:noAutofit/>
        </a:bodyPr>
        <a:lstStyle/>
        <a:p>
          <a:pPr marL="0" lvl="0" indent="0" algn="ctr" defTabSz="1066800" rtl="1">
            <a:lnSpc>
              <a:spcPts val="1800"/>
            </a:lnSpc>
            <a:spcBef>
              <a:spcPct val="0"/>
            </a:spcBef>
            <a:spcAft>
              <a:spcPts val="0"/>
            </a:spcAft>
            <a:buNone/>
          </a:pPr>
          <a:r>
            <a:rPr lang="ar-SA" sz="2400" b="1" kern="1200" dirty="0">
              <a:effectLst>
                <a:outerShdw blurRad="38100" dist="38100" dir="2700000" algn="tl">
                  <a:srgbClr val="000000">
                    <a:alpha val="43137"/>
                  </a:srgbClr>
                </a:outerShdw>
              </a:effectLst>
            </a:rPr>
            <a:t>لقد تجنب إثارة التوقعات </a:t>
          </a:r>
          <a:r>
            <a:rPr lang="ar-SA" sz="2400" b="1" kern="1200" dirty="0" err="1">
              <a:effectLst>
                <a:outerShdw blurRad="38100" dist="38100" dir="2700000" algn="tl">
                  <a:srgbClr val="000000">
                    <a:alpha val="43137"/>
                  </a:srgbClr>
                </a:outerShdw>
              </a:effectLst>
            </a:rPr>
            <a:t>المسيحانية</a:t>
          </a:r>
          <a:r>
            <a:rPr lang="ar-SA" sz="2400" b="1" kern="1200" dirty="0">
              <a:effectLst>
                <a:outerShdw blurRad="38100" dist="38100" dir="2700000" algn="tl">
                  <a:srgbClr val="000000">
                    <a:alpha val="43137"/>
                  </a:srgbClr>
                </a:outerShdw>
              </a:effectLst>
            </a:rPr>
            <a:t> في الحشود</a:t>
          </a:r>
          <a:endParaRPr lang="es-ES" sz="2400" b="1" kern="1200" dirty="0">
            <a:effectLst>
              <a:outerShdw blurRad="38100" dist="38100" dir="2700000" algn="tl">
                <a:srgbClr val="000000">
                  <a:alpha val="43137"/>
                </a:srgbClr>
              </a:outerShdw>
            </a:effectLst>
          </a:endParaRPr>
        </a:p>
      </dsp:txBody>
      <dsp:txXfrm>
        <a:off x="95407"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03/07/2024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3181"/>
            <a:ext cx="12192000" cy="1446550"/>
          </a:xfrm>
          <a:prstGeom prst="rect">
            <a:avLst/>
          </a:prstGeom>
          <a:noFill/>
        </p:spPr>
        <p:txBody>
          <a:bodyPr wrap="square" rtlCol="0">
            <a:spAutoFit/>
          </a:bodyPr>
          <a:lstStyle/>
          <a:p>
            <a:pPr algn="ctr" rtl="1"/>
            <a:r>
              <a:rPr lang="ar-SA"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يوم في خدمة يسوع</a:t>
            </a:r>
            <a:endParaRPr lang="es-E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9533740" y="6374045"/>
            <a:ext cx="2581155" cy="338554"/>
          </a:xfrm>
          <a:prstGeom prst="rect">
            <a:avLst/>
          </a:prstGeom>
          <a:noFill/>
        </p:spPr>
        <p:txBody>
          <a:bodyPr wrap="none" rtlCol="0">
            <a:spAutoFit/>
          </a:bodyPr>
          <a:lstStyle/>
          <a:p>
            <a:pPr algn="r" rtl="1"/>
            <a:r>
              <a:rPr lang="ar-SA" sz="1600" b="1" dirty="0">
                <a:solidFill>
                  <a:srgbClr val="D4BDB0"/>
                </a:solidFill>
                <a:effectLst>
                  <a:outerShdw blurRad="38100" dist="38100" dir="2700000" algn="tl">
                    <a:srgbClr val="000000">
                      <a:alpha val="43137"/>
                    </a:srgbClr>
                  </a:outerShdw>
                </a:effectLst>
              </a:rPr>
              <a:t>الدرس الثاني ليوم 13 يوليو 2024</a:t>
            </a:r>
            <a:endParaRPr lang="es-ES" sz="1600" b="1" dirty="0">
              <a:solidFill>
                <a:srgbClr val="D4BDB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rtl="1"/>
            <a:r>
              <a:rPr lang="ar-SA"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صلوا ووعظوا</a:t>
            </a:r>
            <a:endPar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4525683" y="606568"/>
            <a:ext cx="6848475" cy="646331"/>
          </a:xfrm>
          <a:prstGeom prst="rect">
            <a:avLst/>
          </a:prstGeom>
          <a:noFill/>
        </p:spPr>
        <p:txBody>
          <a:bodyPr wrap="square">
            <a:spAutoFit/>
            <a:scene3d>
              <a:camera prst="orthographicFront"/>
              <a:lightRig rig="threePt" dir="t"/>
            </a:scene3d>
            <a:sp3d extrusionH="57150">
              <a:bevelT w="38100" h="38100"/>
            </a:sp3d>
          </a:bodyPr>
          <a:lstStyle/>
          <a:p>
            <a:pPr algn="ctr" rtl="1"/>
            <a:r>
              <a:rPr lang="ar-SA" b="1" dirty="0">
                <a:solidFill>
                  <a:schemeClr val="accent5">
                    <a:lumMod val="50000"/>
                  </a:schemeClr>
                </a:solidFill>
                <a:latin typeface="Comic Sans MS" panose="030F0702030302020204" pitchFamily="66" charset="0"/>
              </a:rPr>
              <a:t>"وعند الفجر جداً قام يسوع وخرج من البيت ومضى إلى موضع خلاء ليصلي هناك" (مرقس 1: 35).</a:t>
            </a:r>
            <a:endParaRPr lang="es-ES"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42345"/>
            <a:ext cx="6998782" cy="1200329"/>
          </a:xfrm>
          <a:prstGeom prst="rect">
            <a:avLst/>
          </a:prstGeom>
          <a:noFill/>
        </p:spPr>
        <p:txBody>
          <a:bodyPr wrap="square" rtlCol="0">
            <a:spAutoFit/>
          </a:bodyPr>
          <a:lstStyle/>
          <a:p>
            <a:pPr algn="r" rtl="1">
              <a:spcBef>
                <a:spcPts val="600"/>
              </a:spcBef>
            </a:pPr>
            <a:r>
              <a:rPr lang="ar-SA" sz="2400" b="1" dirty="0"/>
              <a:t>وفي يوم الأحد، انتظر التلاميذ يسوع ليكرز في المدينة. لكن خطط يسوع كانت مختلفة. وكان عليه أن يفيد كثيرين بأقواله وأفعاله (مرقس 36:1-39).</a:t>
            </a:r>
            <a:endParaRPr lang="es-ES" sz="2400" b="1" dirty="0"/>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374174" y="4688815"/>
            <a:ext cx="7598752" cy="1200329"/>
          </a:xfrm>
          <a:prstGeom prst="rect">
            <a:avLst/>
          </a:prstGeom>
          <a:noFill/>
        </p:spPr>
        <p:txBody>
          <a:bodyPr wrap="square">
            <a:spAutoFit/>
          </a:bodyPr>
          <a:lstStyle/>
          <a:p>
            <a:pPr algn="r" rtl="1">
              <a:spcBef>
                <a:spcPts val="600"/>
              </a:spcBef>
            </a:pPr>
            <a:r>
              <a:rPr lang="ar-SA" sz="2400" b="1" dirty="0"/>
              <a:t>كان يسوع يطلب الله كل يوم في الصلاة، ويدعونا إلى الاقتداء به (مرقس 6: 46؛ لوقا 3: 21؛ 5: 16؛ 9: 18؛ 11: 1؛ 18: 1). وفي حالات خاصة، كان يخصص لياليًا كاملة للصلاة (لوقا ١٢:٦-١٣؛ متى ٢١:١٤-٢٣).</a:t>
            </a:r>
            <a:endParaRPr lang="es-ES" sz="2400" b="1" dirty="0"/>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337184"/>
            <a:ext cx="6998782" cy="1200329"/>
          </a:xfrm>
          <a:prstGeom prst="rect">
            <a:avLst/>
          </a:prstGeom>
          <a:noFill/>
        </p:spPr>
        <p:txBody>
          <a:bodyPr wrap="square">
            <a:spAutoFit/>
          </a:bodyPr>
          <a:lstStyle/>
          <a:p>
            <a:pPr algn="r" rtl="1">
              <a:spcBef>
                <a:spcPts val="600"/>
              </a:spcBef>
            </a:pPr>
            <a:r>
              <a:rPr lang="ar-SA" sz="2400" b="1" dirty="0"/>
              <a:t>لكن يسوع لم يكن يتصرف بمبادرته الخاصة. كالعادة، ذهب أولاً ليتحدث مع أبيه ليخبره بما يجب عليه أن يفعله في ذلك اليوم (مرقس 1: 35؛ يوحنا 8: 28).</a:t>
            </a:r>
            <a:endParaRPr lang="es-ES" sz="2400" b="1" dirty="0"/>
          </a:p>
        </p:txBody>
      </p:sp>
      <p:sp>
        <p:nvSpPr>
          <p:cNvPr id="9" name="CuadroTexto 8">
            <a:extLst>
              <a:ext uri="{FF2B5EF4-FFF2-40B4-BE49-F238E27FC236}">
                <a16:creationId xmlns:a16="http://schemas.microsoft.com/office/drawing/2014/main" id="{2BDA0610-0C72-A2DF-02CE-90CC805B91DB}"/>
              </a:ext>
            </a:extLst>
          </p:cNvPr>
          <p:cNvSpPr txBox="1"/>
          <p:nvPr/>
        </p:nvSpPr>
        <p:spPr>
          <a:xfrm>
            <a:off x="4374173" y="5942231"/>
            <a:ext cx="7598752" cy="830997"/>
          </a:xfrm>
          <a:prstGeom prst="rect">
            <a:avLst/>
          </a:prstGeom>
          <a:noFill/>
        </p:spPr>
        <p:txBody>
          <a:bodyPr wrap="square">
            <a:spAutoFit/>
          </a:bodyPr>
          <a:lstStyle/>
          <a:p>
            <a:pPr algn="r" rtl="1">
              <a:spcBef>
                <a:spcPts val="600"/>
              </a:spcBef>
            </a:pPr>
            <a:r>
              <a:rPr lang="ar-SA" sz="2400" b="1" dirty="0"/>
              <a:t>ألا ينبغي لنا، مثل يسوع، أن نطلب الله كل يوم في الصلاة لنعرف مشيئته؟ في مواقف خاصة، ألا نطلبه خاصة في الصلاة؟</a:t>
            </a:r>
            <a:endParaRPr lang="es-ES" sz="2400"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2"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righ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rtl="1"/>
            <a:r>
              <a:rPr lang="ar-SA"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شفاء واحترام القانون</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947738" y="513548"/>
            <a:ext cx="10296524" cy="707886"/>
          </a:xfrm>
          <a:prstGeom prst="rect">
            <a:avLst/>
          </a:prstGeom>
          <a:noFill/>
        </p:spPr>
        <p:txBody>
          <a:bodyPr wrap="square">
            <a:spAutoFit/>
            <a:scene3d>
              <a:camera prst="orthographicFront"/>
              <a:lightRig rig="threePt" dir="t"/>
            </a:scene3d>
            <a:sp3d extrusionH="57150">
              <a:bevelT w="38100" h="38100"/>
            </a:sp3d>
          </a:bodyPr>
          <a:lstStyle/>
          <a:p>
            <a:pPr algn="ctr" rtl="1"/>
            <a:r>
              <a:rPr lang="ar-SA" sz="2000" b="1" dirty="0">
                <a:solidFill>
                  <a:srgbClr val="C00000"/>
                </a:solidFill>
                <a:latin typeface="Comic Sans MS" panose="030F0702030302020204" pitchFamily="66" charset="0"/>
              </a:rPr>
              <a:t>"انظر أن لا تخبر هذا لأي شخص. ولكن اذهب أر نفسك للكاهن وقدم الذبائح التي أمر بها موسى عن تطهيرك شهادة لهم». (مرقس 1:44)</a:t>
            </a:r>
            <a:endParaRPr lang="es-ES" sz="16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541F02A2-EC5C-DE68-D7A4-6354ADD80172}"/>
              </a:ext>
            </a:extLst>
          </p:cNvPr>
          <p:cNvSpPr txBox="1"/>
          <p:nvPr/>
        </p:nvSpPr>
        <p:spPr>
          <a:xfrm>
            <a:off x="19051" y="1204794"/>
            <a:ext cx="7639050" cy="830997"/>
          </a:xfrm>
          <a:prstGeom prst="rect">
            <a:avLst/>
          </a:prstGeom>
          <a:noFill/>
        </p:spPr>
        <p:txBody>
          <a:bodyPr wrap="square" rtlCol="0">
            <a:spAutoFit/>
          </a:bodyPr>
          <a:lstStyle/>
          <a:p>
            <a:pPr algn="r" rtl="1">
              <a:spcBef>
                <a:spcPts val="600"/>
              </a:spcBef>
            </a:pPr>
            <a:r>
              <a:rPr lang="ar-SA" sz="2400" b="1" dirty="0"/>
              <a:t>الأبرص، الذي انعزل عن أي اتصال بشري بسبب مرضه، ركع أمام يسوع متوسلاً أن يشفيه (لاويين 13: 45؛ مرقس 1: 40).</a:t>
            </a:r>
            <a:endParaRPr lang="es-ES" sz="2400" b="1" dirty="0"/>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1448416571"/>
              </p:ext>
            </p:extLst>
          </p:nvPr>
        </p:nvGraphicFramePr>
        <p:xfrm>
          <a:off x="1857376"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774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721313" y="1224617"/>
            <a:ext cx="2197808"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68783"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19051" y="3148251"/>
            <a:ext cx="7639050" cy="830997"/>
          </a:xfrm>
          <a:prstGeom prst="rect">
            <a:avLst/>
          </a:prstGeom>
          <a:noFill/>
        </p:spPr>
        <p:txBody>
          <a:bodyPr wrap="square">
            <a:spAutoFit/>
          </a:bodyPr>
          <a:lstStyle/>
          <a:p>
            <a:pPr algn="r" rtl="1">
              <a:spcBef>
                <a:spcPts val="600"/>
              </a:spcBef>
            </a:pPr>
            <a:r>
              <a:rPr lang="ar-SA" sz="2400" b="1" dirty="0"/>
              <a:t>عندما نأتي إلى يسوع بخطايانا وقذارتنا، فهو لن يغادرنا. سوف يمنحنا الغفران والشفاء، ويجعلنا طاهرين مثله.</a:t>
            </a:r>
            <a:endParaRPr lang="es-ES" sz="2400" b="1" dirty="0"/>
          </a:p>
        </p:txBody>
      </p:sp>
      <p:sp>
        <p:nvSpPr>
          <p:cNvPr id="11" name="CuadroTexto 10">
            <a:extLst>
              <a:ext uri="{FF2B5EF4-FFF2-40B4-BE49-F238E27FC236}">
                <a16:creationId xmlns:a16="http://schemas.microsoft.com/office/drawing/2014/main" id="{533DF14B-6BB8-A3FD-6236-169E3A59CE2A}"/>
              </a:ext>
            </a:extLst>
          </p:cNvPr>
          <p:cNvSpPr txBox="1"/>
          <p:nvPr/>
        </p:nvSpPr>
        <p:spPr>
          <a:xfrm>
            <a:off x="19051" y="2176523"/>
            <a:ext cx="7639050" cy="830997"/>
          </a:xfrm>
          <a:prstGeom prst="rect">
            <a:avLst/>
          </a:prstGeom>
          <a:noFill/>
        </p:spPr>
        <p:txBody>
          <a:bodyPr wrap="square">
            <a:spAutoFit/>
          </a:bodyPr>
          <a:lstStyle/>
          <a:p>
            <a:pPr algn="r" rtl="1">
              <a:spcBef>
                <a:spcPts val="600"/>
              </a:spcBef>
            </a:pPr>
            <a:r>
              <a:rPr lang="ar-SA" sz="2400" b="1" dirty="0"/>
              <a:t>أمام الجمع، فعل يسوع شيئًا مخالفًا للناموس: لمس الأبرص وأصبح نجسا. ولكن بدلاً من أن يقبل نجاسة الأبرص، نال الأبرص شفاء يسوع.</a:t>
            </a:r>
            <a:endParaRPr lang="es-ES" sz="2400" b="1" dirty="0"/>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right)">
                                      <p:cBhvr>
                                        <p:cTn id="59" dur="500"/>
                                        <p:tgtEl>
                                          <p:spTgt spid="2">
                                            <p:graphicEl>
                                              <a:dgm id="{B4EB38D3-D434-42DD-A2E1-C57F19950AAD}"/>
                                            </p:graphicEl>
                                          </p:spTgt>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righ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right)">
                                      <p:cBhvr>
                                        <p:cTn id="67" dur="500"/>
                                        <p:tgtEl>
                                          <p:spTgt spid="2">
                                            <p:graphicEl>
                                              <a:dgm id="{A1CE3E22-5047-4ABA-84B2-009AC3F5FE6E}"/>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righ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right)">
                                      <p:cBhvr>
                                        <p:cTn id="75" dur="500"/>
                                        <p:tgtEl>
                                          <p:spTgt spid="2">
                                            <p:graphicEl>
                                              <a:dgm id="{AAB14C4E-EB3F-4B63-A3E5-8C7FEFE744DE}"/>
                                            </p:graphicEl>
                                          </p:spTgt>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righ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right)">
                                      <p:cBhvr>
                                        <p:cTn id="83" dur="500"/>
                                        <p:tgtEl>
                                          <p:spTgt spid="2">
                                            <p:graphicEl>
                                              <a:dgm id="{8EC96310-F468-49E7-87A0-EE785DBACD38}"/>
                                            </p:graphicEl>
                                          </p:spTgt>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righ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right)">
                                      <p:cBhvr>
                                        <p:cTn id="91" dur="500"/>
                                        <p:tgtEl>
                                          <p:spTgt spid="2">
                                            <p:graphicEl>
                                              <a:dgm id="{FD8E8B9F-AFB5-45E2-BE81-E69F72320E45}"/>
                                            </p:graphicEl>
                                          </p:spTgt>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righ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right)">
                                      <p:cBhvr>
                                        <p:cTn id="99" dur="500"/>
                                        <p:tgtEl>
                                          <p:spTgt spid="2">
                                            <p:graphicEl>
                                              <a:dgm id="{8F056144-A1FB-4626-BA89-593032624CAB}"/>
                                            </p:graphicEl>
                                          </p:spTgt>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righ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982176"/>
            <a:ext cx="9563101" cy="4524315"/>
          </a:xfrm>
          <a:prstGeom prst="rect">
            <a:avLst/>
          </a:prstGeom>
          <a:noFill/>
        </p:spPr>
        <p:txBody>
          <a:bodyPr wrap="square">
            <a:spAutoFit/>
          </a:bodyPr>
          <a:lstStyle/>
          <a:p>
            <a:pPr algn="r" rtl="1">
              <a:spcBef>
                <a:spcPts val="600"/>
              </a:spcBef>
            </a:pPr>
            <a:r>
              <a:rPr lang="ar-SA" sz="3600" b="1" dirty="0">
                <a:latin typeface="Constantia" panose="02030602050306030303" pitchFamily="18" charset="0"/>
              </a:rPr>
              <a:t>"لم تكن حياة المخلص على الأرض سهلة. لكنه لم يتعب أبدًا من العمل لإنقاذ الضالين. لقد عاش حياة غير أنانية منذ ولادته حتى وفاته. ولم يحاول أن يتحرر من العمل الشاق والرحلات المتعبة. وقال إن ابن الإنسان "لم يأت ليخدم، بل ليخدم ويبذل نفسه ليفدي أناساً كثيرين". متى 20:28. وكان هذا هو الهدف العظيم الوحيد لحياته. كل شيء آخر كان أقل أهمية. إن تنفيذ مشيئة الله وإنهاء عمله كان بمثابة الطعام والشراب بالنسبة له. لم يكن هناك تفكير في الذات في عمله."</a:t>
            </a:r>
            <a:endParaRPr lang="es-ES"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3153345" y="6029323"/>
            <a:ext cx="847155" cy="307777"/>
          </a:xfrm>
          <a:prstGeom prst="rect">
            <a:avLst/>
          </a:prstGeom>
          <a:noFill/>
        </p:spPr>
        <p:txBody>
          <a:bodyPr wrap="none" rtlCol="0">
            <a:spAutoFit/>
          </a:bodyPr>
          <a:lstStyle/>
          <a:p>
            <a:pPr algn="r"/>
            <a:r>
              <a:rPr lang="es-ES" sz="1400" b="1" dirty="0"/>
              <a:t>E. G. W. </a:t>
            </a:r>
          </a:p>
        </p:txBody>
      </p:sp>
      <p:sp>
        <p:nvSpPr>
          <p:cNvPr id="2" name="CuadroTexto 1">
            <a:extLst>
              <a:ext uri="{FF2B5EF4-FFF2-40B4-BE49-F238E27FC236}">
                <a16:creationId xmlns:a16="http://schemas.microsoft.com/office/drawing/2014/main" id="{3F2DE97D-8D91-25A7-A063-DEC6DBC9A307}"/>
              </a:ext>
            </a:extLst>
          </p:cNvPr>
          <p:cNvSpPr txBox="1"/>
          <p:nvPr/>
        </p:nvSpPr>
        <p:spPr>
          <a:xfrm>
            <a:off x="1228726" y="6029324"/>
            <a:ext cx="2012089" cy="307777"/>
          </a:xfrm>
          <a:prstGeom prst="rect">
            <a:avLst/>
          </a:prstGeom>
          <a:noFill/>
        </p:spPr>
        <p:txBody>
          <a:bodyPr wrap="none" rtlCol="0">
            <a:spAutoFit/>
          </a:bodyPr>
          <a:lstStyle/>
          <a:p>
            <a:pPr rtl="1"/>
            <a:r>
              <a:rPr lang="ar-SA" sz="1400" b="1" dirty="0"/>
              <a:t>(خطوات نحو المسيح، ص 77)</a:t>
            </a:r>
            <a:endParaRPr lang="es-ES" sz="1400" b="1" dirty="0"/>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171451" y="649296"/>
            <a:ext cx="3914774" cy="5559407"/>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1" eaLnBrk="1" fontAlgn="auto" latinLnBrk="0" hangingPunct="1">
              <a:lnSpc>
                <a:spcPts val="7000"/>
              </a:lnSpc>
              <a:spcBef>
                <a:spcPts val="0"/>
              </a:spcBef>
              <a:spcAft>
                <a:spcPts val="0"/>
              </a:spcAft>
              <a:buClrTx/>
              <a:buSzTx/>
              <a:buFontTx/>
              <a:buNone/>
              <a:tabLst/>
              <a:defRPr/>
            </a:pPr>
            <a:r>
              <a:rPr kumimoji="0" lang="ar-SA" sz="60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قال يسوع: "تعال اتبعني، فأرسلك لتصطاد للناس“</a:t>
            </a:r>
            <a:endParaRPr kumimoji="0" lang="es-ES" sz="60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a:p>
            <a:pPr marL="0" marR="0" lvl="0" indent="0" algn="ctr" defTabSz="914400" rtl="1" eaLnBrk="1" fontAlgn="auto" latinLnBrk="0" hangingPunct="1">
              <a:lnSpc>
                <a:spcPts val="7000"/>
              </a:lnSpc>
              <a:spcBef>
                <a:spcPts val="1200"/>
              </a:spcBef>
              <a:spcAft>
                <a:spcPts val="0"/>
              </a:spcAft>
              <a:buClrTx/>
              <a:buSzTx/>
              <a:buFontTx/>
              <a:buNone/>
              <a:tabLst/>
              <a:defRPr/>
            </a:pPr>
            <a:r>
              <a:rPr kumimoji="0" lang="ar-SA" sz="4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(مرقس 1: 17).</a:t>
            </a:r>
            <a:endParaRPr kumimoji="0" lang="es-ES" sz="4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90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299278" y="3317620"/>
            <a:ext cx="5502072" cy="3400931"/>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000" b="1" dirty="0">
                <a:solidFill>
                  <a:srgbClr val="7B0AEC"/>
                </a:solidFill>
              </a:rPr>
              <a:t>أنشطة خاصة:</a:t>
            </a:r>
            <a:endParaRPr lang="es-ES" sz="2000" b="1" dirty="0">
              <a:solidFill>
                <a:srgbClr val="7B0AEC"/>
              </a:solidFill>
            </a:endParaRPr>
          </a:p>
          <a:p>
            <a:pPr lvl="1" algn="r" rtl="1">
              <a:spcBef>
                <a:spcPts val="600"/>
              </a:spcBef>
            </a:pPr>
            <a:r>
              <a:rPr lang="ar-SA" sz="2000" b="1" dirty="0"/>
              <a:t>اتصل بالتلاميذ. مرقس 1: 16-20.</a:t>
            </a:r>
            <a:endParaRPr lang="es-ES" sz="2000" b="1" dirty="0"/>
          </a:p>
          <a:p>
            <a:pPr algn="r" rtl="1">
              <a:spcBef>
                <a:spcPts val="1800"/>
              </a:spcBef>
            </a:pPr>
            <a:r>
              <a:rPr lang="ar-SA" sz="2000" b="1" dirty="0">
                <a:solidFill>
                  <a:srgbClr val="B81111"/>
                </a:solidFill>
              </a:rPr>
              <a:t>أنشطة يوم السبت:</a:t>
            </a:r>
            <a:endParaRPr lang="es-ES" sz="2000" b="1" dirty="0">
              <a:solidFill>
                <a:srgbClr val="B81111"/>
              </a:solidFill>
            </a:endParaRPr>
          </a:p>
          <a:p>
            <a:pPr lvl="1" algn="r" rtl="1">
              <a:spcBef>
                <a:spcPts val="600"/>
              </a:spcBef>
            </a:pPr>
            <a:r>
              <a:rPr lang="ar-SA" sz="2000" b="1" dirty="0"/>
              <a:t>وعظ في المجمع. مرقس 1: 21-28.</a:t>
            </a:r>
            <a:endParaRPr lang="es-ES" sz="2000" b="1" dirty="0"/>
          </a:p>
          <a:p>
            <a:pPr lvl="1" algn="r" rtl="1">
              <a:spcBef>
                <a:spcPts val="600"/>
              </a:spcBef>
            </a:pPr>
            <a:r>
              <a:rPr lang="ar-SA" sz="2000" b="1" dirty="0"/>
              <a:t>يشفي. مرقس 1: 29-34.</a:t>
            </a:r>
            <a:endParaRPr lang="es-ES" sz="2000" b="1" dirty="0"/>
          </a:p>
          <a:p>
            <a:pPr algn="r" rtl="1">
              <a:spcBef>
                <a:spcPts val="1800"/>
              </a:spcBef>
            </a:pPr>
            <a:r>
              <a:rPr lang="ar-SA" sz="2000" b="1" dirty="0">
                <a:solidFill>
                  <a:srgbClr val="29870C"/>
                </a:solidFill>
              </a:rPr>
              <a:t>الأنشطة اليومية:</a:t>
            </a:r>
            <a:endParaRPr lang="es-ES" sz="2000" b="1" dirty="0">
              <a:solidFill>
                <a:srgbClr val="29870C"/>
              </a:solidFill>
            </a:endParaRPr>
          </a:p>
          <a:p>
            <a:pPr lvl="1" algn="r" rtl="1">
              <a:spcBef>
                <a:spcPts val="600"/>
              </a:spcBef>
            </a:pPr>
            <a:r>
              <a:rPr lang="ar-SA" sz="2000" b="1" dirty="0"/>
              <a:t>صلوا وبشروا. مرقس 1: 35-39.</a:t>
            </a:r>
            <a:endParaRPr lang="es-ES" sz="2000" b="1" dirty="0"/>
          </a:p>
          <a:p>
            <a:pPr lvl="1" algn="r" rtl="1">
              <a:spcBef>
                <a:spcPts val="600"/>
              </a:spcBef>
            </a:pPr>
            <a:r>
              <a:rPr lang="ar-SA" sz="2000" b="1" dirty="0"/>
              <a:t>شفاء واحترام القانون. مرقس 1: 40-45.</a:t>
            </a:r>
            <a:endParaRPr lang="es-ES" sz="2000" b="1" dirty="0"/>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152400"/>
            <a:ext cx="6457950" cy="830997"/>
          </a:xfrm>
          <a:prstGeom prst="rect">
            <a:avLst/>
          </a:prstGeom>
          <a:noFill/>
        </p:spPr>
        <p:txBody>
          <a:bodyPr wrap="square" rtlCol="0">
            <a:spAutoFit/>
          </a:bodyPr>
          <a:lstStyle/>
          <a:p>
            <a:pPr algn="r" rtl="1">
              <a:spcBef>
                <a:spcPts val="600"/>
              </a:spcBef>
            </a:pPr>
            <a:r>
              <a:rPr lang="ar-SA" sz="2400" b="1" dirty="0"/>
              <a:t>كيف سيكون يوم في حياة يسوع؟ ماذا لو رافقناه لمدة أسبوع كامل؟</a:t>
            </a:r>
            <a:endParaRPr lang="es-ES" sz="24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76161"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173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47357"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936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936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flipH="1">
            <a:off x="10883286"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10883286"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flipH="1">
            <a:off x="10883424"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43629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043629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43629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43629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43629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700791"/>
            <a:ext cx="6457950" cy="1200329"/>
          </a:xfrm>
          <a:prstGeom prst="rect">
            <a:avLst/>
          </a:prstGeom>
          <a:noFill/>
        </p:spPr>
        <p:txBody>
          <a:bodyPr wrap="square">
            <a:spAutoFit/>
          </a:bodyPr>
          <a:lstStyle/>
          <a:p>
            <a:pPr algn="r" rtl="1">
              <a:spcBef>
                <a:spcPts val="600"/>
              </a:spcBef>
            </a:pPr>
            <a:r>
              <a:rPr lang="ar-SA" sz="2400" b="1" dirty="0"/>
              <a:t>سنرافق يسوع من خلال دعوة مجموعة من الصيادين ليتبعوه بدوام كامل؛ الاستمتاع بيوم سبت حافل؛ وأخيرا، سوف نرى ما هي عاداتهم اليومية.</a:t>
            </a:r>
            <a:endParaRPr lang="es-ES" sz="2400"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26596"/>
            <a:ext cx="6457950" cy="830997"/>
          </a:xfrm>
          <a:prstGeom prst="rect">
            <a:avLst/>
          </a:prstGeom>
          <a:noFill/>
        </p:spPr>
        <p:txBody>
          <a:bodyPr wrap="square">
            <a:spAutoFit/>
          </a:bodyPr>
          <a:lstStyle/>
          <a:p>
            <a:pPr algn="r" rtl="1">
              <a:spcBef>
                <a:spcPts val="600"/>
              </a:spcBef>
            </a:pPr>
            <a:r>
              <a:rPr lang="ar-SA" sz="2400" b="1" dirty="0"/>
              <a:t>ويساعدنا مرقس على عيش هذه التجربة في الجزء الأخير من إصحاحه الأول (مرقس 1: 16-45).</a:t>
            </a:r>
            <a:endParaRPr lang="es-ES" sz="2400"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right)">
                                      <p:cBhvr>
                                        <p:cTn id="59" dur="500"/>
                                        <p:tgtEl>
                                          <p:spTgt spid="2">
                                            <p:txEl>
                                              <p:pRg st="0" end="0"/>
                                            </p:txEl>
                                          </p:spTgt>
                                        </p:tgtEl>
                                      </p:cBhvr>
                                    </p:animEffect>
                                  </p:childTnLst>
                                </p:cTn>
                              </p:par>
                            </p:childTnLst>
                          </p:cTn>
                        </p:par>
                        <p:par>
                          <p:cTn id="60" fill="hold">
                            <p:stCondLst>
                              <p:cond delay="1000"/>
                            </p:stCondLst>
                            <p:childTnLst>
                              <p:par>
                                <p:cTn id="61" presetID="2" presetClass="entr" presetSubtype="6"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1500"/>
                            </p:stCondLst>
                            <p:childTnLst>
                              <p:par>
                                <p:cTn id="66" presetID="22" presetClass="entr" presetSubtype="2"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right)">
                                      <p:cBhvr>
                                        <p:cTn id="68" dur="500"/>
                                        <p:tgtEl>
                                          <p:spTgt spid="2">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strVal val="4*#ppt_w"/>
                                          </p:val>
                                        </p:tav>
                                        <p:tav tm="100000">
                                          <p:val>
                                            <p:strVal val="#ppt_w"/>
                                          </p:val>
                                        </p:tav>
                                      </p:tavLst>
                                    </p:anim>
                                    <p:anim calcmode="lin" valueType="num">
                                      <p:cBhvr>
                                        <p:cTn id="74" dur="500" fill="hold"/>
                                        <p:tgtEl>
                                          <p:spTgt spid="26"/>
                                        </p:tgtEl>
                                        <p:attrNameLst>
                                          <p:attrName>ppt_h</p:attrName>
                                        </p:attrNameLst>
                                      </p:cBhvr>
                                      <p:tavLst>
                                        <p:tav tm="0">
                                          <p:val>
                                            <p:strVal val="4*#ppt_h"/>
                                          </p:val>
                                        </p:tav>
                                        <p:tav tm="100000">
                                          <p:val>
                                            <p:strVal val="#ppt_h"/>
                                          </p:val>
                                        </p:tav>
                                      </p:tavLst>
                                    </p:anim>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right)">
                                      <p:cBhvr>
                                        <p:cTn id="78" dur="500"/>
                                        <p:tgtEl>
                                          <p:spTgt spid="2">
                                            <p:txEl>
                                              <p:pRg st="2" end="2"/>
                                            </p:txEl>
                                          </p:spTgt>
                                        </p:tgtEl>
                                      </p:cBhvr>
                                    </p:animEffect>
                                  </p:childTnLst>
                                </p:cTn>
                              </p:par>
                            </p:childTnLst>
                          </p:cTn>
                        </p:par>
                        <p:par>
                          <p:cTn id="79" fill="hold">
                            <p:stCondLst>
                              <p:cond delay="1000"/>
                            </p:stCondLst>
                            <p:childTnLst>
                              <p:par>
                                <p:cTn id="80" presetID="2" presetClass="entr" presetSubtype="6"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1+#ppt_w/2"/>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childTnLst>
                          </p:cTn>
                        </p:par>
                        <p:par>
                          <p:cTn id="84" fill="hold">
                            <p:stCondLst>
                              <p:cond delay="1500"/>
                            </p:stCondLst>
                            <p:childTnLst>
                              <p:par>
                                <p:cTn id="85" presetID="22" presetClass="entr" presetSubtype="2"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right)">
                                      <p:cBhvr>
                                        <p:cTn id="87" dur="500"/>
                                        <p:tgtEl>
                                          <p:spTgt spid="2">
                                            <p:txEl>
                                              <p:pRg st="3" end="3"/>
                                            </p:txEl>
                                          </p:spTgt>
                                        </p:tgtEl>
                                      </p:cBhvr>
                                    </p:animEffect>
                                  </p:childTnLst>
                                </p:cTn>
                              </p:par>
                            </p:childTnLst>
                          </p:cTn>
                        </p:par>
                        <p:par>
                          <p:cTn id="88" fill="hold">
                            <p:stCondLst>
                              <p:cond delay="2000"/>
                            </p:stCondLst>
                            <p:childTnLst>
                              <p:par>
                                <p:cTn id="89" presetID="2" presetClass="entr" presetSubtype="6"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1+#ppt_w/2"/>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par>
                          <p:cTn id="93" fill="hold">
                            <p:stCondLst>
                              <p:cond delay="2500"/>
                            </p:stCondLst>
                            <p:childTnLst>
                              <p:par>
                                <p:cTn id="94" presetID="22" presetClass="entr" presetSubtype="2" fill="hold" grpId="0" nodeType="afterEffect">
                                  <p:stCondLst>
                                    <p:cond delay="0"/>
                                  </p:stCondLst>
                                  <p:childTnLst>
                                    <p:set>
                                      <p:cBhvr>
                                        <p:cTn id="95" dur="1" fill="hold">
                                          <p:stCondLst>
                                            <p:cond delay="0"/>
                                          </p:stCondLst>
                                        </p:cTn>
                                        <p:tgtEl>
                                          <p:spTgt spid="2">
                                            <p:txEl>
                                              <p:pRg st="4" end="4"/>
                                            </p:txEl>
                                          </p:spTgt>
                                        </p:tgtEl>
                                        <p:attrNameLst>
                                          <p:attrName>style.visibility</p:attrName>
                                        </p:attrNameLst>
                                      </p:cBhvr>
                                      <p:to>
                                        <p:strVal val="visible"/>
                                      </p:to>
                                    </p:set>
                                    <p:animEffect transition="in" filter="wipe(right)">
                                      <p:cBhvr>
                                        <p:cTn id="96" dur="500"/>
                                        <p:tgtEl>
                                          <p:spTgt spid="2">
                                            <p:txEl>
                                              <p:pRg st="4" end="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3" presetClass="entr" presetSubtype="32"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strVal val="4*#ppt_w"/>
                                          </p:val>
                                        </p:tav>
                                        <p:tav tm="100000">
                                          <p:val>
                                            <p:strVal val="#ppt_w"/>
                                          </p:val>
                                        </p:tav>
                                      </p:tavLst>
                                    </p:anim>
                                    <p:anim calcmode="lin" valueType="num">
                                      <p:cBhvr>
                                        <p:cTn id="102" dur="500" fill="hold"/>
                                        <p:tgtEl>
                                          <p:spTgt spid="23"/>
                                        </p:tgtEl>
                                        <p:attrNameLst>
                                          <p:attrName>ppt_h</p:attrName>
                                        </p:attrNameLst>
                                      </p:cBhvr>
                                      <p:tavLst>
                                        <p:tav tm="0">
                                          <p:val>
                                            <p:strVal val="4*#ppt_h"/>
                                          </p:val>
                                        </p:tav>
                                        <p:tav tm="100000">
                                          <p:val>
                                            <p:strVal val="#ppt_h"/>
                                          </p:val>
                                        </p:tav>
                                      </p:tavLst>
                                    </p:anim>
                                  </p:childTnLst>
                                </p:cTn>
                              </p:par>
                            </p:childTnLst>
                          </p:cTn>
                        </p:par>
                        <p:par>
                          <p:cTn id="103" fill="hold">
                            <p:stCondLst>
                              <p:cond delay="500"/>
                            </p:stCondLst>
                            <p:childTnLst>
                              <p:par>
                                <p:cTn id="104" presetID="22" presetClass="entr" presetSubtype="2" fill="hold" grpId="0" nodeType="afterEffect">
                                  <p:stCondLst>
                                    <p:cond delay="0"/>
                                  </p:stCondLst>
                                  <p:childTnLst>
                                    <p:set>
                                      <p:cBhvr>
                                        <p:cTn id="105" dur="1" fill="hold">
                                          <p:stCondLst>
                                            <p:cond delay="0"/>
                                          </p:stCondLst>
                                        </p:cTn>
                                        <p:tgtEl>
                                          <p:spTgt spid="2">
                                            <p:txEl>
                                              <p:pRg st="5" end="5"/>
                                            </p:txEl>
                                          </p:spTgt>
                                        </p:tgtEl>
                                        <p:attrNameLst>
                                          <p:attrName>style.visibility</p:attrName>
                                        </p:attrNameLst>
                                      </p:cBhvr>
                                      <p:to>
                                        <p:strVal val="visible"/>
                                      </p:to>
                                    </p:set>
                                    <p:animEffect transition="in" filter="wipe(right)">
                                      <p:cBhvr>
                                        <p:cTn id="106" dur="500"/>
                                        <p:tgtEl>
                                          <p:spTgt spid="2">
                                            <p:txEl>
                                              <p:pRg st="5" end="5"/>
                                            </p:txEl>
                                          </p:spTgt>
                                        </p:tgtEl>
                                      </p:cBhvr>
                                    </p:animEffect>
                                  </p:childTnLst>
                                </p:cTn>
                              </p:par>
                            </p:childTnLst>
                          </p:cTn>
                        </p:par>
                        <p:par>
                          <p:cTn id="107" fill="hold">
                            <p:stCondLst>
                              <p:cond delay="1000"/>
                            </p:stCondLst>
                            <p:childTnLst>
                              <p:par>
                                <p:cTn id="108" presetID="2" presetClass="entr" presetSubtype="6" fill="hold"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additive="base">
                                        <p:cTn id="110" dur="500" fill="hold"/>
                                        <p:tgtEl>
                                          <p:spTgt spid="33"/>
                                        </p:tgtEl>
                                        <p:attrNameLst>
                                          <p:attrName>ppt_x</p:attrName>
                                        </p:attrNameLst>
                                      </p:cBhvr>
                                      <p:tavLst>
                                        <p:tav tm="0">
                                          <p:val>
                                            <p:strVal val="1+#ppt_w/2"/>
                                          </p:val>
                                        </p:tav>
                                        <p:tav tm="100000">
                                          <p:val>
                                            <p:strVal val="#ppt_x"/>
                                          </p:val>
                                        </p:tav>
                                      </p:tavLst>
                                    </p:anim>
                                    <p:anim calcmode="lin" valueType="num">
                                      <p:cBhvr additive="base">
                                        <p:cTn id="111" dur="500" fill="hold"/>
                                        <p:tgtEl>
                                          <p:spTgt spid="33"/>
                                        </p:tgtEl>
                                        <p:attrNameLst>
                                          <p:attrName>ppt_y</p:attrName>
                                        </p:attrNameLst>
                                      </p:cBhvr>
                                      <p:tavLst>
                                        <p:tav tm="0">
                                          <p:val>
                                            <p:strVal val="1+#ppt_h/2"/>
                                          </p:val>
                                        </p:tav>
                                        <p:tav tm="100000">
                                          <p:val>
                                            <p:strVal val="#ppt_y"/>
                                          </p:val>
                                        </p:tav>
                                      </p:tavLst>
                                    </p:anim>
                                  </p:childTnLst>
                                </p:cTn>
                              </p:par>
                            </p:childTnLst>
                          </p:cTn>
                        </p:par>
                        <p:par>
                          <p:cTn id="112" fill="hold">
                            <p:stCondLst>
                              <p:cond delay="1500"/>
                            </p:stCondLst>
                            <p:childTnLst>
                              <p:par>
                                <p:cTn id="113" presetID="22" presetClass="entr" presetSubtype="2"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right)">
                                      <p:cBhvr>
                                        <p:cTn id="115" dur="500"/>
                                        <p:tgtEl>
                                          <p:spTgt spid="2">
                                            <p:txEl>
                                              <p:pRg st="6" end="6"/>
                                            </p:txEl>
                                          </p:spTgt>
                                        </p:tgtEl>
                                      </p:cBhvr>
                                    </p:animEffect>
                                  </p:childTnLst>
                                </p:cTn>
                              </p:par>
                            </p:childTnLst>
                          </p:cTn>
                        </p:par>
                        <p:par>
                          <p:cTn id="116" fill="hold">
                            <p:stCondLst>
                              <p:cond delay="2000"/>
                            </p:stCondLst>
                            <p:childTnLst>
                              <p:par>
                                <p:cTn id="117" presetID="2" presetClass="entr" presetSubtype="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1+#ppt_w/2"/>
                                          </p:val>
                                        </p:tav>
                                        <p:tav tm="100000">
                                          <p:val>
                                            <p:strVal val="#ppt_x"/>
                                          </p:val>
                                        </p:tav>
                                      </p:tavLst>
                                    </p:anim>
                                    <p:anim calcmode="lin" valueType="num">
                                      <p:cBhvr additive="base">
                                        <p:cTn id="120" dur="500" fill="hold"/>
                                        <p:tgtEl>
                                          <p:spTgt spid="32"/>
                                        </p:tgtEl>
                                        <p:attrNameLst>
                                          <p:attrName>ppt_y</p:attrName>
                                        </p:attrNameLst>
                                      </p:cBhvr>
                                      <p:tavLst>
                                        <p:tav tm="0">
                                          <p:val>
                                            <p:strVal val="1+#ppt_h/2"/>
                                          </p:val>
                                        </p:tav>
                                        <p:tav tm="100000">
                                          <p:val>
                                            <p:strVal val="#ppt_y"/>
                                          </p:val>
                                        </p:tav>
                                      </p:tavLst>
                                    </p:anim>
                                  </p:childTnLst>
                                </p:cTn>
                              </p:par>
                            </p:childTnLst>
                          </p:cTn>
                        </p:par>
                        <p:par>
                          <p:cTn id="121" fill="hold">
                            <p:stCondLst>
                              <p:cond delay="2500"/>
                            </p:stCondLst>
                            <p:childTnLst>
                              <p:par>
                                <p:cTn id="122" presetID="22" presetClass="entr" presetSubtype="2" fill="hold" grpId="0" nodeType="afterEffect">
                                  <p:stCondLst>
                                    <p:cond delay="0"/>
                                  </p:stCondLst>
                                  <p:childTnLst>
                                    <p:set>
                                      <p:cBhvr>
                                        <p:cTn id="123" dur="1" fill="hold">
                                          <p:stCondLst>
                                            <p:cond delay="0"/>
                                          </p:stCondLst>
                                        </p:cTn>
                                        <p:tgtEl>
                                          <p:spTgt spid="2">
                                            <p:txEl>
                                              <p:pRg st="7" end="7"/>
                                            </p:txEl>
                                          </p:spTgt>
                                        </p:tgtEl>
                                        <p:attrNameLst>
                                          <p:attrName>style.visibility</p:attrName>
                                        </p:attrNameLst>
                                      </p:cBhvr>
                                      <p:to>
                                        <p:strVal val="visible"/>
                                      </p:to>
                                    </p:set>
                                    <p:animEffect transition="in" filter="wipe(right)">
                                      <p:cBhvr>
                                        <p:cTn id="12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550320"/>
            <a:ext cx="12191999" cy="2215991"/>
          </a:xfrm>
          <a:prstGeom prst="rect">
            <a:avLst/>
          </a:prstGeom>
          <a:noFill/>
        </p:spPr>
        <p:txBody>
          <a:bodyPr wrap="square">
            <a:spAutoFit/>
            <a:scene3d>
              <a:camera prst="orthographicFront"/>
              <a:lightRig rig="threePt" dir="t"/>
            </a:scene3d>
            <a:sp3d extrusionH="57150">
              <a:bevelT h="25400" prst="softRound"/>
            </a:sp3d>
          </a:bodyPr>
          <a:lstStyle/>
          <a:p>
            <a:pPr algn="ctr" rtl="1"/>
            <a:r>
              <a:rPr lang="ar-SA" sz="138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أنشطة خاصة</a:t>
            </a:r>
            <a:endParaRPr lang="es-ES" sz="138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rtl="1"/>
            <a:r>
              <a:rPr lang="ar-SA"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اتصل بالتلاميذ</a:t>
            </a:r>
            <a:endParaRPr lang="es-ES"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583100" y="576216"/>
            <a:ext cx="9361251" cy="461665"/>
          </a:xfrm>
          <a:prstGeom prst="rect">
            <a:avLst/>
          </a:prstGeom>
          <a:noFill/>
        </p:spPr>
        <p:txBody>
          <a:bodyPr wrap="square">
            <a:spAutoFit/>
          </a:bodyPr>
          <a:lstStyle/>
          <a:p>
            <a:pPr algn="ctr" rtl="1"/>
            <a:r>
              <a:rPr lang="ar-SA" sz="2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"فقال لهما يسوع تعالا اتبعاني،" قال يسوع، "وأرسلكم لتصطادوا للناس". (مرقس 1: 17)</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297923" cy="830997"/>
          </a:xfrm>
          <a:prstGeom prst="rect">
            <a:avLst/>
          </a:prstGeom>
          <a:noFill/>
        </p:spPr>
        <p:txBody>
          <a:bodyPr wrap="square" rtlCol="0">
            <a:spAutoFit/>
          </a:bodyPr>
          <a:lstStyle/>
          <a:p>
            <a:pPr algn="r" rtl="1">
              <a:spcBef>
                <a:spcPts val="600"/>
              </a:spcBef>
            </a:pPr>
            <a:r>
              <a:rPr lang="ar-SA" sz="2400" b="1" dirty="0"/>
              <a:t>يتميز مارك بإيجازه. إذا لم نراجع الأناجيل الأخرى، فقد نصل إلى استنتاجات خاطئة حول هذه الدعوة.</a:t>
            </a:r>
            <a:endParaRPr lang="es-ES" sz="2400"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618082"/>
            <a:ext cx="4152941" cy="30982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484774"/>
            <a:ext cx="5312583" cy="1938992"/>
          </a:xfrm>
          <a:prstGeom prst="rect">
            <a:avLst/>
          </a:prstGeom>
          <a:noFill/>
        </p:spPr>
        <p:txBody>
          <a:bodyPr wrap="square">
            <a:spAutoFit/>
          </a:bodyPr>
          <a:lstStyle/>
          <a:p>
            <a:pPr algn="r" rtl="1">
              <a:spcBef>
                <a:spcPts val="600"/>
              </a:spcBef>
            </a:pPr>
            <a:r>
              <a:rPr lang="ar-SA" sz="2400" b="1" dirty="0"/>
              <a:t>يكرز يسوع من سفينة بطرس، ثم يحدث الصيد </a:t>
            </a:r>
            <a:r>
              <a:rPr lang="ar-SA" sz="2400" b="1" dirty="0" err="1"/>
              <a:t>المعجزي</a:t>
            </a:r>
            <a:r>
              <a:rPr lang="ar-SA" sz="2400" b="1" dirty="0"/>
              <a:t>. وكادت شباك الإخوة الأربعة أن تنكسر من كثرة السمك (لوقا 5: 1-7). وبينما كان يعقوب ويوحنا يصلحان الشباك، سقط بطرس عند قدمي يسوع (لوقا 5: 8-11).</a:t>
            </a:r>
            <a:endParaRPr lang="es-ES" sz="2400" b="1" dirty="0"/>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200329"/>
          </a:xfrm>
          <a:prstGeom prst="rect">
            <a:avLst/>
          </a:prstGeom>
          <a:noFill/>
        </p:spPr>
        <p:txBody>
          <a:bodyPr wrap="square">
            <a:spAutoFit/>
          </a:bodyPr>
          <a:lstStyle/>
          <a:p>
            <a:pPr algn="r" rtl="1">
              <a:spcBef>
                <a:spcPts val="600"/>
              </a:spcBef>
            </a:pPr>
            <a:r>
              <a:rPr lang="ar-SA" sz="2400" b="1" dirty="0"/>
              <a:t>لم تكن هذه هي المرة الأولى التي يلتقي فيها هؤلاء الرجال بيسوع. كأتباع ليوحنا المعمدان، سمعوا كلماته عن يسوع، وتبعوه. أول من فعل ذلك كان أندراوس ويوحنا، ثم تبعهما إخوتهما (يوحنا 1: 35-42).</a:t>
            </a:r>
            <a:endParaRPr lang="es-ES" sz="2400" b="1" dirty="0"/>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200329"/>
          </a:xfrm>
          <a:prstGeom prst="rect">
            <a:avLst/>
          </a:prstGeom>
          <a:noFill/>
        </p:spPr>
        <p:txBody>
          <a:bodyPr wrap="square">
            <a:spAutoFit/>
          </a:bodyPr>
          <a:lstStyle/>
          <a:p>
            <a:pPr algn="r" rtl="1">
              <a:spcBef>
                <a:spcPts val="600"/>
              </a:spcBef>
            </a:pPr>
            <a:r>
              <a:rPr lang="ar-SA" sz="2400" b="1" dirty="0"/>
              <a:t>ترك يعقوب ويوحنا والدهما مسؤولاً عن أعمال العائلة، وترك بطرس وأندراوس مصدر رزقهما ليكونا رابحي النفوس. وبإطاعتهم دعوة يسوع، غيروا حياتهم، وحياة العالم أجمع.</a:t>
            </a:r>
            <a:endParaRPr lang="es-ES" sz="2400"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550320"/>
            <a:ext cx="12191999" cy="1862048"/>
          </a:xfrm>
          <a:prstGeom prst="rect">
            <a:avLst/>
          </a:prstGeom>
          <a:noFill/>
        </p:spPr>
        <p:txBody>
          <a:bodyPr wrap="square">
            <a:spAutoFit/>
            <a:scene3d>
              <a:camera prst="orthographicFront"/>
              <a:lightRig rig="threePt" dir="t"/>
            </a:scene3d>
            <a:sp3d extrusionH="57150">
              <a:bevelT h="25400" prst="softRound"/>
            </a:sp3d>
          </a:bodyPr>
          <a:lstStyle/>
          <a:p>
            <a:pPr algn="ctr" rtl="1"/>
            <a:r>
              <a:rPr lang="ar-SA" sz="115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الأنشطة يوم السبت</a:t>
            </a:r>
            <a:endParaRPr lang="es-ES" sz="115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rtl="1"/>
            <a:r>
              <a:rPr lang="ar-SA" sz="4400" b="1" dirty="0">
                <a:ln w="22225">
                  <a:noFill/>
                  <a:prstDash val="solid"/>
                </a:ln>
                <a:solidFill>
                  <a:schemeClr val="accent2">
                    <a:lumMod val="40000"/>
                    <a:lumOff val="60000"/>
                  </a:schemeClr>
                </a:solidFill>
              </a:rPr>
              <a:t>كرِز في المجمع</a:t>
            </a:r>
            <a:endParaRPr lang="es-ES"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684755" y="853101"/>
            <a:ext cx="8101013" cy="400110"/>
          </a:xfrm>
          <a:prstGeom prst="rect">
            <a:avLst/>
          </a:prstGeom>
          <a:noFill/>
        </p:spPr>
        <p:txBody>
          <a:bodyPr wrap="square">
            <a:spAutoFit/>
          </a:bodyPr>
          <a:lstStyle/>
          <a:p>
            <a:pPr algn="ctr" rtl="1"/>
            <a:r>
              <a:rPr lang="ar-SA"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"ثم ذهبوا إلى </a:t>
            </a:r>
            <a:r>
              <a:rPr lang="ar-SA" sz="20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كفرناحوم</a:t>
            </a:r>
            <a:r>
              <a:rPr lang="ar-SA" sz="20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ولما جاء السبت، دخل يسوع إلى المجمع وبدأ يعلم" (مرقس 1: 21).</a:t>
            </a:r>
            <a:endParaRPr lang="es-ES" sz="16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7400925" cy="830997"/>
          </a:xfrm>
          <a:prstGeom prst="rect">
            <a:avLst/>
          </a:prstGeom>
          <a:noFill/>
        </p:spPr>
        <p:txBody>
          <a:bodyPr wrap="square" rtlCol="0">
            <a:spAutoFit/>
          </a:bodyPr>
          <a:lstStyle/>
          <a:p>
            <a:pPr algn="r" rtl="1">
              <a:spcBef>
                <a:spcPts val="600"/>
              </a:spcBef>
            </a:pPr>
            <a:r>
              <a:rPr lang="ar-SA" sz="2400" b="1" dirty="0">
                <a:solidFill>
                  <a:schemeClr val="bg1"/>
                </a:solidFill>
                <a:effectLst>
                  <a:glow rad="101600">
                    <a:srgbClr val="3F211A"/>
                  </a:glow>
                  <a:outerShdw blurRad="38100" dist="38100" dir="2700000" algn="tl">
                    <a:srgbClr val="000000">
                      <a:alpha val="43137"/>
                    </a:srgbClr>
                  </a:outerShdw>
                </a:effectLst>
              </a:rPr>
              <a:t>توضح الأناجيل أن الذهاب إلى المجمع يوم السبت كان عادة يسوع، وليس حدثًا منعزلاً (لوقا 4: 16).</a:t>
            </a:r>
            <a:endParaRPr lang="es-ES" sz="2400" b="1" dirty="0">
              <a:solidFill>
                <a:schemeClr val="bg1"/>
              </a:solidFill>
              <a:effectLst>
                <a:glow rad="101600">
                  <a:srgbClr val="3F211A"/>
                </a:glow>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4014323728"/>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952417"/>
            <a:ext cx="8803530" cy="830997"/>
          </a:xfrm>
          <a:prstGeom prst="rect">
            <a:avLst/>
          </a:prstGeom>
          <a:noFill/>
        </p:spPr>
        <p:txBody>
          <a:bodyPr wrap="square">
            <a:spAutoFit/>
          </a:bodyPr>
          <a:lstStyle/>
          <a:p>
            <a:pPr algn="r" rtl="1">
              <a:spcBef>
                <a:spcPts val="600"/>
              </a:spcBef>
            </a:pPr>
            <a:r>
              <a:rPr lang="ar-SA" sz="2400" b="1" dirty="0">
                <a:solidFill>
                  <a:schemeClr val="bg1"/>
                </a:solidFill>
                <a:effectLst>
                  <a:glow rad="101600">
                    <a:srgbClr val="3F211A"/>
                  </a:glow>
                  <a:outerShdw blurRad="38100" dist="38100" dir="2700000" algn="tl">
                    <a:srgbClr val="000000">
                      <a:alpha val="43137"/>
                    </a:srgbClr>
                  </a:outerShdw>
                </a:effectLst>
              </a:rPr>
              <a:t>ولكن لم يكن الجميع سعداء. قرر العدو أن يقطع الخدمة، آملاً أن يبطل تأثير يسوع (مرقس 23:1-26). التدخل السريع جعل الناس يتأثرون به أكثر (مرقس 27:1-28).</a:t>
            </a:r>
            <a:endParaRPr lang="es-ES" sz="2400" b="1" dirty="0">
              <a:solidFill>
                <a:schemeClr val="bg1"/>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341912"/>
            <a:ext cx="8803530" cy="461665"/>
          </a:xfrm>
          <a:prstGeom prst="rect">
            <a:avLst/>
          </a:prstGeom>
          <a:noFill/>
        </p:spPr>
        <p:txBody>
          <a:bodyPr wrap="square">
            <a:spAutoFit/>
          </a:bodyPr>
          <a:lstStyle/>
          <a:p>
            <a:pPr algn="ctr" rtl="1">
              <a:spcBef>
                <a:spcPts val="600"/>
              </a:spcBef>
            </a:pPr>
            <a:r>
              <a:rPr lang="ar-SA" sz="2400" b="1" dirty="0">
                <a:solidFill>
                  <a:schemeClr val="bg1"/>
                </a:solidFill>
                <a:effectLst>
                  <a:glow rad="101600">
                    <a:srgbClr val="3F211A"/>
                  </a:glow>
                  <a:outerShdw blurRad="38100" dist="38100" dir="2700000" algn="tl">
                    <a:srgbClr val="000000">
                      <a:alpha val="43137"/>
                    </a:srgbClr>
                  </a:outerShdw>
                </a:effectLst>
              </a:rPr>
              <a:t>كيف كان رد فعل الناس على وعظ يسوع؟ (مرقس 1: 22).</a:t>
            </a: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970355"/>
            <a:ext cx="5944817" cy="461665"/>
          </a:xfrm>
          <a:prstGeom prst="rect">
            <a:avLst/>
          </a:prstGeom>
          <a:noFill/>
        </p:spPr>
        <p:txBody>
          <a:bodyPr wrap="square">
            <a:spAutoFit/>
          </a:bodyPr>
          <a:lstStyle/>
          <a:p>
            <a:pPr algn="r" rtl="1">
              <a:spcBef>
                <a:spcPts val="600"/>
              </a:spcBef>
            </a:pPr>
            <a:r>
              <a:rPr lang="ar-SA" sz="2400" b="1" dirty="0">
                <a:solidFill>
                  <a:schemeClr val="bg1"/>
                </a:solidFill>
                <a:effectLst>
                  <a:glow rad="101600">
                    <a:srgbClr val="3F211A"/>
                  </a:glow>
                  <a:outerShdw blurRad="38100" dist="38100" dir="2700000" algn="tl">
                    <a:srgbClr val="000000">
                      <a:alpha val="43137"/>
                    </a:srgbClr>
                  </a:outerShdw>
                </a:effectLst>
              </a:rPr>
              <a:t>وتبرز ثلاث حقائق من هذه القصة:</a:t>
            </a:r>
            <a:endParaRPr lang="es-ES" sz="2400" b="1" dirty="0">
              <a:solidFill>
                <a:schemeClr val="bg1"/>
              </a:solidFill>
              <a:effectLst>
                <a:glow rad="101600">
                  <a:srgbClr val="3F211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righ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2"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righ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2"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righ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rtl="1"/>
            <a:r>
              <a:rPr lang="ar-SA"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يشفي</a:t>
            </a:r>
            <a:endParaRPr lang="es-ES"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4543425" y="75485"/>
            <a:ext cx="7572374" cy="707886"/>
          </a:xfrm>
          <a:prstGeom prst="rect">
            <a:avLst/>
          </a:prstGeom>
          <a:noFill/>
        </p:spPr>
        <p:txBody>
          <a:bodyPr wrap="square">
            <a:spAutoFit/>
          </a:bodyPr>
          <a:lstStyle/>
          <a:p>
            <a:pPr algn="ctr" rtl="1"/>
            <a:r>
              <a:rPr lang="ar-SA"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"ولما كان المساء بعد غروب الشمس قدموا إليه جميع الذين بهم أمراض والمجانين" (مرقس 1: 32)</a:t>
            </a:r>
            <a:endParaRPr lang="es-ES"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7" y="821590"/>
            <a:ext cx="8726010" cy="830997"/>
          </a:xfrm>
          <a:prstGeom prst="rect">
            <a:avLst/>
          </a:prstGeom>
          <a:noFill/>
        </p:spPr>
        <p:txBody>
          <a:bodyPr wrap="square" rtlCol="0">
            <a:spAutoFit/>
          </a:bodyPr>
          <a:lstStyle/>
          <a:p>
            <a:pPr algn="r" rtl="1">
              <a:spcBef>
                <a:spcPts val="600"/>
              </a:spcBef>
            </a:pPr>
            <a:r>
              <a:rPr lang="ar-SA" sz="2400" b="1" dirty="0"/>
              <a:t>وفي نهاية الخدمة في المجمع، انصرف يسوع مع تلاميذه الأربعة إلى بيت بطرس للاستمتاع بتناول وجبة في خصوصية (مرقس 1: 29).</a:t>
            </a:r>
            <a:endParaRPr lang="es-ES" sz="2400" b="1" dirty="0"/>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224622" y="2905142"/>
            <a:ext cx="5494248" cy="1938992"/>
          </a:xfrm>
          <a:prstGeom prst="rect">
            <a:avLst/>
          </a:prstGeom>
          <a:noFill/>
        </p:spPr>
        <p:txBody>
          <a:bodyPr wrap="square">
            <a:spAutoFit/>
          </a:bodyPr>
          <a:lstStyle/>
          <a:p>
            <a:pPr algn="r" rtl="1">
              <a:spcBef>
                <a:spcPts val="600"/>
              </a:spcBef>
            </a:pPr>
            <a:r>
              <a:rPr lang="ar-SA" sz="2400" b="1" dirty="0"/>
              <a:t>كانت معجزة الشيطان الممسوس موضوع الحديث في العديد من البيوت في </a:t>
            </a:r>
            <a:r>
              <a:rPr lang="ar-SA" sz="2400" b="1" dirty="0" err="1"/>
              <a:t>كفرناحوم</a:t>
            </a:r>
            <a:r>
              <a:rPr lang="ar-SA" sz="2400" b="1" dirty="0"/>
              <a:t>. لذلك، في نهاية ساعات السبت المقدسة، عندما غربت الشمس، أحضروا مرضى كثيرين إلى يسوع ليشفوا (مرقس 32:1-34).</a:t>
            </a:r>
            <a:endParaRPr lang="es-ES" sz="2400"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4870247"/>
            <a:ext cx="6420255" cy="1200329"/>
          </a:xfrm>
          <a:prstGeom prst="rect">
            <a:avLst/>
          </a:prstGeom>
          <a:noFill/>
        </p:spPr>
        <p:txBody>
          <a:bodyPr wrap="square">
            <a:spAutoFit/>
          </a:bodyPr>
          <a:lstStyle/>
          <a:p>
            <a:pPr algn="r" rtl="1">
              <a:spcBef>
                <a:spcPts val="600"/>
              </a:spcBef>
            </a:pPr>
            <a:r>
              <a:rPr lang="ar-SA" sz="2400" b="1" dirty="0" err="1"/>
              <a:t>يالها</a:t>
            </a:r>
            <a:r>
              <a:rPr lang="ar-SA" sz="2400" b="1" dirty="0"/>
              <a:t> من فرحة! يا لها من صرخات تسبيح ترددت في بيت سمعان! ولم يقتصر الأمر على تسبيح الشفاء فحسب، بل ابتهج يسوع نفسه </a:t>
            </a:r>
            <a:r>
              <a:rPr lang="ar-SA" sz="2400" b="1" dirty="0" err="1"/>
              <a:t>بشفاءهم</a:t>
            </a:r>
            <a:r>
              <a:rPr lang="ar-SA" sz="2400" b="1" dirty="0"/>
              <a:t>.</a:t>
            </a:r>
            <a:endParaRPr lang="es-ES" sz="24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678700"/>
            <a:ext cx="8726009" cy="1200329"/>
          </a:xfrm>
          <a:prstGeom prst="rect">
            <a:avLst/>
          </a:prstGeom>
          <a:noFill/>
        </p:spPr>
        <p:txBody>
          <a:bodyPr wrap="square">
            <a:spAutoFit/>
          </a:bodyPr>
          <a:lstStyle/>
          <a:p>
            <a:pPr algn="r" rtl="1">
              <a:spcBef>
                <a:spcPts val="600"/>
              </a:spcBef>
            </a:pPr>
            <a:r>
              <a:rPr lang="ar-SA" sz="2400" b="1" dirty="0"/>
              <a:t>وبينما كانوا يعدون المائدة، أخبروا يسوع عن حماة بطرس التي أصيبت بالحمى (مرقس 1: 30). وبعد شفاءها، كرست هذه المرأة نفسها لخدمة الضيوف (مرقس 1: 31). إن الفوائد التي يمنحنا إياها يسوع تثير فينا الرغبة في مشاركتها مع الآخرين.</a:t>
            </a:r>
            <a:endParaRPr lang="es-ES" sz="2400"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420254" cy="830997"/>
          </a:xfrm>
          <a:prstGeom prst="rect">
            <a:avLst/>
          </a:prstGeom>
          <a:noFill/>
        </p:spPr>
        <p:txBody>
          <a:bodyPr wrap="square">
            <a:spAutoFit/>
          </a:bodyPr>
          <a:lstStyle/>
          <a:p>
            <a:pPr algn="r" rtl="1">
              <a:spcBef>
                <a:spcPts val="600"/>
              </a:spcBef>
            </a:pPr>
            <a:r>
              <a:rPr lang="ar-SA" sz="2400" b="1" dirty="0"/>
              <a:t>بعد يوم مرهق، في وقت متأخر من الليل، تمكن يسوع أخيرًا من الراحة.</a:t>
            </a:r>
            <a:endParaRPr lang="es-ES" sz="24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3436020"/>
            <a:ext cx="12191999" cy="2215991"/>
          </a:xfrm>
          <a:prstGeom prst="rect">
            <a:avLst/>
          </a:prstGeom>
          <a:noFill/>
        </p:spPr>
        <p:txBody>
          <a:bodyPr wrap="square">
            <a:spAutoFit/>
            <a:scene3d>
              <a:camera prst="orthographicFront"/>
              <a:lightRig rig="threePt" dir="t"/>
            </a:scene3d>
            <a:sp3d extrusionH="57150">
              <a:bevelT h="25400" prst="softRound"/>
            </a:sp3d>
          </a:bodyPr>
          <a:lstStyle/>
          <a:p>
            <a:pPr algn="ctr" rtl="1"/>
            <a:r>
              <a:rPr lang="ar-SA" sz="138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الأنشطة اليومية</a:t>
            </a:r>
            <a:endParaRPr lang="es-ES" sz="138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TotalTime>
  <Words>1053</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82</cp:revision>
  <dcterms:created xsi:type="dcterms:W3CDTF">2024-06-08T05:54:19Z</dcterms:created>
  <dcterms:modified xsi:type="dcterms:W3CDTF">2024-07-03T16:28:27Z</dcterms:modified>
</cp:coreProperties>
</file>