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pPr rtl="1"/>
          <a:r>
            <a:rPr lang="ar-SA" sz="2400" b="1" dirty="0">
              <a:solidFill>
                <a:srgbClr val="A1730B"/>
              </a:solidFill>
            </a:rPr>
            <a:t>مسألة إثم</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pPr rtl="1"/>
          <a:r>
            <a:rPr lang="ar-SA" sz="2400" b="1" dirty="0">
              <a:solidFill>
                <a:srgbClr val="207D0D"/>
              </a:solidFill>
            </a:rPr>
            <a:t>مسألة عدالة</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pPr rtl="1"/>
          <a:r>
            <a:rPr lang="ar-SA" sz="2400" b="1" dirty="0">
              <a:solidFill>
                <a:srgbClr val="0F6F68"/>
              </a:solidFill>
            </a:rPr>
            <a:t>المفهوم الكتابي للحرب</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pPr rtl="1"/>
          <a:r>
            <a:rPr lang="ar-SA" sz="2400" b="1" dirty="0">
              <a:solidFill>
                <a:srgbClr val="232098"/>
              </a:solidFill>
            </a:rPr>
            <a:t>مُدمرون باختيارهم</a:t>
          </a:r>
          <a:endParaRPr lang="fr-FR" sz="2400" b="1"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pPr rtl="1"/>
          <a:r>
            <a:rPr lang="ar-SA" sz="2400" b="1" dirty="0">
              <a:solidFill>
                <a:srgbClr val="842076"/>
              </a:solidFill>
            </a:rPr>
            <a:t>السعي إلى السلام</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val="rev"/>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pPr algn="r" rtl="1"/>
          <a:r>
            <a:rPr lang="ar-SA" sz="2000" b="1">
              <a:effectLst>
                <a:outerShdw blurRad="38100" dist="38100" dir="2700000" algn="tl">
                  <a:srgbClr val="000000">
                    <a:alpha val="43137"/>
                  </a:srgbClr>
                </a:outerShdw>
              </a:effectLst>
            </a:rPr>
            <a:t>لم يسمح بوجود جيش محترف</a:t>
          </a:r>
          <a:endParaRPr lang="es-ES" sz="20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pPr algn="r" rtl="1"/>
          <a:r>
            <a:rPr lang="ar-SA" sz="2000" b="1" dirty="0">
              <a:effectLst>
                <a:outerShdw blurRad="38100" dist="38100" dir="2700000" algn="tl">
                  <a:srgbClr val="000000">
                    <a:alpha val="43137"/>
                  </a:srgbClr>
                </a:outerShdw>
              </a:effectLst>
            </a:rPr>
            <a:t>لم يتقاضوا الجنود رواتبهم وفي بعض الأحيان لم يتمكنوا حتى من أخذ المسروقات</a:t>
          </a:r>
          <a:endParaRPr lang="es-ES" sz="20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pPr algn="r" rtl="1"/>
          <a:r>
            <a:rPr lang="ar-SA" sz="2000" b="1" dirty="0">
              <a:effectLst>
                <a:outerShdw blurRad="38100" dist="38100" dir="2700000" algn="tl">
                  <a:srgbClr val="000000">
                    <a:alpha val="43137"/>
                  </a:srgbClr>
                </a:outerShdw>
              </a:effectLst>
            </a:rPr>
            <a:t>لم يسمح بالحرب إلا لغزو أرض الميعاد أو الدفاع عنها في تلك اللحظة التاريخية بالذات</a:t>
          </a:r>
          <a:endParaRPr lang="es-ES" sz="20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pPr algn="r" rtl="1"/>
          <a:r>
            <a:rPr lang="ar-SA" sz="2000" b="1" dirty="0">
              <a:effectLst>
                <a:outerShdw blurRad="38100" dist="38100" dir="2700000" algn="tl">
                  <a:srgbClr val="000000">
                    <a:alpha val="43137"/>
                  </a:srgbClr>
                </a:outerShdw>
              </a:effectLst>
            </a:rPr>
            <a:t>كانوا يقودهم أنبياء موحى منهم من الله (مثل موسى أو يشوع)</a:t>
          </a:r>
          <a:endParaRPr lang="es-ES" sz="20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pPr algn="r" rtl="1"/>
          <a:r>
            <a:rPr lang="ar-SA" sz="2000" b="1">
              <a:effectLst>
                <a:outerShdw blurRad="38100" dist="38100" dir="2700000" algn="tl">
                  <a:srgbClr val="000000">
                    <a:alpha val="43137"/>
                  </a:srgbClr>
                </a:outerShdw>
              </a:effectLst>
            </a:rPr>
            <a:t>كان الإعداد الروحي مطلوبا قبل المعركة</a:t>
          </a:r>
          <a:endParaRPr lang="es-ES" sz="20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pPr algn="r" rtl="1"/>
          <a:r>
            <a:rPr lang="ar-SA" sz="2000" b="1" dirty="0">
              <a:effectLst>
                <a:outerShdw blurRad="38100" dist="38100" dir="2700000" algn="tl">
                  <a:srgbClr val="000000">
                    <a:alpha val="43137"/>
                  </a:srgbClr>
                </a:outerShdw>
              </a:effectLst>
            </a:rPr>
            <a:t>أي إسرائيلي لا يمتثل لقواعد الحرب كان يعامل كعدو</a:t>
          </a:r>
          <a:endParaRPr lang="es-ES" sz="20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pPr algn="r" rtl="1"/>
          <a:r>
            <a:rPr lang="ar-SA" sz="2000" b="1">
              <a:effectLst>
                <a:outerShdw blurRad="38100" dist="38100" dir="2700000" algn="tl">
                  <a:srgbClr val="000000">
                    <a:alpha val="43137"/>
                  </a:srgbClr>
                </a:outerShdw>
              </a:effectLst>
            </a:rPr>
            <a:t>في العديد من المناسبات ، تدخل الله مباشرة في المعركة</a:t>
          </a:r>
          <a:endParaRPr lang="es-ES" sz="20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val="rev"/>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pPr rtl="1"/>
          <a:r>
            <a:rPr lang="ar-SA" sz="2000" b="1">
              <a:effectLst>
                <a:outerShdw blurRad="38100" dist="38100" dir="2700000" algn="tl">
                  <a:srgbClr val="000000">
                    <a:alpha val="43137"/>
                  </a:srgbClr>
                </a:outerShdw>
              </a:effectLst>
            </a:rPr>
            <a:t>أولئك الذين يقدرون الهلاك والذين أطاعوا الله يمكن أن يعيشوا (على سبيل المثال ، راحاب)</a:t>
          </a:r>
          <a:endParaRPr lang="es-ES" sz="200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pPr algn="ctr" rtl="1"/>
          <a:r>
            <a:rPr lang="ar-SA" sz="2000" b="1" dirty="0">
              <a:effectLst>
                <a:outerShdw blurRad="38100" dist="38100" dir="2700000" algn="tl">
                  <a:srgbClr val="000000">
                    <a:alpha val="43137"/>
                  </a:srgbClr>
                </a:outerShdw>
              </a:effectLst>
            </a:rPr>
            <a:t>كان من المقرر إعدام الإسرائيليين الذين عصوا الله (على سبيل المثال ، </a:t>
          </a:r>
          <a:r>
            <a:rPr lang="ar-SA" sz="2000" b="1" dirty="0" err="1">
              <a:effectLst>
                <a:outerShdw blurRad="38100" dist="38100" dir="2700000" algn="tl">
                  <a:srgbClr val="000000">
                    <a:alpha val="43137"/>
                  </a:srgbClr>
                </a:outerShdw>
              </a:effectLst>
            </a:rPr>
            <a:t>آخان</a:t>
          </a:r>
          <a:r>
            <a:rPr lang="ar-SA"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4645820" y="0"/>
          <a:ext cx="2793204" cy="2793204"/>
        </a:xfrm>
        <a:prstGeom prst="pie">
          <a:avLst>
            <a:gd name="adj1" fmla="val 16200000"/>
            <a:gd name="adj2" fmla="val 54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0"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rgbClr val="A1730B"/>
              </a:solidFill>
            </a:rPr>
            <a:t>مسألة إثم</a:t>
          </a:r>
          <a:endParaRPr lang="es-ES" sz="2400" kern="1200" dirty="0">
            <a:solidFill>
              <a:srgbClr val="A1730B"/>
            </a:solidFill>
          </a:endParaRPr>
        </a:p>
      </dsp:txBody>
      <dsp:txXfrm>
        <a:off x="0" y="0"/>
        <a:ext cx="6042422" cy="446912"/>
      </dsp:txXfrm>
    </dsp:sp>
    <dsp:sp modelId="{70FA5046-234F-49C1-A7DB-A934C6D5A7FB}">
      <dsp:nvSpPr>
        <dsp:cNvPr id="0" name=""/>
        <dsp:cNvSpPr/>
      </dsp:nvSpPr>
      <dsp:spPr>
        <a:xfrm>
          <a:off x="4939106" y="446912"/>
          <a:ext cx="2206631" cy="2206631"/>
        </a:xfrm>
        <a:prstGeom prst="pie">
          <a:avLst>
            <a:gd name="adj1" fmla="val 16200000"/>
            <a:gd name="adj2" fmla="val 54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0"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rgbClr val="207D0D"/>
              </a:solidFill>
            </a:rPr>
            <a:t>مسألة عدالة</a:t>
          </a:r>
          <a:endParaRPr lang="es-ES" sz="2400" kern="1200" dirty="0">
            <a:solidFill>
              <a:srgbClr val="207D0D"/>
            </a:solidFill>
          </a:endParaRPr>
        </a:p>
      </dsp:txBody>
      <dsp:txXfrm>
        <a:off x="0" y="446912"/>
        <a:ext cx="6042422" cy="446912"/>
      </dsp:txXfrm>
    </dsp:sp>
    <dsp:sp modelId="{2C343801-7DFB-4419-A2C6-0702909ED7A9}">
      <dsp:nvSpPr>
        <dsp:cNvPr id="0" name=""/>
        <dsp:cNvSpPr/>
      </dsp:nvSpPr>
      <dsp:spPr>
        <a:xfrm>
          <a:off x="5232393" y="893825"/>
          <a:ext cx="1620058" cy="1620058"/>
        </a:xfrm>
        <a:prstGeom prst="pie">
          <a:avLst>
            <a:gd name="adj1" fmla="val 16200000"/>
            <a:gd name="adj2" fmla="val 54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0"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rgbClr val="0F6F68"/>
              </a:solidFill>
            </a:rPr>
            <a:t>المفهوم الكتابي للحرب</a:t>
          </a:r>
          <a:endParaRPr lang="es-ES" sz="2400" kern="1200" dirty="0">
            <a:solidFill>
              <a:srgbClr val="0F6F68"/>
            </a:solidFill>
          </a:endParaRPr>
        </a:p>
      </dsp:txBody>
      <dsp:txXfrm>
        <a:off x="0" y="893825"/>
        <a:ext cx="6042422" cy="446912"/>
      </dsp:txXfrm>
    </dsp:sp>
    <dsp:sp modelId="{D3EA1FA7-2952-42BA-832A-482A7A02E1B9}">
      <dsp:nvSpPr>
        <dsp:cNvPr id="0" name=""/>
        <dsp:cNvSpPr/>
      </dsp:nvSpPr>
      <dsp:spPr>
        <a:xfrm>
          <a:off x="5525679" y="1340738"/>
          <a:ext cx="1033485" cy="1033485"/>
        </a:xfrm>
        <a:prstGeom prst="pie">
          <a:avLst>
            <a:gd name="adj1" fmla="val 16200000"/>
            <a:gd name="adj2" fmla="val 54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0"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rgbClr val="232098"/>
              </a:solidFill>
            </a:rPr>
            <a:t>مُدمرون باختيارهم</a:t>
          </a:r>
          <a:endParaRPr lang="fr-FR" sz="2400" b="1" kern="1200" dirty="0">
            <a:solidFill>
              <a:srgbClr val="232098"/>
            </a:solidFill>
          </a:endParaRPr>
        </a:p>
      </dsp:txBody>
      <dsp:txXfrm>
        <a:off x="0" y="1340738"/>
        <a:ext cx="6042422" cy="446912"/>
      </dsp:txXfrm>
    </dsp:sp>
    <dsp:sp modelId="{71446DB9-0538-4BBB-8AD0-73B4BDD479C5}">
      <dsp:nvSpPr>
        <dsp:cNvPr id="0" name=""/>
        <dsp:cNvSpPr/>
      </dsp:nvSpPr>
      <dsp:spPr>
        <a:xfrm>
          <a:off x="5818966" y="1787651"/>
          <a:ext cx="446912" cy="446912"/>
        </a:xfrm>
        <a:prstGeom prst="pie">
          <a:avLst>
            <a:gd name="adj1" fmla="val 16200000"/>
            <a:gd name="adj2" fmla="val 54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0"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rgbClr val="842076"/>
              </a:solidFill>
            </a:rPr>
            <a:t>السعي إلى السلام</a:t>
          </a:r>
          <a:endParaRPr lang="es-ES" sz="2400" kern="1200" dirty="0">
            <a:solidFill>
              <a:srgbClr val="842076"/>
            </a:solidFill>
          </a:endParaRPr>
        </a:p>
      </dsp:txBody>
      <dsp:txXfrm>
        <a:off x="0"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8481355" y="-782931"/>
          <a:ext cx="6086397" cy="6086397"/>
        </a:xfrm>
        <a:prstGeom prst="blockArc">
          <a:avLst>
            <a:gd name="adj1" fmla="val 8100000"/>
            <a:gd name="adj2" fmla="val 135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60349"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لم يسمح بوجود جيش محترف</a:t>
          </a:r>
          <a:endParaRPr lang="es-ES" sz="2000" kern="1200" dirty="0">
            <a:effectLst>
              <a:outerShdw blurRad="38100" dist="38100" dir="2700000" algn="tl">
                <a:srgbClr val="000000">
                  <a:alpha val="43137"/>
                </a:srgbClr>
              </a:outerShdw>
            </a:effectLst>
          </a:endParaRPr>
        </a:p>
      </dsp:txBody>
      <dsp:txXfrm>
        <a:off x="60349" y="205503"/>
        <a:ext cx="9081486" cy="410826"/>
      </dsp:txXfrm>
    </dsp:sp>
    <dsp:sp modelId="{AE74F7CC-BEAC-4A37-851F-82FF8547FEF0}">
      <dsp:nvSpPr>
        <dsp:cNvPr id="0" name=""/>
        <dsp:cNvSpPr/>
      </dsp:nvSpPr>
      <dsp:spPr>
        <a:xfrm>
          <a:off x="888506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0349"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لم يتقاضوا الجنود رواتبهم وفي بعض الأحيان لم يتمكنوا حتى من أخذ المسروقات</a:t>
          </a:r>
          <a:endParaRPr lang="es-ES" sz="2000" kern="1200" dirty="0">
            <a:effectLst>
              <a:outerShdw blurRad="38100" dist="38100" dir="2700000" algn="tl">
                <a:srgbClr val="000000">
                  <a:alpha val="43137"/>
                </a:srgbClr>
              </a:outerShdw>
            </a:effectLst>
          </a:endParaRPr>
        </a:p>
      </dsp:txBody>
      <dsp:txXfrm>
        <a:off x="60349" y="822104"/>
        <a:ext cx="8709446" cy="410826"/>
      </dsp:txXfrm>
    </dsp:sp>
    <dsp:sp modelId="{084B62E5-F22E-4F07-B5B1-770FC4A73F38}">
      <dsp:nvSpPr>
        <dsp:cNvPr id="0" name=""/>
        <dsp:cNvSpPr/>
      </dsp:nvSpPr>
      <dsp:spPr>
        <a:xfrm>
          <a:off x="851302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60349"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لم يسمح بالحرب إلا لغزو أرض الميعاد أو الدفاع عنها في تلك اللحظة التاريخية بالذات</a:t>
          </a:r>
          <a:endParaRPr lang="es-ES" sz="2000" kern="1200" dirty="0">
            <a:effectLst>
              <a:outerShdw blurRad="38100" dist="38100" dir="2700000" algn="tl">
                <a:srgbClr val="000000">
                  <a:alpha val="43137"/>
                </a:srgbClr>
              </a:outerShdw>
            </a:effectLst>
          </a:endParaRPr>
        </a:p>
      </dsp:txBody>
      <dsp:txXfrm>
        <a:off x="60349" y="1328765"/>
        <a:ext cx="8505570" cy="629800"/>
      </dsp:txXfrm>
    </dsp:sp>
    <dsp:sp modelId="{281349C6-0B2D-4342-BA0D-1069848ADF44}">
      <dsp:nvSpPr>
        <dsp:cNvPr id="0" name=""/>
        <dsp:cNvSpPr/>
      </dsp:nvSpPr>
      <dsp:spPr>
        <a:xfrm>
          <a:off x="8309153"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60349"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كانوا يقودهم أنبياء موحى منهم من الله (مثل موسى أو يشوع)</a:t>
          </a:r>
          <a:endParaRPr lang="es-ES" sz="2000" kern="1200" dirty="0">
            <a:effectLst>
              <a:outerShdw blurRad="38100" dist="38100" dir="2700000" algn="tl">
                <a:srgbClr val="000000">
                  <a:alpha val="43137"/>
                </a:srgbClr>
              </a:outerShdw>
            </a:effectLst>
          </a:endParaRPr>
        </a:p>
      </dsp:txBody>
      <dsp:txXfrm>
        <a:off x="60349" y="2054853"/>
        <a:ext cx="8440474" cy="410826"/>
      </dsp:txXfrm>
    </dsp:sp>
    <dsp:sp modelId="{65A11B11-D3EA-424D-9450-54F6BB2D110C}">
      <dsp:nvSpPr>
        <dsp:cNvPr id="0" name=""/>
        <dsp:cNvSpPr/>
      </dsp:nvSpPr>
      <dsp:spPr>
        <a:xfrm>
          <a:off x="8244057"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60349"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كان الإعداد الروحي مطلوبا قبل المعركة</a:t>
          </a:r>
          <a:endParaRPr lang="es-ES" sz="2000" kern="1200" dirty="0">
            <a:effectLst>
              <a:outerShdw blurRad="38100" dist="38100" dir="2700000" algn="tl">
                <a:srgbClr val="000000">
                  <a:alpha val="43137"/>
                </a:srgbClr>
              </a:outerShdw>
            </a:effectLst>
          </a:endParaRPr>
        </a:p>
      </dsp:txBody>
      <dsp:txXfrm>
        <a:off x="60349" y="2671454"/>
        <a:ext cx="8505570" cy="410826"/>
      </dsp:txXfrm>
    </dsp:sp>
    <dsp:sp modelId="{8831F3A7-B6A1-4F0C-9F12-00A36A593EC3}">
      <dsp:nvSpPr>
        <dsp:cNvPr id="0" name=""/>
        <dsp:cNvSpPr/>
      </dsp:nvSpPr>
      <dsp:spPr>
        <a:xfrm>
          <a:off x="8309153"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0349"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أي إسرائيلي لا يمتثل لقواعد الحرب كان يعامل كعدو</a:t>
          </a:r>
          <a:endParaRPr lang="es-ES" sz="2000" kern="1200" dirty="0">
            <a:effectLst>
              <a:outerShdw blurRad="38100" dist="38100" dir="2700000" algn="tl">
                <a:srgbClr val="000000">
                  <a:alpha val="43137"/>
                </a:srgbClr>
              </a:outerShdw>
            </a:effectLst>
          </a:endParaRPr>
        </a:p>
      </dsp:txBody>
      <dsp:txXfrm>
        <a:off x="60349" y="3287603"/>
        <a:ext cx="8709446" cy="410826"/>
      </dsp:txXfrm>
    </dsp:sp>
    <dsp:sp modelId="{25949BFB-8531-4404-AC7B-DE8EACFB641D}">
      <dsp:nvSpPr>
        <dsp:cNvPr id="0" name=""/>
        <dsp:cNvSpPr/>
      </dsp:nvSpPr>
      <dsp:spPr>
        <a:xfrm>
          <a:off x="851302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60349"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50800" rIns="326093" bIns="50800" numCol="1" spcCol="1270" anchor="ctr" anchorCtr="0">
          <a:noAutofit/>
        </a:bodyPr>
        <a:lstStyle/>
        <a:p>
          <a:pPr marL="0" lvl="0" indent="0" algn="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في العديد من المناسبات ، تدخل الله مباشرة في المعركة</a:t>
          </a:r>
          <a:endParaRPr lang="es-ES" sz="2000" kern="1200" dirty="0">
            <a:effectLst>
              <a:outerShdw blurRad="38100" dist="38100" dir="2700000" algn="tl">
                <a:srgbClr val="000000">
                  <a:alpha val="43137"/>
                </a:srgbClr>
              </a:outerShdw>
            </a:effectLst>
          </a:endParaRPr>
        </a:p>
      </dsp:txBody>
      <dsp:txXfrm>
        <a:off x="60349" y="3904204"/>
        <a:ext cx="9081486" cy="410826"/>
      </dsp:txXfrm>
    </dsp:sp>
    <dsp:sp modelId="{FEF755CF-ECD6-4835-8D5C-EA830F06A519}">
      <dsp:nvSpPr>
        <dsp:cNvPr id="0" name=""/>
        <dsp:cNvSpPr/>
      </dsp:nvSpPr>
      <dsp:spPr>
        <a:xfrm>
          <a:off x="888506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effectLst>
                <a:outerShdw blurRad="38100" dist="38100" dir="2700000" algn="tl">
                  <a:srgbClr val="000000">
                    <a:alpha val="43137"/>
                  </a:srgbClr>
                </a:outerShdw>
              </a:effectLst>
            </a:rPr>
            <a:t>أولئك الذين يقدرون الهلاك والذين أطاعوا الله يمكن أن يعيشوا (على سبيل المثال ، راحاب)</a:t>
          </a:r>
          <a:endParaRPr lang="es-ES" sz="2000" kern="120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effectLst>
                <a:outerShdw blurRad="38100" dist="38100" dir="2700000" algn="tl">
                  <a:srgbClr val="000000">
                    <a:alpha val="43137"/>
                  </a:srgbClr>
                </a:outerShdw>
              </a:effectLst>
            </a:rPr>
            <a:t>كان من المقرر إعدام الإسرائيليين الذين عصوا الله (على سبيل المثال ، </a:t>
          </a:r>
          <a:r>
            <a:rPr lang="ar-SA" sz="2000" b="1" kern="1200" dirty="0" err="1">
              <a:effectLst>
                <a:outerShdw blurRad="38100" dist="38100" dir="2700000" algn="tl">
                  <a:srgbClr val="000000">
                    <a:alpha val="43137"/>
                  </a:srgbClr>
                </a:outerShdw>
              </a:effectLst>
            </a:rPr>
            <a:t>آخان</a:t>
          </a:r>
          <a:r>
            <a:rPr lang="ar-SA"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01/11/2025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01/11/2025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01/11/2025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269480" y="314494"/>
            <a:ext cx="4724401" cy="1015663"/>
          </a:xfrm>
          <a:prstGeom prst="rect">
            <a:avLst/>
          </a:prstGeom>
          <a:noFill/>
        </p:spPr>
        <p:txBody>
          <a:bodyPr wrap="square" rtlCol="0">
            <a:spAutoFit/>
            <a:scene3d>
              <a:camera prst="orthographicFront"/>
              <a:lightRig rig="brightRoom" dir="t"/>
            </a:scene3d>
            <a:sp3d extrusionH="57150">
              <a:bevelT w="69850" h="38100" prst="cross"/>
            </a:sp3d>
          </a:bodyPr>
          <a:lstStyle/>
          <a:p>
            <a:pPr algn="ctr" rtl="1"/>
            <a:r>
              <a:rPr lang="ar-SA" sz="60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الرَّبُّ يُحارِبُ عنكُمْ</a:t>
            </a:r>
            <a:endParaRPr lang="en" sz="60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2313940" cy="338554"/>
          </a:xfrm>
          <a:prstGeom prst="rect">
            <a:avLst/>
          </a:prstGeom>
          <a:noFill/>
        </p:spPr>
        <p:txBody>
          <a:bodyPr wrap="square" rtlCol="0">
            <a:spAutoFit/>
          </a:bodyPr>
          <a:lstStyle/>
          <a:p>
            <a:r>
              <a:rPr lang="ar-SA" sz="1600" b="1" dirty="0">
                <a:solidFill>
                  <a:srgbClr val="7B4F3D"/>
                </a:solidFill>
              </a:rPr>
              <a:t>الدرس 5 ليوم 1 نوفمبر 2025</a:t>
            </a:r>
            <a:endParaRPr lang="en" sz="1600" b="1" dirty="0">
              <a:solidFill>
                <a:srgbClr val="7B4F3D"/>
              </a:solidFill>
            </a:endParaRP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14299" y="622439"/>
            <a:ext cx="5981701" cy="3693319"/>
          </a:xfrm>
          <a:prstGeom prst="rect">
            <a:avLst/>
          </a:prstGeom>
          <a:noFill/>
        </p:spPr>
        <p:txBody>
          <a:bodyPr wrap="square">
            <a:spAutoFit/>
            <a:scene3d>
              <a:camera prst="orthographicFront"/>
              <a:lightRig rig="threePt" dir="t"/>
            </a:scene3d>
            <a:sp3d extrusionH="57150">
              <a:bevelT w="38100" h="38100"/>
            </a:sp3d>
          </a:bodyPr>
          <a:lstStyle/>
          <a:p>
            <a:pPr marL="0" marR="0" lvl="0" indent="0" defTabSz="914400" rtl="1" eaLnBrk="1" fontAlgn="auto" latinLnBrk="0" hangingPunct="1">
              <a:lnSpc>
                <a:spcPct val="100000"/>
              </a:lnSpc>
              <a:spcBef>
                <a:spcPts val="1200"/>
              </a:spcBef>
              <a:spcAft>
                <a:spcPts val="0"/>
              </a:spcAft>
              <a:buClrTx/>
              <a:buSzTx/>
              <a:buFontTx/>
              <a:buNone/>
              <a:tabLst/>
              <a:defRPr/>
            </a:pPr>
            <a:r>
              <a:rPr kumimoji="0" lang="ar-SA"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'وَظَفِرَ يَشُوعُ بِجَمِيعِ هَؤُلاءِ الْمُلُوكِ وَاسْتَوْلَى عَلَى أَرْضِهِمْ دَفْعَةً وَاحِدَةً، لأَنَّ الرَّبَّ إِلَهَ إِسْرَائِيلَ حَارَبَ عَنْهُمْ. '</a:t>
            </a:r>
          </a:p>
          <a:p>
            <a:pPr marL="0" marR="0" lvl="0" indent="0" defTabSz="914400" rtl="1" eaLnBrk="1" fontAlgn="auto" latinLnBrk="0" hangingPunct="1">
              <a:lnSpc>
                <a:spcPct val="100000"/>
              </a:lnSpc>
              <a:spcBef>
                <a:spcPts val="1200"/>
              </a:spcBef>
              <a:spcAft>
                <a:spcPts val="0"/>
              </a:spcAft>
              <a:buClrTx/>
              <a:buSzTx/>
              <a:buFontTx/>
              <a:buNone/>
              <a:tabLst/>
              <a:defRPr/>
            </a:pPr>
            <a:endParaRPr kumimoji="0" lang="ar-SA"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a:p>
            <a:pPr marL="0" marR="0" lvl="0" indent="0" defTabSz="914400" rtl="1" eaLnBrk="1" fontAlgn="auto" latinLnBrk="0" hangingPunct="1">
              <a:lnSpc>
                <a:spcPct val="100000"/>
              </a:lnSpc>
              <a:spcBef>
                <a:spcPts val="1200"/>
              </a:spcBef>
              <a:spcAft>
                <a:spcPts val="0"/>
              </a:spcAft>
              <a:buClrTx/>
              <a:buSzTx/>
              <a:buFontTx/>
              <a:buNone/>
              <a:tabLst/>
              <a:defRPr/>
            </a:pPr>
            <a:r>
              <a:rPr kumimoji="0" lang="ar-SA"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يشوع</a:t>
            </a:r>
            <a:r>
              <a:rPr lang="fr-FR" sz="2400" b="1" dirty="0">
                <a:ln w="12700" cmpd="sng">
                  <a:noFill/>
                  <a:prstDash val="solid"/>
                </a:ln>
                <a:solidFill>
                  <a:srgbClr val="613E51"/>
                </a:solidFill>
                <a:latin typeface="Comic Sans MS" panose="030F0702030302020204" pitchFamily="66" charset="0"/>
              </a:rPr>
              <a:t>42:10 </a:t>
            </a:r>
            <a:endParaRPr kumimoji="0" lang="ar-SA"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a:p>
            <a:pPr marL="0" marR="0" lvl="0" indent="0" defTabSz="914400" rtl="1" eaLnBrk="1" fontAlgn="auto" latinLnBrk="0" hangingPunct="1">
              <a:lnSpc>
                <a:spcPct val="100000"/>
              </a:lnSpc>
              <a:spcBef>
                <a:spcPts val="1200"/>
              </a:spcBef>
              <a:spcAft>
                <a:spcPts val="0"/>
              </a:spcAft>
              <a:buClrTx/>
              <a:buSzTx/>
              <a:buFontTx/>
              <a:buNone/>
              <a:tabLst/>
              <a:defRPr/>
            </a:pPr>
            <a:endParaRPr kumimoji="0" lang="ar-SA"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3548429503"/>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28575" y="205675"/>
            <a:ext cx="6800850" cy="830997"/>
          </a:xfrm>
          <a:prstGeom prst="rect">
            <a:avLst/>
          </a:prstGeom>
          <a:noFill/>
        </p:spPr>
        <p:txBody>
          <a:bodyPr wrap="square" rtlCol="0">
            <a:spAutoFit/>
          </a:bodyPr>
          <a:lstStyle/>
          <a:p>
            <a:pPr algn="r" rtl="1">
              <a:spcBef>
                <a:spcPts val="600"/>
              </a:spcBef>
            </a:pPr>
            <a:r>
              <a:rPr lang="ar-SA" sz="2400" b="1" dirty="0"/>
              <a:t>إن فهم الحرب التي دفعت إسرائيل إلى الاستيلاء على أرض كنعان ليس بالأمر السهل.</a:t>
            </a:r>
            <a:endParaRPr lang="en" sz="2400" b="1" dirty="0"/>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28575" y="2520806"/>
            <a:ext cx="6800850" cy="1200329"/>
          </a:xfrm>
          <a:prstGeom prst="rect">
            <a:avLst/>
          </a:prstGeom>
          <a:noFill/>
        </p:spPr>
        <p:txBody>
          <a:bodyPr wrap="square">
            <a:spAutoFit/>
          </a:bodyPr>
          <a:lstStyle/>
          <a:p>
            <a:pPr algn="r" rtl="1">
              <a:spcBef>
                <a:spcPts val="600"/>
              </a:spcBef>
            </a:pPr>
            <a:r>
              <a:rPr lang="ar-SA" sz="2400" b="1" dirty="0"/>
              <a:t>لفهم هذه المشكلة ، يجب أن نتعمق في المفهوم الكتابي للحرب والقيم الأخلاقية المعرضة للخطر في تلك اللحظة الحرجة من التاريخ.</a:t>
            </a:r>
            <a:endParaRPr lang="en" sz="2400" b="1" dirty="0"/>
          </a:p>
        </p:txBody>
      </p:sp>
      <p:sp>
        <p:nvSpPr>
          <p:cNvPr id="8" name="CuadroTexto 7">
            <a:extLst>
              <a:ext uri="{FF2B5EF4-FFF2-40B4-BE49-F238E27FC236}">
                <a16:creationId xmlns:a16="http://schemas.microsoft.com/office/drawing/2014/main" id="{A7F3E65F-4EB7-1E41-B190-A4D735E23632}"/>
              </a:ext>
            </a:extLst>
          </p:cNvPr>
          <p:cNvSpPr txBox="1"/>
          <p:nvPr/>
        </p:nvSpPr>
        <p:spPr>
          <a:xfrm>
            <a:off x="28575" y="1749095"/>
            <a:ext cx="6800850" cy="830997"/>
          </a:xfrm>
          <a:prstGeom prst="rect">
            <a:avLst/>
          </a:prstGeom>
          <a:noFill/>
        </p:spPr>
        <p:txBody>
          <a:bodyPr wrap="square">
            <a:spAutoFit/>
          </a:bodyPr>
          <a:lstStyle/>
          <a:p>
            <a:pPr algn="r" rtl="1">
              <a:spcBef>
                <a:spcPts val="600"/>
              </a:spcBef>
            </a:pPr>
            <a:r>
              <a:rPr lang="ar-SA" sz="2400" b="1" dirty="0"/>
              <a:t>فلماذا مات الكثير من الناس؟ هل يمكن اعتبار تلك الحرب "مقدسة"؟</a:t>
            </a:r>
            <a:endParaRPr lang="en" sz="2400" b="1" dirty="0"/>
          </a:p>
        </p:txBody>
      </p:sp>
      <p:sp>
        <p:nvSpPr>
          <p:cNvPr id="11" name="CuadroTexto 10">
            <a:extLst>
              <a:ext uri="{FF2B5EF4-FFF2-40B4-BE49-F238E27FC236}">
                <a16:creationId xmlns:a16="http://schemas.microsoft.com/office/drawing/2014/main" id="{C1BA3ABD-9338-ABC4-EE61-3D2ADDFFC365}"/>
              </a:ext>
            </a:extLst>
          </p:cNvPr>
          <p:cNvSpPr txBox="1"/>
          <p:nvPr/>
        </p:nvSpPr>
        <p:spPr>
          <a:xfrm>
            <a:off x="28575" y="977385"/>
            <a:ext cx="6800850" cy="830997"/>
          </a:xfrm>
          <a:prstGeom prst="rect">
            <a:avLst/>
          </a:prstGeom>
          <a:noFill/>
        </p:spPr>
        <p:txBody>
          <a:bodyPr wrap="square">
            <a:spAutoFit/>
          </a:bodyPr>
          <a:lstStyle/>
          <a:p>
            <a:pPr algn="r" rtl="1">
              <a:spcBef>
                <a:spcPts val="600"/>
              </a:spcBef>
            </a:pPr>
            <a:r>
              <a:rPr lang="ar-SA" sz="2400" b="1" dirty="0"/>
              <a:t>تماما كما لم يقصد الله أبدا وجود الخطيئة، كما أنه لم يكن ينوي وجود الحرب.</a:t>
            </a:r>
            <a:endParaRPr lang="en" sz="2400" b="1" dirty="0"/>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left)">
                                      <p:cBhvr>
                                        <p:cTn id="35" dur="500"/>
                                        <p:tgtEl>
                                          <p:spTgt spid="4">
                                            <p:graphicEl>
                                              <a:dgm id="{462FD557-DC1C-4D92-9C46-D5D41FEB10E4}"/>
                                            </p:graphicEl>
                                          </p:spTgt>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righ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left)">
                                      <p:cBhvr>
                                        <p:cTn id="43" dur="500"/>
                                        <p:tgtEl>
                                          <p:spTgt spid="4">
                                            <p:graphicEl>
                                              <a:dgm id="{70FA5046-234F-49C1-A7DB-A934C6D5A7FB}"/>
                                            </p:graphicEl>
                                          </p:spTgt>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righ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left)">
                                      <p:cBhvr>
                                        <p:cTn id="51" dur="500"/>
                                        <p:tgtEl>
                                          <p:spTgt spid="4">
                                            <p:graphicEl>
                                              <a:dgm id="{2C343801-7DFB-4419-A2C6-0702909ED7A9}"/>
                                            </p:graphicEl>
                                          </p:spTgt>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righ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left)">
                                      <p:cBhvr>
                                        <p:cTn id="59" dur="500"/>
                                        <p:tgtEl>
                                          <p:spTgt spid="4">
                                            <p:graphicEl>
                                              <a:dgm id="{D3EA1FA7-2952-42BA-832A-482A7A02E1B9}"/>
                                            </p:graphicEl>
                                          </p:spTgt>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righ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left)">
                                      <p:cBhvr>
                                        <p:cTn id="67" dur="500"/>
                                        <p:tgtEl>
                                          <p:spTgt spid="4">
                                            <p:graphicEl>
                                              <a:dgm id="{71446DB9-0538-4BBB-8AD0-73B4BDD479C5}"/>
                                            </p:graphicEl>
                                          </p:spTgt>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righ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304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dirty="0">
                <a:ln/>
                <a:solidFill>
                  <a:schemeClr val="accent3"/>
                </a:solidFill>
              </a:rPr>
              <a:t>مسألة إثم</a:t>
            </a:r>
            <a:endParaRPr lang="en" sz="4400" b="1" dirty="0">
              <a:ln/>
              <a:solidFill>
                <a:schemeClr val="accent3"/>
              </a:solidFill>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88796"/>
            <a:ext cx="8915400" cy="861774"/>
          </a:xfrm>
          <a:prstGeom prst="rect">
            <a:avLst/>
          </a:prstGeom>
          <a:noFill/>
        </p:spPr>
        <p:txBody>
          <a:bodyPr wrap="square">
            <a:spAutoFit/>
            <a:scene3d>
              <a:camera prst="orthographicFront"/>
              <a:lightRig rig="threePt" dir="t"/>
            </a:scene3d>
            <a:sp3d extrusionH="57150">
              <a:bevelT w="38100" h="38100"/>
            </a:sp3d>
          </a:bodyPr>
          <a:lstStyle/>
          <a:p>
            <a:pPr algn="ctr" rtl="1"/>
            <a:r>
              <a:rPr lang="ar-SA" b="1" dirty="0">
                <a:solidFill>
                  <a:schemeClr val="accent6">
                    <a:lumMod val="75000"/>
                  </a:schemeClr>
                </a:solidFill>
                <a:latin typeface="Comic Sans MS" panose="030F0702030302020204" pitchFamily="66" charset="0"/>
              </a:rPr>
              <a:t>'أَمَّا هُمْ فَسَيَرْجِعُونَ بَعْدَ أَرْبَعَةِ أَجْيَالٍ إِلَى هُنَا، لأَنَّ إِثْمَ </a:t>
            </a:r>
            <a:r>
              <a:rPr lang="ar-SA" b="1" dirty="0" err="1">
                <a:solidFill>
                  <a:schemeClr val="accent6">
                    <a:lumMod val="75000"/>
                  </a:schemeClr>
                </a:solidFill>
                <a:latin typeface="Comic Sans MS" panose="030F0702030302020204" pitchFamily="66" charset="0"/>
              </a:rPr>
              <a:t>الأَمُورِيِّينَ</a:t>
            </a:r>
            <a:r>
              <a:rPr lang="ar-SA" b="1" dirty="0">
                <a:solidFill>
                  <a:schemeClr val="accent6">
                    <a:lumMod val="75000"/>
                  </a:schemeClr>
                </a:solidFill>
                <a:latin typeface="Comic Sans MS" panose="030F0702030302020204" pitchFamily="66" charset="0"/>
              </a:rPr>
              <a:t> لَمْ يَكْتَمِلْ بَعْدُ». </a:t>
            </a:r>
          </a:p>
          <a:p>
            <a:pPr algn="ctr" rtl="1"/>
            <a:r>
              <a:rPr lang="ar-SA" b="1" dirty="0">
                <a:solidFill>
                  <a:schemeClr val="accent6">
                    <a:lumMod val="75000"/>
                  </a:schemeClr>
                </a:solidFill>
                <a:latin typeface="Comic Sans MS" panose="030F0702030302020204" pitchFamily="66" charset="0"/>
              </a:rPr>
              <a:t>التكوين </a:t>
            </a:r>
            <a:r>
              <a:rPr lang="fr-FR" b="1" dirty="0">
                <a:solidFill>
                  <a:schemeClr val="accent6">
                    <a:lumMod val="75000"/>
                  </a:schemeClr>
                </a:solidFill>
                <a:latin typeface="Comic Sans MS" panose="030F0702030302020204" pitchFamily="66" charset="0"/>
              </a:rPr>
              <a:t>16:15</a:t>
            </a:r>
            <a:endParaRPr lang="ar-SA" b="1" dirty="0">
              <a:solidFill>
                <a:schemeClr val="accent6">
                  <a:lumMod val="75000"/>
                </a:schemeClr>
              </a:solidFill>
              <a:latin typeface="Comic Sans MS" panose="030F0702030302020204" pitchFamily="66" charset="0"/>
            </a:endParaRPr>
          </a:p>
          <a:p>
            <a:pPr algn="ctr"/>
            <a:endParaRPr lang="en"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58622"/>
            <a:ext cx="9315449" cy="830997"/>
          </a:xfrm>
          <a:prstGeom prst="rect">
            <a:avLst/>
          </a:prstGeom>
          <a:noFill/>
        </p:spPr>
        <p:txBody>
          <a:bodyPr wrap="square" rtlCol="0">
            <a:spAutoFit/>
          </a:bodyPr>
          <a:lstStyle/>
          <a:p>
            <a:pPr algn="r" rtl="1">
              <a:spcBef>
                <a:spcPts val="600"/>
              </a:spcBef>
            </a:pPr>
            <a:r>
              <a:rPr lang="ar-SA" sz="2400" b="1" dirty="0"/>
              <a:t>كشف علم الآثار أن دين كنعان كان بالضبط ما يقوله الكتاب المقدس: السحر ، العرافة ، التواصل مع الموتى ، الروحانية ... والتضحية بالأطفال! (تثنية 18: 9-12).</a:t>
            </a:r>
            <a:endParaRPr lang="en" sz="2400" b="1" dirty="0"/>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647949" y="4057471"/>
            <a:ext cx="3402711" cy="2677656"/>
          </a:xfrm>
          <a:prstGeom prst="rect">
            <a:avLst/>
          </a:prstGeom>
          <a:noFill/>
        </p:spPr>
        <p:txBody>
          <a:bodyPr wrap="square">
            <a:spAutoFit/>
          </a:bodyPr>
          <a:lstStyle/>
          <a:p>
            <a:pPr algn="r" rtl="1">
              <a:spcBef>
                <a:spcPts val="600"/>
              </a:spcBef>
            </a:pPr>
            <a:r>
              <a:rPr lang="ar-SA" sz="2400" b="1" dirty="0"/>
              <a:t>أخيرا ، كان لا بد من وضع حد لهذه الطقوس الشاذة ، التي قللت من أخلاق الناس وعززت جميع أنواع الرذائل. إن إبادة الكنعانيين ستمنع - على الأقل لبعض الوقت - من الانحطاط الأخلاقي للبشرية.</a:t>
            </a:r>
            <a:endParaRPr lang="en" sz="2400" b="1" dirty="0"/>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15452" cy="830997"/>
          </a:xfrm>
          <a:prstGeom prst="rect">
            <a:avLst/>
          </a:prstGeom>
          <a:noFill/>
        </p:spPr>
        <p:txBody>
          <a:bodyPr wrap="square">
            <a:spAutoFit/>
          </a:bodyPr>
          <a:lstStyle/>
          <a:p>
            <a:pPr algn="r" rtl="1">
              <a:spcBef>
                <a:spcPts val="600"/>
              </a:spcBef>
            </a:pPr>
            <a:r>
              <a:rPr lang="ar-SA" sz="2400" b="1" dirty="0"/>
              <a:t>على الرغم من أن هذه الممارسات كانت شائعة بالفعل في زمن إبراهيم ، إلا أن الله أعطاهم أكثر من 400 عام لتصحيح سلوكهم.</a:t>
            </a:r>
            <a:endParaRPr lang="en" sz="2400" b="1" dirty="0"/>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167294"/>
            <a:ext cx="9315452" cy="830997"/>
          </a:xfrm>
          <a:prstGeom prst="rect">
            <a:avLst/>
          </a:prstGeom>
          <a:noFill/>
        </p:spPr>
        <p:txBody>
          <a:bodyPr wrap="square">
            <a:spAutoFit/>
          </a:bodyPr>
          <a:lstStyle/>
          <a:p>
            <a:pPr algn="r" rtl="1">
              <a:spcBef>
                <a:spcPts val="600"/>
              </a:spcBef>
            </a:pPr>
            <a:r>
              <a:rPr lang="ar-SA" sz="2400" b="1" dirty="0"/>
              <a:t>يجب أن نضيف إلى ذلك طقوس "الدعارة المقدسة" - التي لا علاقة لها بالقداسة - التي يمارسها كل من الكهنة </a:t>
            </a:r>
            <a:r>
              <a:rPr lang="ar-SA" sz="2400" b="1" dirty="0" err="1"/>
              <a:t>والكاهنات</a:t>
            </a:r>
            <a:r>
              <a:rPr lang="ar-SA" sz="2400" b="1" dirty="0"/>
              <a:t>.</a:t>
            </a:r>
            <a:endParaRPr lang="en" sz="2400" b="1" dirty="0"/>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2"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righ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rtl="1"/>
            <a:r>
              <a:rPr lang="ar-SA" sz="4400" b="1" dirty="0">
                <a:ln/>
                <a:solidFill>
                  <a:srgbClr val="118B9D"/>
                </a:solidFill>
                <a:effectLst>
                  <a:outerShdw blurRad="38100" dist="38100" dir="2700000" algn="tl">
                    <a:srgbClr val="000000">
                      <a:alpha val="43137"/>
                    </a:srgbClr>
                  </a:outerShdw>
                </a:effectLst>
              </a:rPr>
              <a:t>مسألة عدالة</a:t>
            </a:r>
            <a:endParaRPr lang="en" sz="4400" b="1" dirty="0">
              <a:ln/>
              <a:solidFill>
                <a:srgbClr val="118B9D"/>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592336"/>
            <a:ext cx="10534650" cy="830997"/>
          </a:xfrm>
          <a:prstGeom prst="rect">
            <a:avLst/>
          </a:prstGeom>
          <a:noFill/>
        </p:spPr>
        <p:txBody>
          <a:bodyPr wrap="square">
            <a:spAutoFit/>
            <a:scene3d>
              <a:camera prst="orthographicFront"/>
              <a:lightRig rig="threePt" dir="t"/>
            </a:scene3d>
            <a:sp3d extrusionH="57150">
              <a:bevelT w="38100" h="38100"/>
            </a:sp3d>
          </a:bodyPr>
          <a:lstStyle/>
          <a:p>
            <a:pPr algn="ctr" rtl="1"/>
            <a:r>
              <a:rPr lang="en" sz="2400" b="1" dirty="0">
                <a:solidFill>
                  <a:schemeClr val="accent2">
                    <a:lumMod val="50000"/>
                  </a:schemeClr>
                </a:solidFill>
                <a:latin typeface="Comic Sans MS" panose="030F0702030302020204" pitchFamily="66" charset="0"/>
              </a:rPr>
              <a:t>“</a:t>
            </a:r>
            <a:r>
              <a:rPr lang="ar-SA" sz="2400" b="1" dirty="0">
                <a:solidFill>
                  <a:schemeClr val="accent2">
                    <a:lumMod val="50000"/>
                  </a:schemeClr>
                </a:solidFill>
              </a:rPr>
              <a:t>اللهُ قَاضٍ عَادِلٌ، وَهُوَ إِلَهٌ يَسْخَطُ عَلَى الأَشْرَارِ فِي كُلِّ يَوْمٍ. </a:t>
            </a:r>
            <a:r>
              <a:rPr lang="ar-SA" sz="1600" b="1" dirty="0">
                <a:solidFill>
                  <a:schemeClr val="accent2">
                    <a:lumMod val="50000"/>
                  </a:schemeClr>
                </a:solidFill>
              </a:rPr>
              <a:t>12</a:t>
            </a:r>
            <a:r>
              <a:rPr lang="ar-SA" sz="2400" b="1" dirty="0">
                <a:solidFill>
                  <a:schemeClr val="accent2">
                    <a:lumMod val="50000"/>
                  </a:schemeClr>
                </a:solidFill>
              </a:rPr>
              <a:t>صَقَلَ سَيْفَهُ لِيَضْرِبَ بِهِ الشِّرِّيرَ الَّذِي لَا يَتُوبُ. وَتَّرَ قَوْسَهُ وَهَيَّأَهَا</a:t>
            </a:r>
            <a:r>
              <a:rPr lang="ar-SA" sz="2400" dirty="0"/>
              <a:t>.</a:t>
            </a:r>
            <a:r>
              <a:rPr lang="en" b="1" dirty="0">
                <a:solidFill>
                  <a:schemeClr val="accent2">
                    <a:lumMod val="50000"/>
                  </a:schemeClr>
                </a:solidFill>
                <a:latin typeface="Comic Sans MS" panose="030F0702030302020204" pitchFamily="66" charset="0"/>
              </a:rPr>
              <a:t>” </a:t>
            </a:r>
            <a:r>
              <a:rPr lang="ar-SA" b="1" dirty="0">
                <a:solidFill>
                  <a:schemeClr val="accent2">
                    <a:lumMod val="50000"/>
                  </a:schemeClr>
                </a:solidFill>
                <a:latin typeface="Comic Sans MS" panose="030F0702030302020204" pitchFamily="66" charset="0"/>
              </a:rPr>
              <a:t>(مزمور 7: 11-12)</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830997"/>
          </a:xfrm>
          <a:prstGeom prst="rect">
            <a:avLst/>
          </a:prstGeom>
          <a:noFill/>
        </p:spPr>
        <p:txBody>
          <a:bodyPr wrap="square" rtlCol="0">
            <a:spAutoFit/>
          </a:bodyPr>
          <a:lstStyle/>
          <a:p>
            <a:pPr algn="r" rtl="1">
              <a:spcBef>
                <a:spcPts val="600"/>
              </a:spcBef>
            </a:pPr>
            <a:r>
              <a:rPr lang="ar-SA" sz="2400" b="1" dirty="0"/>
              <a:t>المحبة والعدالة هما أساس شخصية الله. هذا يجعله قاضيا عادلا ومحايدا، يؤجل العقاب حتى يرتدي الخاطئ، لكنه لن يتسامح مع الشر إلى الأبد.</a:t>
            </a:r>
            <a:endParaRPr lang="en" sz="2400" b="1" dirty="0"/>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487"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558720" y="3617422"/>
            <a:ext cx="5323976" cy="1569660"/>
          </a:xfrm>
          <a:prstGeom prst="rect">
            <a:avLst/>
          </a:prstGeom>
          <a:noFill/>
        </p:spPr>
        <p:txBody>
          <a:bodyPr wrap="square">
            <a:spAutoFit/>
          </a:bodyPr>
          <a:lstStyle/>
          <a:p>
            <a:pPr algn="r" rtl="1">
              <a:spcBef>
                <a:spcPts val="600"/>
              </a:spcBef>
            </a:pPr>
            <a:r>
              <a:rPr lang="ar-SA" sz="2400" b="1" dirty="0"/>
              <a:t>كانت رغبة الله هي إقامة حكومة عادلة في تلك المنطقة، تكون مثالا لجميع الأمم، وتحفزها على رفع مفاهيمهم الأخلاقية، وبالتالي تحقيق حالة من السلام والعدالة في جميع أنحاء العالم (تث 4، 5-6).</a:t>
            </a:r>
            <a:endParaRPr lang="en" sz="2400" b="1" dirty="0"/>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538839"/>
            <a:ext cx="7771643" cy="830997"/>
          </a:xfrm>
          <a:prstGeom prst="rect">
            <a:avLst/>
          </a:prstGeom>
          <a:noFill/>
        </p:spPr>
        <p:txBody>
          <a:bodyPr wrap="square">
            <a:spAutoFit/>
          </a:bodyPr>
          <a:lstStyle/>
          <a:p>
            <a:pPr algn="r" rtl="1">
              <a:spcBef>
                <a:spcPts val="600"/>
              </a:spcBef>
            </a:pPr>
            <a:r>
              <a:rPr lang="ar-SA" sz="2400" b="1" dirty="0"/>
              <a:t>لم تشن الحرب لغزو كنعان لأسباب إمبريالية ، ولكن بأمر إلهي لتنفيذ العقوبة التي يستحقها سكانها الأشرار.</a:t>
            </a:r>
            <a:endParaRPr lang="en" sz="2400" b="1" dirty="0"/>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200329"/>
          </a:xfrm>
          <a:prstGeom prst="rect">
            <a:avLst/>
          </a:prstGeom>
          <a:noFill/>
        </p:spPr>
        <p:txBody>
          <a:bodyPr wrap="square">
            <a:spAutoFit/>
          </a:bodyPr>
          <a:lstStyle/>
          <a:p>
            <a:pPr algn="r" rtl="1">
              <a:spcBef>
                <a:spcPts val="600"/>
              </a:spcBef>
            </a:pPr>
            <a:r>
              <a:rPr lang="ar-SA" sz="2400" b="1" dirty="0"/>
              <a:t>بصفته محاربا وقاضيا ، فإن الله ملتزم بتنفيذ سيادة القانون واستقرارها والحفاظ عليها ، وهو ما يعكس شخصيته.</a:t>
            </a:r>
            <a:endParaRPr lang="en" sz="2400" b="1" dirty="0"/>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5083"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5084"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30480"/>
            <a:ext cx="12192000" cy="769441"/>
          </a:xfrm>
          <a:prstGeom prst="rect">
            <a:avLst/>
          </a:prstGeom>
          <a:noFill/>
        </p:spPr>
        <p:txBody>
          <a:bodyPr wrap="square">
            <a:spAutoFit/>
          </a:bodyPr>
          <a:lstStyle/>
          <a:p>
            <a:pPr algn="ctr" rtl="1"/>
            <a:r>
              <a:rPr lang="ar-SA" sz="4400" b="1" spc="50">
                <a:ln w="0"/>
                <a:solidFill>
                  <a:schemeClr val="bg2">
                    <a:lumMod val="60000"/>
                    <a:lumOff val="40000"/>
                  </a:schemeClr>
                </a:solidFill>
                <a:effectLst>
                  <a:innerShdw blurRad="63500" dist="50800" dir="13500000">
                    <a:srgbClr val="000000">
                      <a:alpha val="50000"/>
                    </a:srgbClr>
                  </a:innerShdw>
                </a:effectLst>
              </a:rPr>
              <a:t>المفهوم الكتابي للحرب</a:t>
            </a:r>
            <a:endParaRPr lang="en" sz="4400" b="1" spc="50" dirty="0">
              <a:ln w="0"/>
              <a:solidFill>
                <a:schemeClr val="bg2">
                  <a:lumMod val="60000"/>
                  <a:lumOff val="40000"/>
                </a:schemeClr>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879296"/>
            <a:ext cx="10791825" cy="584775"/>
          </a:xfrm>
          <a:prstGeom prst="rect">
            <a:avLst/>
          </a:prstGeom>
          <a:noFill/>
        </p:spPr>
        <p:txBody>
          <a:bodyPr wrap="square">
            <a:spAutoFit/>
          </a:bodyPr>
          <a:lstStyle/>
          <a:p>
            <a:pPr algn="ctr" rtl="1"/>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bg1"/>
                </a:solidFill>
              </a:rPr>
              <a:t>فَاعْلَمُوا الْيَوْمَ أَنَّ الرَّبَّ إِلَهَكُمْ يَتَقَدَّمُكُمْ كَنَارٍ آكِلَةٍ، وَهُوَ الَّذِي يَسْتَأْصِلُهُمْ وَيُذِلُّهُمْ أَمَامَكُمْ، فَتَطْرُدُونَهُمْ </a:t>
            </a:r>
            <a:r>
              <a:rPr lang="ar-SA" b="1" dirty="0" err="1">
                <a:solidFill>
                  <a:schemeClr val="bg1"/>
                </a:solidFill>
              </a:rPr>
              <a:t>وَتُبِيدُونَهُمْ</a:t>
            </a:r>
            <a:r>
              <a:rPr lang="ar-SA" b="1" dirty="0">
                <a:solidFill>
                  <a:schemeClr val="bg1"/>
                </a:solidFill>
              </a:rPr>
              <a:t> سَرِيعاً كَمَا كَلَّمَكُمُ الرَّبُّ.</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p>
          <a:p>
            <a:pPr algn="ctr" rtl="1"/>
            <a:r>
              <a:rPr lang="ar-SA"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(تثنية 9: 3)</a:t>
            </a:r>
            <a:endPar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CFB18C0-DB58-7E22-5E3A-63331E288116}"/>
              </a:ext>
            </a:extLst>
          </p:cNvPr>
          <p:cNvSpPr txBox="1"/>
          <p:nvPr/>
        </p:nvSpPr>
        <p:spPr>
          <a:xfrm>
            <a:off x="722836" y="1640066"/>
            <a:ext cx="10021364" cy="830997"/>
          </a:xfrm>
          <a:prstGeom prst="rect">
            <a:avLst/>
          </a:prstGeom>
          <a:noFill/>
        </p:spPr>
        <p:txBody>
          <a:bodyPr wrap="square" rtlCol="0">
            <a:spAutoFit/>
          </a:bodyPr>
          <a:lstStyle/>
          <a:p>
            <a:pPr algn="ctr" rtl="1">
              <a:spcBef>
                <a:spcPts val="600"/>
              </a:spcBef>
            </a:pPr>
            <a:r>
              <a:rPr lang="ar-SA" sz="2400" b="1" dirty="0"/>
              <a:t>من الناحية الكتابية ، كان من المفترض أن تقتصر الحروب على مواقف محددة وأن يحددها الله نفسه. هذه هي القواعد التي حكمت الحروب التي أذن بها الله:</a:t>
            </a:r>
            <a:endParaRPr lang="en" sz="2400" b="1" dirty="0"/>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2957061401"/>
              </p:ext>
            </p:extLst>
          </p:nvPr>
        </p:nvGraphicFramePr>
        <p:xfrm>
          <a:off x="5560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2"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righ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righ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righ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righ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2"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righ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2"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righ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2"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righ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60960"/>
            <a:ext cx="9909663" cy="769441"/>
          </a:xfrm>
          <a:prstGeom prst="rect">
            <a:avLst/>
          </a:prstGeom>
          <a:noFill/>
        </p:spPr>
        <p:txBody>
          <a:bodyPr wrap="square">
            <a:spAutoFit/>
          </a:bodyPr>
          <a:lstStyle/>
          <a:p>
            <a:pPr algn="ctr" rtl="1"/>
            <a:r>
              <a:rPr lang="ar-SA"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مُدمرون باختيارهم</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70527" y="758876"/>
            <a:ext cx="9753600" cy="646331"/>
          </a:xfrm>
          <a:prstGeom prst="rect">
            <a:avLst/>
          </a:prstGeom>
          <a:noFill/>
        </p:spPr>
        <p:txBody>
          <a:bodyPr wrap="square">
            <a:spAutoFit/>
          </a:bodyPr>
          <a:lstStyle/>
          <a:p>
            <a:pPr algn="ctr" rtl="1"/>
            <a:r>
              <a:rPr lang="ar-SA" dirty="0">
                <a:solidFill>
                  <a:schemeClr val="accent6"/>
                </a:solidFill>
              </a:rPr>
              <a:t>و</a:t>
            </a:r>
            <a:r>
              <a:rPr lang="ar-SA" b="1" dirty="0">
                <a:solidFill>
                  <a:schemeClr val="accent6"/>
                </a:solidFill>
              </a:rPr>
              <a:t>َهَكَذَا هَاجَمَ يَشُوعُ كُلَّ أَرْضِ الْجَبَلِ وَالْمَنَاطِقِ السَّهْلِيَّةِ وَالسَّفْحِ وَدَمَّرَهَا وَقَتَلَ كُلَّ مُلُوكِهَا، وَلَمْ يُفْلِتْ مِنْهَا نَاجٍ، بَلْ قَضَى عَلَى كُلِّ حَيٍّ كَمَا أَمَرَ الرَّبُّ إِلَهُ إِسْرَائِيلَ.</a:t>
            </a:r>
            <a:r>
              <a:rPr lang="ar-SA" sz="1200" b="1" dirty="0">
                <a:solidFill>
                  <a:schemeClr val="accent6"/>
                </a:solidFill>
                <a:latin typeface="Comic Sans MS" panose="030F0702030302020204" pitchFamily="66" charset="0"/>
              </a:rPr>
              <a:t> </a:t>
            </a:r>
            <a:r>
              <a:rPr lang="fr-FR" sz="1200" b="1" dirty="0">
                <a:solidFill>
                  <a:schemeClr val="accent6"/>
                </a:solidFill>
                <a:latin typeface="Comic Sans MS" panose="030F0702030302020204" pitchFamily="66" charset="0"/>
              </a:rPr>
              <a:t> </a:t>
            </a:r>
            <a:r>
              <a:rPr lang="ar-SA" sz="1200" b="1" dirty="0">
                <a:latin typeface="Comic Sans MS" panose="030F0702030302020204" pitchFamily="66" charset="0"/>
              </a:rPr>
              <a:t>يشوع 10ـ40</a:t>
            </a:r>
            <a:endParaRPr lang="en" sz="1200" b="1" dirty="0">
              <a:latin typeface="Comic Sans MS" panose="030F0702030302020204" pitchFamily="66" charset="0"/>
            </a:endParaRP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3" y="1694975"/>
            <a:ext cx="6341271" cy="830997"/>
          </a:xfrm>
          <a:prstGeom prst="rect">
            <a:avLst/>
          </a:prstGeom>
          <a:noFill/>
        </p:spPr>
        <p:txBody>
          <a:bodyPr wrap="square" rtlCol="0">
            <a:spAutoFit/>
          </a:bodyPr>
          <a:lstStyle/>
          <a:p>
            <a:pPr algn="r" rtl="1">
              <a:spcBef>
                <a:spcPts val="600"/>
              </a:spcBef>
            </a:pPr>
            <a:r>
              <a:rPr lang="ar-SA" sz="2400" b="1" dirty="0"/>
              <a:t>تم إعلان أراضي كنعان بأكملها لعنة ، أي مخصصة للتدمير. كل كائن حي كان سيموت (تثنية 20: 16-18؛ يشوع 10: 40).</a:t>
            </a:r>
            <a:endParaRPr lang="en" sz="2400" b="1" dirty="0"/>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1664943096"/>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830997"/>
          </a:xfrm>
          <a:prstGeom prst="rect">
            <a:avLst/>
          </a:prstGeom>
          <a:noFill/>
        </p:spPr>
        <p:txBody>
          <a:bodyPr wrap="square" rtlCol="0">
            <a:spAutoFit/>
          </a:bodyPr>
          <a:lstStyle/>
          <a:p>
            <a:pPr algn="ctr" rtl="1">
              <a:spcBef>
                <a:spcPts val="600"/>
              </a:spcBef>
            </a:pPr>
            <a:r>
              <a:rPr lang="ar-SA" sz="2400" b="1" dirty="0"/>
              <a:t>أمام الله ، كان ينظر إلى الكنعانيين والإسرائيليين على قدم المساواة: بحياد. كان الاختلاف هو أن البعض اختار الاستمرار في تمردهم على الله، بينما اختار آخرون طاعته.</a:t>
            </a:r>
            <a:endParaRPr lang="en" sz="2400" b="1" dirty="0"/>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628601"/>
            <a:ext cx="6341270" cy="461665"/>
          </a:xfrm>
          <a:prstGeom prst="rect">
            <a:avLst/>
          </a:prstGeom>
          <a:noFill/>
        </p:spPr>
        <p:txBody>
          <a:bodyPr wrap="square">
            <a:spAutoFit/>
          </a:bodyPr>
          <a:lstStyle/>
          <a:p>
            <a:pPr algn="r" rtl="1">
              <a:spcBef>
                <a:spcPts val="600"/>
              </a:spcBef>
            </a:pPr>
            <a:r>
              <a:rPr lang="ar-SA" sz="2400" b="1" dirty="0"/>
              <a:t>ومع ذلك، كانت هناك استثناءات:</a:t>
            </a:r>
            <a:endParaRPr lang="en" sz="2400" b="1" dirty="0"/>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461665"/>
          </a:xfrm>
          <a:prstGeom prst="rect">
            <a:avLst/>
          </a:prstGeom>
          <a:noFill/>
        </p:spPr>
        <p:txBody>
          <a:bodyPr wrap="square">
            <a:spAutoFit/>
          </a:bodyPr>
          <a:lstStyle/>
          <a:p>
            <a:pPr algn="ctr" rtl="1">
              <a:spcBef>
                <a:spcPts val="600"/>
              </a:spcBef>
            </a:pPr>
            <a:r>
              <a:rPr lang="ar-SA" sz="2400" b="1"/>
              <a:t>الآن ، لا يزال القرار لنا. عندما يأتي يسوع ، سنخلص أو ندمر باختيارنا.</a:t>
            </a:r>
            <a:endParaRPr lang="en" sz="2400" b="1" dirty="0"/>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2"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121920"/>
            <a:ext cx="6387965" cy="769441"/>
          </a:xfrm>
          <a:prstGeom prst="rect">
            <a:avLst/>
          </a:prstGeom>
          <a:noFill/>
        </p:spPr>
        <p:txBody>
          <a:bodyPr wrap="square">
            <a:spAutoFit/>
          </a:bodyPr>
          <a:lstStyle/>
          <a:p>
            <a:pPr algn="ctr" rtl="1"/>
            <a:r>
              <a:rPr lang="ar-SA" sz="4400" b="1" spc="30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ابحث عن السلام</a:t>
            </a:r>
            <a:endPar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endParaRPr>
          </a:p>
        </p:txBody>
      </p:sp>
      <p:sp>
        <p:nvSpPr>
          <p:cNvPr id="5" name="CuadroTexto 4">
            <a:extLst>
              <a:ext uri="{FF2B5EF4-FFF2-40B4-BE49-F238E27FC236}">
                <a16:creationId xmlns:a16="http://schemas.microsoft.com/office/drawing/2014/main" id="{093E445B-2D02-F6A5-9379-33EA7E6CF684}"/>
              </a:ext>
            </a:extLst>
          </p:cNvPr>
          <p:cNvSpPr txBox="1"/>
          <p:nvPr/>
        </p:nvSpPr>
        <p:spPr>
          <a:xfrm>
            <a:off x="5624753" y="632400"/>
            <a:ext cx="6567246" cy="400110"/>
          </a:xfrm>
          <a:prstGeom prst="rect">
            <a:avLst/>
          </a:prstGeom>
          <a:noFill/>
        </p:spPr>
        <p:txBody>
          <a:bodyPr wrap="square">
            <a:spAutoFit/>
          </a:bodyPr>
          <a:lstStyle/>
          <a:p>
            <a:pPr algn="ctr" rtl="1"/>
            <a:r>
              <a:rPr lang="en" sz="20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ar-SA" sz="2000" b="1" dirty="0">
                <a:solidFill>
                  <a:schemeClr val="bg1"/>
                </a:solidFill>
                <a:effectLst>
                  <a:outerShdw blurRad="38100" dist="38100" dir="2700000" algn="tl">
                    <a:srgbClr val="000000">
                      <a:alpha val="43137"/>
                    </a:srgbClr>
                  </a:outerShdw>
                </a:effectLst>
              </a:rPr>
              <a:t>وَأَجْعَلُ وُلاتَكِ مَصْدَرَ سَلامٍ، وَمُسَخِّرِيكِ يَعَامِلُونَكِ بِالْعَدْلِ.</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ar-SA" sz="14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(إشعياء 60: 17)</a:t>
            </a:r>
            <a:endPar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F24439E-B76F-5474-FC46-8C9182995B80}"/>
              </a:ext>
            </a:extLst>
          </p:cNvPr>
          <p:cNvSpPr txBox="1"/>
          <p:nvPr/>
        </p:nvSpPr>
        <p:spPr>
          <a:xfrm>
            <a:off x="5852028" y="1323354"/>
            <a:ext cx="6285361" cy="830997"/>
          </a:xfrm>
          <a:prstGeom prst="rect">
            <a:avLst/>
          </a:prstGeom>
          <a:noFill/>
        </p:spPr>
        <p:txBody>
          <a:bodyPr wrap="square" rtlCol="0">
            <a:spAutoFit/>
          </a:bodyPr>
          <a:lstStyle/>
          <a:p>
            <a:pPr algn="r" rtl="1">
              <a:spcBef>
                <a:spcPts val="600"/>
              </a:spcBef>
            </a:pPr>
            <a:r>
              <a:rPr lang="ar-SA" sz="2400" b="1" dirty="0"/>
              <a:t>يسوع يدعى "أمير السلام" (إشعياء 9: 6). لقد جاء ليجلب السلام ، وسيملك بسلام (يوحنا 14: 27 ؛ إشعياء 60: 17).</a:t>
            </a:r>
            <a:endParaRPr lang="en" sz="2400" b="1" dirty="0"/>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5343" y="3153203"/>
            <a:ext cx="2940919" cy="1654267"/>
          </a:xfrm>
          <a:prstGeom prst="snip2DiagRect">
            <a:avLst>
              <a:gd name="adj1" fmla="val 0"/>
              <a:gd name="adj2" fmla="val 13819"/>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4588" y="3153202"/>
            <a:ext cx="2940919" cy="1654267"/>
          </a:xfrm>
          <a:prstGeom prst="snip2DiagRect">
            <a:avLst>
              <a:gd name="adj1" fmla="val 1266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5464" y="5046004"/>
            <a:ext cx="2940919" cy="1654267"/>
          </a:xfrm>
          <a:prstGeom prst="snip2DiagRect">
            <a:avLst>
              <a:gd name="adj1" fmla="val 14395"/>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4587" y="5046004"/>
            <a:ext cx="2940919" cy="1654267"/>
          </a:xfrm>
          <a:prstGeom prst="snip2DiagRect">
            <a:avLst>
              <a:gd name="adj1" fmla="val 0"/>
              <a:gd name="adj2" fmla="val 14395"/>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1938992"/>
          </a:xfrm>
          <a:prstGeom prst="rect">
            <a:avLst/>
          </a:prstGeom>
          <a:noFill/>
        </p:spPr>
        <p:txBody>
          <a:bodyPr wrap="square">
            <a:spAutoFit/>
          </a:bodyPr>
          <a:lstStyle/>
          <a:p>
            <a:pPr algn="r" rtl="1">
              <a:spcBef>
                <a:spcPts val="600"/>
              </a:spcBef>
            </a:pPr>
            <a:r>
              <a:rPr lang="ar-SA" sz="2400" b="1" dirty="0"/>
              <a:t>عندما حاصر جيش أرام مدينة دوثان للقبض على النبي أليشع، لم يطلب أليشع من الله أن يُهلك الجيش الأرامي بواسطة جيش السماء المحيط به، بل طلب أن يقوده وهو أعمى إلى السامرة، حتى يتمكن هناك من إرساء السلام بين الأمتين المتحاربتين.</a:t>
            </a:r>
            <a:r>
              <a:rPr lang="es-ES" sz="2400" b="1" dirty="0"/>
              <a:t> </a:t>
            </a:r>
            <a:r>
              <a:rPr lang="ar-SA" sz="2400" b="1" dirty="0"/>
              <a:t>(2 ملوك 6: 12-23).</a:t>
            </a:r>
            <a:endParaRPr lang="en" sz="2400" b="1" dirty="0"/>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791068" y="2156538"/>
            <a:ext cx="6285361" cy="830997"/>
          </a:xfrm>
          <a:prstGeom prst="rect">
            <a:avLst/>
          </a:prstGeom>
          <a:noFill/>
        </p:spPr>
        <p:txBody>
          <a:bodyPr wrap="square">
            <a:spAutoFit/>
          </a:bodyPr>
          <a:lstStyle/>
          <a:p>
            <a:pPr algn="r" rtl="1">
              <a:spcBef>
                <a:spcPts val="600"/>
              </a:spcBef>
            </a:pPr>
            <a:r>
              <a:rPr lang="ar-SA" sz="2400" b="1" dirty="0"/>
              <a:t>ولكن حتى تصبح مملكة السلام حقيقة واقعة، نبقى في منطقة في حالة حرب، منغمسين في الصراع الكوني بين الخير والشر.</a:t>
            </a:r>
            <a:endParaRPr lang="en" sz="2400" b="1" dirty="0"/>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638220"/>
            <a:ext cx="5804034" cy="1200329"/>
          </a:xfrm>
          <a:prstGeom prst="rect">
            <a:avLst/>
          </a:prstGeom>
          <a:noFill/>
        </p:spPr>
        <p:txBody>
          <a:bodyPr wrap="square">
            <a:spAutoFit/>
          </a:bodyPr>
          <a:lstStyle/>
          <a:p>
            <a:pPr algn="r" rtl="1">
              <a:spcBef>
                <a:spcPts val="600"/>
              </a:spcBef>
            </a:pPr>
            <a:r>
              <a:rPr lang="ar-SA" sz="2400" b="1" dirty="0"/>
              <a:t>هذا هو المثال الذي علمنا إياه يسوع: أن نسعى دائما إلى السلام في الصراع. للتغلب على الشر بالخير </a:t>
            </a:r>
            <a:br>
              <a:rPr lang="es-ES" sz="2400" b="1" dirty="0"/>
            </a:br>
            <a:r>
              <a:rPr lang="ar-SA" sz="2400" b="1" dirty="0"/>
              <a:t>(رومية 12: 20-21).</a:t>
            </a:r>
            <a:endParaRPr lang="en" sz="2400" b="1" dirty="0"/>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3"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Right)">
                                      <p:cBhvr>
                                        <p:cTn id="55" dur="250"/>
                                        <p:tgtEl>
                                          <p:spTgt spid="8"/>
                                        </p:tgtEl>
                                      </p:cBhvr>
                                    </p:animEffect>
                                  </p:childTnLst>
                                </p:cTn>
                              </p:par>
                            </p:childTnLst>
                          </p:cTn>
                        </p:par>
                        <p:par>
                          <p:cTn id="56" fill="hold">
                            <p:stCondLst>
                              <p:cond delay="1250"/>
                            </p:stCondLst>
                            <p:childTnLst>
                              <p:par>
                                <p:cTn id="57" presetID="18" presetClass="entr" presetSubtype="9"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Left)">
                                      <p:cBhvr>
                                        <p:cTn id="59" dur="250"/>
                                        <p:tgtEl>
                                          <p:spTgt spid="10"/>
                                        </p:tgtEl>
                                      </p:cBhvr>
                                    </p:animEffect>
                                  </p:childTnLst>
                                </p:cTn>
                              </p:par>
                            </p:childTnLst>
                          </p:cTn>
                        </p:par>
                        <p:par>
                          <p:cTn id="60" fill="hold">
                            <p:stCondLst>
                              <p:cond delay="1500"/>
                            </p:stCondLst>
                            <p:childTnLst>
                              <p:par>
                                <p:cTn id="61" presetID="18" presetClass="entr" presetSubtype="6"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Right)">
                                      <p:cBhvr>
                                        <p:cTn id="63" dur="250"/>
                                        <p:tgtEl>
                                          <p:spTgt spid="12"/>
                                        </p:tgtEl>
                                      </p:cBhvr>
                                    </p:animEffect>
                                  </p:childTnLst>
                                </p:cTn>
                              </p:par>
                            </p:childTnLst>
                          </p:cTn>
                        </p:par>
                        <p:par>
                          <p:cTn id="64" fill="hold">
                            <p:stCondLst>
                              <p:cond delay="1750"/>
                            </p:stCondLst>
                            <p:childTnLst>
                              <p:par>
                                <p:cTn id="65" presetID="18" presetClass="entr" presetSubtype="12"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Left)">
                                      <p:cBhvr>
                                        <p:cTn id="67" dur="250"/>
                                        <p:tgtEl>
                                          <p:spTgt spid="14"/>
                                        </p:tgtEl>
                                      </p:cBhvr>
                                    </p:animEffect>
                                  </p:childTnLst>
                                </p:cTn>
                              </p:par>
                            </p:childTnLst>
                          </p:cTn>
                        </p:par>
                        <p:par>
                          <p:cTn id="68" fill="hold">
                            <p:stCondLst>
                              <p:cond delay="2000"/>
                            </p:stCondLst>
                            <p:childTnLst>
                              <p:par>
                                <p:cTn id="69" presetID="22"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righ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righ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28355"/>
            <a:ext cx="10423458" cy="4524315"/>
          </a:xfrm>
          <a:prstGeom prst="rect">
            <a:avLst/>
          </a:prstGeom>
          <a:noFill/>
        </p:spPr>
        <p:txBody>
          <a:bodyPr wrap="square">
            <a:spAutoFit/>
          </a:bodyPr>
          <a:lstStyle/>
          <a:p>
            <a:pPr algn="r" rtl="1">
              <a:spcBef>
                <a:spcPts val="600"/>
              </a:spcBef>
            </a:pPr>
            <a:r>
              <a:rPr lang="ar-SA" sz="3200" b="1">
                <a:solidFill>
                  <a:srgbClr val="11471E"/>
                </a:solidFill>
                <a:latin typeface="Constantia" panose="02030602050306030303" pitchFamily="18" charset="0"/>
              </a:rPr>
              <a:t>"إن الهلاك التام لسكان أريحا لم يكن سوى إتمام للوصايا التي أعطيت سابقا من خلال موسى فيما يتعلق بسكان كنعان [...] بالنسبة للكثيرين ، تبدو هذه الوصايا مخالفة لروح المحبة والرحمة المأمورة في أجزاء أخرى من الكتاب المقدس ، لكنها كانت في الحقيقة إملاءات الحكمة والخير اللانهائيين. كان الله على وشك أن يؤسس إسرائيل في كنعان، ليطور بينهم أمة وحكومة يجب أن تكون مظهرا من مظاهر ملكوته على الأرض. لم يكن عليهم أن يكونوا ورثة الدين الحقيقي فحسب ، بل لنشر مبادئه في جميع أنحاء العالم. لقد تخلى الكنعانيون عن أنفسهم لأقذر الوثنية وأكثرها انخفاضا ، وكان من الضروري تطهير الأرض مما من شأنه بالتأكيد أن يمنع تحقيق مقاصد الله الكريمة ".</a:t>
            </a:r>
            <a:endParaRPr lang="en" sz="3200" b="1" dirty="0">
              <a:solidFill>
                <a:srgbClr val="11471E"/>
              </a:solidFill>
              <a:latin typeface="Constantia" panose="02030602050306030303" pitchFamily="18" charset="0"/>
            </a:endParaRP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692</TotalTime>
  <Words>945</Words>
  <Application>Microsoft Office PowerPoint</Application>
  <PresentationFormat>Panorámica</PresentationFormat>
  <Paragraphs>55</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2025-10-06T14:35:36Z</dcterms:created>
  <dcterms:modified xsi:type="dcterms:W3CDTF">2025-11-01T06:55:24Z</dcterms:modified>
</cp:coreProperties>
</file>