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6" r:id="rId8"/>
    <p:sldId id="307" r:id="rId9"/>
    <p:sldId id="304"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pPr rtl="1"/>
          <a:r>
            <a:rPr lang="ar-SA" sz="1800" b="1" dirty="0">
              <a:effectLst>
                <a:outerShdw blurRad="38100" dist="38100" dir="2700000" algn="tl">
                  <a:srgbClr val="000000">
                    <a:alpha val="43137"/>
                  </a:srgbClr>
                </a:outerShdw>
              </a:effectLst>
            </a:rPr>
            <a:t>تم الإعلان عن عملية التحقيق وتأجيلها إلى اليوم التالي (يشوع 7: 14-15)</a:t>
          </a:r>
          <a:endParaRPr lang="es-ES" sz="1800" b="1"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pPr rtl="1"/>
          <a:r>
            <a:rPr lang="ar-SA" sz="1800" b="1" dirty="0">
              <a:effectLst>
                <a:outerShdw blurRad="38100" dist="38100" dir="2700000" algn="tl">
                  <a:srgbClr val="000000">
                    <a:alpha val="43137"/>
                  </a:srgbClr>
                </a:outerShdw>
              </a:effectLst>
            </a:rPr>
            <a:t>تم أخذ سبط يهوذا (يشوع 7: 16)</a:t>
          </a:r>
          <a:endParaRPr lang="es-ES" sz="1800" b="1"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pPr rtl="1"/>
          <a:r>
            <a:rPr lang="ar-SA" sz="1800" b="1" dirty="0">
              <a:effectLst>
                <a:outerShdw blurRad="38100" dist="38100" dir="2700000" algn="tl">
                  <a:srgbClr val="000000">
                    <a:alpha val="43137"/>
                  </a:srgbClr>
                </a:outerShdw>
              </a:effectLst>
            </a:rPr>
            <a:t>تم أخذ عائلة زراحة (يشوع 7: 17 أ)</a:t>
          </a:r>
          <a:endParaRPr lang="es-ES" sz="1800" b="1"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pPr rtl="1"/>
          <a:r>
            <a:rPr lang="ar-SA" sz="1800" b="1" dirty="0">
              <a:effectLst>
                <a:outerShdw blurRad="38100" dist="38100" dir="2700000" algn="tl">
                  <a:srgbClr val="000000">
                    <a:alpha val="43137"/>
                  </a:srgbClr>
                </a:outerShdw>
              </a:effectLst>
            </a:rPr>
            <a:t>تم أخذ القائد زبدي (يشوع 7: 17 ب)</a:t>
          </a:r>
          <a:endParaRPr lang="es-ES" sz="1800" b="1"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pPr rtl="1"/>
          <a:r>
            <a:rPr lang="ar-SA" sz="1800" b="1" dirty="0">
              <a:effectLst>
                <a:outerShdw blurRad="38100" dist="38100" dir="2700000" algn="tl">
                  <a:srgbClr val="000000">
                    <a:alpha val="43137"/>
                  </a:srgbClr>
                </a:outerShdw>
              </a:effectLst>
            </a:rPr>
            <a:t>تم أخذ عخان (يشوع 7: 18)</a:t>
          </a:r>
          <a:endParaRPr lang="es-ES" sz="1800" b="1"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pPr rtl="1"/>
          <a:r>
            <a:rPr lang="ar-SA" sz="1800" b="1" dirty="0"/>
            <a:t>صمت عَخَانَ</a:t>
          </a:r>
          <a:endParaRPr lang="es-ES" sz="1800" b="1"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pPr rtl="1"/>
          <a:r>
            <a:rPr lang="ar-SA" sz="1800" b="1" dirty="0"/>
            <a:t>صمت عَخَانَ</a:t>
          </a:r>
          <a:endParaRPr lang="es-ES" sz="1800" b="1"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pPr rtl="1"/>
          <a:r>
            <a:rPr lang="ar-SA" sz="1800" b="1" dirty="0"/>
            <a:t>صمت عَخَانَ</a:t>
          </a:r>
          <a:endParaRPr lang="es-ES" sz="1800" b="1"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pPr rtl="1"/>
          <a:r>
            <a:rPr lang="ar-SA" sz="1800" b="1" dirty="0"/>
            <a:t>صمت عَخَانَ</a:t>
          </a:r>
          <a:endParaRPr lang="es-ES" sz="1800" b="1"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pPr rtl="1"/>
          <a:r>
            <a:rPr lang="ar-SA" sz="1800" b="1" dirty="0"/>
            <a:t>صمت عَخَانَ</a:t>
          </a:r>
          <a:endParaRPr lang="es-ES" sz="1800" b="1"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val="rev"/>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NeighborX="-54641"/>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X="-3465" custLinFactNeighborX="-100000">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X="-14999" custLinFactNeighborX="-100000">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99281"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600000" custLinFactNeighborX="-61854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600000" custLinFactNeighborX="-697968">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99281"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600000" custLinFactNeighborX="-630088"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600000" custLinFactNeighborX="-697968">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99281"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600000" custLinFactNeighborX="-61854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600000" custLinFactNeighborX="-697968">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99281"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600000" custLinFactNeighborX="-61854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600000" custLinFactNeighborX="-697968">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pPr rtl="1"/>
          <a:r>
            <a:rPr lang="ar-SA" sz="2800" b="1" dirty="0">
              <a:effectLst>
                <a:outerShdw blurRad="38100" dist="38100" dir="2700000" algn="tl">
                  <a:srgbClr val="000000">
                    <a:alpha val="43137"/>
                  </a:srgbClr>
                </a:outerShdw>
              </a:effectLst>
            </a:rPr>
            <a:t>رحاب</a:t>
          </a:r>
          <a:endParaRPr lang="es-ES" sz="2800" b="1" dirty="0">
            <a:effectLst>
              <a:outerShdw blurRad="38100" dist="38100" dir="2700000" algn="tl">
                <a:srgbClr val="000000">
                  <a:alpha val="43137"/>
                </a:srgbClr>
              </a:outerShdw>
            </a:effectLst>
          </a:endParaRPr>
        </a:p>
      </dgm:t>
    </dgm:pt>
    <dgm:pt modelId="{99BB4420-91F6-4E96-9608-ECF83EDF40BB}" type="parTrans" cxnId="{09BCA3CC-86D1-483D-BC80-17611DDE262D}">
      <dgm:prSet/>
      <dgm:spPr/>
      <dgm:t>
        <a:bodyPr/>
        <a:lstStyle/>
        <a:p>
          <a:endParaRPr lang="es-ES" sz="2000" b="1"/>
        </a:p>
      </dgm:t>
    </dgm:pt>
    <dgm:pt modelId="{83541F0D-F8B6-4EE9-B91F-42CDA911FC8E}" type="sibTrans" cxnId="{09BCA3CC-86D1-483D-BC80-17611DDE262D}">
      <dgm:prSet/>
      <dgm:spPr/>
      <dgm:t>
        <a:bodyPr/>
        <a:lstStyle/>
        <a:p>
          <a:endParaRPr lang="es-ES" sz="2000" b="1"/>
        </a:p>
      </dgm:t>
    </dgm:pt>
    <dgm:pt modelId="{F45B2193-0DDF-469F-8E0A-7A405525961B}">
      <dgm:prSet phldrT="[Texto]" phldr="0" custT="1"/>
      <dgm:spPr>
        <a:solidFill>
          <a:schemeClr val="accent3">
            <a:lumMod val="20000"/>
            <a:lumOff val="80000"/>
          </a:schemeClr>
        </a:solidFill>
      </dgm:spPr>
      <dgm:t>
        <a:bodyPr/>
        <a:lstStyle/>
        <a:p>
          <a:pPr rtl="1"/>
          <a:r>
            <a:rPr lang="ar-SA" sz="2000" b="1" dirty="0"/>
            <a:t>أخفت الجواسيس على السطح</a:t>
          </a:r>
          <a:endParaRPr lang="es-ES" sz="2000" b="1" dirty="0"/>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2000" b="1"/>
        </a:p>
      </dgm:t>
    </dgm:pt>
    <dgm:pt modelId="{9587150B-9A67-4E62-88AF-7D55ACD6E8BE}" type="sibTrans" cxnId="{2ADA6EA2-7D8D-454B-B6CB-AD637486F930}">
      <dgm:prSet/>
      <dgm:spPr/>
      <dgm:t>
        <a:bodyPr/>
        <a:lstStyle/>
        <a:p>
          <a:endParaRPr lang="es-ES" sz="2000" b="1"/>
        </a:p>
      </dgm:t>
    </dgm:pt>
    <dgm:pt modelId="{BD3B384E-6BDF-47DF-AA61-A0D19116BA1A}">
      <dgm:prSet phldrT="[Texto]" phldr="0" custT="1"/>
      <dgm:spPr>
        <a:solidFill>
          <a:srgbClr val="FFD5FC"/>
        </a:solidFill>
      </dgm:spPr>
      <dgm:t>
        <a:bodyPr/>
        <a:lstStyle/>
        <a:p>
          <a:pPr rtl="1"/>
          <a:r>
            <a:rPr lang="ar-SA" sz="2000" b="1" dirty="0"/>
            <a:t>لقد تصرفت بلطف تجاه إسرائيل</a:t>
          </a:r>
          <a:endParaRPr lang="es-ES" sz="2000" b="1" dirty="0"/>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2000" b="1"/>
        </a:p>
      </dgm:t>
    </dgm:pt>
    <dgm:pt modelId="{CAF3B5EA-F3D0-4989-85E2-936645195705}" type="sibTrans" cxnId="{379220FA-4A87-49CA-BD18-F9874E6A9C0E}">
      <dgm:prSet/>
      <dgm:spPr/>
      <dgm:t>
        <a:bodyPr/>
        <a:lstStyle/>
        <a:p>
          <a:endParaRPr lang="es-ES" sz="2000" b="1"/>
        </a:p>
      </dgm:t>
    </dgm:pt>
    <dgm:pt modelId="{1A2E33E9-B0D3-4083-BB86-B43B0CDFF2DE}">
      <dgm:prSet phldrT="[Texto]" phldr="0" custT="1"/>
      <dgm:spPr/>
      <dgm:t>
        <a:bodyPr/>
        <a:lstStyle/>
        <a:p>
          <a:pPr rtl="1"/>
          <a:r>
            <a:rPr lang="ar-SA" sz="2800" b="1" dirty="0">
              <a:solidFill>
                <a:schemeClr val="tx1"/>
              </a:solidFill>
              <a:effectLst/>
            </a:rPr>
            <a:t>عَخَانَ</a:t>
          </a:r>
          <a:endParaRPr lang="es-ES" sz="2800" b="1" dirty="0">
            <a:solidFill>
              <a:schemeClr val="tx1"/>
            </a:solidFill>
            <a:effectLst/>
          </a:endParaRPr>
        </a:p>
      </dgm:t>
    </dgm:pt>
    <dgm:pt modelId="{DFA58106-38DD-451E-B22C-099B7D427E1C}" type="parTrans" cxnId="{7462B5D7-B6A7-420E-8690-AFDB7581F3D2}">
      <dgm:prSet/>
      <dgm:spPr/>
      <dgm:t>
        <a:bodyPr/>
        <a:lstStyle/>
        <a:p>
          <a:endParaRPr lang="es-ES" sz="2000" b="1"/>
        </a:p>
      </dgm:t>
    </dgm:pt>
    <dgm:pt modelId="{31BE3AEA-71B7-4B69-85C5-30B7FA14922D}" type="sibTrans" cxnId="{7462B5D7-B6A7-420E-8690-AFDB7581F3D2}">
      <dgm:prSet/>
      <dgm:spPr/>
      <dgm:t>
        <a:bodyPr/>
        <a:lstStyle/>
        <a:p>
          <a:endParaRPr lang="es-ES" sz="2000" b="1"/>
        </a:p>
      </dgm:t>
    </dgm:pt>
    <dgm:pt modelId="{9D2C6269-A96E-4736-9B93-826EF3E0C911}">
      <dgm:prSet phldrT="[Texto]" phldr="0" custT="1"/>
      <dgm:spPr>
        <a:solidFill>
          <a:srgbClr val="C1FFF9"/>
        </a:solidFill>
      </dgm:spPr>
      <dgm:t>
        <a:bodyPr/>
        <a:lstStyle/>
        <a:p>
          <a:pPr rtl="1"/>
          <a:r>
            <a:rPr lang="ar-SA" sz="2000" b="1" dirty="0"/>
            <a:t>أخفى المسروقات في الأرض</a:t>
          </a:r>
          <a:endParaRPr lang="es-ES" sz="2000" b="1" dirty="0"/>
        </a:p>
      </dgm:t>
    </dgm:pt>
    <dgm:pt modelId="{C523DAF9-8BBC-46D3-A241-DEAFD0F43385}" type="parTrans" cxnId="{71CA2F7B-4168-43EF-A260-921D08347900}">
      <dgm:prSet/>
      <dgm:spPr/>
      <dgm:t>
        <a:bodyPr/>
        <a:lstStyle/>
        <a:p>
          <a:endParaRPr lang="es-ES" sz="2000" b="1"/>
        </a:p>
      </dgm:t>
    </dgm:pt>
    <dgm:pt modelId="{A1E2383C-44E8-409C-A9F1-AE6329EFFF57}" type="sibTrans" cxnId="{71CA2F7B-4168-43EF-A260-921D08347900}">
      <dgm:prSet/>
      <dgm:spPr/>
      <dgm:t>
        <a:bodyPr/>
        <a:lstStyle/>
        <a:p>
          <a:endParaRPr lang="es-ES" sz="2000" b="1"/>
        </a:p>
      </dgm:t>
    </dgm:pt>
    <dgm:pt modelId="{1E786EE1-B718-42D3-835C-7D22D6B9B292}">
      <dgm:prSet phldrT="[Texto]" phldr="0" custT="1"/>
      <dgm:spPr>
        <a:solidFill>
          <a:srgbClr val="C1FFD7"/>
        </a:solidFill>
      </dgm:spPr>
      <dgm:t>
        <a:bodyPr/>
        <a:lstStyle/>
        <a:p>
          <a:pPr rtl="1"/>
          <a:r>
            <a:rPr lang="ar-SA" sz="2000" b="1" dirty="0"/>
            <a:t>لقد جلب المتاعب لإسرائيل</a:t>
          </a:r>
          <a:endParaRPr lang="es-ES" sz="2000" b="1" dirty="0"/>
        </a:p>
      </dgm:t>
    </dgm:pt>
    <dgm:pt modelId="{53EC11A7-3C77-4BB7-8E68-2C0C96F9B1FF}" type="parTrans" cxnId="{F08004BE-3891-48E4-B7DA-25E8C662191E}">
      <dgm:prSet/>
      <dgm:spPr/>
      <dgm:t>
        <a:bodyPr/>
        <a:lstStyle/>
        <a:p>
          <a:endParaRPr lang="es-ES" sz="2000" b="1"/>
        </a:p>
      </dgm:t>
    </dgm:pt>
    <dgm:pt modelId="{C3B7C71B-302B-47F9-B106-6A80BFBEBF8A}" type="sibTrans" cxnId="{F08004BE-3891-48E4-B7DA-25E8C662191E}">
      <dgm:prSet/>
      <dgm:spPr/>
      <dgm:t>
        <a:bodyPr/>
        <a:lstStyle/>
        <a:p>
          <a:endParaRPr lang="es-ES" sz="2000" b="1"/>
        </a:p>
      </dgm:t>
    </dgm:pt>
    <dgm:pt modelId="{76FB19AD-118E-4416-B482-4A666AF2273D}">
      <dgm:prSet phldrT="[Texto]" phldr="0" custT="1"/>
      <dgm:spPr>
        <a:solidFill>
          <a:srgbClr val="EDD9FF"/>
        </a:solidFill>
      </dgm:spPr>
      <dgm:t>
        <a:bodyPr/>
        <a:lstStyle/>
        <a:p>
          <a:pPr rtl="1"/>
          <a:r>
            <a:rPr lang="ar-SA" sz="2000" b="1" dirty="0"/>
            <a:t>فضلت النصر بسبب إيمانها</a:t>
          </a:r>
          <a:endParaRPr lang="es-ES" sz="2000" b="1" dirty="0"/>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2000" b="1"/>
        </a:p>
      </dgm:t>
    </dgm:pt>
    <dgm:pt modelId="{AD3A2354-93A5-4175-A96B-3FDBB392F200}" type="sibTrans" cxnId="{E6E5DB57-C0B1-44F4-80B9-FDE9B7C2D506}">
      <dgm:prSet/>
      <dgm:spPr/>
      <dgm:t>
        <a:bodyPr/>
        <a:lstStyle/>
        <a:p>
          <a:endParaRPr lang="es-ES" sz="2000" b="1"/>
        </a:p>
      </dgm:t>
    </dgm:pt>
    <dgm:pt modelId="{3B4B5537-8210-4238-8540-BE9137CD5AA1}">
      <dgm:prSet phldrT="[Texto]" phldr="0" custT="1"/>
      <dgm:spPr>
        <a:solidFill>
          <a:srgbClr val="D2FFC9"/>
        </a:solidFill>
      </dgm:spPr>
      <dgm:t>
        <a:bodyPr/>
        <a:lstStyle/>
        <a:p>
          <a:pPr rtl="1"/>
          <a:r>
            <a:rPr lang="ar-SA" sz="2000" b="1" dirty="0"/>
            <a:t>تسبب في الهزيمة بأعماله</a:t>
          </a:r>
          <a:endParaRPr lang="es-ES" sz="2000" b="1" dirty="0"/>
        </a:p>
      </dgm:t>
    </dgm:pt>
    <dgm:pt modelId="{5F19EE5C-4130-4AFF-918A-B3A55D7A9DC3}" type="parTrans" cxnId="{068DE915-A112-498B-98EC-4B32CEDF0C57}">
      <dgm:prSet/>
      <dgm:spPr/>
      <dgm:t>
        <a:bodyPr/>
        <a:lstStyle/>
        <a:p>
          <a:endParaRPr lang="es-ES" sz="2000" b="1"/>
        </a:p>
      </dgm:t>
    </dgm:pt>
    <dgm:pt modelId="{405E3722-DA87-49E7-9548-1E3FE1BAF7A9}" type="sibTrans" cxnId="{068DE915-A112-498B-98EC-4B32CEDF0C57}">
      <dgm:prSet/>
      <dgm:spPr/>
      <dgm:t>
        <a:bodyPr/>
        <a:lstStyle/>
        <a:p>
          <a:endParaRPr lang="es-ES" sz="2000" b="1"/>
        </a:p>
      </dgm:t>
    </dgm:pt>
    <dgm:pt modelId="{D7B2B53A-02FB-4069-9BA1-76D573519C08}">
      <dgm:prSet phldrT="[Texto]" phldr="0" custT="1"/>
      <dgm:spPr>
        <a:solidFill>
          <a:srgbClr val="E1E2FF"/>
        </a:solidFill>
      </dgm:spPr>
      <dgm:t>
        <a:bodyPr/>
        <a:lstStyle/>
        <a:p>
          <a:pPr rtl="1"/>
          <a:r>
            <a:rPr lang="ar-SA" sz="2000" b="1" dirty="0"/>
            <a:t>لقد عقدت عهدا مع إسرائيل</a:t>
          </a:r>
          <a:endParaRPr lang="es-ES" sz="2000" b="1" dirty="0"/>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2000" b="1"/>
        </a:p>
      </dgm:t>
    </dgm:pt>
    <dgm:pt modelId="{A37B2CC5-EBF6-45D2-8C7B-A0A64C6E2052}" type="sibTrans" cxnId="{3BD4A542-3F80-46EC-8A51-E7E4FE4ED7EF}">
      <dgm:prSet/>
      <dgm:spPr/>
      <dgm:t>
        <a:bodyPr/>
        <a:lstStyle/>
        <a:p>
          <a:endParaRPr lang="es-ES" sz="2000" b="1"/>
        </a:p>
      </dgm:t>
    </dgm:pt>
    <dgm:pt modelId="{C069FBFF-0510-4877-8C8F-42FB60DB035D}">
      <dgm:prSet phldrT="[Texto]" phldr="0" custT="1"/>
      <dgm:spPr>
        <a:solidFill>
          <a:srgbClr val="EDFFC1"/>
        </a:solidFill>
      </dgm:spPr>
      <dgm:t>
        <a:bodyPr/>
        <a:lstStyle/>
        <a:p>
          <a:pPr rtl="1"/>
          <a:r>
            <a:rPr lang="ar-SA" sz="2000" b="1" dirty="0"/>
            <a:t>لقد كسر عهد إسرائيل</a:t>
          </a:r>
          <a:endParaRPr lang="es-ES" sz="2000" b="1" dirty="0"/>
        </a:p>
      </dgm:t>
    </dgm:pt>
    <dgm:pt modelId="{5C797709-D3CB-4DF0-BC9C-BD4E0F24BFDE}" type="parTrans" cxnId="{5898C311-33DE-4212-976F-D7D694BC241E}">
      <dgm:prSet/>
      <dgm:spPr/>
      <dgm:t>
        <a:bodyPr/>
        <a:lstStyle/>
        <a:p>
          <a:endParaRPr lang="es-ES" sz="2000" b="1"/>
        </a:p>
      </dgm:t>
    </dgm:pt>
    <dgm:pt modelId="{AF0BB5AB-8E94-43EB-B4AA-B995EB56675A}" type="sibTrans" cxnId="{5898C311-33DE-4212-976F-D7D694BC241E}">
      <dgm:prSet/>
      <dgm:spPr/>
      <dgm:t>
        <a:bodyPr/>
        <a:lstStyle/>
        <a:p>
          <a:endParaRPr lang="es-ES" sz="2000" b="1"/>
        </a:p>
      </dgm:t>
    </dgm:pt>
    <dgm:pt modelId="{73BA97CB-CE5A-4483-A6F0-66679AAE2F01}">
      <dgm:prSet phldrT="[Texto]" phldr="0" custT="1"/>
      <dgm:spPr>
        <a:solidFill>
          <a:srgbClr val="B7DEFF"/>
        </a:solidFill>
      </dgm:spPr>
      <dgm:t>
        <a:bodyPr/>
        <a:lstStyle/>
        <a:p>
          <a:pPr rtl="1"/>
          <a:r>
            <a:rPr lang="ar-SA" sz="2000" b="1" dirty="0"/>
            <a:t>حررت حياتها وحياة عائلتها</a:t>
          </a:r>
          <a:endParaRPr lang="es-ES" sz="20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2000" b="1"/>
        </a:p>
      </dgm:t>
    </dgm:pt>
    <dgm:pt modelId="{81AAC073-D28C-4C4E-A830-06C8EA3A357B}" type="sibTrans" cxnId="{B45F590B-C976-42FA-B6DB-E279935A2B68}">
      <dgm:prSet/>
      <dgm:spPr/>
      <dgm:t>
        <a:bodyPr/>
        <a:lstStyle/>
        <a:p>
          <a:endParaRPr lang="es-ES" sz="2000" b="1"/>
        </a:p>
      </dgm:t>
    </dgm:pt>
    <dgm:pt modelId="{FF0FF551-2B34-4599-A187-A35B6A9C0A9C}">
      <dgm:prSet phldrT="[Texto]" phldr="0" custT="1"/>
      <dgm:spPr>
        <a:solidFill>
          <a:srgbClr val="FFEEB7"/>
        </a:solidFill>
      </dgm:spPr>
      <dgm:t>
        <a:bodyPr/>
        <a:lstStyle/>
        <a:p>
          <a:pPr rtl="1"/>
          <a:r>
            <a:rPr lang="ar-SA" sz="2000" b="1" dirty="0"/>
            <a:t>توفي مع عائلته</a:t>
          </a:r>
          <a:endParaRPr lang="es-ES" sz="2000" b="1" dirty="0"/>
        </a:p>
      </dgm:t>
    </dgm:pt>
    <dgm:pt modelId="{55406CF4-FB61-4465-80AC-FC6139F07EEB}" type="parTrans" cxnId="{1DA8FD8B-1D1B-4FB2-B316-E85BE134B716}">
      <dgm:prSet/>
      <dgm:spPr/>
      <dgm:t>
        <a:bodyPr/>
        <a:lstStyle/>
        <a:p>
          <a:endParaRPr lang="es-ES" sz="2000" b="1"/>
        </a:p>
      </dgm:t>
    </dgm:pt>
    <dgm:pt modelId="{91EA4B10-5180-412A-B5AA-38953F8B0B4A}" type="sibTrans" cxnId="{1DA8FD8B-1D1B-4FB2-B316-E85BE134B716}">
      <dgm:prSet/>
      <dgm:spPr/>
      <dgm:t>
        <a:bodyPr/>
        <a:lstStyle/>
        <a:p>
          <a:endParaRPr lang="es-ES" sz="2000" b="1"/>
        </a:p>
      </dgm:t>
    </dgm:pt>
    <dgm:pt modelId="{A2211510-EF3A-4D52-A9C4-96754F69DDC5}" type="pres">
      <dgm:prSet presAssocID="{8667DA09-5475-48E8-8FAA-8FAD6A9F7189}" presName="diagram" presStyleCnt="0">
        <dgm:presLayoutVars>
          <dgm:chPref val="1"/>
          <dgm:dir val="rev"/>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rot="10800000">
          <a:off x="1840018"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rPr>
            <a:t>تم الإعلان عن عملية التحقيق وتأجيلها إلى اليوم التالي (يشوع 7: 14-15)</a:t>
          </a:r>
          <a:endParaRPr lang="es-ES" sz="1800" b="1" kern="1200" dirty="0">
            <a:effectLst>
              <a:outerShdw blurRad="38100" dist="38100" dir="2700000" algn="tl">
                <a:srgbClr val="000000">
                  <a:alpha val="43137"/>
                </a:srgbClr>
              </a:outerShdw>
            </a:effectLst>
          </a:endParaRPr>
        </a:p>
      </dsp:txBody>
      <dsp:txXfrm rot="10800000">
        <a:off x="1986693" y="89"/>
        <a:ext cx="9544269" cy="293351"/>
      </dsp:txXfrm>
    </dsp:sp>
    <dsp:sp modelId="{19F734BA-5F3B-459D-8DBE-57F6531A6D24}">
      <dsp:nvSpPr>
        <dsp:cNvPr id="0" name=""/>
        <dsp:cNvSpPr/>
      </dsp:nvSpPr>
      <dsp:spPr>
        <a:xfrm rot="10800000">
          <a:off x="1562636"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10800000">
        <a:off x="1684377" y="25024"/>
        <a:ext cx="75022" cy="243482"/>
      </dsp:txXfrm>
    </dsp:sp>
    <dsp:sp modelId="{38FC698C-3944-4519-B767-FB982AE32008}">
      <dsp:nvSpPr>
        <dsp:cNvPr id="0" name=""/>
        <dsp:cNvSpPr/>
      </dsp:nvSpPr>
      <dsp:spPr>
        <a:xfrm rot="10800000">
          <a:off x="0"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صمت عَخَانَ</a:t>
          </a:r>
          <a:endParaRPr lang="es-ES" sz="1800" b="1" kern="1200" dirty="0"/>
        </a:p>
      </dsp:txBody>
      <dsp:txXfrm rot="10800000">
        <a:off x="121741" y="25024"/>
        <a:ext cx="1343692" cy="243482"/>
      </dsp:txXfrm>
    </dsp:sp>
    <dsp:sp modelId="{2DC59288-CCE7-479C-AEF5-2C7D90B217E1}">
      <dsp:nvSpPr>
        <dsp:cNvPr id="0" name=""/>
        <dsp:cNvSpPr/>
      </dsp:nvSpPr>
      <dsp:spPr>
        <a:xfrm rot="10800000">
          <a:off x="182430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rPr>
            <a:t>تم أخذ سبط يهوذا (يشوع 7: 16)</a:t>
          </a:r>
          <a:endParaRPr lang="es-ES" sz="1800" b="1" kern="1200" dirty="0">
            <a:effectLst>
              <a:outerShdw blurRad="38100" dist="38100" dir="2700000" algn="tl">
                <a:srgbClr val="000000">
                  <a:alpha val="43137"/>
                </a:srgbClr>
              </a:outerShdw>
            </a:effectLst>
          </a:endParaRPr>
        </a:p>
      </dsp:txBody>
      <dsp:txXfrm rot="10800000">
        <a:off x="1970979" y="334510"/>
        <a:ext cx="5473755" cy="293351"/>
      </dsp:txXfrm>
    </dsp:sp>
    <dsp:sp modelId="{4125DFF6-83D5-4277-A491-D308568C91A2}">
      <dsp:nvSpPr>
        <dsp:cNvPr id="0" name=""/>
        <dsp:cNvSpPr/>
      </dsp:nvSpPr>
      <dsp:spPr>
        <a:xfrm rot="10800000">
          <a:off x="1560118"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10800000">
        <a:off x="1681859" y="359445"/>
        <a:ext cx="75022" cy="243482"/>
      </dsp:txXfrm>
    </dsp:sp>
    <dsp:sp modelId="{A539587E-FC17-4E5E-A50B-408C41076433}">
      <dsp:nvSpPr>
        <dsp:cNvPr id="0" name=""/>
        <dsp:cNvSpPr/>
      </dsp:nvSpPr>
      <dsp:spPr>
        <a:xfrm rot="10800000">
          <a:off x="0"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صمت عَخَانَ</a:t>
          </a:r>
          <a:endParaRPr lang="es-ES" sz="1800" b="1" kern="1200" dirty="0"/>
        </a:p>
      </dsp:txBody>
      <dsp:txXfrm rot="10800000">
        <a:off x="121741" y="359445"/>
        <a:ext cx="1343692" cy="243482"/>
      </dsp:txXfrm>
    </dsp:sp>
    <dsp:sp modelId="{4A66EC69-65EE-4ECD-AA81-1FAEECF1D4F5}">
      <dsp:nvSpPr>
        <dsp:cNvPr id="0" name=""/>
        <dsp:cNvSpPr/>
      </dsp:nvSpPr>
      <dsp:spPr>
        <a:xfrm rot="10800000">
          <a:off x="182430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rPr>
            <a:t>تم أخذ عائلة زراحة (يشوع 7: 17 أ)</a:t>
          </a:r>
          <a:endParaRPr lang="es-ES" sz="1800" b="1" kern="1200" dirty="0">
            <a:effectLst>
              <a:outerShdw blurRad="38100" dist="38100" dir="2700000" algn="tl">
                <a:srgbClr val="000000">
                  <a:alpha val="43137"/>
                </a:srgbClr>
              </a:outerShdw>
            </a:effectLst>
          </a:endParaRPr>
        </a:p>
      </dsp:txBody>
      <dsp:txXfrm rot="10800000">
        <a:off x="1970979" y="668932"/>
        <a:ext cx="5473755" cy="293351"/>
      </dsp:txXfrm>
    </dsp:sp>
    <dsp:sp modelId="{8B0524A4-A0AE-462B-BF0C-4EC968739FD0}">
      <dsp:nvSpPr>
        <dsp:cNvPr id="0" name=""/>
        <dsp:cNvSpPr/>
      </dsp:nvSpPr>
      <dsp:spPr>
        <a:xfrm rot="10800000">
          <a:off x="1550277"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10800000">
        <a:off x="1672018" y="676460"/>
        <a:ext cx="75022" cy="243482"/>
      </dsp:txXfrm>
    </dsp:sp>
    <dsp:sp modelId="{851D1B37-6643-4D62-9601-E0058D220A5F}">
      <dsp:nvSpPr>
        <dsp:cNvPr id="0" name=""/>
        <dsp:cNvSpPr/>
      </dsp:nvSpPr>
      <dsp:spPr>
        <a:xfrm rot="10800000">
          <a:off x="0"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صمت عَخَانَ</a:t>
          </a:r>
          <a:endParaRPr lang="es-ES" sz="1800" b="1" kern="1200" dirty="0"/>
        </a:p>
      </dsp:txBody>
      <dsp:txXfrm rot="10800000">
        <a:off x="121741" y="693866"/>
        <a:ext cx="1343692" cy="243482"/>
      </dsp:txXfrm>
    </dsp:sp>
    <dsp:sp modelId="{46961188-8AC9-41D6-BF58-E21BEC8B3A81}">
      <dsp:nvSpPr>
        <dsp:cNvPr id="0" name=""/>
        <dsp:cNvSpPr/>
      </dsp:nvSpPr>
      <dsp:spPr>
        <a:xfrm rot="10800000">
          <a:off x="182430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rPr>
            <a:t>تم أخذ القائد زبدي (يشوع 7: 17 ب)</a:t>
          </a:r>
          <a:endParaRPr lang="es-ES" sz="1800" b="1" kern="1200" dirty="0">
            <a:effectLst>
              <a:outerShdw blurRad="38100" dist="38100" dir="2700000" algn="tl">
                <a:srgbClr val="000000">
                  <a:alpha val="43137"/>
                </a:srgbClr>
              </a:outerShdw>
            </a:effectLst>
          </a:endParaRPr>
        </a:p>
      </dsp:txBody>
      <dsp:txXfrm rot="10800000">
        <a:off x="1970979" y="1003353"/>
        <a:ext cx="5473755" cy="293351"/>
      </dsp:txXfrm>
    </dsp:sp>
    <dsp:sp modelId="{66871472-CE64-47CE-A810-30A567E2798E}">
      <dsp:nvSpPr>
        <dsp:cNvPr id="0" name=""/>
        <dsp:cNvSpPr/>
      </dsp:nvSpPr>
      <dsp:spPr>
        <a:xfrm rot="10800000">
          <a:off x="1560118"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10800000">
        <a:off x="1681859" y="1028288"/>
        <a:ext cx="75022" cy="243482"/>
      </dsp:txXfrm>
    </dsp:sp>
    <dsp:sp modelId="{C9568CFF-9A3C-4C28-9546-D376128FA9E6}">
      <dsp:nvSpPr>
        <dsp:cNvPr id="0" name=""/>
        <dsp:cNvSpPr/>
      </dsp:nvSpPr>
      <dsp:spPr>
        <a:xfrm rot="10800000">
          <a:off x="0"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صمت عَخَانَ</a:t>
          </a:r>
          <a:endParaRPr lang="es-ES" sz="1800" b="1" kern="1200" dirty="0"/>
        </a:p>
      </dsp:txBody>
      <dsp:txXfrm rot="10800000">
        <a:off x="121741" y="1028288"/>
        <a:ext cx="1343692" cy="243482"/>
      </dsp:txXfrm>
    </dsp:sp>
    <dsp:sp modelId="{123C8EFC-2789-4603-91BF-EEF6B7C2ED82}">
      <dsp:nvSpPr>
        <dsp:cNvPr id="0" name=""/>
        <dsp:cNvSpPr/>
      </dsp:nvSpPr>
      <dsp:spPr>
        <a:xfrm rot="10800000">
          <a:off x="182430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effectLst>
                <a:outerShdw blurRad="38100" dist="38100" dir="2700000" algn="tl">
                  <a:srgbClr val="000000">
                    <a:alpha val="43137"/>
                  </a:srgbClr>
                </a:outerShdw>
              </a:effectLst>
            </a:rPr>
            <a:t>تم أخذ عخان (يشوع 7: 18)</a:t>
          </a:r>
          <a:endParaRPr lang="es-ES" sz="1800" b="1" kern="1200" dirty="0">
            <a:effectLst>
              <a:outerShdw blurRad="38100" dist="38100" dir="2700000" algn="tl">
                <a:srgbClr val="000000">
                  <a:alpha val="43137"/>
                </a:srgbClr>
              </a:outerShdw>
            </a:effectLst>
          </a:endParaRPr>
        </a:p>
      </dsp:txBody>
      <dsp:txXfrm rot="10800000">
        <a:off x="1970979" y="1337774"/>
        <a:ext cx="5473755" cy="293351"/>
      </dsp:txXfrm>
    </dsp:sp>
    <dsp:sp modelId="{8D6A8B27-3F09-4C5F-9F28-4492D09B8235}">
      <dsp:nvSpPr>
        <dsp:cNvPr id="0" name=""/>
        <dsp:cNvSpPr/>
      </dsp:nvSpPr>
      <dsp:spPr>
        <a:xfrm rot="10800000">
          <a:off x="1560118"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rot="10800000">
        <a:off x="1681859" y="1362709"/>
        <a:ext cx="75022" cy="243482"/>
      </dsp:txXfrm>
    </dsp:sp>
    <dsp:sp modelId="{81494637-307B-48EF-8F7B-31E6C2D3C389}">
      <dsp:nvSpPr>
        <dsp:cNvPr id="0" name=""/>
        <dsp:cNvSpPr/>
      </dsp:nvSpPr>
      <dsp:spPr>
        <a:xfrm rot="10800000">
          <a:off x="0"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صمت عَخَانَ</a:t>
          </a:r>
          <a:endParaRPr lang="es-ES" sz="1800" b="1" kern="1200" dirty="0"/>
        </a:p>
      </dsp:txBody>
      <dsp:txXfrm rot="10800000">
        <a:off x="121741"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3814326"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alpha val="43137"/>
                  </a:srgbClr>
                </a:outerShdw>
              </a:effectLst>
            </a:rPr>
            <a:t>رحاب</a:t>
          </a:r>
          <a:endParaRPr lang="es-ES" sz="2800" b="1" kern="1200" dirty="0">
            <a:effectLst>
              <a:outerShdw blurRad="38100" dist="38100" dir="2700000" algn="tl">
                <a:srgbClr val="000000">
                  <a:alpha val="43137"/>
                </a:srgbClr>
              </a:outerShdw>
            </a:effectLst>
          </a:endParaRPr>
        </a:p>
      </dsp:txBody>
      <dsp:txXfrm>
        <a:off x="3831968" y="258352"/>
        <a:ext cx="1169389" cy="567052"/>
      </dsp:txXfrm>
    </dsp:sp>
    <dsp:sp modelId="{5ED71C70-9444-4F7A-9D93-BC9CD35AAB8A}">
      <dsp:nvSpPr>
        <dsp:cNvPr id="0" name=""/>
        <dsp:cNvSpPr/>
      </dsp:nvSpPr>
      <dsp:spPr>
        <a:xfrm>
          <a:off x="4778065" y="843047"/>
          <a:ext cx="120467" cy="451752"/>
        </a:xfrm>
        <a:custGeom>
          <a:avLst/>
          <a:gdLst/>
          <a:ahLst/>
          <a:cxnLst/>
          <a:rect l="0" t="0" r="0" b="0"/>
          <a:pathLst>
            <a:path>
              <a:moveTo>
                <a:pt x="120467" y="0"/>
              </a:moveTo>
              <a:lnTo>
                <a:pt x="120467" y="451752"/>
              </a:lnTo>
              <a:lnTo>
                <a:pt x="0"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539955"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أخفت الجواسيس على السطح</a:t>
          </a:r>
          <a:endParaRPr lang="es-ES" sz="2000" b="1" kern="1200" dirty="0"/>
        </a:p>
      </dsp:txBody>
      <dsp:txXfrm>
        <a:off x="2557597" y="1011273"/>
        <a:ext cx="2202825" cy="567052"/>
      </dsp:txXfrm>
    </dsp:sp>
    <dsp:sp modelId="{C59103E5-E72E-4BCB-B60E-3965B196A920}">
      <dsp:nvSpPr>
        <dsp:cNvPr id="0" name=""/>
        <dsp:cNvSpPr/>
      </dsp:nvSpPr>
      <dsp:spPr>
        <a:xfrm>
          <a:off x="4778065" y="843047"/>
          <a:ext cx="120467" cy="1204673"/>
        </a:xfrm>
        <a:custGeom>
          <a:avLst/>
          <a:gdLst/>
          <a:ahLst/>
          <a:cxnLst/>
          <a:rect l="0" t="0" r="0" b="0"/>
          <a:pathLst>
            <a:path>
              <a:moveTo>
                <a:pt x="120467" y="0"/>
              </a:moveTo>
              <a:lnTo>
                <a:pt x="120467" y="1204673"/>
              </a:lnTo>
              <a:lnTo>
                <a:pt x="0"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539955"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لقد تصرفت بلطف تجاه إسرائيل</a:t>
          </a:r>
          <a:endParaRPr lang="es-ES" sz="2000" b="1" kern="1200" dirty="0"/>
        </a:p>
      </dsp:txBody>
      <dsp:txXfrm>
        <a:off x="2557597" y="1764194"/>
        <a:ext cx="2202825" cy="567052"/>
      </dsp:txXfrm>
    </dsp:sp>
    <dsp:sp modelId="{B240B43A-6446-4345-8693-D7A4B4BE01B6}">
      <dsp:nvSpPr>
        <dsp:cNvPr id="0" name=""/>
        <dsp:cNvSpPr/>
      </dsp:nvSpPr>
      <dsp:spPr>
        <a:xfrm>
          <a:off x="4778065" y="843047"/>
          <a:ext cx="120467" cy="1957594"/>
        </a:xfrm>
        <a:custGeom>
          <a:avLst/>
          <a:gdLst/>
          <a:ahLst/>
          <a:cxnLst/>
          <a:rect l="0" t="0" r="0" b="0"/>
          <a:pathLst>
            <a:path>
              <a:moveTo>
                <a:pt x="120467" y="0"/>
              </a:moveTo>
              <a:lnTo>
                <a:pt x="120467" y="1957594"/>
              </a:lnTo>
              <a:lnTo>
                <a:pt x="0"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539955"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فضلت النصر بسبب إيمانها</a:t>
          </a:r>
          <a:endParaRPr lang="es-ES" sz="2000" b="1" kern="1200" dirty="0"/>
        </a:p>
      </dsp:txBody>
      <dsp:txXfrm>
        <a:off x="2557597" y="2517115"/>
        <a:ext cx="2202825" cy="567052"/>
      </dsp:txXfrm>
    </dsp:sp>
    <dsp:sp modelId="{0034CAD1-EADD-442A-9426-DB425099B22C}">
      <dsp:nvSpPr>
        <dsp:cNvPr id="0" name=""/>
        <dsp:cNvSpPr/>
      </dsp:nvSpPr>
      <dsp:spPr>
        <a:xfrm>
          <a:off x="4778065" y="843047"/>
          <a:ext cx="120467" cy="2710515"/>
        </a:xfrm>
        <a:custGeom>
          <a:avLst/>
          <a:gdLst/>
          <a:ahLst/>
          <a:cxnLst/>
          <a:rect l="0" t="0" r="0" b="0"/>
          <a:pathLst>
            <a:path>
              <a:moveTo>
                <a:pt x="120467" y="0"/>
              </a:moveTo>
              <a:lnTo>
                <a:pt x="120467" y="2710515"/>
              </a:lnTo>
              <a:lnTo>
                <a:pt x="0"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539955"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لقد عقدت عهدا مع إسرائيل</a:t>
          </a:r>
          <a:endParaRPr lang="es-ES" sz="2000" b="1" kern="1200" dirty="0"/>
        </a:p>
      </dsp:txBody>
      <dsp:txXfrm>
        <a:off x="2557597" y="3270036"/>
        <a:ext cx="2202825" cy="567052"/>
      </dsp:txXfrm>
    </dsp:sp>
    <dsp:sp modelId="{047C62CB-97DD-4DF5-92DC-026C1E5B4AA4}">
      <dsp:nvSpPr>
        <dsp:cNvPr id="0" name=""/>
        <dsp:cNvSpPr/>
      </dsp:nvSpPr>
      <dsp:spPr>
        <a:xfrm>
          <a:off x="4778065" y="843047"/>
          <a:ext cx="120467" cy="3463436"/>
        </a:xfrm>
        <a:custGeom>
          <a:avLst/>
          <a:gdLst/>
          <a:ahLst/>
          <a:cxnLst/>
          <a:rect l="0" t="0" r="0" b="0"/>
          <a:pathLst>
            <a:path>
              <a:moveTo>
                <a:pt x="120467" y="0"/>
              </a:moveTo>
              <a:lnTo>
                <a:pt x="120467" y="3463436"/>
              </a:lnTo>
              <a:lnTo>
                <a:pt x="0"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539955"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حررت حياتها وحياة عائلتها</a:t>
          </a:r>
          <a:endParaRPr lang="es-ES" sz="2000" b="1" kern="1200" dirty="0"/>
        </a:p>
      </dsp:txBody>
      <dsp:txXfrm>
        <a:off x="2557597" y="4022957"/>
        <a:ext cx="2202825" cy="567052"/>
      </dsp:txXfrm>
    </dsp:sp>
    <dsp:sp modelId="{B24EC25B-8508-41A4-8261-EEF250282397}">
      <dsp:nvSpPr>
        <dsp:cNvPr id="0" name=""/>
        <dsp:cNvSpPr/>
      </dsp:nvSpPr>
      <dsp:spPr>
        <a:xfrm>
          <a:off x="1275048"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effectLst/>
            </a:rPr>
            <a:t>عَخَانَ</a:t>
          </a:r>
          <a:endParaRPr lang="es-ES" sz="2800" b="1" kern="1200" dirty="0">
            <a:solidFill>
              <a:schemeClr val="tx1"/>
            </a:solidFill>
            <a:effectLst/>
          </a:endParaRPr>
        </a:p>
      </dsp:txBody>
      <dsp:txXfrm>
        <a:off x="1292690" y="258352"/>
        <a:ext cx="1169389" cy="567052"/>
      </dsp:txXfrm>
    </dsp:sp>
    <dsp:sp modelId="{E7C7B1D9-907F-435B-A212-8F4FD25F36D7}">
      <dsp:nvSpPr>
        <dsp:cNvPr id="0" name=""/>
        <dsp:cNvSpPr/>
      </dsp:nvSpPr>
      <dsp:spPr>
        <a:xfrm>
          <a:off x="2238786" y="843047"/>
          <a:ext cx="120467" cy="451752"/>
        </a:xfrm>
        <a:custGeom>
          <a:avLst/>
          <a:gdLst/>
          <a:ahLst/>
          <a:cxnLst/>
          <a:rect l="0" t="0" r="0" b="0"/>
          <a:pathLst>
            <a:path>
              <a:moveTo>
                <a:pt x="120467" y="0"/>
              </a:moveTo>
              <a:lnTo>
                <a:pt x="120467" y="451752"/>
              </a:lnTo>
              <a:lnTo>
                <a:pt x="0"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677"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أخفى المسروقات في الأرض</a:t>
          </a:r>
          <a:endParaRPr lang="es-ES" sz="2000" b="1" kern="1200" dirty="0"/>
        </a:p>
      </dsp:txBody>
      <dsp:txXfrm>
        <a:off x="18319" y="1011273"/>
        <a:ext cx="2202825" cy="567052"/>
      </dsp:txXfrm>
    </dsp:sp>
    <dsp:sp modelId="{5704AC36-7228-4647-BA2F-E5EA2A0ECE5E}">
      <dsp:nvSpPr>
        <dsp:cNvPr id="0" name=""/>
        <dsp:cNvSpPr/>
      </dsp:nvSpPr>
      <dsp:spPr>
        <a:xfrm>
          <a:off x="2238786" y="843047"/>
          <a:ext cx="120467" cy="1204673"/>
        </a:xfrm>
        <a:custGeom>
          <a:avLst/>
          <a:gdLst/>
          <a:ahLst/>
          <a:cxnLst/>
          <a:rect l="0" t="0" r="0" b="0"/>
          <a:pathLst>
            <a:path>
              <a:moveTo>
                <a:pt x="120467" y="0"/>
              </a:moveTo>
              <a:lnTo>
                <a:pt x="120467" y="1204673"/>
              </a:lnTo>
              <a:lnTo>
                <a:pt x="0"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677"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لقد جلب المتاعب لإسرائيل</a:t>
          </a:r>
          <a:endParaRPr lang="es-ES" sz="2000" b="1" kern="1200" dirty="0"/>
        </a:p>
      </dsp:txBody>
      <dsp:txXfrm>
        <a:off x="18319" y="1764194"/>
        <a:ext cx="2202825" cy="567052"/>
      </dsp:txXfrm>
    </dsp:sp>
    <dsp:sp modelId="{AFB70125-0A05-4C1C-AF46-F60B93D12F4B}">
      <dsp:nvSpPr>
        <dsp:cNvPr id="0" name=""/>
        <dsp:cNvSpPr/>
      </dsp:nvSpPr>
      <dsp:spPr>
        <a:xfrm>
          <a:off x="2238786" y="843047"/>
          <a:ext cx="120467" cy="1957594"/>
        </a:xfrm>
        <a:custGeom>
          <a:avLst/>
          <a:gdLst/>
          <a:ahLst/>
          <a:cxnLst/>
          <a:rect l="0" t="0" r="0" b="0"/>
          <a:pathLst>
            <a:path>
              <a:moveTo>
                <a:pt x="120467" y="0"/>
              </a:moveTo>
              <a:lnTo>
                <a:pt x="120467" y="1957594"/>
              </a:lnTo>
              <a:lnTo>
                <a:pt x="0"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677"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تسبب في الهزيمة بأعماله</a:t>
          </a:r>
          <a:endParaRPr lang="es-ES" sz="2000" b="1" kern="1200" dirty="0"/>
        </a:p>
      </dsp:txBody>
      <dsp:txXfrm>
        <a:off x="18319" y="2517115"/>
        <a:ext cx="2202825" cy="567052"/>
      </dsp:txXfrm>
    </dsp:sp>
    <dsp:sp modelId="{CEAA5FDD-32FD-454A-8A2D-E96BAF282211}">
      <dsp:nvSpPr>
        <dsp:cNvPr id="0" name=""/>
        <dsp:cNvSpPr/>
      </dsp:nvSpPr>
      <dsp:spPr>
        <a:xfrm>
          <a:off x="2238786" y="843047"/>
          <a:ext cx="120467" cy="2710515"/>
        </a:xfrm>
        <a:custGeom>
          <a:avLst/>
          <a:gdLst/>
          <a:ahLst/>
          <a:cxnLst/>
          <a:rect l="0" t="0" r="0" b="0"/>
          <a:pathLst>
            <a:path>
              <a:moveTo>
                <a:pt x="120467" y="0"/>
              </a:moveTo>
              <a:lnTo>
                <a:pt x="120467" y="2710515"/>
              </a:lnTo>
              <a:lnTo>
                <a:pt x="0"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677"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لقد كسر عهد إسرائيل</a:t>
          </a:r>
          <a:endParaRPr lang="es-ES" sz="2000" b="1" kern="1200" dirty="0"/>
        </a:p>
      </dsp:txBody>
      <dsp:txXfrm>
        <a:off x="18319" y="3270036"/>
        <a:ext cx="2202825" cy="567052"/>
      </dsp:txXfrm>
    </dsp:sp>
    <dsp:sp modelId="{A259866E-3786-4381-A66D-9618105CD9C3}">
      <dsp:nvSpPr>
        <dsp:cNvPr id="0" name=""/>
        <dsp:cNvSpPr/>
      </dsp:nvSpPr>
      <dsp:spPr>
        <a:xfrm>
          <a:off x="2238786" y="843047"/>
          <a:ext cx="120467" cy="3463436"/>
        </a:xfrm>
        <a:custGeom>
          <a:avLst/>
          <a:gdLst/>
          <a:ahLst/>
          <a:cxnLst/>
          <a:rect l="0" t="0" r="0" b="0"/>
          <a:pathLst>
            <a:path>
              <a:moveTo>
                <a:pt x="120467" y="0"/>
              </a:moveTo>
              <a:lnTo>
                <a:pt x="120467" y="3463436"/>
              </a:lnTo>
              <a:lnTo>
                <a:pt x="0"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677"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توفي مع عائلته</a:t>
          </a:r>
          <a:endParaRPr lang="es-ES" sz="2000" b="1" kern="1200" dirty="0"/>
        </a:p>
      </dsp:txBody>
      <dsp:txXfrm>
        <a:off x="18319"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02/11/2025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02/11/2025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g"/><Relationship Id="rId5" Type="http://schemas.openxmlformats.org/officeDocument/2006/relationships/diagramQuickStyle" Target="../diagrams/quickStyle2.xml"/><Relationship Id="rId10" Type="http://schemas.openxmlformats.org/officeDocument/2006/relationships/image" Target="../media/image30.jpg"/><Relationship Id="rId4" Type="http://schemas.openxmlformats.org/officeDocument/2006/relationships/diagramLayout" Target="../diagrams/layout2.xml"/><Relationship Id="rId9"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1139979"/>
            <a:ext cx="3826711" cy="1015663"/>
          </a:xfrm>
          <a:prstGeom prst="rect">
            <a:avLst/>
          </a:prstGeom>
          <a:noFill/>
          <a:effectLst>
            <a:outerShdw blurRad="50800" dist="25400" dir="2700000" algn="tl" rotWithShape="0">
              <a:prstClr val="black"/>
            </a:outerShdw>
          </a:effectLst>
        </p:spPr>
        <p:txBody>
          <a:bodyPr wrap="square" rtlCol="0">
            <a:spAutoFit/>
          </a:bodyPr>
          <a:lstStyle/>
          <a:p>
            <a:pPr algn="ctr" rtl="1"/>
            <a:r>
              <a:rPr lang="ar-SA"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العدو الداخلي</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19710"/>
            <a:ext cx="3794883" cy="307777"/>
          </a:xfrm>
          <a:prstGeom prst="rect">
            <a:avLst/>
          </a:prstGeom>
          <a:noFill/>
        </p:spPr>
        <p:txBody>
          <a:bodyPr wrap="square" rtlCol="0">
            <a:spAutoFit/>
          </a:bodyPr>
          <a:lstStyle/>
          <a:p>
            <a:pPr algn="ctr" rtl="1"/>
            <a:r>
              <a:rPr lang="ar-SA" sz="1400" b="1" dirty="0">
                <a:solidFill>
                  <a:srgbClr val="E1EDF7"/>
                </a:solidFill>
                <a:effectLst>
                  <a:outerShdw blurRad="38100" dist="38100" dir="2700000" algn="tl">
                    <a:srgbClr val="000000">
                      <a:alpha val="43137"/>
                    </a:srgbClr>
                  </a:outerShdw>
                </a:effectLst>
              </a:rPr>
              <a:t>الدرس 6 ليوم 8 نوفمبر 2025</a:t>
            </a:r>
            <a:endParaRPr lang="en" sz="1400" b="1" dirty="0">
              <a:solidFill>
                <a:srgbClr val="E1EDF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1386959"/>
            <a:ext cx="4362450" cy="42473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lang="ar-SA" sz="4800" b="0" i="0" dirty="0">
                <a:solidFill>
                  <a:schemeClr val="bg1">
                    <a:lumMod val="95000"/>
                  </a:schemeClr>
                </a:solidFill>
                <a:effectLst/>
                <a:latin typeface="Inter"/>
              </a:rPr>
              <a:t>أَنَا الرَّبُّ أَفْحَصُ الْقُلُوبَ وَأَمْتَحِنُ الأَفْكَارَ، لأُجَازِيَ كُلَّ وَاحِدٍ حَسَبَ طُرُقِهِ، وَبِمُقْتَضَى أَفْعَالِهِ</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lvl="0" algn="ctr" rtl="1">
              <a:spcBef>
                <a:spcPts val="1200"/>
              </a:spcBef>
              <a:defRPr/>
            </a:pPr>
            <a:r>
              <a:rPr lang="ar-SA" sz="2000" dirty="0">
                <a:ln w="12700" cmpd="sng">
                  <a:noFill/>
                  <a:prstDash val="solid"/>
                </a:ln>
                <a:solidFill>
                  <a:srgbClr val="0F9ED5">
                    <a:lumMod val="40000"/>
                    <a:lumOff val="60000"/>
                  </a:srgbClr>
                </a:solidFill>
                <a:latin typeface="Comic Sans MS" panose="030F0702030302020204" pitchFamily="66" charset="0"/>
              </a:rPr>
              <a:t>إرميا</a:t>
            </a:r>
            <a:r>
              <a:rPr lang="fr-FR" sz="2000" dirty="0">
                <a:ln w="12700" cmpd="sng">
                  <a:noFill/>
                  <a:prstDash val="solid"/>
                </a:ln>
                <a:solidFill>
                  <a:srgbClr val="0F9ED5">
                    <a:lumMod val="40000"/>
                    <a:lumOff val="60000"/>
                  </a:srgbClr>
                </a:solidFill>
                <a:latin typeface="Comic Sans MS" panose="030F0702030302020204" pitchFamily="66" charset="0"/>
              </a:rPr>
              <a:t>10:17</a:t>
            </a:r>
            <a:endParaRPr kumimoji="0" lang="es-ES" sz="2000"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4600575" cy="2554545"/>
          </a:xfrm>
          <a:prstGeom prst="rect">
            <a:avLst/>
          </a:prstGeom>
          <a:noFill/>
        </p:spPr>
        <p:txBody>
          <a:bodyPr wrap="square" rtlCol="0">
            <a:spAutoFit/>
          </a:bodyPr>
          <a:lstStyle/>
          <a:p>
            <a:pPr algn="r" rtl="1">
              <a:spcBef>
                <a:spcPts val="1800"/>
              </a:spcBef>
            </a:pPr>
            <a:r>
              <a:rPr lang="ar-SA" sz="2000" b="1" dirty="0">
                <a:uFill>
                  <a:solidFill>
                    <a:srgbClr val="CB2760"/>
                  </a:solidFill>
                </a:uFill>
              </a:rPr>
              <a:t>سبب الهزيمة (يشوع 7: 1-5 ، 10-13)</a:t>
            </a:r>
            <a:endParaRPr lang="es-ES" sz="2000" b="1" dirty="0">
              <a:uFill>
                <a:solidFill>
                  <a:srgbClr val="CB2760"/>
                </a:solidFill>
              </a:uFill>
            </a:endParaRPr>
          </a:p>
          <a:p>
            <a:pPr algn="r" rtl="1">
              <a:spcBef>
                <a:spcPts val="1800"/>
              </a:spcBef>
            </a:pPr>
            <a:r>
              <a:rPr lang="ar-SA" sz="2000" b="1" dirty="0"/>
              <a:t>مذعور ومُتألِّم </a:t>
            </a:r>
            <a:r>
              <a:rPr lang="ar-SA" sz="2000" b="1" dirty="0">
                <a:uFill>
                  <a:solidFill>
                    <a:srgbClr val="CB2760"/>
                  </a:solidFill>
                </a:uFill>
              </a:rPr>
              <a:t>(يشوع 7: 6-9)</a:t>
            </a:r>
            <a:endParaRPr lang="es-ES" sz="2000" b="1" dirty="0">
              <a:uFill>
                <a:solidFill>
                  <a:srgbClr val="CB2760"/>
                </a:solidFill>
              </a:uFill>
            </a:endParaRPr>
          </a:p>
          <a:p>
            <a:pPr algn="r" rtl="1">
              <a:spcBef>
                <a:spcPts val="1800"/>
              </a:spcBef>
            </a:pPr>
            <a:r>
              <a:rPr lang="ar-SA" sz="2000" b="1" dirty="0">
                <a:uFill>
                  <a:solidFill>
                    <a:srgbClr val="CB2760"/>
                  </a:solidFill>
                </a:uFill>
              </a:rPr>
              <a:t>اكتشاف المخالف (يشوع 7: 14-19)</a:t>
            </a:r>
            <a:endParaRPr lang="es-ES" sz="2000" b="1" dirty="0">
              <a:uFill>
                <a:solidFill>
                  <a:srgbClr val="CB2760"/>
                </a:solidFill>
              </a:uFill>
            </a:endParaRPr>
          </a:p>
          <a:p>
            <a:pPr algn="r" rtl="1">
              <a:spcBef>
                <a:spcPts val="1800"/>
              </a:spcBef>
            </a:pPr>
            <a:r>
              <a:rPr lang="ar-SA" sz="2000" b="1" dirty="0">
                <a:uFill>
                  <a:solidFill>
                    <a:srgbClr val="CB2760"/>
                  </a:solidFill>
                </a:uFill>
              </a:rPr>
              <a:t>خطيئة </a:t>
            </a:r>
            <a:r>
              <a:rPr lang="ar-SA" b="1" dirty="0"/>
              <a:t>عَخَانَ</a:t>
            </a:r>
            <a:r>
              <a:rPr lang="ar-SA" sz="2000" b="1" dirty="0">
                <a:uFill>
                  <a:solidFill>
                    <a:srgbClr val="CB2760"/>
                  </a:solidFill>
                </a:uFill>
              </a:rPr>
              <a:t> (يشوع 7: 20-26)</a:t>
            </a:r>
            <a:endParaRPr lang="es-ES" sz="2000" b="1" dirty="0">
              <a:uFill>
                <a:solidFill>
                  <a:srgbClr val="CB2760"/>
                </a:solidFill>
              </a:uFill>
            </a:endParaRPr>
          </a:p>
          <a:p>
            <a:pPr algn="r" rtl="1">
              <a:spcBef>
                <a:spcPts val="1800"/>
              </a:spcBef>
            </a:pPr>
            <a:r>
              <a:rPr lang="ar-SA" sz="2000" b="1" dirty="0">
                <a:uFill>
                  <a:solidFill>
                    <a:srgbClr val="CB2760"/>
                  </a:solidFill>
                </a:uFill>
              </a:rPr>
              <a:t>منتصر مرة أخرى (يشوع 8: 1-29)</a:t>
            </a:r>
            <a:endParaRPr lang="en" sz="2000" b="1" dirty="0"/>
          </a:p>
        </p:txBody>
      </p:sp>
      <p:sp>
        <p:nvSpPr>
          <p:cNvPr id="3" name="CuadroTexto 2">
            <a:extLst>
              <a:ext uri="{FF2B5EF4-FFF2-40B4-BE49-F238E27FC236}">
                <a16:creationId xmlns:a16="http://schemas.microsoft.com/office/drawing/2014/main" id="{8355573C-D5DE-F9DB-A6A4-9717CCDB4FA7}"/>
              </a:ext>
            </a:extLst>
          </p:cNvPr>
          <p:cNvSpPr txBox="1"/>
          <p:nvPr/>
        </p:nvSpPr>
        <p:spPr>
          <a:xfrm>
            <a:off x="152398" y="161925"/>
            <a:ext cx="6477000" cy="1200329"/>
          </a:xfrm>
          <a:prstGeom prst="rect">
            <a:avLst/>
          </a:prstGeom>
          <a:noFill/>
        </p:spPr>
        <p:txBody>
          <a:bodyPr wrap="square" rtlCol="0">
            <a:spAutoFit/>
          </a:bodyPr>
          <a:lstStyle/>
          <a:p>
            <a:pPr algn="r" rtl="1"/>
            <a:r>
              <a:rPr lang="ar-SA" sz="2400" b="1" dirty="0"/>
              <a:t>بعد تكتيك عسكري غير منطقي، سقطت أسوار أريحا. دخل بنو إسرائيل المدينة ودمروها بالكامل. نصر! ولكن لمن؟ لله، لأن دور إسرائيل كان ضئيلاً في ذلك</a:t>
            </a:r>
            <a:r>
              <a:rPr lang="en" sz="2400" b="1" dirty="0"/>
              <a:t>.</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821164" y="3914774"/>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7958" y="3834256"/>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104917" y="4999691"/>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1123305" y="607600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1113145" y="5515833"/>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1065958" y="3977145"/>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1106598" y="4483549"/>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152400" y="2487035"/>
            <a:ext cx="6476998" cy="1200329"/>
          </a:xfrm>
          <a:prstGeom prst="rect">
            <a:avLst/>
          </a:prstGeom>
          <a:noFill/>
        </p:spPr>
        <p:txBody>
          <a:bodyPr wrap="square">
            <a:spAutoFit/>
          </a:bodyPr>
          <a:lstStyle/>
          <a:p>
            <a:pPr algn="r" rtl="1">
              <a:spcBef>
                <a:spcPts val="600"/>
              </a:spcBef>
            </a:pPr>
            <a:r>
              <a:rPr lang="ar-SA" sz="2400" b="1" dirty="0"/>
              <a:t>عندما استجوبوا الله أخيرا ، كانت الإجابة مدوية</a:t>
            </a:r>
            <a:r>
              <a:rPr lang="fr-FR" sz="2400" b="1" dirty="0"/>
              <a:t>)</a:t>
            </a:r>
            <a:r>
              <a:rPr lang="ar-SA" sz="2400" dirty="0"/>
              <a:t>صرخة قوية</a:t>
            </a:r>
            <a:r>
              <a:rPr lang="fr-FR" sz="2400" dirty="0"/>
              <a:t>(</a:t>
            </a:r>
            <a:r>
              <a:rPr lang="ar-SA" sz="2400" b="1" dirty="0"/>
              <a:t>: لقد أخطأت إسرائيل ولم تعد قادرة على هزيمة أعدائها. كيف يمكن أن تستعيد النعمة الإلهية؟</a:t>
            </a:r>
            <a:endParaRPr lang="en" sz="2400" b="1" dirty="0"/>
          </a:p>
        </p:txBody>
      </p:sp>
      <p:sp>
        <p:nvSpPr>
          <p:cNvPr id="9" name="CuadroTexto 8">
            <a:extLst>
              <a:ext uri="{FF2B5EF4-FFF2-40B4-BE49-F238E27FC236}">
                <a16:creationId xmlns:a16="http://schemas.microsoft.com/office/drawing/2014/main" id="{AD2EBC14-CC74-FB00-3906-F565C145F22C}"/>
              </a:ext>
            </a:extLst>
          </p:cNvPr>
          <p:cNvSpPr txBox="1"/>
          <p:nvPr/>
        </p:nvSpPr>
        <p:spPr>
          <a:xfrm>
            <a:off x="152400" y="1509146"/>
            <a:ext cx="6476998" cy="830997"/>
          </a:xfrm>
          <a:prstGeom prst="rect">
            <a:avLst/>
          </a:prstGeom>
          <a:noFill/>
        </p:spPr>
        <p:txBody>
          <a:bodyPr wrap="square">
            <a:spAutoFit/>
          </a:bodyPr>
          <a:lstStyle/>
          <a:p>
            <a:pPr algn="r" rtl="1">
              <a:spcBef>
                <a:spcPts val="600"/>
              </a:spcBef>
            </a:pPr>
            <a:r>
              <a:rPr lang="ar-SA" sz="2400" b="1" dirty="0"/>
              <a:t>بعد تكتيك عسكري مدروس جيدا ، يفوز عَاي</a:t>
            </a:r>
            <a:r>
              <a:rPr lang="fr-FR" sz="2400" b="1" dirty="0"/>
              <a:t>.  </a:t>
            </a:r>
            <a:r>
              <a:rPr lang="ar-SA" sz="2400" b="1" dirty="0"/>
              <a:t>خصم! من قبل من؟ من قبل شعب إسرائيل ، لأنهم لم يعتمدوا على الله.</a:t>
            </a:r>
            <a:endParaRPr lang="en" sz="2400" b="1" dirty="0"/>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righ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Left)">
                                      <p:cBhvr>
                                        <p:cTn id="52" dur="500"/>
                                        <p:tgtEl>
                                          <p:spTgt spid="19"/>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righ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Left)">
                                      <p:cBhvr>
                                        <p:cTn id="61" dur="500"/>
                                        <p:tgtEl>
                                          <p:spTgt spid="14"/>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righ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Left)">
                                      <p:cBhvr>
                                        <p:cTn id="70" dur="500"/>
                                        <p:tgtEl>
                                          <p:spTgt spid="17"/>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righ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Left)">
                                      <p:cBhvr>
                                        <p:cTn id="79" dur="500"/>
                                        <p:tgtEl>
                                          <p:spTgt spid="15"/>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righ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3810"/>
            <a:ext cx="12191999" cy="769441"/>
          </a:xfrm>
          <a:prstGeom prst="rect">
            <a:avLst/>
          </a:prstGeom>
          <a:noFill/>
        </p:spPr>
        <p:txBody>
          <a:bodyPr wrap="square">
            <a:spAutoFit/>
          </a:bodyPr>
          <a:lstStyle/>
          <a:p>
            <a:pPr algn="ctr" rtl="1"/>
            <a:r>
              <a:rPr lang="ar-SA"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سبب الهزيمة</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772457"/>
            <a:ext cx="12191998" cy="369332"/>
          </a:xfrm>
          <a:prstGeom prst="rect">
            <a:avLst/>
          </a:prstGeom>
          <a:noFill/>
        </p:spPr>
        <p:txBody>
          <a:bodyPr wrap="square">
            <a:spAutoFit/>
          </a:bodyPr>
          <a:lstStyle/>
          <a:p>
            <a:pPr algn="ctr" rtl="1"/>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1">
                    <a:lumMod val="95000"/>
                  </a:schemeClr>
                </a:solidFill>
              </a:rPr>
              <a:t>لَقَدِ ارْتَكَبَ إِسْرَائِيلُ خَطِيئَةً، بَلْ تَعَدَّوْا عَلَى عَهْدِي الَّذِي أَمَرْتُهُمْ بِهِ، بَلْ أَخَذُوا مِمَّا حَرَّمْتُهُ عَلَيْهِمْ وَسَرَقُوا وَأَنْكَرُوا، بَلْ خَبَّأُوا فِي أَمْتِعَتِهِمْ.</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ar-SA"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(يشوع 7: 11)</a:t>
            </a:r>
            <a:endPar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C668174-86EE-979D-6C56-656B08DCD5FB}"/>
              </a:ext>
            </a:extLst>
          </p:cNvPr>
          <p:cNvSpPr txBox="1"/>
          <p:nvPr/>
        </p:nvSpPr>
        <p:spPr>
          <a:xfrm>
            <a:off x="0" y="1388057"/>
            <a:ext cx="8136528" cy="830997"/>
          </a:xfrm>
          <a:prstGeom prst="rect">
            <a:avLst/>
          </a:prstGeom>
          <a:noFill/>
        </p:spPr>
        <p:txBody>
          <a:bodyPr wrap="square" rtlCol="0">
            <a:spAutoFit/>
          </a:bodyPr>
          <a:lstStyle/>
          <a:p>
            <a:pPr algn="r" rtl="1">
              <a:spcBef>
                <a:spcPts val="600"/>
              </a:spcBef>
            </a:pPr>
            <a:r>
              <a:rPr lang="ar-SA" sz="2400" b="1" dirty="0"/>
              <a:t>بعد التقرير الإيجابي من الجواسيس المرسلين إلى أريحا ، استشار يشوع الله وتلقى منه استراتيجية الاستيلاء على المدينة.</a:t>
            </a:r>
            <a:endParaRPr lang="en" sz="2400" b="1" dirty="0"/>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70370"/>
            <a:ext cx="5872013" cy="1569660"/>
          </a:xfrm>
          <a:prstGeom prst="rect">
            <a:avLst/>
          </a:prstGeom>
          <a:noFill/>
        </p:spPr>
        <p:txBody>
          <a:bodyPr wrap="square">
            <a:spAutoFit/>
          </a:bodyPr>
          <a:lstStyle/>
          <a:p>
            <a:pPr algn="r" rtl="1">
              <a:spcBef>
                <a:spcPts val="600"/>
              </a:spcBef>
            </a:pPr>
            <a:r>
              <a:rPr lang="ar-SA" sz="2400" b="1" dirty="0"/>
              <a:t>لقد رأى الله أن "إسرائيل قد أخطأ". لا يوجد مكان في الكتاب المقدس توصف الخطيئة بمثل هذه الفروق الدقيقة: "لقد انتهكوا ... لقد أخذوا ... لقد سرقوا ... لقد كذبوا ... لقد وضعوها بممتلكاتهم الخاصة ".</a:t>
            </a:r>
            <a:endParaRPr lang="en" sz="2400" b="1" dirty="0"/>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09599"/>
            <a:ext cx="8136528" cy="830997"/>
          </a:xfrm>
          <a:prstGeom prst="rect">
            <a:avLst/>
          </a:prstGeom>
          <a:noFill/>
        </p:spPr>
        <p:txBody>
          <a:bodyPr wrap="square">
            <a:spAutoFit/>
          </a:bodyPr>
          <a:lstStyle/>
          <a:p>
            <a:pPr algn="r" rtl="1">
              <a:spcBef>
                <a:spcPts val="600"/>
              </a:spcBef>
            </a:pPr>
            <a:r>
              <a:rPr lang="ar-SA" sz="2400" b="1" dirty="0"/>
              <a:t>ولكن ما هو السبب الحقيقي للهزيمة ، أو ما هو السبب الذي جعل الله يقول ليشوع ألا يهاجم عاي (يشوع 7: 11)؟</a:t>
            </a:r>
            <a:endParaRPr lang="en" sz="2400" b="1" dirty="0"/>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248828"/>
            <a:ext cx="8136529" cy="830997"/>
          </a:xfrm>
          <a:prstGeom prst="rect">
            <a:avLst/>
          </a:prstGeom>
          <a:noFill/>
        </p:spPr>
        <p:txBody>
          <a:bodyPr wrap="square">
            <a:spAutoFit/>
          </a:bodyPr>
          <a:lstStyle/>
          <a:p>
            <a:pPr algn="r" rtl="1">
              <a:spcBef>
                <a:spcPts val="600"/>
              </a:spcBef>
            </a:pPr>
            <a:r>
              <a:rPr lang="ar-SA" sz="2400" b="1" dirty="0"/>
              <a:t>إذا كان يشوع قد فعل الشيء نفسه بعد تلقي التقرير من الجواسيس المرسلين إلى</a:t>
            </a:r>
            <a:r>
              <a:rPr lang="ar-SA" sz="2400" dirty="0"/>
              <a:t> </a:t>
            </a:r>
            <a:r>
              <a:rPr lang="ar-SA" sz="2400" b="1" dirty="0"/>
              <a:t>عَايَ، لكان قد تم تجنب وفاة 36 شخصا.   (يشوع 7: 1-5).</a:t>
            </a:r>
            <a:endParaRPr lang="en" sz="2400" b="1" dirty="0"/>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69804"/>
            <a:ext cx="5921173" cy="1200329"/>
          </a:xfrm>
          <a:prstGeom prst="rect">
            <a:avLst/>
          </a:prstGeom>
          <a:noFill/>
        </p:spPr>
        <p:txBody>
          <a:bodyPr wrap="square">
            <a:spAutoFit/>
          </a:bodyPr>
          <a:lstStyle/>
          <a:p>
            <a:pPr algn="r" rtl="1">
              <a:spcBef>
                <a:spcPts val="600"/>
              </a:spcBef>
            </a:pPr>
            <a:r>
              <a:rPr lang="ar-SA" sz="2400" b="1" dirty="0"/>
              <a:t>لاحظ الجمع. ارتكب الخطيئة رجل واحد ، لكن الله حمل الشعب بأكمله المسؤولية. لقد كسروا العهد. كان لا بد من استئصال الخطيئة حتى يمكن استعادتها.</a:t>
            </a:r>
            <a:endParaRPr lang="en" sz="2400" b="1"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28729" y="-48110"/>
            <a:ext cx="12192000" cy="769441"/>
          </a:xfrm>
          <a:prstGeom prst="rect">
            <a:avLst/>
          </a:prstGeom>
          <a:noFill/>
        </p:spPr>
        <p:txBody>
          <a:bodyPr wrap="square">
            <a:spAutoFit/>
          </a:bodyPr>
          <a:lstStyle/>
          <a:p>
            <a:pPr algn="ctr" rtl="1"/>
            <a:r>
              <a:rPr lang="ar-SA" sz="4400" dirty="0">
                <a:solidFill>
                  <a:schemeClr val="bg2"/>
                </a:solidFill>
              </a:rPr>
              <a:t>مذعور ومُتألِّم</a:t>
            </a:r>
            <a:endParaRPr lang="en" sz="4400" b="1" noProof="0" dirty="0">
              <a:ln w="10160">
                <a:solidFill>
                  <a:schemeClr val="accent5"/>
                </a:solidFill>
                <a:prstDash val="solid"/>
              </a:ln>
              <a:solidFill>
                <a:schemeClr val="bg2"/>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872637"/>
            <a:ext cx="11077573" cy="646331"/>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en" b="1" dirty="0">
                <a:solidFill>
                  <a:schemeClr val="accent5">
                    <a:lumMod val="75000"/>
                  </a:schemeClr>
                </a:solidFill>
                <a:latin typeface="Comic Sans MS" panose="030F0702030302020204" pitchFamily="66" charset="0"/>
              </a:rPr>
              <a:t>“</a:t>
            </a:r>
            <a:r>
              <a:rPr lang="ar-SA" b="1" dirty="0"/>
              <a:t>وَقَالَ يَشُوعُ: «آهِ يَا سَيِّدُ الرَّبُّ، لِمَاذَا جَعَلْتَ هَذَا الشَّعْبَ يَجْتَازُ نَهْرَ الأُرْدُنِّ لِكَيْ تَدْفَعَنَا إِلَى يَدِ </a:t>
            </a:r>
            <a:r>
              <a:rPr lang="ar-SA" b="1" dirty="0" err="1"/>
              <a:t>الأَمُورِيِّينَ</a:t>
            </a:r>
            <a:r>
              <a:rPr lang="ar-SA" b="1" dirty="0"/>
              <a:t> حَتَّى </a:t>
            </a:r>
            <a:r>
              <a:rPr lang="ar-SA" b="1" dirty="0" err="1"/>
              <a:t>يُبِيدُونَا</a:t>
            </a:r>
            <a:r>
              <a:rPr lang="ar-SA" b="1" dirty="0"/>
              <a:t>؟ لَيْتَنَا كُنَّا قَنَعْنَا وَأَقَمْنَا شَرْقِيَّ نَهْرِ الأُرْدُنِّ.</a:t>
            </a:r>
            <a:r>
              <a:rPr lang="en" b="1" dirty="0">
                <a:solidFill>
                  <a:schemeClr val="accent5">
                    <a:lumMod val="75000"/>
                  </a:schemeClr>
                </a:solidFill>
                <a:latin typeface="Comic Sans MS" panose="030F0702030302020204" pitchFamily="66" charset="0"/>
              </a:rPr>
              <a:t>” </a:t>
            </a:r>
            <a:r>
              <a:rPr lang="ar-SA" sz="1400" b="1" dirty="0">
                <a:solidFill>
                  <a:schemeClr val="accent5">
                    <a:lumMod val="75000"/>
                  </a:schemeClr>
                </a:solidFill>
                <a:latin typeface="Comic Sans MS" panose="030F0702030302020204" pitchFamily="66" charset="0"/>
              </a:rPr>
              <a:t>(يشوع 7: 7)</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830997"/>
          </a:xfrm>
          <a:prstGeom prst="rect">
            <a:avLst/>
          </a:prstGeom>
          <a:noFill/>
        </p:spPr>
        <p:txBody>
          <a:bodyPr wrap="square" rtlCol="0">
            <a:spAutoFit/>
          </a:bodyPr>
          <a:lstStyle/>
          <a:p>
            <a:pPr algn="r" rtl="1">
              <a:spcBef>
                <a:spcPts val="600"/>
              </a:spcBef>
            </a:pPr>
            <a:r>
              <a:rPr lang="ar-SA" sz="2400" b="1" dirty="0"/>
              <a:t>أصيب يشوع والشيوخ بالفزع من الهزيمة في عاي ، وأظهروا علامات حداد واضحة (يشوع 7: 6).</a:t>
            </a:r>
            <a:endParaRPr lang="en" sz="2400" b="1" dirty="0"/>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513346"/>
            <a:ext cx="5071910" cy="1569660"/>
          </a:xfrm>
          <a:prstGeom prst="rect">
            <a:avLst/>
          </a:prstGeom>
          <a:noFill/>
        </p:spPr>
        <p:txBody>
          <a:bodyPr wrap="square">
            <a:spAutoFit/>
          </a:bodyPr>
          <a:lstStyle/>
          <a:p>
            <a:pPr algn="r" rtl="1">
              <a:spcBef>
                <a:spcPts val="600"/>
              </a:spcBef>
            </a:pPr>
            <a:r>
              <a:rPr lang="ar-SA" sz="2400" b="1"/>
              <a:t>ومع ذلك ، لم تكن روح يشوع هي نفسها روح بني إسرائيل في الصحراء. لم تكن شكواه مدفوعة بخيبة الأمل، بل بالخوف من أن يسيء اسم الله بين الأمم (يشوع 7: 8-9).</a:t>
            </a:r>
            <a:endParaRPr lang="en" sz="2400" b="1" dirty="0"/>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588258"/>
            <a:ext cx="8660683" cy="830997"/>
          </a:xfrm>
          <a:prstGeom prst="rect">
            <a:avLst/>
          </a:prstGeom>
          <a:noFill/>
        </p:spPr>
        <p:txBody>
          <a:bodyPr wrap="square">
            <a:spAutoFit/>
          </a:bodyPr>
          <a:lstStyle/>
          <a:p>
            <a:pPr algn="r" rtl="1">
              <a:spcBef>
                <a:spcPts val="600"/>
              </a:spcBef>
            </a:pPr>
            <a:r>
              <a:rPr lang="ar-SA" sz="2400" b="1" dirty="0"/>
              <a:t>ثم يتفاعل يشوع بنوبة غضب مشابهة لرد فعل إسرائيل المتكرر خلال 40 عاما من التجول: "لماذا أوصلتنا ...؟ لو كنا راضين عن البقاء ...!" (يشوع 7: 7).</a:t>
            </a:r>
            <a:endParaRPr lang="en" sz="2400" b="1" dirty="0"/>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177097"/>
            <a:ext cx="5177048" cy="1569660"/>
          </a:xfrm>
          <a:prstGeom prst="rect">
            <a:avLst/>
          </a:prstGeom>
          <a:noFill/>
        </p:spPr>
        <p:txBody>
          <a:bodyPr wrap="square">
            <a:spAutoFit/>
          </a:bodyPr>
          <a:lstStyle/>
          <a:p>
            <a:pPr algn="r" rtl="1">
              <a:spcBef>
                <a:spcPts val="600"/>
              </a:spcBef>
            </a:pPr>
            <a:r>
              <a:rPr lang="ar-SA" sz="2400" b="1"/>
              <a:t>لقد رأى بوضوح أن شخصية الله سيفسرها غير المؤمنين بناء على كيفية تصرف شعبه. اليوم ما زلنا شهادة الله في العالم. يا لها من مسؤولية عظيمة!</a:t>
            </a:r>
            <a:endParaRPr lang="en" sz="2400" b="1" dirty="0"/>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lvl="0" algn="ctr" rtl="1"/>
            <a:r>
              <a:rPr lang="ar-SA" sz="4400" b="1" dirty="0">
                <a:ln w="6600">
                  <a:solidFill>
                    <a:srgbClr val="990099">
                      <a:lumMod val="75000"/>
                    </a:srgbClr>
                  </a:solidFill>
                  <a:prstDash val="solid"/>
                </a:ln>
                <a:solidFill>
                  <a:srgbClr val="FFC000">
                    <a:lumMod val="20000"/>
                    <a:lumOff val="80000"/>
                  </a:srgbClr>
                </a:solidFill>
                <a:effectLst>
                  <a:outerShdw dist="38100" dir="2700000" algn="tl" rotWithShape="0">
                    <a:srgbClr val="990099">
                      <a:lumMod val="75000"/>
                    </a:srgbClr>
                  </a:outerShdw>
                </a:effectLst>
              </a:rPr>
              <a:t>اكتشاف المتعدي</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954200"/>
            <a:ext cx="8204405" cy="1015663"/>
          </a:xfrm>
          <a:prstGeom prst="rect">
            <a:avLst/>
          </a:prstGeom>
          <a:noFill/>
        </p:spPr>
        <p:txBody>
          <a:bodyPr wrap="square">
            <a:spAutoFit/>
          </a:bodyPr>
          <a:lstStyle/>
          <a:p>
            <a:pPr lvl="0" algn="ctr" rtl="1"/>
            <a:r>
              <a:rPr lang="ar-SA" sz="20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فَلْتَتَقَدَّمْ أَسْبَاطُكُمْ فِي يَوْمِ غَدٍ، سِبْطٌ تِلْوَ سِبْطٍ، وَالسِّبْطُ الَّذِي يُشِيرُ إِلَيْهِ الرَّبُّ يَمْثُلُ بِعَشَائِرِهِ وَالْعَشِيرَةُ الَّتِي يُعَيِّنُهَا الرَّبُّ تَتَقَدَّمُ بِبُيُوتِهَا، وَالْبَيْتُ الَّذِي يُحَدِّدُهُ الرَّبُّ يَتَقَدَّمُ بِرِجَالِهِ. ".</a:t>
            </a:r>
            <a:br>
              <a:rPr lang="es-ES" sz="20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br>
            <a:r>
              <a:rPr lang="ar-SA" sz="20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(يشوع 7: 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71390"/>
            <a:ext cx="8437770" cy="1200329"/>
          </a:xfrm>
          <a:prstGeom prst="rect">
            <a:avLst/>
          </a:prstGeom>
          <a:noFill/>
        </p:spPr>
        <p:txBody>
          <a:bodyPr wrap="square" rtlCol="0">
            <a:spAutoFit/>
          </a:bodyPr>
          <a:lstStyle/>
          <a:p>
            <a:pPr lvl="0" algn="r" rtl="1">
              <a:spcBef>
                <a:spcPts val="600"/>
              </a:spcBef>
            </a:pPr>
            <a:r>
              <a:rPr lang="ar-SA" sz="2400" b="1" dirty="0">
                <a:solidFill>
                  <a:prstClr val="black"/>
                </a:solidFill>
              </a:rPr>
              <a:t>لإزالة خطيئة الشركات (ذنب الشعب بأسره) ، كان لا بد من القضاء على الخاطئ (يشوع 7: 15). القضاء؟ ألن يغفر له إذا تاب؟ بالطبع سيفعل! لكن عشان لم يظهر أي علامة على التوبة الصادقة (وكان لديه الكثير من الفرص للقيام بذلك).</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147635" y="5141833"/>
            <a:ext cx="7826476" cy="830997"/>
          </a:xfrm>
          <a:prstGeom prst="rect">
            <a:avLst/>
          </a:prstGeom>
          <a:noFill/>
        </p:spPr>
        <p:txBody>
          <a:bodyPr wrap="square" rtlCol="0">
            <a:spAutoFit/>
          </a:bodyPr>
          <a:lstStyle/>
          <a:p>
            <a:pPr lvl="0" algn="r" rtl="1">
              <a:spcBef>
                <a:spcPts val="600"/>
              </a:spcBef>
            </a:pPr>
            <a:r>
              <a:rPr lang="ar-SA" sz="2400" b="1" dirty="0">
                <a:solidFill>
                  <a:prstClr val="black"/>
                </a:solidFill>
              </a:rPr>
              <a:t>يعكس يشوع اللطف والمحبة الإلهية ، وطلب من عَخَانَ أن يعترف بخطيئته (يشوع 7: 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4238783481"/>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a:srcRect l="6139" r="18101"/>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8511" y="3870543"/>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147635" y="5977205"/>
            <a:ext cx="7826477" cy="830997"/>
          </a:xfrm>
          <a:prstGeom prst="rect">
            <a:avLst/>
          </a:prstGeom>
          <a:noFill/>
        </p:spPr>
        <p:txBody>
          <a:bodyPr wrap="square">
            <a:spAutoFit/>
          </a:bodyPr>
          <a:lstStyle/>
          <a:p>
            <a:pPr lvl="0" algn="r" rtl="1">
              <a:spcBef>
                <a:spcPts val="600"/>
              </a:spcBef>
            </a:pPr>
            <a:r>
              <a:rPr lang="ar-SA" sz="2400" b="1" dirty="0">
                <a:solidFill>
                  <a:prstClr val="black"/>
                </a:solidFill>
              </a:rPr>
              <a:t>ضاعت قضية عَخَانَ. اعترف ، لكنه لم يطلب المغفرة (يشوع 7: 20). ومع ذلك ، حزن الله على قسوة قلبه ، التي ظهرت في كل دعوة للتوبة.</a:t>
            </a:r>
          </a:p>
        </p:txBody>
      </p:sp>
    </p:spTree>
    <p:extLst>
      <p:ext uri="{BB962C8B-B14F-4D97-AF65-F5344CB8AC3E}">
        <p14:creationId xmlns:p14="http://schemas.microsoft.com/office/powerpoint/2010/main" val="3540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righ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righ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righ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righ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righ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righ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righ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righ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righ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righ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righ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2"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righ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righ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righ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2"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righ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righ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righ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3810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lvl="0" algn="ctr" rtl="1"/>
            <a:r>
              <a:rPr lang="ar-SA" sz="4400" b="1" spc="600" dirty="0">
                <a:ln/>
                <a:solidFill>
                  <a:srgbClr val="FFD03B"/>
                </a:solidFill>
              </a:rPr>
              <a:t>خطيئة عَخَانَ</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824375"/>
            <a:ext cx="9350477" cy="1015663"/>
          </a:xfrm>
          <a:prstGeom prst="rect">
            <a:avLst/>
          </a:prstGeom>
          <a:noFill/>
        </p:spPr>
        <p:txBody>
          <a:bodyPr wrap="square">
            <a:spAutoFit/>
          </a:bodyPr>
          <a:lstStyle/>
          <a:p>
            <a:pPr lvl="0" algn="ctr" rtl="1"/>
            <a:r>
              <a:rPr lang="ar-SA" sz="2000" b="1" dirty="0">
                <a:solidFill>
                  <a:srgbClr val="FF0066">
                    <a:lumMod val="20000"/>
                    <a:lumOff val="80000"/>
                  </a:srgbClr>
                </a:solidFill>
                <a:effectLst>
                  <a:outerShdw blurRad="38100" dist="38100" dir="2700000" algn="tl">
                    <a:srgbClr val="000000">
                      <a:alpha val="43137"/>
                    </a:srgbClr>
                  </a:outerShdw>
                </a:effectLst>
                <a:latin typeface="Comic Sans MS" panose="030F0702030302020204" pitchFamily="66" charset="0"/>
              </a:rPr>
              <a:t>رَأَيْتُ بَيْنَ الْغَنَائِمِ رِدَاءً شِنْعَارِيًّا نَفِيساً، وَمِئَتَيْ شَاقِلِ فِضَّةٍ (نَحْوَ كِيلُو جِرَامَيْنِ وَنِصْفٍ)، وَسَبِيكَةً مِنْ ذَهَبٍ وَزْنُهَا خَمْسُونَ شَاقِلاً (نَحْوَ سِتِّ مِئَةِ جِرَامٍ)، فَاشْتَهَيْتُهَا وَأَخَذْتُهَا. وَهَا هِيَ مَطْمُورَةٌ فِي الأَرْضِ فِي وَسَطِ خَيْمَتِي، وَالْفِضَّةُ تَحْتَهَا».(يشوع 7: 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5248275" y="2083481"/>
            <a:ext cx="6957156" cy="1200329"/>
          </a:xfrm>
          <a:prstGeom prst="rect">
            <a:avLst/>
          </a:prstGeom>
          <a:noFill/>
        </p:spPr>
        <p:txBody>
          <a:bodyPr wrap="square" rtlCol="0">
            <a:spAutoFit/>
          </a:bodyPr>
          <a:lstStyle/>
          <a:p>
            <a:pPr lvl="0" algn="r" rtl="1">
              <a:spcBef>
                <a:spcPts val="600"/>
              </a:spcBef>
            </a:pPr>
            <a:r>
              <a:rPr lang="ar-SA" sz="2400" b="1" dirty="0">
                <a:solidFill>
                  <a:prstClr val="black"/>
                </a:solidFill>
              </a:rPr>
              <a:t>طلب يشوع من عخان أن يمجد الله ويعترف بخطيئته (يشوع 7: 19). كانت فرصته الأخيرة. إذا كان قد طلب المغفرة عندما اعترف ... لكنه لم يفعل ، ولم يكن هناك مغفرة له (عدد 15: 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1883350039"/>
              </p:ext>
            </p:extLst>
          </p:nvPr>
        </p:nvGraphicFramePr>
        <p:xfrm>
          <a:off x="144412" y="1927203"/>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5174850" y="4836574"/>
            <a:ext cx="2223021" cy="1569660"/>
          </a:xfrm>
          <a:prstGeom prst="rect">
            <a:avLst/>
          </a:prstGeom>
          <a:noFill/>
        </p:spPr>
        <p:txBody>
          <a:bodyPr wrap="square">
            <a:spAutoFit/>
          </a:bodyPr>
          <a:lstStyle/>
          <a:p>
            <a:pPr lvl="0" algn="r" rtl="1">
              <a:spcBef>
                <a:spcPts val="600"/>
              </a:spcBef>
            </a:pPr>
            <a:r>
              <a:rPr lang="ar-SA" sz="2400" b="1" dirty="0">
                <a:solidFill>
                  <a:prstClr val="black"/>
                </a:solidFill>
              </a:rPr>
              <a:t>كانت قرارات عَخَانَ في أريحا تتعارض تماما مع قرارات راحاب:</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a:extLst>
              <a:ext uri="{28A0092B-C50C-407E-A947-70E740481C1C}">
                <a14:useLocalDpi xmlns:a14="http://schemas.microsoft.com/office/drawing/2010/main" val="0"/>
              </a:ext>
            </a:extLst>
          </a:blip>
          <a:srcRect l="10960" r="31388"/>
          <a:stretch>
            <a:fillRect/>
          </a:stretch>
        </p:blipFill>
        <p:spPr>
          <a:xfrm>
            <a:off x="10707218" y="4942301"/>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9556" y="4942301"/>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6819" y="4940575"/>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5324475" y="3406920"/>
            <a:ext cx="6880956" cy="1200329"/>
          </a:xfrm>
          <a:prstGeom prst="rect">
            <a:avLst/>
          </a:prstGeom>
          <a:noFill/>
        </p:spPr>
        <p:txBody>
          <a:bodyPr wrap="square">
            <a:spAutoFit/>
          </a:bodyPr>
          <a:lstStyle/>
          <a:p>
            <a:pPr lvl="0" algn="r" rtl="1">
              <a:spcBef>
                <a:spcPts val="600"/>
              </a:spcBef>
            </a:pPr>
            <a:r>
              <a:rPr lang="ar-SA" sz="2400" b="1" dirty="0">
                <a:solidFill>
                  <a:prstClr val="black"/>
                </a:solidFill>
              </a:rPr>
              <a:t>مثل حواء ، "رأى" عَخَانَ و "رغب" و "أخذ" ، وأثرت خطيئته على الكثيرين (تكوين 3: 6). مثل حنانيا وسفيرا ، أخذ عَخَانَ بعض الأشياء الملعونة المكرسة لله ودفع ثمنها (أعمال الرسل 5: 1-2).</a:t>
            </a:r>
          </a:p>
        </p:txBody>
      </p:sp>
    </p:spTree>
    <p:extLst>
      <p:ext uri="{BB962C8B-B14F-4D97-AF65-F5344CB8AC3E}">
        <p14:creationId xmlns:p14="http://schemas.microsoft.com/office/powerpoint/2010/main" val="28350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0" dur="1000"/>
                                        <p:tgtEl>
                                          <p:spTgt spid="7">
                                            <p:graphicEl>
                                              <a:dgm id="{5ED71C70-9444-4F7A-9D93-BC9CD35AAB8A}"/>
                                            </p:graphicEl>
                                          </p:spTgt>
                                        </p:tgtEl>
                                      </p:cBhvr>
                                    </p:animEffect>
                                    <p:anim calcmode="lin" valueType="num">
                                      <p:cBhvr>
                                        <p:cTn id="71"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75" dur="1000"/>
                                        <p:tgtEl>
                                          <p:spTgt spid="7">
                                            <p:graphicEl>
                                              <a:dgm id="{07093696-C43E-4229-A405-013EC27DEA85}"/>
                                            </p:graphicEl>
                                          </p:spTgt>
                                        </p:tgtEl>
                                      </p:cBhvr>
                                    </p:animEffect>
                                    <p:anim calcmode="lin" valueType="num">
                                      <p:cBhvr>
                                        <p:cTn id="76"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82" dur="1000"/>
                                        <p:tgtEl>
                                          <p:spTgt spid="7">
                                            <p:graphicEl>
                                              <a:dgm id="{C59103E5-E72E-4BCB-B60E-3965B196A920}"/>
                                            </p:graphicEl>
                                          </p:spTgt>
                                        </p:tgtEl>
                                      </p:cBhvr>
                                    </p:animEffect>
                                    <p:anim calcmode="lin" valueType="num">
                                      <p:cBhvr>
                                        <p:cTn id="83"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87" dur="1000"/>
                                        <p:tgtEl>
                                          <p:spTgt spid="7">
                                            <p:graphicEl>
                                              <a:dgm id="{0A3306F0-74BE-4541-ACA1-A8825D27CE43}"/>
                                            </p:graphicEl>
                                          </p:spTgt>
                                        </p:tgtEl>
                                      </p:cBhvr>
                                    </p:animEffect>
                                    <p:anim calcmode="lin" valueType="num">
                                      <p:cBhvr>
                                        <p:cTn id="88"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94" dur="1000"/>
                                        <p:tgtEl>
                                          <p:spTgt spid="7">
                                            <p:graphicEl>
                                              <a:dgm id="{B240B43A-6446-4345-8693-D7A4B4BE01B6}"/>
                                            </p:graphicEl>
                                          </p:spTgt>
                                        </p:tgtEl>
                                      </p:cBhvr>
                                    </p:animEffect>
                                    <p:anim calcmode="lin" valueType="num">
                                      <p:cBhvr>
                                        <p:cTn id="95"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99" dur="1000"/>
                                        <p:tgtEl>
                                          <p:spTgt spid="7">
                                            <p:graphicEl>
                                              <a:dgm id="{5DCAC325-92B0-4D3E-95AF-2F5E4C86075F}"/>
                                            </p:graphicEl>
                                          </p:spTgt>
                                        </p:tgtEl>
                                      </p:cBhvr>
                                    </p:animEffect>
                                    <p:anim calcmode="lin" valueType="num">
                                      <p:cBhvr>
                                        <p:cTn id="100"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06" dur="1000"/>
                                        <p:tgtEl>
                                          <p:spTgt spid="7">
                                            <p:graphicEl>
                                              <a:dgm id="{0034CAD1-EADD-442A-9426-DB425099B22C}"/>
                                            </p:graphicEl>
                                          </p:spTgt>
                                        </p:tgtEl>
                                      </p:cBhvr>
                                    </p:animEffect>
                                    <p:anim calcmode="lin" valueType="num">
                                      <p:cBhvr>
                                        <p:cTn id="107"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08"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11" dur="1000"/>
                                        <p:tgtEl>
                                          <p:spTgt spid="7">
                                            <p:graphicEl>
                                              <a:dgm id="{B1F5DD34-3CA4-441A-B2AC-D0DDC0055B8A}"/>
                                            </p:graphicEl>
                                          </p:spTgt>
                                        </p:tgtEl>
                                      </p:cBhvr>
                                    </p:animEffect>
                                    <p:anim calcmode="lin" valueType="num">
                                      <p:cBhvr>
                                        <p:cTn id="112"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18" dur="1000"/>
                                        <p:tgtEl>
                                          <p:spTgt spid="7">
                                            <p:graphicEl>
                                              <a:dgm id="{047C62CB-97DD-4DF5-92DC-026C1E5B4AA4}"/>
                                            </p:graphicEl>
                                          </p:spTgt>
                                        </p:tgtEl>
                                      </p:cBhvr>
                                    </p:animEffect>
                                    <p:anim calcmode="lin" valueType="num">
                                      <p:cBhvr>
                                        <p:cTn id="119"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23" dur="1000"/>
                                        <p:tgtEl>
                                          <p:spTgt spid="7">
                                            <p:graphicEl>
                                              <a:dgm id="{D5B39515-B656-43E9-A9D6-CC70ABEFA319}"/>
                                            </p:graphicEl>
                                          </p:spTgt>
                                        </p:tgtEl>
                                      </p:cBhvr>
                                    </p:animEffect>
                                    <p:anim calcmode="lin" valueType="num">
                                      <p:cBhvr>
                                        <p:cTn id="124"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130"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B24EC25B-8508-41A4-8261-EEF250282397}"/>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137" dur="1000"/>
                                        <p:tgtEl>
                                          <p:spTgt spid="7">
                                            <p:graphicEl>
                                              <a:dgm id="{E7C7B1D9-907F-435B-A212-8F4FD25F36D7}"/>
                                            </p:graphicEl>
                                          </p:spTgt>
                                        </p:tgtEl>
                                      </p:cBhvr>
                                    </p:animEffect>
                                    <p:anim calcmode="lin" valueType="num">
                                      <p:cBhvr>
                                        <p:cTn id="13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142" dur="1000"/>
                                        <p:tgtEl>
                                          <p:spTgt spid="7">
                                            <p:graphicEl>
                                              <a:dgm id="{2CD3CAFC-F0E5-4956-8CB0-9913687CFC41}"/>
                                            </p:graphicEl>
                                          </p:spTgt>
                                        </p:tgtEl>
                                      </p:cBhvr>
                                    </p:animEffect>
                                    <p:anim calcmode="lin" valueType="num">
                                      <p:cBhvr>
                                        <p:cTn id="14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49" dur="1000"/>
                                        <p:tgtEl>
                                          <p:spTgt spid="7">
                                            <p:graphicEl>
                                              <a:dgm id="{5704AC36-7228-4647-BA2F-E5EA2A0ECE5E}"/>
                                            </p:graphicEl>
                                          </p:spTgt>
                                        </p:tgtEl>
                                      </p:cBhvr>
                                    </p:animEffect>
                                    <p:anim calcmode="lin" valueType="num">
                                      <p:cBhvr>
                                        <p:cTn id="150"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51"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54" dur="1000"/>
                                        <p:tgtEl>
                                          <p:spTgt spid="7">
                                            <p:graphicEl>
                                              <a:dgm id="{B0F65660-7FB7-41F2-8A03-36A84A58A982}"/>
                                            </p:graphicEl>
                                          </p:spTgt>
                                        </p:tgtEl>
                                      </p:cBhvr>
                                    </p:animEffect>
                                    <p:anim calcmode="lin" valueType="num">
                                      <p:cBhvr>
                                        <p:cTn id="155"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61" dur="1000"/>
                                        <p:tgtEl>
                                          <p:spTgt spid="7">
                                            <p:graphicEl>
                                              <a:dgm id="{AFB70125-0A05-4C1C-AF46-F60B93D12F4B}"/>
                                            </p:graphicEl>
                                          </p:spTgt>
                                        </p:tgtEl>
                                      </p:cBhvr>
                                    </p:animEffect>
                                    <p:anim calcmode="lin" valueType="num">
                                      <p:cBhvr>
                                        <p:cTn id="162"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66" dur="1000"/>
                                        <p:tgtEl>
                                          <p:spTgt spid="7">
                                            <p:graphicEl>
                                              <a:dgm id="{C95AE884-797B-482D-94EE-9234BD6DA05D}"/>
                                            </p:graphicEl>
                                          </p:spTgt>
                                        </p:tgtEl>
                                      </p:cBhvr>
                                    </p:animEffect>
                                    <p:anim calcmode="lin" valueType="num">
                                      <p:cBhvr>
                                        <p:cTn id="167"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68"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73" dur="1000"/>
                                        <p:tgtEl>
                                          <p:spTgt spid="7">
                                            <p:graphicEl>
                                              <a:dgm id="{CEAA5FDD-32FD-454A-8A2D-E96BAF282211}"/>
                                            </p:graphicEl>
                                          </p:spTgt>
                                        </p:tgtEl>
                                      </p:cBhvr>
                                    </p:animEffect>
                                    <p:anim calcmode="lin" valueType="num">
                                      <p:cBhvr>
                                        <p:cTn id="174"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75"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78" dur="1000"/>
                                        <p:tgtEl>
                                          <p:spTgt spid="7">
                                            <p:graphicEl>
                                              <a:dgm id="{B933A531-52AB-4CC3-80EE-95A29A1B11FE}"/>
                                            </p:graphicEl>
                                          </p:spTgt>
                                        </p:tgtEl>
                                      </p:cBhvr>
                                    </p:animEffect>
                                    <p:anim calcmode="lin" valueType="num">
                                      <p:cBhvr>
                                        <p:cTn id="179"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80"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grpId="0" nodeType="clickEffect">
                                  <p:stCondLst>
                                    <p:cond delay="0"/>
                                  </p:stCondLst>
                                  <p:childTnLst>
                                    <p:set>
                                      <p:cBhvr>
                                        <p:cTn id="184"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5" dur="1000"/>
                                        <p:tgtEl>
                                          <p:spTgt spid="7">
                                            <p:graphicEl>
                                              <a:dgm id="{A259866E-3786-4381-A66D-9618105CD9C3}"/>
                                            </p:graphicEl>
                                          </p:spTgt>
                                        </p:tgtEl>
                                      </p:cBhvr>
                                    </p:animEffect>
                                    <p:anim calcmode="lin" valueType="num">
                                      <p:cBhvr>
                                        <p:cTn id="186"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7"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90" dur="1000"/>
                                        <p:tgtEl>
                                          <p:spTgt spid="7">
                                            <p:graphicEl>
                                              <a:dgm id="{AC37F6B0-732D-4B24-94AD-34FA984F0079}"/>
                                            </p:graphicEl>
                                          </p:spTgt>
                                        </p:tgtEl>
                                      </p:cBhvr>
                                    </p:animEffect>
                                    <p:anim calcmode="lin" valueType="num">
                                      <p:cBhvr>
                                        <p:cTn id="191"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2"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111761" y="406"/>
            <a:ext cx="12080239" cy="769441"/>
          </a:xfrm>
          <a:prstGeom prst="rect">
            <a:avLst/>
          </a:prstGeom>
          <a:noFill/>
        </p:spPr>
        <p:txBody>
          <a:bodyPr wrap="square">
            <a:spAutoFit/>
            <a:scene3d>
              <a:camera prst="orthographicFront"/>
              <a:lightRig rig="morning" dir="t"/>
            </a:scene3d>
            <a:sp3d extrusionH="57150">
              <a:bevelT w="57150" h="38100" prst="artDeco"/>
            </a:sp3d>
          </a:bodyPr>
          <a:lstStyle/>
          <a:p>
            <a:pPr algn="ctr" rtl="1"/>
            <a:r>
              <a:rPr lang="ar-SA" sz="4400" b="1" spc="600">
                <a:ln w="0"/>
                <a:solidFill>
                  <a:schemeClr val="accent3">
                    <a:lumMod val="40000"/>
                    <a:lumOff val="60000"/>
                  </a:schemeClr>
                </a:solidFill>
                <a:effectLst>
                  <a:outerShdw blurRad="38100" dist="38100" dir="2700000" algn="tl">
                    <a:srgbClr val="000000">
                      <a:alpha val="43137"/>
                    </a:srgbClr>
                  </a:outerShdw>
                  <a:reflection blurRad="6350" stA="53000" endA="300" endPos="35500" dir="5400000" sy="-90000" algn="bl" rotWithShape="0"/>
                </a:effectLst>
              </a:rPr>
              <a:t>منتصر مرة أخرى</a:t>
            </a:r>
            <a:endParaRPr lang="en" sz="4400" b="1" spc="600" dirty="0">
              <a:ln w="0"/>
              <a:solidFill>
                <a:schemeClr val="accent3">
                  <a:lumMod val="40000"/>
                  <a:lumOff val="60000"/>
                </a:schemeClr>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869662"/>
            <a:ext cx="12191998" cy="369332"/>
          </a:xfrm>
          <a:prstGeom prst="rect">
            <a:avLst/>
          </a:prstGeom>
          <a:noFill/>
        </p:spPr>
        <p:txBody>
          <a:bodyPr wrap="square">
            <a:spAutoFit/>
            <a:scene3d>
              <a:camera prst="orthographicFront"/>
              <a:lightRig rig="threePt" dir="t"/>
            </a:scene3d>
            <a:sp3d extrusionH="57150">
              <a:bevelT w="38100" h="38100"/>
            </a:sp3d>
          </a:bodyPr>
          <a:lstStyle/>
          <a:p>
            <a:pPr algn="ctr" rtl="1"/>
            <a:r>
              <a:rPr lang="ar-SA" b="1" dirty="0">
                <a:solidFill>
                  <a:schemeClr val="accent3">
                    <a:lumMod val="50000"/>
                  </a:schemeClr>
                </a:solidFill>
                <a:latin typeface="Comic Sans MS" panose="030F0702030302020204" pitchFamily="66" charset="0"/>
              </a:rPr>
              <a:t>"</a:t>
            </a:r>
            <a:r>
              <a:rPr lang="ar-SA" dirty="0"/>
              <a:t> </a:t>
            </a:r>
            <a:r>
              <a:rPr lang="ar-SA" b="1" dirty="0"/>
              <a:t>وَقَالَ الرَّبُّ لِيَشُوعَ: «لا تَجْزَعْ وَلا تَثْبُطْ هِمَّتُكَ. خُذْ جَيْشَكَ بِرُمَّتِهِ وَحَاصِرْ عَايَ لأَنِّي قَدْ أَسْلَمْتُكَ مَلِكَ عَايَ وَشَعْبَهُ وَمَدِينَتَهُ وَأَرْضَهُ </a:t>
            </a:r>
            <a:r>
              <a:rPr lang="ar-SA" b="1" dirty="0">
                <a:solidFill>
                  <a:schemeClr val="accent3">
                    <a:lumMod val="50000"/>
                  </a:schemeClr>
                </a:solidFill>
                <a:latin typeface="Comic Sans MS" panose="030F0702030302020204" pitchFamily="66" charset="0"/>
              </a:rPr>
              <a:t>" (يشوع 8: 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830997"/>
          </a:xfrm>
          <a:prstGeom prst="rect">
            <a:avLst/>
          </a:prstGeom>
          <a:noFill/>
        </p:spPr>
        <p:txBody>
          <a:bodyPr wrap="square" rtlCol="0">
            <a:spAutoFit/>
          </a:bodyPr>
          <a:lstStyle/>
          <a:p>
            <a:pPr algn="r" rtl="1">
              <a:spcBef>
                <a:spcPts val="600"/>
              </a:spcBef>
            </a:pPr>
            <a:r>
              <a:rPr lang="ar-SA" sz="2400" b="1" dirty="0"/>
              <a:t>كما هو الحال في أريحا ، زود الله يشوع باستراتيجية تحقيق الانتصار على عَايَ (يشوع 8: 1-2).</a:t>
            </a:r>
            <a:endParaRPr lang="en" sz="2400" b="1" dirty="0"/>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9" y="3709958"/>
            <a:ext cx="7124186" cy="1200329"/>
          </a:xfrm>
          <a:prstGeom prst="rect">
            <a:avLst/>
          </a:prstGeom>
          <a:noFill/>
        </p:spPr>
        <p:txBody>
          <a:bodyPr wrap="square">
            <a:spAutoFit/>
          </a:bodyPr>
          <a:lstStyle/>
          <a:p>
            <a:pPr algn="r" rtl="1">
              <a:spcBef>
                <a:spcPts val="600"/>
              </a:spcBef>
            </a:pPr>
            <a:r>
              <a:rPr lang="ar-SA" sz="2400" b="1" dirty="0"/>
              <a:t>عندما رفع موسى عصاه حتى انتصر على </a:t>
            </a:r>
            <a:r>
              <a:rPr lang="ar-SA" sz="2400" b="1" dirty="0" err="1"/>
              <a:t>العماليقيين</a:t>
            </a:r>
            <a:r>
              <a:rPr lang="ar-SA" sz="2400" b="1" dirty="0"/>
              <a:t> ، بأمر من الله ، رفع يشوع "سلاحه" (ربما سيف منجل يستخدمه المصريون) ، وأبقاه مرفوعا حتى ينتصر تماما (يشوع 8: 18-22 ، 26).</a:t>
            </a:r>
            <a:endParaRPr lang="en" sz="2400" b="1" dirty="0"/>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381408"/>
            <a:ext cx="4658391" cy="1200329"/>
          </a:xfrm>
          <a:prstGeom prst="rect">
            <a:avLst/>
          </a:prstGeom>
          <a:noFill/>
        </p:spPr>
        <p:txBody>
          <a:bodyPr wrap="square">
            <a:spAutoFit/>
          </a:bodyPr>
          <a:lstStyle/>
          <a:p>
            <a:pPr algn="r" rtl="1">
              <a:spcBef>
                <a:spcPts val="600"/>
              </a:spcBef>
            </a:pPr>
            <a:r>
              <a:rPr lang="ar-SA" sz="2400" b="1" dirty="0"/>
              <a:t>خلال الليل ، نصب كمين خلف المدينة. عند الفجر ، اقترب الجيش من عَايَ</a:t>
            </a:r>
            <a:r>
              <a:rPr lang="fr-FR" sz="2400" b="1" dirty="0"/>
              <a:t> </a:t>
            </a:r>
            <a:r>
              <a:rPr lang="ar-SA" sz="2400" b="1" dirty="0"/>
              <a:t>وتظاهر بالفرار أمامهم مرة أخرى.</a:t>
            </a:r>
            <a:endParaRPr lang="en" sz="2400" b="1" dirty="0"/>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5997725"/>
            <a:ext cx="7124189" cy="830997"/>
          </a:xfrm>
          <a:prstGeom prst="rect">
            <a:avLst/>
          </a:prstGeom>
          <a:noFill/>
        </p:spPr>
        <p:txBody>
          <a:bodyPr wrap="square">
            <a:spAutoFit/>
          </a:bodyPr>
          <a:lstStyle/>
          <a:p>
            <a:pPr algn="r" rtl="1">
              <a:spcBef>
                <a:spcPts val="600"/>
              </a:spcBef>
            </a:pPr>
            <a:r>
              <a:rPr lang="ar-SA" sz="2400" b="1" dirty="0"/>
              <a:t>عندما نقبل المغفرة الإلهية بالإيمان ، يدفن الله خطايانا في </a:t>
            </a:r>
            <a:r>
              <a:rPr lang="ar-SA" sz="2400" b="1" dirty="0" err="1"/>
              <a:t>عخور</a:t>
            </a:r>
            <a:r>
              <a:rPr lang="ar-SA" sz="2400" b="1" dirty="0"/>
              <a:t> ، ويفتح الباب أمام الرجاء.</a:t>
            </a:r>
            <a:endParaRPr lang="en" sz="2400" b="1" dirty="0"/>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5038508"/>
            <a:ext cx="7124189" cy="830997"/>
          </a:xfrm>
          <a:prstGeom prst="rect">
            <a:avLst/>
          </a:prstGeom>
          <a:noFill/>
        </p:spPr>
        <p:txBody>
          <a:bodyPr wrap="square">
            <a:spAutoFit/>
          </a:bodyPr>
          <a:lstStyle/>
          <a:p>
            <a:pPr algn="r" rtl="1">
              <a:spcBef>
                <a:spcPts val="600"/>
              </a:spcBef>
            </a:pPr>
            <a:r>
              <a:rPr lang="ar-SA" sz="2400" b="1" dirty="0"/>
              <a:t>كان الله مرةً أخرى يمنح شعبه النصر. فَوادي </a:t>
            </a:r>
            <a:r>
              <a:rPr lang="ar-SA" sz="2400" b="1" dirty="0" err="1"/>
              <a:t>عخور</a:t>
            </a:r>
            <a:r>
              <a:rPr lang="ar-SA" sz="2400" b="1" dirty="0"/>
              <a:t>، حيث أُعدم </a:t>
            </a:r>
            <a:r>
              <a:rPr lang="ar-SA" sz="2400" b="1" dirty="0" err="1"/>
              <a:t>عاخان</a:t>
            </a:r>
            <a:r>
              <a:rPr lang="ar-SA" sz="2400" b="1" dirty="0"/>
              <a:t> وأسرته، فَتَحَ بابًا للنصر، «باب الرجاء».</a:t>
            </a:r>
            <a:r>
              <a:rPr lang="en" sz="2400" b="1" dirty="0"/>
              <a:t>” </a:t>
            </a:r>
            <a:r>
              <a:rPr lang="ar-SA" sz="2400" dirty="0"/>
              <a:t>(هوشع 2: 15).</a:t>
            </a:r>
            <a:endParaRPr lang="en" sz="2400" dirty="0"/>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righ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righ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23497"/>
            <a:ext cx="8790039" cy="4108817"/>
          </a:xfrm>
          <a:prstGeom prst="rect">
            <a:avLst/>
          </a:prstGeom>
          <a:noFill/>
        </p:spPr>
        <p:txBody>
          <a:bodyPr wrap="square" rtlCol="0">
            <a:spAutoFit/>
          </a:bodyPr>
          <a:lstStyle/>
          <a:p>
            <a:pPr algn="ctr" rtl="1">
              <a:spcBef>
                <a:spcPts val="600"/>
              </a:spcBef>
            </a:pPr>
            <a:r>
              <a:rPr lang="ar-SA" sz="3200" b="1">
                <a:latin typeface="Constantia" panose="02030602050306030303" pitchFamily="18" charset="0"/>
              </a:rPr>
              <a:t>"التأثير الأكثر ما تخشاه الكنيسة ليس تأثير المعارضين الصريحين والكفار والتجديف ، ولكن أساتذة المسيح غير المتسقين. هؤلاء هم الذين يمنعون بركة إله إسرائيل ويجلبون الضعف على الكنيسة، وهو لوم لا يمكن محوه بسهولة...
لا يجب أن يتم عرض المسيحية فقط في يوم السبت وعرضها في المقدس. إنه لكل يوم في الأسبوع ولكل مكان. يجب الاعتراف بمطالبها وإطاعتها في ورشة العمل وفي المنزل وفي المعاملات التجارية مع الإخوة ومع العالم ...</a:t>
            </a:r>
            <a:endParaRPr lang="en" sz="3200" b="1" dirty="0">
              <a:latin typeface="Constantia" panose="02030602050306030303" pitchFamily="18"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9334802" y="5864372"/>
            <a:ext cx="2739211" cy="338554"/>
          </a:xfrm>
          <a:prstGeom prst="rect">
            <a:avLst/>
          </a:prstGeom>
          <a:noFill/>
        </p:spPr>
        <p:txBody>
          <a:bodyPr wrap="none" rtlCol="0">
            <a:spAutoFit/>
          </a:bodyPr>
          <a:lstStyle/>
          <a:p>
            <a:pPr algn="l" rtl="1"/>
            <a:r>
              <a:rPr lang="fr-FR" sz="1600" b="1" dirty="0" err="1"/>
              <a:t>EGW</a:t>
            </a:r>
            <a:r>
              <a:rPr lang="fr-FR" sz="1600" b="1" dirty="0"/>
              <a:t> (</a:t>
            </a:r>
            <a:r>
              <a:rPr lang="ar-SA" sz="1600" b="1" dirty="0"/>
              <a:t>الصراع والشجاعة، 23 أبريل)</a:t>
            </a:r>
            <a:endParaRPr lang="en" sz="1600" b="1" dirty="0"/>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1147</Words>
  <Application>Microsoft Office PowerPoint</Application>
  <PresentationFormat>Panorámica</PresentationFormat>
  <Paragraphs>67</Paragraphs>
  <Slides>9</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Aptos</vt:lpstr>
      <vt:lpstr>Aptos Display</vt:lpstr>
      <vt:lpstr>Arial</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2025-10-11T15:20:58Z</dcterms:created>
  <dcterms:modified xsi:type="dcterms:W3CDTF">2025-11-02T15:50:03Z</dcterms:modified>
</cp:coreProperties>
</file>