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305" r:id="rId3"/>
    <p:sldId id="306" r:id="rId4"/>
    <p:sldId id="257" r:id="rId5"/>
    <p:sldId id="258" r:id="rId6"/>
    <p:sldId id="259" r:id="rId7"/>
    <p:sldId id="260" r:id="rId8"/>
    <p:sldId id="261" r:id="rId9"/>
    <p:sldId id="262" r:id="rId10"/>
    <p:sldId id="264" r:id="rId11"/>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348"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pPr algn="ctr" rtl="1"/>
          <a:r>
            <a:rPr lang="ar-SA" b="1" dirty="0">
              <a:effectLst>
                <a:outerShdw blurRad="38100" dist="38100" dir="2700000" algn="tl">
                  <a:srgbClr val="000000">
                    <a:alpha val="43137"/>
                  </a:srgbClr>
                </a:outerShdw>
              </a:effectLst>
            </a:rPr>
            <a:t>الأرض التي فُقِدت</a:t>
          </a:r>
          <a:endParaRPr lang="en"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pPr rtl="1"/>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pPr rtl="1"/>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pPr algn="ctr" rtl="1"/>
          <a:r>
            <a:rPr lang="ar-SA" b="1" dirty="0">
              <a:effectLst>
                <a:outerShdw blurRad="38100" dist="38100" dir="2700000" algn="tl">
                  <a:srgbClr val="000000">
                    <a:alpha val="43137"/>
                  </a:srgbClr>
                </a:outerShdw>
              </a:effectLst>
            </a:rPr>
            <a:t>الأرض التي يمنحها الله</a:t>
          </a:r>
          <a:endParaRPr lang="en"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pPr rtl="1"/>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pPr rtl="1"/>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pPr algn="ctr" rtl="1"/>
          <a:r>
            <a:rPr lang="ar-SA" b="1" dirty="0">
              <a:effectLst>
                <a:outerShdw blurRad="38100" dist="38100" dir="2700000" algn="tl">
                  <a:srgbClr val="000000">
                    <a:alpha val="43137"/>
                  </a:srgbClr>
                </a:outerShdw>
              </a:effectLst>
            </a:rPr>
            <a:t>غزو الأرض</a:t>
          </a:r>
          <a:endParaRPr lang="en"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pPr rtl="1"/>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pPr rtl="1"/>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pPr algn="ctr" rtl="1"/>
          <a:r>
            <a:rPr lang="ar-SA" b="1" dirty="0">
              <a:effectLst>
                <a:outerShdw blurRad="38100" dist="38100" dir="2700000" algn="tl">
                  <a:srgbClr val="000000">
                    <a:alpha val="43137"/>
                  </a:srgbClr>
                </a:outerShdw>
              </a:effectLst>
            </a:rPr>
            <a:t>احتفظ بالهدية</a:t>
          </a:r>
          <a:endParaRPr lang="en"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pPr rtl="1"/>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pPr rtl="1"/>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pPr algn="ctr" rtl="1"/>
          <a:r>
            <a:rPr lang="ar-SA" b="1" dirty="0">
              <a:effectLst>
                <a:outerShdw blurRad="38100" dist="38100" dir="2700000" algn="tl">
                  <a:srgbClr val="000000">
                    <a:alpha val="43137"/>
                  </a:srgbClr>
                </a:outerShdw>
              </a:effectLst>
            </a:rPr>
            <a:t>الأراضي المستعادة</a:t>
          </a:r>
          <a:endParaRPr lang="en"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pPr rtl="1"/>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pPr rtl="1"/>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val="rev"/>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custLinFactNeighborX="93678" custLinFactNeighborY="-3203"/>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custLinFactNeighborX="-5602" custLinFactNeighborY="-18188">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custLinFactX="400000" custLinFactNeighborX="451823" custLinFactNeighborY="-12130"/>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custLinFactNeighborX="-6622" custLinFactNeighborY="-1613">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custLinFactNeighborX="8087" custLinFactNeighborY="4049"/>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custLinFactNeighborX="-8005" custLinFactNeighborY="-5713">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custLinFactNeighborX="-2511" custLinFactNeighborY="-4067"/>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custLinFactNeighborX="-547" custLinFactNeighborY="-877">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custLinFactNeighborX="-6952" custLinFactNeighborY="2762"/>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custLinFactNeighborX="-1865" custLinFactNeighborY="6994">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custLinFactNeighborX="10898" custLinFactNeighborY="1061"/>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4169762" y="-703090"/>
          <a:ext cx="4369033" cy="4369033"/>
        </a:xfrm>
        <a:prstGeom prst="blockArc">
          <a:avLst>
            <a:gd name="adj1" fmla="val 8100000"/>
            <a:gd name="adj2" fmla="val 135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0" y="128858"/>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321843" bIns="53340" numCol="1" spcCol="1270" anchor="ctr" anchorCtr="0">
          <a:noAutofit/>
        </a:bodyPr>
        <a:lstStyle/>
        <a:p>
          <a:pPr marL="0" lvl="0" indent="0" algn="ctr" defTabSz="933450" rtl="1">
            <a:lnSpc>
              <a:spcPct val="90000"/>
            </a:lnSpc>
            <a:spcBef>
              <a:spcPct val="0"/>
            </a:spcBef>
            <a:spcAft>
              <a:spcPct val="35000"/>
            </a:spcAft>
            <a:buNone/>
          </a:pPr>
          <a:r>
            <a:rPr lang="ar-SA" sz="2100" b="1" kern="1200" dirty="0">
              <a:effectLst>
                <a:outerShdw blurRad="38100" dist="38100" dir="2700000" algn="tl">
                  <a:srgbClr val="000000">
                    <a:alpha val="43137"/>
                  </a:srgbClr>
                </a:outerShdw>
              </a:effectLst>
            </a:rPr>
            <a:t>الأرض التي فُقِدت</a:t>
          </a:r>
          <a:endParaRPr lang="en" sz="2100" b="1" kern="1200" dirty="0">
            <a:effectLst>
              <a:outerShdw blurRad="38100" dist="38100" dir="2700000" algn="tl">
                <a:srgbClr val="000000">
                  <a:alpha val="43137"/>
                </a:srgbClr>
              </a:outerShdw>
            </a:effectLst>
          </a:endParaRPr>
        </a:p>
      </dsp:txBody>
      <dsp:txXfrm>
        <a:off x="0" y="128858"/>
        <a:ext cx="4522762" cy="405471"/>
      </dsp:txXfrm>
    </dsp:sp>
    <dsp:sp modelId="{934075C3-FDB2-41CB-8468-727C5341CF17}">
      <dsp:nvSpPr>
        <dsp:cNvPr id="0" name=""/>
        <dsp:cNvSpPr/>
      </dsp:nvSpPr>
      <dsp:spPr>
        <a:xfrm>
          <a:off x="4366786" y="9044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0" y="80407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321843" bIns="53340" numCol="1" spcCol="1270" anchor="ctr" anchorCtr="0">
          <a:noAutofit/>
        </a:bodyPr>
        <a:lstStyle/>
        <a:p>
          <a:pPr marL="0" lvl="0" indent="0" algn="ctr" defTabSz="933450" rtl="1">
            <a:lnSpc>
              <a:spcPct val="90000"/>
            </a:lnSpc>
            <a:spcBef>
              <a:spcPct val="0"/>
            </a:spcBef>
            <a:spcAft>
              <a:spcPct val="35000"/>
            </a:spcAft>
            <a:buNone/>
          </a:pPr>
          <a:r>
            <a:rPr lang="ar-SA" sz="2100" b="1" kern="1200" dirty="0">
              <a:effectLst>
                <a:outerShdw blurRad="38100" dist="38100" dir="2700000" algn="tl">
                  <a:srgbClr val="000000">
                    <a:alpha val="43137"/>
                  </a:srgbClr>
                </a:outerShdw>
              </a:effectLst>
            </a:rPr>
            <a:t>الأرض التي يمنحها الله</a:t>
          </a:r>
          <a:endParaRPr lang="en" sz="2100" b="1" kern="1200" dirty="0">
            <a:effectLst>
              <a:outerShdw blurRad="38100" dist="38100" dir="2700000" algn="tl">
                <a:srgbClr val="000000">
                  <a:alpha val="43137"/>
                </a:srgbClr>
              </a:outerShdw>
            </a:effectLst>
          </a:endParaRPr>
        </a:p>
      </dsp:txBody>
      <dsp:txXfrm>
        <a:off x="0" y="804078"/>
        <a:ext cx="4232213" cy="405471"/>
      </dsp:txXfrm>
    </dsp:sp>
    <dsp:sp modelId="{EC58F8DC-AE0E-4724-8D4D-21C188B67353}">
      <dsp:nvSpPr>
        <dsp:cNvPr id="0" name=""/>
        <dsp:cNvSpPr/>
      </dsp:nvSpPr>
      <dsp:spPr>
        <a:xfrm>
          <a:off x="4061997" y="780456"/>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0" y="1395466"/>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321843" bIns="53340" numCol="1" spcCol="1270" anchor="ctr" anchorCtr="0">
          <a:noAutofit/>
        </a:bodyPr>
        <a:lstStyle/>
        <a:p>
          <a:pPr marL="0" lvl="0" indent="0" algn="ctr" defTabSz="933450" rtl="1">
            <a:lnSpc>
              <a:spcPct val="90000"/>
            </a:lnSpc>
            <a:spcBef>
              <a:spcPct val="0"/>
            </a:spcBef>
            <a:spcAft>
              <a:spcPct val="35000"/>
            </a:spcAft>
            <a:buNone/>
          </a:pPr>
          <a:r>
            <a:rPr lang="ar-SA" sz="2100" b="1" kern="1200" dirty="0">
              <a:effectLst>
                <a:outerShdw blurRad="38100" dist="38100" dir="2700000" algn="tl">
                  <a:srgbClr val="000000">
                    <a:alpha val="43137"/>
                  </a:srgbClr>
                </a:outerShdw>
              </a:effectLst>
            </a:rPr>
            <a:t>غزو الأرض</a:t>
          </a:r>
          <a:endParaRPr lang="en" sz="2100" b="1" kern="1200" dirty="0">
            <a:effectLst>
              <a:outerShdw blurRad="38100" dist="38100" dir="2700000" algn="tl">
                <a:srgbClr val="000000">
                  <a:alpha val="43137"/>
                </a:srgbClr>
              </a:outerShdw>
            </a:effectLst>
          </a:endParaRPr>
        </a:p>
      </dsp:txBody>
      <dsp:txXfrm>
        <a:off x="0" y="1395466"/>
        <a:ext cx="4143038" cy="405471"/>
      </dsp:txXfrm>
    </dsp:sp>
    <dsp:sp modelId="{5802CB78-E385-4268-8CB2-AFA4AA72D0A8}">
      <dsp:nvSpPr>
        <dsp:cNvPr id="0" name=""/>
        <dsp:cNvSpPr/>
      </dsp:nvSpPr>
      <dsp:spPr>
        <a:xfrm>
          <a:off x="3919107" y="1347333"/>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19065" y="2023087"/>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321843" bIns="53340" numCol="1" spcCol="1270" anchor="ctr" anchorCtr="0">
          <a:noAutofit/>
        </a:bodyPr>
        <a:lstStyle/>
        <a:p>
          <a:pPr marL="0" lvl="0" indent="0" algn="ctr" defTabSz="933450" rtl="1">
            <a:lnSpc>
              <a:spcPct val="90000"/>
            </a:lnSpc>
            <a:spcBef>
              <a:spcPct val="0"/>
            </a:spcBef>
            <a:spcAft>
              <a:spcPct val="35000"/>
            </a:spcAft>
            <a:buNone/>
          </a:pPr>
          <a:r>
            <a:rPr lang="ar-SA" sz="2100" b="1" kern="1200" dirty="0">
              <a:effectLst>
                <a:outerShdw blurRad="38100" dist="38100" dir="2700000" algn="tl">
                  <a:srgbClr val="000000">
                    <a:alpha val="43137"/>
                  </a:srgbClr>
                </a:outerShdw>
              </a:effectLst>
            </a:rPr>
            <a:t>احتفظ بالهدية</a:t>
          </a:r>
          <a:endParaRPr lang="en" sz="2100" b="1" kern="1200" dirty="0">
            <a:effectLst>
              <a:outerShdw blurRad="38100" dist="38100" dir="2700000" algn="tl">
                <a:srgbClr val="000000">
                  <a:alpha val="43137"/>
                </a:srgbClr>
              </a:outerShdw>
            </a:effectLst>
          </a:endParaRPr>
        </a:p>
      </dsp:txBody>
      <dsp:txXfrm>
        <a:off x="19065" y="2023087"/>
        <a:ext cx="4232213" cy="405471"/>
      </dsp:txXfrm>
    </dsp:sp>
    <dsp:sp modelId="{413C6A42-8AE0-4EE2-BCF3-DBB6A0358C15}">
      <dsp:nvSpPr>
        <dsp:cNvPr id="0" name=""/>
        <dsp:cNvSpPr/>
      </dsp:nvSpPr>
      <dsp:spPr>
        <a:xfrm>
          <a:off x="3985773" y="1989958"/>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0" y="2663014"/>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321843" bIns="53340" numCol="1" spcCol="1270" anchor="ctr" anchorCtr="0">
          <a:noAutofit/>
        </a:bodyPr>
        <a:lstStyle/>
        <a:p>
          <a:pPr marL="0" lvl="0" indent="0" algn="ctr" defTabSz="933450" rtl="1">
            <a:lnSpc>
              <a:spcPct val="90000"/>
            </a:lnSpc>
            <a:spcBef>
              <a:spcPct val="0"/>
            </a:spcBef>
            <a:spcAft>
              <a:spcPct val="35000"/>
            </a:spcAft>
            <a:buNone/>
          </a:pPr>
          <a:r>
            <a:rPr lang="ar-SA" sz="2100" b="1" kern="1200" dirty="0">
              <a:effectLst>
                <a:outerShdw blurRad="38100" dist="38100" dir="2700000" algn="tl">
                  <a:srgbClr val="000000">
                    <a:alpha val="43137"/>
                  </a:srgbClr>
                </a:outerShdw>
              </a:effectLst>
            </a:rPr>
            <a:t>الأراضي المستعادة</a:t>
          </a:r>
          <a:endParaRPr lang="en" sz="2100" b="1" kern="1200" dirty="0">
            <a:effectLst>
              <a:outerShdw blurRad="38100" dist="38100" dir="2700000" algn="tl">
                <a:srgbClr val="000000">
                  <a:alpha val="43137"/>
                </a:srgbClr>
              </a:outerShdw>
            </a:effectLst>
          </a:endParaRPr>
        </a:p>
      </dsp:txBody>
      <dsp:txXfrm>
        <a:off x="0" y="2663014"/>
        <a:ext cx="4522762" cy="405471"/>
      </dsp:txXfrm>
    </dsp:sp>
    <dsp:sp modelId="{FFAB8E0A-E854-4A67-9A24-E51F80DB0B58}">
      <dsp:nvSpPr>
        <dsp:cNvPr id="0" name=""/>
        <dsp:cNvSpPr/>
      </dsp:nvSpPr>
      <dsp:spPr>
        <a:xfrm>
          <a:off x="4366786" y="2589349"/>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26/11/2025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26/11/2025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26/11/2025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26/11/2025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2.wdp"/><Relationship Id="rId5" Type="http://schemas.openxmlformats.org/officeDocument/2006/relationships/diagramLayout" Target="../diagrams/layout1.xml"/><Relationship Id="rId10" Type="http://schemas.openxmlformats.org/officeDocument/2006/relationships/image" Target="../media/image5.png"/><Relationship Id="rId4" Type="http://schemas.openxmlformats.org/officeDocument/2006/relationships/diagramData" Target="../diagrams/data1.xml"/><Relationship Id="rId9" Type="http://schemas.openxmlformats.org/officeDocument/2006/relationships/image" Target="../media/image4.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8.pn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3.wdp"/><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253866"/>
            <a:ext cx="12191999" cy="769441"/>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rtl="1"/>
            <a:r>
              <a:rPr lang="ar-SA" sz="4400" b="1" spc="300" dirty="0">
                <a:ln/>
                <a:solidFill>
                  <a:srgbClr val="FFC000"/>
                </a:solidFill>
                <a:effectLst>
                  <a:outerShdw blurRad="38100" dist="38100" dir="2700000" algn="tl">
                    <a:srgbClr val="000000"/>
                  </a:outerShdw>
                </a:effectLst>
              </a:rPr>
              <a:t>ورثة الوعود، و أسرى الرجاء</a:t>
            </a:r>
            <a:endParaRPr lang="en"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7492107" y="6427505"/>
            <a:ext cx="2417649" cy="338554"/>
          </a:xfrm>
          <a:prstGeom prst="rect">
            <a:avLst/>
          </a:prstGeom>
          <a:noFill/>
        </p:spPr>
        <p:txBody>
          <a:bodyPr wrap="none" rtlCol="0">
            <a:spAutoFit/>
          </a:bodyPr>
          <a:lstStyle/>
          <a:p>
            <a:pPr algn="ctr" rtl="1"/>
            <a:r>
              <a:rPr lang="ar-SA" sz="1600" b="1" dirty="0">
                <a:solidFill>
                  <a:srgbClr val="BBE4FA"/>
                </a:solidFill>
                <a:effectLst>
                  <a:outerShdw blurRad="38100" dist="38100" dir="2700000" algn="tl">
                    <a:srgbClr val="000000">
                      <a:alpha val="43137"/>
                    </a:srgbClr>
                  </a:outerShdw>
                </a:effectLst>
              </a:rPr>
              <a:t>الدرس 9 ليوم 29 نوفمبر 2025</a:t>
            </a:r>
            <a:endParaRPr lang="en" sz="1600" b="1" dirty="0">
              <a:solidFill>
                <a:srgbClr val="BBE4FA"/>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a:extLst>
              <a:ext uri="{28A0092B-C50C-407E-A947-70E740481C1C}">
                <a14:useLocalDpi xmlns:a14="http://schemas.microsoft.com/office/drawing/2010/main" val="0"/>
              </a:ext>
            </a:extLst>
          </a:blip>
          <a:srcRect l="4705" r="4705"/>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74542"/>
            <a:ext cx="12191999" cy="1908215"/>
          </a:xfrm>
          <a:prstGeom prst="rect">
            <a:avLst/>
          </a:prstGeom>
          <a:noFill/>
        </p:spPr>
        <p:txBody>
          <a:bodyPr wrap="square">
            <a:spAutoFit/>
          </a:bodyPr>
          <a:lstStyle/>
          <a:p>
            <a:pPr marL="0" marR="0" lvl="0" indent="0" algn="ctr" defTabSz="914400" rtl="1" eaLnBrk="1" fontAlgn="auto" latinLnBrk="0" hangingPunct="1">
              <a:lnSpc>
                <a:spcPct val="100000"/>
              </a:lnSpc>
              <a:spcBef>
                <a:spcPts val="1200"/>
              </a:spcBef>
              <a:spcAft>
                <a:spcPts val="0"/>
              </a:spcAft>
              <a:buClrTx/>
              <a:buSzTx/>
              <a:buFontTx/>
              <a:buNone/>
              <a:tabLst/>
              <a:defRPr/>
            </a:pPr>
            <a:r>
              <a:rPr kumimoji="0" lang="ar-SA"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'ارْجِعُوا إِلَى الْحِصْنِ يَا أَسْرَى الرَّجَاءِ، فَأَنَا أُعْلِنُ الْيَوْمَ أَنِّي أُضَاعِفُ لَكُمُ الأَجْرَ لِقَاءَ مَا عَانَيْتُمْ مِنْ وَيْلاتٍ. '</a:t>
            </a:r>
          </a:p>
          <a:p>
            <a:pPr lvl="0" algn="ctr" rtl="1">
              <a:spcBef>
                <a:spcPts val="1200"/>
              </a:spcBef>
              <a:defRPr/>
            </a:pPr>
            <a:r>
              <a:rPr lang="ar-SA"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(زكريا </a:t>
            </a:r>
            <a:r>
              <a:rPr lang="fr-FR" sz="3600" b="1"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latin typeface="Comic Sans MS" panose="030F0702030302020204" pitchFamily="66" charset="0"/>
              </a:rPr>
              <a:t>(12:9</a:t>
            </a:r>
            <a:endPar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93317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1744370503"/>
              </p:ext>
            </p:extLst>
          </p:nvPr>
        </p:nvGraphicFramePr>
        <p:xfrm>
          <a:off x="4593727" y="3463616"/>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9013481" y="3545228"/>
            <a:ext cx="375424" cy="461665"/>
          </a:xfrm>
          <a:prstGeom prst="rect">
            <a:avLst/>
          </a:prstGeom>
          <a:noFill/>
        </p:spPr>
        <p:txBody>
          <a:bodyPr wrap="none" rtlCol="0">
            <a:spAutoFit/>
          </a:bodyPr>
          <a:lstStyle/>
          <a:p>
            <a:pPr algn="ctr"/>
            <a:r>
              <a:rPr lang="en"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8718207" y="4248682"/>
            <a:ext cx="375423" cy="461665"/>
          </a:xfrm>
          <a:prstGeom prst="rect">
            <a:avLst/>
          </a:prstGeom>
          <a:noFill/>
        </p:spPr>
        <p:txBody>
          <a:bodyPr wrap="none" rtlCol="0">
            <a:spAutoFit/>
          </a:bodyPr>
          <a:lstStyle/>
          <a:p>
            <a:pPr algn="ctr"/>
            <a:r>
              <a:rPr lang="en"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8566731" y="4810008"/>
            <a:ext cx="402675" cy="461665"/>
          </a:xfrm>
          <a:prstGeom prst="rect">
            <a:avLst/>
          </a:prstGeom>
          <a:noFill/>
        </p:spPr>
        <p:txBody>
          <a:bodyPr wrap="none" rtlCol="0">
            <a:spAutoFit/>
          </a:bodyPr>
          <a:lstStyle/>
          <a:p>
            <a:pPr algn="ctr"/>
            <a:r>
              <a:rPr lang="en"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8604831" y="5460559"/>
            <a:ext cx="462114" cy="461665"/>
          </a:xfrm>
          <a:prstGeom prst="rect">
            <a:avLst/>
          </a:prstGeom>
          <a:noFill/>
        </p:spPr>
        <p:txBody>
          <a:bodyPr wrap="none" rtlCol="0">
            <a:spAutoFit/>
          </a:bodyPr>
          <a:lstStyle/>
          <a:p>
            <a:pPr algn="ctr"/>
            <a:r>
              <a:rPr lang="en"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9014406" y="6057502"/>
            <a:ext cx="429093" cy="461665"/>
          </a:xfrm>
          <a:prstGeom prst="rect">
            <a:avLst/>
          </a:prstGeom>
          <a:noFill/>
        </p:spPr>
        <p:txBody>
          <a:bodyPr wrap="none" rtlCol="0">
            <a:spAutoFit/>
          </a:bodyPr>
          <a:lstStyle/>
          <a:p>
            <a:pPr algn="ctr"/>
            <a:r>
              <a:rPr lang="en"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63104"/>
            <a:ext cx="7572374" cy="830997"/>
          </a:xfrm>
          <a:prstGeom prst="rect">
            <a:avLst/>
          </a:prstGeom>
          <a:noFill/>
        </p:spPr>
        <p:txBody>
          <a:bodyPr wrap="square" rtlCol="0">
            <a:spAutoFit/>
          </a:bodyPr>
          <a:lstStyle/>
          <a:p>
            <a:pPr algn="r" rtl="1">
              <a:spcBef>
                <a:spcPts val="600"/>
              </a:spcBef>
            </a:pPr>
            <a:r>
              <a:rPr lang="ar-SA" sz="2400" b="1" dirty="0"/>
              <a:t>يتناول جزء كبير من سفر يشوع، الإصحاح 13 إلى 21، توزيع أرض كنعان بين قبائل إسرائيل المختلفة.</a:t>
            </a:r>
            <a:endParaRPr lang="en" sz="2400" b="1" dirty="0"/>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24446" y="-91440"/>
            <a:ext cx="4332608" cy="6858000"/>
            <a:chOff x="2444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44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rtl="1"/>
              <a:r>
                <a:rPr lang="ar-SA" sz="2000" b="1" dirty="0"/>
                <a:t>أسباط إسرائيل الاثنا عشر</a:t>
              </a:r>
              <a:endParaRPr lang="en"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n" sz="1400" b="1" dirty="0">
                  <a:solidFill>
                    <a:srgbClr val="108FD6"/>
                  </a:solidFill>
                </a:rPr>
                <a:t>Mediterranean Sea</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n" sz="1200" b="1" dirty="0"/>
                <a:t>ASER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n" sz="1200" b="1" dirty="0"/>
                <a:t>ZEBULON</a:t>
              </a:r>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n" sz="1200" b="1" dirty="0"/>
                <a:t>ISSACHAR</a:t>
              </a:r>
            </a:p>
          </p:txBody>
        </p:sp>
        <p:sp>
          <p:nvSpPr>
            <p:cNvPr id="16" name="CuadroTexto 15">
              <a:extLst>
                <a:ext uri="{FF2B5EF4-FFF2-40B4-BE49-F238E27FC236}">
                  <a16:creationId xmlns:a16="http://schemas.microsoft.com/office/drawing/2014/main" id="{0BA83634-B26C-A65E-5859-FE489A502748}"/>
                </a:ext>
              </a:extLst>
            </p:cNvPr>
            <p:cNvSpPr txBox="1"/>
            <p:nvPr/>
          </p:nvSpPr>
          <p:spPr>
            <a:xfrm>
              <a:off x="1688123" y="2165152"/>
              <a:ext cx="1036027" cy="276999"/>
            </a:xfrm>
            <a:prstGeom prst="rect">
              <a:avLst/>
            </a:prstGeom>
            <a:noFill/>
          </p:spPr>
          <p:txBody>
            <a:bodyPr wrap="square" rtlCol="0">
              <a:spAutoFit/>
            </a:bodyPr>
            <a:lstStyle/>
            <a:p>
              <a:pPr algn="ctr"/>
              <a:r>
                <a:rPr lang="en" sz="1200" b="1" dirty="0"/>
                <a:t>NEPHTHALI</a:t>
              </a:r>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n" sz="1200" b="1" dirty="0"/>
                <a:t>MANASSEH</a:t>
              </a:r>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n" sz="1200" b="1" dirty="0"/>
                <a:t>MANASSEH</a:t>
              </a:r>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n"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68121" y="3820268"/>
              <a:ext cx="913130" cy="276999"/>
            </a:xfrm>
            <a:prstGeom prst="rect">
              <a:avLst/>
            </a:prstGeom>
            <a:noFill/>
          </p:spPr>
          <p:txBody>
            <a:bodyPr wrap="square" rtlCol="0">
              <a:spAutoFit/>
            </a:bodyPr>
            <a:lstStyle/>
            <a:p>
              <a:pPr algn="ctr"/>
              <a:r>
                <a:rPr lang="en" sz="1200" b="1" dirty="0"/>
                <a:t>EPHRAIM</a:t>
              </a:r>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n"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n" sz="1100" b="1" dirty="0"/>
                <a:t>BENJAMIN</a:t>
              </a:r>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n" sz="1400" b="1" dirty="0"/>
                <a:t>JUDAH</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n" sz="1400" b="1" dirty="0"/>
                <a:t>RUBEN</a:t>
              </a:r>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n" sz="1200" b="1" dirty="0"/>
                <a:t>SIMEON</a:t>
              </a:r>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139719"/>
            <a:ext cx="7644569" cy="830997"/>
          </a:xfrm>
          <a:prstGeom prst="rect">
            <a:avLst/>
          </a:prstGeom>
          <a:noFill/>
        </p:spPr>
        <p:txBody>
          <a:bodyPr wrap="square">
            <a:spAutoFit/>
          </a:bodyPr>
          <a:lstStyle/>
          <a:p>
            <a:pPr algn="r" rtl="1">
              <a:spcBef>
                <a:spcPts val="600"/>
              </a:spcBef>
            </a:pPr>
            <a:r>
              <a:rPr lang="ar-SA" sz="2400" b="1" dirty="0"/>
              <a:t>موت يسوع يؤكد لنا أننا ورثنا الأرض التي فقدها آدم وحواء ذات يوم. ومع ذلك، ما زلنا "أسرى الأمل" في الحصول عليه.</a:t>
            </a:r>
            <a:endParaRPr lang="en" sz="2400" b="1" dirty="0"/>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830997"/>
          </a:xfrm>
          <a:prstGeom prst="rect">
            <a:avLst/>
          </a:prstGeom>
          <a:noFill/>
        </p:spPr>
        <p:txBody>
          <a:bodyPr wrap="square">
            <a:spAutoFit/>
          </a:bodyPr>
          <a:lstStyle/>
          <a:p>
            <a:pPr algn="r" rtl="1">
              <a:spcBef>
                <a:spcPts val="600"/>
              </a:spcBef>
            </a:pPr>
            <a:r>
              <a:rPr lang="ar-SA" sz="2400" b="1" dirty="0"/>
              <a:t>بين الإشارات إلى الأماكن والشعوب والقبائل، يمكننا رؤية أرض كانت بالفعل إرث لإسرائيل، لكنها في الوقت نفسه لم تكن تملك بالكامل بعد.</a:t>
            </a:r>
            <a:endParaRPr lang="en" sz="2400" b="1" dirty="0"/>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righ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2"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righ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2"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righ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2"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righ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2"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righ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2"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righ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2"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righ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rtl="1"/>
            <a:r>
              <a:rPr lang="ar-SA"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الأرض التي فُقِدت</a:t>
            </a:r>
            <a:endParaRPr lang="en"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584775"/>
          </a:xfrm>
          <a:prstGeom prst="rect">
            <a:avLst/>
          </a:prstGeom>
          <a:noFill/>
        </p:spPr>
        <p:txBody>
          <a:bodyPr wrap="square">
            <a:spAutoFit/>
          </a:bodyPr>
          <a:lstStyle/>
          <a:p>
            <a:pPr algn="ctr" rtl="1"/>
            <a:r>
              <a:rPr lang="en" b="1" dirty="0">
                <a:solidFill>
                  <a:srgbClr val="D5DEFE"/>
                </a:solidFill>
                <a:effectLst>
                  <a:outerShdw blurRad="38100" dist="38100" dir="2700000" algn="tl">
                    <a:srgbClr val="000000">
                      <a:alpha val="43137"/>
                    </a:srgbClr>
                  </a:outerShdw>
                </a:effectLst>
                <a:latin typeface="Comic Sans MS" panose="030F0702030302020204" pitchFamily="66" charset="0"/>
              </a:rPr>
              <a:t>“</a:t>
            </a:r>
            <a:r>
              <a:rPr lang="ar-SA" b="1" dirty="0">
                <a:solidFill>
                  <a:srgbClr val="D5DEFE"/>
                </a:solidFill>
                <a:effectLst>
                  <a:outerShdw blurRad="38100" dist="38100" dir="2700000" algn="tl">
                    <a:srgbClr val="000000">
                      <a:alpha val="43137"/>
                    </a:srgbClr>
                  </a:outerShdw>
                </a:effectLst>
                <a:latin typeface="Comic Sans MS" panose="030F0702030302020204" pitchFamily="66" charset="0"/>
              </a:rPr>
              <a:t>'فَأَخْرَجَهُ مِنْ جَنَّةِ عَدْنٍ لِيَفْلَحَ الأَرْضَ الَّتِي أُخِذَ مِنْ تُرَابِهَا. '</a:t>
            </a:r>
          </a:p>
          <a:p>
            <a:pPr algn="ctr" rtl="1"/>
            <a:r>
              <a:rPr lang="ar-SA" sz="1400" b="1" dirty="0">
                <a:solidFill>
                  <a:srgbClr val="D5DEFE"/>
                </a:solidFill>
                <a:effectLst>
                  <a:outerShdw blurRad="38100" dist="38100" dir="2700000" algn="tl">
                    <a:srgbClr val="000000">
                      <a:alpha val="43137"/>
                    </a:srgbClr>
                  </a:outerShdw>
                </a:effectLst>
                <a:latin typeface="Comic Sans MS" panose="030F0702030302020204" pitchFamily="66" charset="0"/>
              </a:rPr>
              <a:t>(تكوين </a:t>
            </a:r>
            <a:r>
              <a:rPr lang="fr-FR" sz="1400" b="1" dirty="0">
                <a:solidFill>
                  <a:srgbClr val="D5DEFE"/>
                </a:solidFill>
                <a:effectLst>
                  <a:outerShdw blurRad="38100" dist="38100" dir="2700000" algn="tl">
                    <a:srgbClr val="000000">
                      <a:alpha val="43137"/>
                    </a:srgbClr>
                  </a:outerShdw>
                </a:effectLst>
                <a:latin typeface="Comic Sans MS" panose="030F0702030302020204" pitchFamily="66" charset="0"/>
              </a:rPr>
              <a:t>:3</a:t>
            </a:r>
            <a:r>
              <a:rPr lang="ar-SA" sz="1400" b="1" dirty="0">
                <a:solidFill>
                  <a:srgbClr val="D5DEFE"/>
                </a:solidFill>
                <a:effectLst>
                  <a:outerShdw blurRad="38100" dist="38100" dir="2700000" algn="tl">
                    <a:srgbClr val="000000">
                      <a:alpha val="43137"/>
                    </a:srgbClr>
                  </a:outerShdw>
                </a:effectLst>
                <a:latin typeface="Comic Sans MS" panose="030F0702030302020204" pitchFamily="66" charset="0"/>
              </a:rPr>
              <a:t>23</a:t>
            </a:r>
            <a:r>
              <a:rPr lang="fr-FR" sz="1400" b="1" dirty="0">
                <a:solidFill>
                  <a:srgbClr val="D5DEFE"/>
                </a:solidFill>
                <a:effectLst>
                  <a:outerShdw blurRad="38100" dist="38100" dir="2700000" algn="tl">
                    <a:srgbClr val="000000">
                      <a:alpha val="43137"/>
                    </a:srgbClr>
                  </a:outerShdw>
                </a:effectLst>
                <a:latin typeface="Comic Sans MS" panose="030F0702030302020204" pitchFamily="66" charset="0"/>
              </a:rPr>
              <a:t>(</a:t>
            </a:r>
            <a:endParaRPr lang="en" sz="1400" b="1" dirty="0">
              <a:solidFill>
                <a:srgbClr val="D5DEFE"/>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7F54C39-4D46-0141-4837-23C24359D4EB}"/>
              </a:ext>
            </a:extLst>
          </p:cNvPr>
          <p:cNvSpPr txBox="1"/>
          <p:nvPr/>
        </p:nvSpPr>
        <p:spPr>
          <a:xfrm>
            <a:off x="3781646" y="2357918"/>
            <a:ext cx="5872944" cy="830997"/>
          </a:xfrm>
          <a:prstGeom prst="rect">
            <a:avLst/>
          </a:prstGeom>
          <a:noFill/>
        </p:spPr>
        <p:txBody>
          <a:bodyPr wrap="square" rtlCol="0">
            <a:spAutoFit/>
          </a:bodyPr>
          <a:lstStyle/>
          <a:p>
            <a:pPr algn="r" rtl="1">
              <a:spcBef>
                <a:spcPts val="600"/>
              </a:spcBef>
            </a:pPr>
            <a:r>
              <a:rPr lang="ar-SA" sz="2400" b="1" dirty="0"/>
              <a:t>وعندما عصوا الله، طردوا من هناك (تكوين </a:t>
            </a:r>
            <a:r>
              <a:rPr lang="fr-FR" sz="2400" b="1" dirty="0"/>
              <a:t>23:3</a:t>
            </a:r>
            <a:r>
              <a:rPr lang="ar-SA" sz="2400" b="1" dirty="0"/>
              <a:t>). لقد فقدوا سيطرتهم على الأرض.</a:t>
            </a:r>
            <a:endParaRPr lang="en" sz="2400" b="1" dirty="0"/>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046290" y="1400065"/>
            <a:ext cx="7608300" cy="830997"/>
          </a:xfrm>
          <a:prstGeom prst="rect">
            <a:avLst/>
          </a:prstGeom>
          <a:noFill/>
        </p:spPr>
        <p:txBody>
          <a:bodyPr wrap="square">
            <a:spAutoFit/>
          </a:bodyPr>
          <a:lstStyle/>
          <a:p>
            <a:pPr algn="r" rtl="1">
              <a:spcBef>
                <a:spcPts val="600"/>
              </a:spcBef>
            </a:pPr>
            <a:r>
              <a:rPr lang="ar-SA" sz="2400" b="1" dirty="0"/>
              <a:t>عين الله آدم وحواء حكام لهذا العالم (تكوين </a:t>
            </a:r>
            <a:r>
              <a:rPr lang="fr-FR" sz="2400" b="1" dirty="0"/>
              <a:t>-27:1</a:t>
            </a:r>
            <a:r>
              <a:rPr lang="ar-SA" sz="2400" b="1" dirty="0"/>
              <a:t>28)، ووضعهما في جنة عدن (تكوين </a:t>
            </a:r>
            <a:r>
              <a:rPr lang="fr-FR" sz="2400" b="1" dirty="0"/>
              <a:t>8:2</a:t>
            </a:r>
            <a:r>
              <a:rPr lang="ar-SA" sz="2400" b="1" dirty="0"/>
              <a:t>).</a:t>
            </a:r>
            <a:endParaRPr lang="en" sz="2400" b="1" dirty="0"/>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20184" y="5600810"/>
            <a:ext cx="6134406" cy="1200329"/>
          </a:xfrm>
          <a:prstGeom prst="rect">
            <a:avLst/>
          </a:prstGeom>
          <a:noFill/>
        </p:spPr>
        <p:txBody>
          <a:bodyPr wrap="square">
            <a:spAutoFit/>
          </a:bodyPr>
          <a:lstStyle/>
          <a:p>
            <a:pPr algn="r" rtl="1">
              <a:spcBef>
                <a:spcPts val="600"/>
              </a:spcBef>
            </a:pPr>
            <a:r>
              <a:rPr lang="ar-SA" sz="2400" b="1" dirty="0"/>
              <a:t>أدى عصيان إسرائيل إلى تغيير في الخطط الأصلية. أقام الله أبناء إبراهيم من الحجارة ليورثوا وعوده: نحن (لوقا </a:t>
            </a:r>
            <a:r>
              <a:rPr lang="fr-FR" sz="2400" b="1" dirty="0"/>
              <a:t>8:3 </a:t>
            </a:r>
            <a:r>
              <a:rPr lang="ar-SA" sz="2400" b="1" dirty="0"/>
              <a:t>عبرانيين </a:t>
            </a:r>
            <a:r>
              <a:rPr lang="fr-FR" sz="2400" b="1" dirty="0"/>
              <a:t>12-11:6 </a:t>
            </a:r>
            <a:r>
              <a:rPr lang="ar-SA" sz="2400" b="1" dirty="0"/>
              <a:t>).</a:t>
            </a:r>
            <a:endParaRPr lang="en" sz="2400" b="1" dirty="0"/>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20184" y="4642956"/>
            <a:ext cx="6134406" cy="830997"/>
          </a:xfrm>
          <a:prstGeom prst="rect">
            <a:avLst/>
          </a:prstGeom>
          <a:noFill/>
        </p:spPr>
        <p:txBody>
          <a:bodyPr wrap="square">
            <a:spAutoFit/>
          </a:bodyPr>
          <a:lstStyle/>
          <a:p>
            <a:pPr algn="r" rtl="1">
              <a:spcBef>
                <a:spcPts val="600"/>
              </a:spcBef>
            </a:pPr>
            <a:r>
              <a:rPr lang="ar-SA" sz="2400" b="1" dirty="0"/>
              <a:t>تدريجيا، كان التملك يمتد إلى كل الأرض، حيث كان علم الله يصل إلى كل شعب وأمة (اشعياء</a:t>
            </a:r>
            <a:r>
              <a:rPr lang="fr-FR" sz="2400" b="1" dirty="0"/>
              <a:t>9:11 </a:t>
            </a:r>
            <a:r>
              <a:rPr lang="ar-SA" sz="2400" b="1" dirty="0"/>
              <a:t>).</a:t>
            </a:r>
            <a:endParaRPr lang="en" sz="2400" b="1" dirty="0"/>
          </a:p>
        </p:txBody>
      </p:sp>
      <p:sp>
        <p:nvSpPr>
          <p:cNvPr id="24" name="CuadroTexto 23">
            <a:extLst>
              <a:ext uri="{FF2B5EF4-FFF2-40B4-BE49-F238E27FC236}">
                <a16:creationId xmlns:a16="http://schemas.microsoft.com/office/drawing/2014/main" id="{DE5EE3B2-AF4E-BC18-D39E-5FC6E6246E05}"/>
              </a:ext>
            </a:extLst>
          </p:cNvPr>
          <p:cNvSpPr txBox="1"/>
          <p:nvPr/>
        </p:nvSpPr>
        <p:spPr>
          <a:xfrm>
            <a:off x="3637938" y="3315771"/>
            <a:ext cx="6016652" cy="1200329"/>
          </a:xfrm>
          <a:prstGeom prst="rect">
            <a:avLst/>
          </a:prstGeom>
          <a:noFill/>
        </p:spPr>
        <p:txBody>
          <a:bodyPr wrap="square">
            <a:spAutoFit/>
          </a:bodyPr>
          <a:lstStyle/>
          <a:p>
            <a:pPr algn="r" rtl="1">
              <a:spcBef>
                <a:spcPts val="600"/>
              </a:spcBef>
            </a:pPr>
            <a:r>
              <a:rPr lang="ar-SA" sz="2400" b="1" dirty="0"/>
              <a:t>لكن الله كان لديه خطة لاستعادة الأرض المفقودة للبشرية. في المرحلة الأولى، أعطى إبراهيم وإسحاق ويعقوب قطعة صغيرة من الأرض: كنعان (تكوين </a:t>
            </a:r>
            <a:r>
              <a:rPr lang="fr-FR" sz="2400" b="1" dirty="0"/>
              <a:t>-14:13</a:t>
            </a:r>
            <a:r>
              <a:rPr lang="ar-SA" sz="2400" b="1" dirty="0"/>
              <a:t>15).</a:t>
            </a:r>
            <a:endParaRPr lang="en" sz="2400" b="1" dirty="0"/>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righ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2"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righ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2"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righ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righ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83699" y="6310"/>
            <a:ext cx="12191999" cy="769441"/>
          </a:xfrm>
          <a:prstGeom prst="rect">
            <a:avLst/>
          </a:prstGeom>
          <a:noFill/>
        </p:spPr>
        <p:txBody>
          <a:bodyPr wrap="square">
            <a:spAutoFit/>
          </a:bodyPr>
          <a:lstStyle/>
          <a:p>
            <a:pPr algn="ctr" rtl="1"/>
            <a:r>
              <a:rPr lang="ar-SA" sz="4400" b="1" spc="600" dirty="0">
                <a:ln w="6600">
                  <a:solidFill>
                    <a:schemeClr val="accent5"/>
                  </a:solidFill>
                  <a:prstDash val="solid"/>
                </a:ln>
                <a:solidFill>
                  <a:srgbClr val="FFFFFF"/>
                </a:solidFill>
                <a:effectLst>
                  <a:outerShdw dist="38100" dir="2700000" algn="tl" rotWithShape="0">
                    <a:schemeClr val="accent5"/>
                  </a:outerShdw>
                </a:effectLst>
              </a:rPr>
              <a:t>الأرض التي يمنحها الله</a:t>
            </a:r>
            <a:endParaRPr lang="en" sz="4400" b="1" spc="600" dirty="0">
              <a:ln w="6600">
                <a:solidFill>
                  <a:schemeClr val="accent5"/>
                </a:solidFill>
                <a:prstDash val="solid"/>
              </a:ln>
              <a:solidFill>
                <a:srgbClr val="FFFFFF"/>
              </a:solidFill>
              <a:effectLst>
                <a:outerShdw dist="38100" dir="2700000" algn="tl" rotWithShape="0">
                  <a:schemeClr val="accent5"/>
                </a:outerShdw>
              </a:effectLst>
            </a:endParaRPr>
          </a:p>
        </p:txBody>
      </p:sp>
      <p:sp>
        <p:nvSpPr>
          <p:cNvPr id="5" name="CuadroTexto 4">
            <a:extLst>
              <a:ext uri="{FF2B5EF4-FFF2-40B4-BE49-F238E27FC236}">
                <a16:creationId xmlns:a16="http://schemas.microsoft.com/office/drawing/2014/main" id="{3E192925-14DB-3B8B-29A5-B6F8CC8CF570}"/>
              </a:ext>
            </a:extLst>
          </p:cNvPr>
          <p:cNvSpPr txBox="1"/>
          <p:nvPr/>
        </p:nvSpPr>
        <p:spPr>
          <a:xfrm>
            <a:off x="571501" y="1046831"/>
            <a:ext cx="10306050" cy="830997"/>
          </a:xfrm>
          <a:prstGeom prst="rect">
            <a:avLst/>
          </a:prstGeom>
          <a:noFill/>
        </p:spPr>
        <p:txBody>
          <a:bodyPr wrap="square">
            <a:spAutoFit/>
          </a:bodyPr>
          <a:lstStyle/>
          <a:p>
            <a:pPr lvl="0" algn="r" rtl="1">
              <a:spcBef>
                <a:spcPts val="600"/>
              </a:spcBef>
              <a:defRPr/>
            </a:pPr>
            <a:r>
              <a:rPr lang="ar-SA" sz="2400" b="1" dirty="0">
                <a:solidFill>
                  <a:prstClr val="black"/>
                </a:solidFill>
              </a:rPr>
              <a:t>تماما كما لم يفعل آدم وحواء شيئا ليحققا جنة عدن، لم يفعل إبراهيم وذريته شيئا ليحققوا الأرض الموعودة. كان هدية من الله.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7" name="CuadroTexto 6">
            <a:extLst>
              <a:ext uri="{FF2B5EF4-FFF2-40B4-BE49-F238E27FC236}">
                <a16:creationId xmlns:a16="http://schemas.microsoft.com/office/drawing/2014/main" id="{07760541-36A9-33E9-03AA-A52CE3A23C56}"/>
              </a:ext>
            </a:extLst>
          </p:cNvPr>
          <p:cNvSpPr txBox="1"/>
          <p:nvPr/>
        </p:nvSpPr>
        <p:spPr>
          <a:xfrm>
            <a:off x="792481" y="614235"/>
            <a:ext cx="10480356" cy="461665"/>
          </a:xfrm>
          <a:prstGeom prst="rect">
            <a:avLst/>
          </a:prstGeom>
          <a:noFill/>
        </p:spPr>
        <p:txBody>
          <a:bodyPr wrap="square">
            <a:spAutoFit/>
            <a:scene3d>
              <a:camera prst="orthographicFront"/>
              <a:lightRig rig="threePt" dir="t"/>
            </a:scene3d>
            <a:sp3d extrusionH="57150">
              <a:bevelT w="38100" h="38100"/>
            </a:sp3d>
          </a:bodyPr>
          <a:lstStyle/>
          <a:p>
            <a:pPr algn="ctr" rtl="1"/>
            <a:r>
              <a:rPr lang="ar-SA" sz="2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'لِلرَّبِّ الأَرْضُ وَكُلُّ مَا فِيهَا. لَهُ الْعَالَمُ، وَجَمِيعُ السَّاكِنِينَ فِيهِ. '</a:t>
            </a:r>
            <a:r>
              <a:rPr lang="ar-SA"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ar-SA"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مزمور </a:t>
            </a:r>
            <a:r>
              <a:rPr lang="fr-FR"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24:1</a:t>
            </a:r>
            <a:r>
              <a:rPr lang="ar-SA"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endParaRPr lang="en" b="1" dirty="0">
              <a:solidFill>
                <a:schemeClr val="accent6">
                  <a:lumMod val="75000"/>
                </a:schemeClr>
              </a:solidFill>
              <a:effectLst>
                <a:glow rad="330200">
                  <a:schemeClr val="accent4">
                    <a:lumMod val="40000"/>
                    <a:lumOff val="60000"/>
                  </a:schemeClr>
                </a:glow>
              </a:effectLst>
              <a:latin typeface="Comic Sans MS" panose="030F0702030302020204" pitchFamily="66" charset="0"/>
            </a:endParaRP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83699" y="1975443"/>
            <a:ext cx="7713690" cy="830997"/>
          </a:xfrm>
          <a:prstGeom prst="rect">
            <a:avLst/>
          </a:prstGeom>
          <a:noFill/>
        </p:spPr>
        <p:txBody>
          <a:bodyPr wrap="square">
            <a:spAutoFit/>
          </a:bodyPr>
          <a:lstStyle/>
          <a:p>
            <a:pPr lvl="0" algn="r" rtl="1">
              <a:spcBef>
                <a:spcPts val="600"/>
              </a:spcBef>
              <a:defRPr/>
            </a:pPr>
            <a:r>
              <a:rPr lang="ar-SA" sz="2400" b="1" dirty="0">
                <a:solidFill>
                  <a:prstClr val="black"/>
                </a:solidFill>
              </a:rPr>
              <a:t>يمكننا مقارنة هذه الهدية بمنزل مستأجر. على الرغم من أن إسرائيل كان بإمكانها العيش في كنعان، إلا أن الأرض بقيت ملكا لله (مزمور 24:1).</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722373" y="4202000"/>
            <a:ext cx="2914649" cy="2308324"/>
          </a:xfrm>
          <a:prstGeom prst="rect">
            <a:avLst/>
          </a:prstGeom>
          <a:noFill/>
        </p:spPr>
        <p:txBody>
          <a:bodyPr wrap="square">
            <a:spAutoFit/>
          </a:bodyPr>
          <a:lstStyle/>
          <a:p>
            <a:pPr lvl="0" algn="r" rtl="1">
              <a:spcBef>
                <a:spcPts val="600"/>
              </a:spcBef>
              <a:defRPr/>
            </a:pPr>
            <a:r>
              <a:rPr lang="ar-SA" sz="2400" b="1" dirty="0">
                <a:solidFill>
                  <a:prstClr val="black"/>
                </a:solidFill>
              </a:rPr>
              <a:t>كما في عدن، كان هناك إيجار "الدفع": الطاعة (لاويين 20:22). كان الأمر حقا مسألة علاقة: محبة الله والاستمتاع ببركاته.</a:t>
            </a:r>
            <a:endParaRPr kumimoji="0" lang="en" sz="2400" b="1" i="0" u="none" strike="noStrike" kern="1200" cap="none" spc="0" normalizeH="0" baseline="0" noProof="0" dirty="0">
              <a:ln>
                <a:noFill/>
              </a:ln>
              <a:solidFill>
                <a:prstClr val="black"/>
              </a:solidFill>
              <a:effectLst/>
              <a:uLnTx/>
              <a:uFillTx/>
              <a:latin typeface="Aptos" panose="02110004020202020204"/>
            </a:endParaRPr>
          </a:p>
        </p:txBody>
      </p:sp>
      <p:sp>
        <p:nvSpPr>
          <p:cNvPr id="6" name="CuadroTexto 5">
            <a:extLst>
              <a:ext uri="{FF2B5EF4-FFF2-40B4-BE49-F238E27FC236}">
                <a16:creationId xmlns:a16="http://schemas.microsoft.com/office/drawing/2014/main" id="{CAC5CF52-0C5A-7C1F-125B-FE5F80B50A74}"/>
              </a:ext>
            </a:extLst>
          </p:cNvPr>
          <p:cNvSpPr txBox="1"/>
          <p:nvPr/>
        </p:nvSpPr>
        <p:spPr>
          <a:xfrm>
            <a:off x="0" y="2904055"/>
            <a:ext cx="7713690" cy="1200329"/>
          </a:xfrm>
          <a:prstGeom prst="rect">
            <a:avLst/>
          </a:prstGeom>
          <a:noFill/>
        </p:spPr>
        <p:txBody>
          <a:bodyPr wrap="square">
            <a:spAutoFit/>
          </a:bodyPr>
          <a:lstStyle/>
          <a:p>
            <a:pPr lvl="0" algn="r" rtl="1">
              <a:spcBef>
                <a:spcPts val="600"/>
              </a:spcBef>
              <a:defRPr/>
            </a:pPr>
            <a:r>
              <a:rPr lang="ar-SA" sz="2400" b="1" dirty="0">
                <a:solidFill>
                  <a:prstClr val="black"/>
                </a:solidFill>
              </a:rPr>
              <a:t>مالك المنزل هو من يهتم بصيانة السقف والسباكة وما إلى ذلك. وبالمثل، الله هو من وفر المطر وحمى المحاصيل وما إلى ذلك، حتى تعيش إسرائيل بثقة في الأرض التي منحها الله لهم.</a:t>
            </a:r>
            <a:endParaRPr lang="en" sz="2400" b="1" dirty="0">
              <a:solidFill>
                <a:prstClr val="black"/>
              </a:solidFill>
              <a:latin typeface="Aptos" panose="02110004020202020204"/>
            </a:endParaRP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830997"/>
          </a:xfrm>
          <a:prstGeom prst="rect">
            <a:avLst/>
          </a:prstGeom>
          <a:noFill/>
        </p:spPr>
        <p:txBody>
          <a:bodyPr wrap="square">
            <a:spAutoFit/>
          </a:bodyPr>
          <a:lstStyle/>
          <a:p>
            <a:pPr algn="ctr"/>
            <a:r>
              <a:rPr lang="ar-SA" sz="2400" b="1" dirty="0">
                <a:solidFill>
                  <a:prstClr val="black"/>
                </a:solidFill>
              </a:rPr>
              <a:t>الأمس، كما اليوم، لا يزال الأمر مسألة إيمان (عبرانيين 11:9-13).</a:t>
            </a:r>
            <a:endParaRPr lang="es-ES" sz="2400" dirty="0"/>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righ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righ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rtl="1"/>
            <a:r>
              <a:rPr lang="ar-SA" sz="4400" b="1" dirty="0">
                <a:ln/>
                <a:solidFill>
                  <a:schemeClr val="accent3"/>
                </a:solidFill>
              </a:rPr>
              <a:t>غزو الأرض</a:t>
            </a:r>
            <a:endParaRPr lang="en"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738664"/>
          </a:xfrm>
          <a:prstGeom prst="rect">
            <a:avLst/>
          </a:prstGeom>
          <a:noFill/>
        </p:spPr>
        <p:txBody>
          <a:bodyPr wrap="square">
            <a:spAutoFit/>
          </a:bodyPr>
          <a:lstStyle/>
          <a:p>
            <a:pPr algn="ctr" rtl="1"/>
            <a:r>
              <a:rPr lang="en" sz="2400" b="1" dirty="0">
                <a:solidFill>
                  <a:schemeClr val="accent5">
                    <a:lumMod val="75000"/>
                  </a:schemeClr>
                </a:solidFill>
                <a:latin typeface="Comic Sans MS" panose="030F0702030302020204" pitchFamily="66" charset="0"/>
              </a:rPr>
              <a:t>“</a:t>
            </a:r>
            <a:r>
              <a:rPr lang="ar-SA" sz="2400" b="1" dirty="0">
                <a:solidFill>
                  <a:schemeClr val="accent5">
                    <a:lumMod val="75000"/>
                  </a:schemeClr>
                </a:solidFill>
                <a:latin typeface="Comic Sans MS" panose="030F0702030302020204" pitchFamily="66" charset="0"/>
              </a:rPr>
              <a:t>'وَقَسِّمْهَا لِتَكُونَ مِيرَاثاً لِلتِّسْعَةِ الأَسْبَاطِ وَنِصْفِ سِبْطِ مَنَسَّى، '</a:t>
            </a:r>
          </a:p>
          <a:p>
            <a:pPr algn="ctr" rtl="1"/>
            <a:r>
              <a:rPr lang="ar-SA" b="1" dirty="0">
                <a:solidFill>
                  <a:schemeClr val="accent5">
                    <a:lumMod val="75000"/>
                  </a:schemeClr>
                </a:solidFill>
                <a:latin typeface="Comic Sans MS" panose="030F0702030302020204" pitchFamily="66" charset="0"/>
              </a:rPr>
              <a:t>(يشوع </a:t>
            </a:r>
            <a:r>
              <a:rPr lang="fr-FR" b="1" dirty="0">
                <a:solidFill>
                  <a:schemeClr val="accent5">
                    <a:lumMod val="75000"/>
                  </a:schemeClr>
                </a:solidFill>
                <a:latin typeface="Comic Sans MS" panose="030F0702030302020204" pitchFamily="66" charset="0"/>
              </a:rPr>
              <a:t>7:13</a:t>
            </a:r>
            <a:r>
              <a:rPr lang="ar-SA"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52950"/>
            <a:ext cx="6858000" cy="830997"/>
          </a:xfrm>
          <a:prstGeom prst="rect">
            <a:avLst/>
          </a:prstGeom>
          <a:noFill/>
        </p:spPr>
        <p:txBody>
          <a:bodyPr wrap="square" rtlCol="0">
            <a:spAutoFit/>
          </a:bodyPr>
          <a:lstStyle/>
          <a:p>
            <a:pPr algn="r" rtl="1">
              <a:spcBef>
                <a:spcPts val="600"/>
              </a:spcBef>
            </a:pPr>
            <a:r>
              <a:rPr lang="ar-SA" sz="2400" b="1" dirty="0"/>
              <a:t>عندما أصبح يشوع كبيرا في السن، أمره الله بتقسيم الأرض بين قبائل إسرائيل، بما في ذلك الأراضي التي لم تغزو (يشوع 13:1-7).</a:t>
            </a:r>
            <a:endParaRPr lang="en" sz="2400" b="1" dirty="0"/>
          </a:p>
        </p:txBody>
      </p:sp>
      <p:sp>
        <p:nvSpPr>
          <p:cNvPr id="9" name="CuadroTexto 8">
            <a:extLst>
              <a:ext uri="{FF2B5EF4-FFF2-40B4-BE49-F238E27FC236}">
                <a16:creationId xmlns:a16="http://schemas.microsoft.com/office/drawing/2014/main" id="{379EF60D-8C10-0CF5-0EC5-C25510CBF732}"/>
              </a:ext>
            </a:extLst>
          </p:cNvPr>
          <p:cNvSpPr txBox="1"/>
          <p:nvPr/>
        </p:nvSpPr>
        <p:spPr>
          <a:xfrm>
            <a:off x="2614126" y="2999834"/>
            <a:ext cx="4380059" cy="2677656"/>
          </a:xfrm>
          <a:prstGeom prst="rect">
            <a:avLst/>
          </a:prstGeom>
          <a:noFill/>
        </p:spPr>
        <p:txBody>
          <a:bodyPr wrap="square">
            <a:spAutoFit/>
          </a:bodyPr>
          <a:lstStyle/>
          <a:p>
            <a:pPr algn="r" rtl="1">
              <a:spcBef>
                <a:spcPts val="600"/>
              </a:spcBef>
            </a:pPr>
            <a:r>
              <a:rPr lang="ar-SA" sz="2400" b="1" dirty="0"/>
              <a:t>ورغم أنهم قاتلوا من أجل النصر، إلا أن نجاحهم لم يكن بفضل جدارتهم الخاصة، بل بفضل الله (تثنية 9:5). مثل إسرائيل، لا يمكننا فعل شيء لنحصل على الخلاص ونورث الوعود. (أفسس 2:8-9؛ غلاطيون 3:29). لكن إذا قاتلوا... ماذا يجب أن نفعل اليوم؟</a:t>
            </a:r>
            <a:endParaRPr lang="en" sz="2400" b="1" dirty="0"/>
          </a:p>
        </p:txBody>
      </p:sp>
      <p:sp>
        <p:nvSpPr>
          <p:cNvPr id="11" name="CuadroTexto 10">
            <a:extLst>
              <a:ext uri="{FF2B5EF4-FFF2-40B4-BE49-F238E27FC236}">
                <a16:creationId xmlns:a16="http://schemas.microsoft.com/office/drawing/2014/main" id="{3B0D6593-2C68-C2DB-71E3-85D93AA87A60}"/>
              </a:ext>
            </a:extLst>
          </p:cNvPr>
          <p:cNvSpPr txBox="1"/>
          <p:nvPr/>
        </p:nvSpPr>
        <p:spPr>
          <a:xfrm>
            <a:off x="2723744" y="5669935"/>
            <a:ext cx="4270441" cy="1200329"/>
          </a:xfrm>
          <a:prstGeom prst="rect">
            <a:avLst/>
          </a:prstGeom>
          <a:noFill/>
        </p:spPr>
        <p:txBody>
          <a:bodyPr wrap="square">
            <a:spAutoFit/>
          </a:bodyPr>
          <a:lstStyle/>
          <a:p>
            <a:pPr algn="r" rtl="1">
              <a:spcBef>
                <a:spcPts val="600"/>
              </a:spcBef>
            </a:pPr>
            <a:r>
              <a:rPr lang="ar-SA" sz="2400" b="1" dirty="0"/>
              <a:t>بمجرد الخلاص، يطلب الله أمرين من ورثته: الطاعة (فيلبي 2:12); والامتنان (عبرانيين 12:28).</a:t>
            </a:r>
            <a:endParaRPr lang="en" sz="2400" b="1" dirty="0"/>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58277" y="3429000"/>
            <a:ext cx="2494740" cy="3244174"/>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176392"/>
            <a:ext cx="6915141" cy="830997"/>
          </a:xfrm>
          <a:prstGeom prst="rect">
            <a:avLst/>
          </a:prstGeom>
          <a:noFill/>
        </p:spPr>
        <p:txBody>
          <a:bodyPr wrap="square">
            <a:spAutoFit/>
          </a:bodyPr>
          <a:lstStyle/>
          <a:p>
            <a:pPr algn="r" rtl="1">
              <a:spcBef>
                <a:spcPts val="600"/>
              </a:spcBef>
            </a:pPr>
            <a:r>
              <a:rPr lang="ar-SA" sz="2400" b="1" dirty="0"/>
              <a:t>كانت الأرض ملكهم، لكن لا يزال عليهم بذل جهد لامتلاكها. الله لا يتصرف بشكل مستقل عن الإنسان؛ يريدنا أن نقوم بدورنا.</a:t>
            </a:r>
            <a:endParaRPr lang="en" sz="2400" b="1" dirty="0"/>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2"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righ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2"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righ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righ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2"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righ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rtl="1"/>
            <a:r>
              <a:rPr lang="ar-SA" sz="4400" b="1" spc="600" dirty="0">
                <a:ln/>
                <a:solidFill>
                  <a:schemeClr val="accent4"/>
                </a:solidFill>
                <a:effectLst>
                  <a:outerShdw blurRad="38100" dist="38100" dir="2700000" algn="tl">
                    <a:srgbClr val="000000">
                      <a:alpha val="43137"/>
                    </a:srgbClr>
                  </a:outerShdw>
                </a:effectLst>
              </a:rPr>
              <a:t>احتفظ بالهدية</a:t>
            </a:r>
            <a:endParaRPr lang="en"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738664"/>
          </a:xfrm>
          <a:prstGeom prst="rect">
            <a:avLst/>
          </a:prstGeom>
          <a:noFill/>
        </p:spPr>
        <p:txBody>
          <a:bodyPr wrap="square">
            <a:spAutoFit/>
          </a:bodyPr>
          <a:lstStyle/>
          <a:p>
            <a:pPr algn="ctr" rtl="1"/>
            <a:r>
              <a:rPr lang="en" sz="2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ar-SA" sz="2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'أَمَّا الأَرْضُ فَلا تُبَاعُ مُطْلَقاً لأَنَّ لِي الأَرْضَ، وَأَنْتُمْ غُرَبَاءُ وَنُزَلاءُ عِنْدِي. '</a:t>
            </a:r>
          </a:p>
          <a:p>
            <a:pPr algn="ctr" rtl="1"/>
            <a:r>
              <a:rPr lang="ar-SA"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(لاويين </a:t>
            </a:r>
            <a:r>
              <a:rPr lang="fr-FR"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23:25</a:t>
            </a:r>
            <a:r>
              <a:rPr lang="ar-SA"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endParaRPr lang="en"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B63D42FC-3EF1-BC6A-49E4-C47F671B87E9}"/>
              </a:ext>
            </a:extLst>
          </p:cNvPr>
          <p:cNvSpPr txBox="1"/>
          <p:nvPr/>
        </p:nvSpPr>
        <p:spPr>
          <a:xfrm>
            <a:off x="5727736" y="1360288"/>
            <a:ext cx="6464264" cy="1446550"/>
          </a:xfrm>
          <a:prstGeom prst="rect">
            <a:avLst/>
          </a:prstGeom>
          <a:noFill/>
        </p:spPr>
        <p:txBody>
          <a:bodyPr wrap="square" rtlCol="0">
            <a:spAutoFit/>
          </a:bodyPr>
          <a:lstStyle/>
          <a:p>
            <a:pPr algn="r" rtl="1">
              <a:spcBef>
                <a:spcPts val="600"/>
              </a:spcBef>
            </a:pPr>
            <a:r>
              <a:rPr lang="ar-SA" sz="2200" b="1" dirty="0"/>
              <a:t>بمجرد استلام الميراث، كانت هناك قواعد خاصة تحكم استخدام الأرض: سنة الإجازة واليوبيل</a:t>
            </a:r>
            <a:r>
              <a:rPr lang="fr-FR" sz="2200" b="1" dirty="0"/>
              <a:t>)</a:t>
            </a:r>
            <a:r>
              <a:rPr lang="ar-SA" sz="2200" dirty="0"/>
              <a:t> كل </a:t>
            </a:r>
            <a:r>
              <a:rPr lang="ar-SA" sz="2200" b="1" dirty="0"/>
              <a:t>خمسين سنة</a:t>
            </a:r>
            <a:r>
              <a:rPr lang="ar-SA" sz="2200" dirty="0"/>
              <a:t>، كان يُعاد توزيع الأراضي بين العائلات، وتُحرر العبيد، وتُسترجع الأراضي التي تم بيعها، لتجنب احتكار الأرض أو تراكم الثروة عند قلة من الناس.</a:t>
            </a:r>
            <a:r>
              <a:rPr lang="fr-FR" sz="2200" dirty="0"/>
              <a:t>(</a:t>
            </a:r>
            <a:r>
              <a:rPr lang="ar-SA" sz="2200" b="1" dirty="0"/>
              <a:t>.</a:t>
            </a:r>
            <a:endParaRPr lang="en" sz="2200" b="1" dirty="0"/>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303838" y="1424761"/>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702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21458" y="4137443"/>
            <a:ext cx="6665187" cy="1107996"/>
          </a:xfrm>
          <a:prstGeom prst="rect">
            <a:avLst/>
          </a:prstGeom>
          <a:noFill/>
        </p:spPr>
        <p:txBody>
          <a:bodyPr wrap="square">
            <a:spAutoFit/>
          </a:bodyPr>
          <a:lstStyle/>
          <a:p>
            <a:pPr algn="r" rtl="1">
              <a:spcBef>
                <a:spcPts val="600"/>
              </a:spcBef>
            </a:pPr>
            <a:r>
              <a:rPr lang="ar-SA" sz="2200" b="1" dirty="0"/>
              <a:t>تضمنت اليوبيل إعادة الأراضي إلى أصحابها الأصليين، متجنبا عدم المساواة الاجتماعية</a:t>
            </a:r>
            <a:br>
              <a:rPr lang="ar-SA" sz="2200" b="1" dirty="0"/>
            </a:br>
            <a:r>
              <a:rPr lang="ar-SA" sz="2200" b="1" dirty="0"/>
              <a:t>(لاويين 25:10، 23، 40-41).</a:t>
            </a:r>
            <a:endParaRPr lang="en" sz="2200" b="1" dirty="0"/>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9552935" y="3833554"/>
            <a:ext cx="2468829" cy="2876933"/>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6874588" y="3833554"/>
            <a:ext cx="2490404" cy="2876933"/>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727736" y="2701507"/>
            <a:ext cx="6393144" cy="1107996"/>
          </a:xfrm>
          <a:prstGeom prst="rect">
            <a:avLst/>
          </a:prstGeom>
          <a:noFill/>
        </p:spPr>
        <p:txBody>
          <a:bodyPr wrap="square">
            <a:spAutoFit/>
          </a:bodyPr>
          <a:lstStyle/>
          <a:p>
            <a:pPr algn="r" rtl="1">
              <a:spcBef>
                <a:spcPts val="600"/>
              </a:spcBef>
            </a:pPr>
            <a:r>
              <a:rPr lang="ar-SA" sz="2200" b="1" dirty="0"/>
              <a:t>سنة السبتية، وهي امتداد واسع النطاق للسبت، سمحت للأرض بالراحة (لاويين</a:t>
            </a:r>
            <a:r>
              <a:rPr lang="fr-FR" sz="2200" b="1" dirty="0"/>
              <a:t> 5-2: 25 </a:t>
            </a:r>
            <a:r>
              <a:rPr lang="ar-SA" sz="2200" b="1" dirty="0"/>
              <a:t>). كان عدم الالتزام بهذا القانون أحد أسباب النفي (2 أخبار الايام </a:t>
            </a:r>
            <a:r>
              <a:rPr lang="fr-FR" sz="2200" b="1" dirty="0"/>
              <a:t>21-20:36</a:t>
            </a:r>
            <a:r>
              <a:rPr lang="ar-SA" sz="2200" b="1" dirty="0"/>
              <a:t>).</a:t>
            </a:r>
            <a:endParaRPr lang="en" sz="2200" b="1" dirty="0"/>
          </a:p>
        </p:txBody>
      </p:sp>
      <p:sp>
        <p:nvSpPr>
          <p:cNvPr id="11" name="CuadroTexto 10">
            <a:extLst>
              <a:ext uri="{FF2B5EF4-FFF2-40B4-BE49-F238E27FC236}">
                <a16:creationId xmlns:a16="http://schemas.microsoft.com/office/drawing/2014/main" id="{88438EE3-214E-33B8-F504-E8D1768A1364}"/>
              </a:ext>
            </a:extLst>
          </p:cNvPr>
          <p:cNvSpPr txBox="1"/>
          <p:nvPr/>
        </p:nvSpPr>
        <p:spPr>
          <a:xfrm>
            <a:off x="84511" y="5317452"/>
            <a:ext cx="6602134" cy="1446550"/>
          </a:xfrm>
          <a:prstGeom prst="rect">
            <a:avLst/>
          </a:prstGeom>
          <a:noFill/>
        </p:spPr>
        <p:txBody>
          <a:bodyPr wrap="square">
            <a:spAutoFit/>
          </a:bodyPr>
          <a:lstStyle/>
          <a:p>
            <a:pPr algn="r" rtl="1">
              <a:spcBef>
                <a:spcPts val="600"/>
              </a:spcBef>
            </a:pPr>
            <a:r>
              <a:rPr lang="ar-SA" sz="2200" b="1" dirty="0"/>
              <a:t>في جوهر</a:t>
            </a:r>
            <a:r>
              <a:rPr lang="en-US" sz="2200" b="1" dirty="0"/>
              <a:t>, </a:t>
            </a:r>
            <a:r>
              <a:rPr lang="ar-SA" sz="2200" b="1" dirty="0"/>
              <a:t>هذا هو الهدف الرئيسي للإنجيل: محو التمييز بين الغني والفقراء، وبين صاحب العمل والموظف، والمميزين والمحرومين، ووضعنا جميعا على قدم المساواة من خلال إدراك حاجتنا الكاملة لنعمة الله.</a:t>
            </a:r>
            <a:endParaRPr lang="en" sz="2200" b="1" dirty="0"/>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righ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2"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2"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righ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2"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righ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1" y="-27874"/>
            <a:ext cx="12192000" cy="769441"/>
          </a:xfrm>
          <a:prstGeom prst="rect">
            <a:avLst/>
          </a:prstGeom>
          <a:noFill/>
        </p:spPr>
        <p:txBody>
          <a:bodyPr wrap="square">
            <a:spAutoFit/>
          </a:bodyPr>
          <a:lstStyle/>
          <a:p>
            <a:pPr algn="ctr" rtl="1"/>
            <a:r>
              <a:rPr lang="ar-SA" sz="4400" b="1" spc="3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الأرض المستعادة</a:t>
            </a:r>
            <a:endParaRPr lang="en"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830997"/>
          </a:xfrm>
          <a:prstGeom prst="rect">
            <a:avLst/>
          </a:prstGeom>
          <a:noFill/>
        </p:spPr>
        <p:txBody>
          <a:bodyPr wrap="square">
            <a:spAutoFit/>
            <a:scene3d>
              <a:camera prst="orthographicFront"/>
              <a:lightRig rig="threePt" dir="t"/>
            </a:scene3d>
            <a:sp3d extrusionH="57150">
              <a:bevelT w="38100" h="38100"/>
            </a:sp3d>
          </a:bodyPr>
          <a:lstStyle/>
          <a:p>
            <a:pPr algn="ctr" rtl="1"/>
            <a:r>
              <a:rPr lang="en" b="1" dirty="0">
                <a:solidFill>
                  <a:schemeClr val="accent1">
                    <a:lumMod val="75000"/>
                  </a:schemeClr>
                </a:solidFill>
                <a:latin typeface="Comic Sans MS" panose="030F0702030302020204" pitchFamily="66" charset="0"/>
              </a:rPr>
              <a:t>“</a:t>
            </a:r>
            <a:r>
              <a:rPr lang="ar-SA" sz="2400" b="1" dirty="0">
                <a:solidFill>
                  <a:schemeClr val="accent1">
                    <a:lumMod val="75000"/>
                  </a:schemeClr>
                </a:solidFill>
                <a:latin typeface="Comic Sans MS" panose="030F0702030302020204" pitchFamily="66" charset="0"/>
              </a:rPr>
              <a:t>'وَيُقِيمُونَ فِي الأَرْضِ الَّتِي وَهَبْتُهَا لِعَبْدِي يَعْقُوبَ الَّتِي سَكَنَ فِيهَا آبَاؤُكُمْ، فَيَسْكُنُونَ فِيهَا هُمْ وَأَبْنَاؤُهُمْ وَأَحْفَادُهُمْ إِلَى الأَبَدِ. وَيَكُونُ عَبْدِي دَاوُدُ رَئِيساً عَلَيْهِمْ مَدَى الدَّهْرِ. '</a:t>
            </a:r>
            <a:r>
              <a:rPr lang="es-ES" sz="2400" b="1" dirty="0">
                <a:solidFill>
                  <a:schemeClr val="accent1">
                    <a:lumMod val="75000"/>
                  </a:schemeClr>
                </a:solidFill>
                <a:latin typeface="Comic Sans MS" panose="030F0702030302020204" pitchFamily="66" charset="0"/>
              </a:rPr>
              <a:t> </a:t>
            </a:r>
            <a:r>
              <a:rPr lang="ar-SA" b="1" dirty="0">
                <a:solidFill>
                  <a:schemeClr val="accent1">
                    <a:lumMod val="75000"/>
                  </a:schemeClr>
                </a:solidFill>
                <a:latin typeface="Comic Sans MS" panose="030F0702030302020204" pitchFamily="66" charset="0"/>
              </a:rPr>
              <a:t>(حزقيال </a:t>
            </a:r>
            <a:r>
              <a:rPr lang="fr-FR" b="1" dirty="0">
                <a:solidFill>
                  <a:schemeClr val="accent1">
                    <a:lumMod val="75000"/>
                  </a:schemeClr>
                </a:solidFill>
                <a:latin typeface="Comic Sans MS" panose="030F0702030302020204" pitchFamily="66" charset="0"/>
              </a:rPr>
              <a:t>25:37</a:t>
            </a:r>
            <a:r>
              <a:rPr lang="ar-SA" b="1" dirty="0">
                <a:solidFill>
                  <a:schemeClr val="accent1">
                    <a:lumMod val="75000"/>
                  </a:schemeClr>
                </a:solidFill>
                <a:latin typeface="Comic Sans MS" panose="030F0702030302020204" pitchFamily="66" charset="0"/>
              </a:rPr>
              <a:t>)</a:t>
            </a:r>
            <a:endParaRPr lang="en" sz="1400" b="1" dirty="0">
              <a:solidFill>
                <a:schemeClr val="accent1">
                  <a:lumMod val="75000"/>
                </a:schemeClr>
              </a:solidFill>
              <a:latin typeface="Comic Sans MS" panose="030F0702030302020204" pitchFamily="66" charset="0"/>
            </a:endParaRP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830997"/>
          </a:xfrm>
          <a:prstGeom prst="rect">
            <a:avLst/>
          </a:prstGeom>
          <a:noFill/>
        </p:spPr>
        <p:txBody>
          <a:bodyPr wrap="square" rtlCol="0">
            <a:spAutoFit/>
          </a:bodyPr>
          <a:lstStyle/>
          <a:p>
            <a:pPr algn="r" rtl="1">
              <a:spcBef>
                <a:spcPts val="600"/>
              </a:spcBef>
            </a:pPr>
            <a:r>
              <a:rPr lang="ar-SA" sz="2400" b="1" dirty="0"/>
              <a:t>بسبب عصيانهم، تم اقتلاع إسرائيل من أرضهم وطرد في بابل. لكن الله لم يتخل عنهم.</a:t>
            </a:r>
            <a:endParaRPr lang="en" sz="2400" b="1" dirty="0"/>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397452"/>
            <a:ext cx="7296149" cy="1200329"/>
          </a:xfrm>
          <a:prstGeom prst="rect">
            <a:avLst/>
          </a:prstGeom>
          <a:noFill/>
        </p:spPr>
        <p:txBody>
          <a:bodyPr wrap="square">
            <a:spAutoFit/>
          </a:bodyPr>
          <a:lstStyle/>
          <a:p>
            <a:pPr algn="r" rtl="1">
              <a:spcBef>
                <a:spcPts val="600"/>
              </a:spcBef>
            </a:pPr>
            <a:r>
              <a:rPr lang="ar-SA" sz="2400" b="1" dirty="0"/>
              <a:t>وعدهم بإعادتهم، ومنحهم الأرض إلى الأبد، وجعل داود ملكا عليهم (حزقيال 37:25). لكن إسرائيل لم تملك تلك الأرض إلى الأبد، وكان داود ميتا منذ زمن طويل. فماذا تعني هذه النبوءة إذا؟</a:t>
            </a:r>
            <a:endParaRPr lang="en" sz="2400" b="1" dirty="0"/>
          </a:p>
        </p:txBody>
      </p:sp>
      <p:sp>
        <p:nvSpPr>
          <p:cNvPr id="15" name="CuadroTexto 14">
            <a:extLst>
              <a:ext uri="{FF2B5EF4-FFF2-40B4-BE49-F238E27FC236}">
                <a16:creationId xmlns:a16="http://schemas.microsoft.com/office/drawing/2014/main" id="{3F8D964C-4397-876F-8891-F7AA1EF6A0DF}"/>
              </a:ext>
            </a:extLst>
          </p:cNvPr>
          <p:cNvSpPr txBox="1"/>
          <p:nvPr/>
        </p:nvSpPr>
        <p:spPr>
          <a:xfrm>
            <a:off x="3153114" y="4545836"/>
            <a:ext cx="4053927" cy="2308324"/>
          </a:xfrm>
          <a:prstGeom prst="rect">
            <a:avLst/>
          </a:prstGeom>
          <a:noFill/>
        </p:spPr>
        <p:txBody>
          <a:bodyPr wrap="square">
            <a:spAutoFit/>
          </a:bodyPr>
          <a:lstStyle/>
          <a:p>
            <a:pPr algn="r" rtl="1">
              <a:spcBef>
                <a:spcPts val="600"/>
              </a:spcBef>
            </a:pPr>
            <a:r>
              <a:rPr lang="ar-SA" sz="2400" b="1" dirty="0"/>
              <a:t>هو تحقيق جميع الوعود (رومية </a:t>
            </a:r>
            <a:r>
              <a:rPr lang="fr-FR" sz="2400" b="1" dirty="0"/>
              <a:t>8:15</a:t>
            </a:r>
            <a:r>
              <a:rPr lang="ar-SA" sz="2400" b="1" dirty="0"/>
              <a:t>؛ 2 </a:t>
            </a:r>
            <a:r>
              <a:rPr lang="ar-SA" sz="2400" b="1" dirty="0" err="1"/>
              <a:t>كورنثوس</a:t>
            </a:r>
            <a:r>
              <a:rPr lang="ar-SA" sz="2400" b="1" dirty="0"/>
              <a:t> </a:t>
            </a:r>
            <a:r>
              <a:rPr lang="fr-FR" sz="2400" b="1" dirty="0"/>
              <a:t>20:1</a:t>
            </a:r>
            <a:r>
              <a:rPr lang="ar-SA" sz="2400" b="1" dirty="0"/>
              <a:t>). في الله نتلقى البركات الآن، وفي المستقبل الميراث الموعود (بطرس الأول </a:t>
            </a:r>
            <a:r>
              <a:rPr lang="fr-FR" sz="2400" b="1" dirty="0"/>
              <a:t>4-3:1</a:t>
            </a:r>
            <a:r>
              <a:rPr lang="ar-SA" sz="2400" b="1" dirty="0"/>
              <a:t>). قريبا، ستطأ أقدامنا الأرض الموعودة.</a:t>
            </a:r>
            <a:endParaRPr lang="en" sz="2400" b="1" dirty="0"/>
          </a:p>
        </p:txBody>
      </p:sp>
      <p:sp>
        <p:nvSpPr>
          <p:cNvPr id="17" name="CuadroTexto 16">
            <a:extLst>
              <a:ext uri="{FF2B5EF4-FFF2-40B4-BE49-F238E27FC236}">
                <a16:creationId xmlns:a16="http://schemas.microsoft.com/office/drawing/2014/main" id="{9A48FA86-9F50-FFDB-0775-A5B686324288}"/>
              </a:ext>
            </a:extLst>
          </p:cNvPr>
          <p:cNvSpPr txBox="1"/>
          <p:nvPr/>
        </p:nvSpPr>
        <p:spPr>
          <a:xfrm>
            <a:off x="3623223" y="3744473"/>
            <a:ext cx="8373514" cy="830997"/>
          </a:xfrm>
          <a:prstGeom prst="rect">
            <a:avLst/>
          </a:prstGeom>
          <a:noFill/>
        </p:spPr>
        <p:txBody>
          <a:bodyPr wrap="square">
            <a:spAutoFit/>
          </a:bodyPr>
          <a:lstStyle/>
          <a:p>
            <a:pPr algn="r" rtl="1">
              <a:spcBef>
                <a:spcPts val="600"/>
              </a:spcBef>
            </a:pPr>
            <a:r>
              <a:rPr lang="ar-SA" sz="2400" b="1" dirty="0"/>
              <a:t>هنا يعلن يسوع، الملك الحقيقي الذي يحكم إلى الأبد. الذي، من خلال دمه، يضمن لنا ميراثا أبدي.</a:t>
            </a:r>
            <a:endParaRPr lang="en" sz="2400" b="1" dirty="0"/>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2"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righ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righ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2"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266632" y="1209462"/>
            <a:ext cx="7496175" cy="3910686"/>
          </a:xfrm>
          <a:prstGeom prst="rect">
            <a:avLst/>
          </a:prstGeom>
          <a:noFill/>
        </p:spPr>
        <p:txBody>
          <a:bodyPr wrap="square">
            <a:spAutoFit/>
          </a:bodyPr>
          <a:lstStyle/>
          <a:p>
            <a:pPr algn="r" rtl="1">
              <a:lnSpc>
                <a:spcPct val="150000"/>
              </a:lnSpc>
              <a:spcBef>
                <a:spcPts val="600"/>
              </a:spcBef>
            </a:pPr>
            <a:r>
              <a:rPr lang="ar-SA" sz="2400" b="1" dirty="0">
                <a:latin typeface="Constantia" panose="02030602050306030303" pitchFamily="18" charset="0"/>
              </a:rPr>
              <a:t>"بسبب عصيان الله، فقد آدم وحواء عدن، وبسبب الخطيئة لعنت الأرض كلها. ولكن إذا اتبع شعب الله تعليماته، فستستعيد أرضهم الخصوبة والجمال. أعطاهم الله نفسه التوجيهات فيما يتعلق بثقافة الأرض، وكان عليهم التعاون معه في ترميمها. وهكذا ستصبح الأرض كلها، تحت سيطرة الله، درسا موضوعيا للحقيقة الروحية. كما في طاعة قوانينه الطبيعية يجب أن تنتج الأرض كنوزها، كذلك في طاعة قانونه الأخلاقي تعكس قلوب الناس صفات شخصيته."</a:t>
            </a:r>
            <a:endParaRPr lang="en"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6234789" y="6063461"/>
            <a:ext cx="3757247" cy="338554"/>
          </a:xfrm>
          <a:prstGeom prst="rect">
            <a:avLst/>
          </a:prstGeom>
          <a:noFill/>
        </p:spPr>
        <p:txBody>
          <a:bodyPr wrap="none" rtlCol="0">
            <a:spAutoFit/>
          </a:bodyPr>
          <a:lstStyle/>
          <a:p>
            <a:pPr algn="r"/>
            <a:r>
              <a:rPr lang="en" sz="1600" b="1" dirty="0"/>
              <a:t>EGW (</a:t>
            </a:r>
            <a:r>
              <a:rPr lang="en-US" sz="1600" b="1" dirty="0"/>
              <a:t>Christ's Object Lessons</a:t>
            </a:r>
            <a:r>
              <a:rPr lang="en" sz="1600" b="1" dirty="0"/>
              <a:t>, p. 289)</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603</TotalTime>
  <Words>977</Words>
  <Application>Microsoft Office PowerPoint</Application>
  <PresentationFormat>Panorámica</PresentationFormat>
  <Paragraphs>73</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Aptos Display</vt:lpstr>
      <vt:lpstr>Arial</vt:lpstr>
      <vt:lpstr>Comic Sans MS</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100</cp:revision>
  <dcterms:created xsi:type="dcterms:W3CDTF">2025-10-25T14:24:07Z</dcterms:created>
  <dcterms:modified xsi:type="dcterms:W3CDTF">2025-11-26T07:29:08Z</dcterms:modified>
</cp:coreProperties>
</file>