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12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pPr rtl="1"/>
          <a:r>
            <a:rPr lang="ar-SA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النوع</a:t>
          </a:r>
        </a:p>
        <a:p>
          <a:pPr rtl="1"/>
          <a:r>
            <a:rPr lang="ar-S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داود (مزمور 1:22)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pPr rtl="1"/>
          <a:r>
            <a:rPr lang="ar-SA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إعلان المضاد للنوع</a:t>
          </a:r>
          <a:endParaRPr lang="es-ES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1"/>
          <a:r>
            <a:rPr lang="ar-S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داود جديد (ارميا 5:23)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pPr rtl="1"/>
          <a:r>
            <a:rPr lang="ar-SA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النمط المضاد</a:t>
          </a:r>
          <a:endParaRPr lang="es-ES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1"/>
          <a:r>
            <a:rPr lang="ar-S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يسوع (متى 46:27)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 val="rev"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 custLinFactNeighborX="-2281" custLinFactNeighborY="-6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pPr rtl="1"/>
          <a:r>
            <a:rPr lang="ar-SA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النوع</a:t>
          </a:r>
          <a:endParaRPr lang="es-ES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1"/>
          <a:r>
            <a:rPr lang="ar-S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التضحيات (لاويين 5/3:1)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pPr rtl="1"/>
          <a:r>
            <a:rPr lang="ar-SA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إعلان المضاد للنوع</a:t>
          </a:r>
          <a:endParaRPr lang="es-ES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1"/>
          <a:r>
            <a:rPr lang="ar-S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خادم متعذب (إشعياء 7/5:35)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pPr rtl="1"/>
          <a:r>
            <a:rPr lang="ar-SA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النمط المضاد</a:t>
          </a:r>
          <a:endParaRPr lang="es-ES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1"/>
          <a:r>
            <a:rPr lang="ar-S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موت يسوع (يوحنا18/16:19)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 val="rev"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pPr rtl="1"/>
          <a:r>
            <a:rPr lang="ar-SA" sz="2000" b="1" dirty="0">
              <a:effectLst/>
            </a:rPr>
            <a:t>الأنواع والأنماط المضادة</a:t>
          </a:r>
          <a:endParaRPr lang="en" sz="2000" b="1" dirty="0">
            <a:effectLst/>
          </a:endParaRP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pPr rtl="1"/>
          <a:r>
            <a:rPr lang="ar-S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إسرائيل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الخروج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pPr rtl="1"/>
          <a:r>
            <a:rPr lang="ar-S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الهيكل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</a:rPr>
            <a:t>المسيح</a:t>
          </a:r>
          <a:endParaRPr lang="en" sz="2000" b="1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2000" b="1">
              <a:solidFill>
                <a:schemeClr val="tx1"/>
              </a:solidFill>
            </a:rPr>
            <a:t>كنيسة</a:t>
          </a:r>
          <a:endParaRPr lang="en" sz="2000" b="1" dirty="0">
            <a:solidFill>
              <a:schemeClr val="tx1"/>
            </a:solidFill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</a:rPr>
            <a:t>نهاية الزمان</a:t>
          </a:r>
          <a:endParaRPr lang="en" sz="2000" b="1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المسيح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كنيسة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نهاية الزمان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المسيح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كنيسة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نهاية الزمان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تم نقله إلى مصر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متى 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15-13 : 2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ar-S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إسرائيل الجديدة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غلاطية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16:6 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pPr rtl="1"/>
          <a:r>
            <a: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 144,000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رؤيا 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4:7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يوما في الصحراء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متى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2-4:16-3 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تعمد ودعم من المسيح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ar-S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كورنثوس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6-1:10 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الخروج من الكنائس المرتدة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رؤيا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4;18 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كان الأمر أشبه بهيكل بيننا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يوحنا 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22-21:2;14:1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نحن هيكل الله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 </a:t>
          </a: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روح القدس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ar-S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كورنثوس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17-16:3 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القدس الجديدة، هيكلنا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رؤيا 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:21</a:t>
          </a: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pPr rtl="1"/>
          <a:r>
            <a:rPr lang="ar-SA" sz="2000" b="1" dirty="0">
              <a:solidFill>
                <a:schemeClr val="bg2">
                  <a:lumMod val="20000"/>
                  <a:lumOff val="80000"/>
                </a:schemeClr>
              </a:solidFill>
            </a:rPr>
            <a:t>نوع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pPr rtl="1"/>
          <a:r>
            <a:rPr lang="ar-SA" sz="2000" b="1" dirty="0">
              <a:solidFill>
                <a:schemeClr val="bg2">
                  <a:lumMod val="20000"/>
                  <a:lumOff val="80000"/>
                </a:schemeClr>
              </a:solidFill>
            </a:rPr>
            <a:t>النمط المضاد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 custLinFactNeighborX="-4107" custLinFactNeighborY="2694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 custLinFactNeighborX="-2463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pPr rtl="1"/>
          <a:r>
            <a:rPr lang="ar-S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بعد تعميده في الأردن، قاتل يسوع ضد</a:t>
          </a:r>
          <a:br>
            <a:rPr lang="ar-S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ar-S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قوى الشر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pPr rtl="1"/>
          <a:r>
            <a:rPr lang="ar-S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بدأ عمله بعد 40 يوما في الصحراء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pPr rtl="1"/>
          <a:r>
            <a:rPr lang="ar-S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هزم العدو على الصليب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pPr rtl="1"/>
          <a:r>
            <a:rPr lang="ar-S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يمنحنا النصر على أعدائنا الروحيين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pPr rtl="1"/>
          <a:r>
            <a:rPr lang="ar-S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يمنحنا الراحة الحقيقية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pPr rtl="1"/>
          <a:r>
            <a:rPr lang="ar-S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يمنحنا ميراثا لا يفسد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 val="rev"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111407" custLinFactNeighborX="200000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-4095" custLinFactNeighborY="-432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111407" custLinFactNeighborX="200000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-4095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111407" custLinFactNeighborX="200000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-4095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111407" custLinFactNeighborX="200000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-4095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111407" custLinFactNeighborX="200000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-4095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111407" custLinFactNeighborX="200000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-4095" custLinFactNeighborY="432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النوع</a:t>
          </a: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داود (مزمور 1:22)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314095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إعلان المضاد للنوع</a:t>
          </a:r>
          <a:endParaRPr lang="es-ES" sz="2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داود جديد (ارميا 5:23)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314095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النمط المضاد</a:t>
          </a:r>
          <a:endParaRPr lang="es-ES" sz="2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يسوع (متى 46:27)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314095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النوع</a:t>
          </a:r>
          <a:endParaRPr lang="es-ES" sz="2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التضحيات (لاويين 5/3:1)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341135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إعلان المضاد للنوع</a:t>
          </a:r>
          <a:endParaRPr lang="es-ES" sz="2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خادم متعذب (إشعياء 7/5:35)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341135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النمط المضاد</a:t>
          </a:r>
          <a:endParaRPr lang="es-ES" sz="2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موت يسوع (يوحنا18/16:19)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341135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2286252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3765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7141010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7258523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9306557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247396" y="0"/>
              </a:moveTo>
              <a:lnTo>
                <a:pt x="123698" y="0"/>
              </a:lnTo>
              <a:lnTo>
                <a:pt x="123698" y="471410"/>
              </a:lnTo>
              <a:lnTo>
                <a:pt x="0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41694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2286252" y="3918792"/>
          <a:ext cx="216929" cy="91440"/>
        </a:xfrm>
        <a:custGeom>
          <a:avLst/>
          <a:gdLst/>
          <a:ahLst/>
          <a:cxnLst/>
          <a:rect l="0" t="0" r="0" b="0"/>
          <a:pathLst>
            <a:path>
              <a:moveTo>
                <a:pt x="216929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89294" y="3959089"/>
        <a:ext cx="10846" cy="10846"/>
      </dsp:txXfrm>
    </dsp:sp>
    <dsp:sp modelId="{5ADF7509-F142-4EA0-A79B-D30088A793D6}">
      <dsp:nvSpPr>
        <dsp:cNvPr id="0" name=""/>
        <dsp:cNvSpPr/>
      </dsp:nvSpPr>
      <dsp:spPr>
        <a:xfrm>
          <a:off x="7110543" y="3918792"/>
          <a:ext cx="277863" cy="91440"/>
        </a:xfrm>
        <a:custGeom>
          <a:avLst/>
          <a:gdLst/>
          <a:ahLst/>
          <a:cxnLst/>
          <a:rect l="0" t="0" r="0" b="0"/>
          <a:pathLst>
            <a:path>
              <a:moveTo>
                <a:pt x="277863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7242528" y="3957565"/>
        <a:ext cx="13893" cy="13893"/>
      </dsp:txXfrm>
    </dsp:sp>
    <dsp:sp modelId="{1075DB6E-4332-4018-B69A-407CD6A400A4}">
      <dsp:nvSpPr>
        <dsp:cNvPr id="0" name=""/>
        <dsp:cNvSpPr/>
      </dsp:nvSpPr>
      <dsp:spPr>
        <a:xfrm>
          <a:off x="9306557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424070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2286252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3765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7141010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7258523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9306557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247396" y="471410"/>
              </a:moveTo>
              <a:lnTo>
                <a:pt x="123698" y="471410"/>
              </a:lnTo>
              <a:lnTo>
                <a:pt x="123698" y="0"/>
              </a:lnTo>
              <a:lnTo>
                <a:pt x="0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41694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11068885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247396" y="0"/>
              </a:moveTo>
              <a:lnTo>
                <a:pt x="123698" y="0"/>
              </a:lnTo>
              <a:lnTo>
                <a:pt x="123698" y="1885642"/>
              </a:lnTo>
              <a:lnTo>
                <a:pt x="0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11145038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2286252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3765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7141010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7258523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9306557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247396" y="0"/>
              </a:moveTo>
              <a:lnTo>
                <a:pt x="123698" y="0"/>
              </a:lnTo>
              <a:lnTo>
                <a:pt x="123698" y="471410"/>
              </a:lnTo>
              <a:lnTo>
                <a:pt x="0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41694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2286252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3765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7141010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7258523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9306557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424070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2286252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3765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7141010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7258523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9306557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247396" y="471410"/>
              </a:moveTo>
              <a:lnTo>
                <a:pt x="123698" y="471410"/>
              </a:lnTo>
              <a:lnTo>
                <a:pt x="123698" y="0"/>
              </a:lnTo>
              <a:lnTo>
                <a:pt x="0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41694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11068885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247396" y="0"/>
              </a:moveTo>
              <a:lnTo>
                <a:pt x="123698" y="0"/>
              </a:lnTo>
              <a:lnTo>
                <a:pt x="123698" y="471410"/>
              </a:lnTo>
              <a:lnTo>
                <a:pt x="0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11179273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2286252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3765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7141010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7258523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9306557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247396" y="0"/>
              </a:moveTo>
              <a:lnTo>
                <a:pt x="123698" y="0"/>
              </a:lnTo>
              <a:lnTo>
                <a:pt x="123698" y="471410"/>
              </a:lnTo>
              <a:lnTo>
                <a:pt x="0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41694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2286252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3765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7141010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7258523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9306557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424070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2286252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3765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7141010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247396" y="45720"/>
              </a:move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7258523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9306557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247396" y="471410"/>
              </a:moveTo>
              <a:lnTo>
                <a:pt x="123698" y="471410"/>
              </a:lnTo>
              <a:lnTo>
                <a:pt x="123698" y="0"/>
              </a:lnTo>
              <a:lnTo>
                <a:pt x="0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941694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11068885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247396" y="942821"/>
              </a:moveTo>
              <a:lnTo>
                <a:pt x="123698" y="942821"/>
              </a:lnTo>
              <a:lnTo>
                <a:pt x="123698" y="0"/>
              </a:lnTo>
              <a:lnTo>
                <a:pt x="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11168214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9412380" y="147506"/>
          <a:ext cx="129920" cy="91440"/>
        </a:xfrm>
        <a:custGeom>
          <a:avLst/>
          <a:gdLst/>
          <a:ahLst/>
          <a:cxnLst/>
          <a:rect l="0" t="0" r="0" b="0"/>
          <a:pathLst>
            <a:path>
              <a:moveTo>
                <a:pt x="129920" y="55879"/>
              </a:moveTo>
              <a:lnTo>
                <a:pt x="64960" y="55879"/>
              </a:lnTo>
              <a:lnTo>
                <a:pt x="64960" y="45720"/>
              </a:lnTo>
              <a:lnTo>
                <a:pt x="0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9474083" y="189968"/>
        <a:ext cx="6515" cy="6515"/>
      </dsp:txXfrm>
    </dsp:sp>
    <dsp:sp modelId="{F1CF0A10-B118-44A2-971D-F0E58425E6DB}">
      <dsp:nvSpPr>
        <dsp:cNvPr id="0" name=""/>
        <dsp:cNvSpPr/>
      </dsp:nvSpPr>
      <dsp:spPr>
        <a:xfrm>
          <a:off x="11018082" y="203386"/>
          <a:ext cx="298199" cy="1875483"/>
        </a:xfrm>
        <a:custGeom>
          <a:avLst/>
          <a:gdLst/>
          <a:ahLst/>
          <a:cxnLst/>
          <a:rect l="0" t="0" r="0" b="0"/>
          <a:pathLst>
            <a:path>
              <a:moveTo>
                <a:pt x="298199" y="1875483"/>
              </a:moveTo>
              <a:lnTo>
                <a:pt x="149099" y="1875483"/>
              </a:lnTo>
              <a:lnTo>
                <a:pt x="149099" y="0"/>
              </a:lnTo>
              <a:lnTo>
                <a:pt x="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1119705" y="1093652"/>
        <a:ext cx="94952" cy="94952"/>
      </dsp:txXfrm>
    </dsp:sp>
    <dsp:sp modelId="{82509955-A832-4398-B55F-E63C16952B62}">
      <dsp:nvSpPr>
        <dsp:cNvPr id="0" name=""/>
        <dsp:cNvSpPr/>
      </dsp:nvSpPr>
      <dsp:spPr>
        <a:xfrm rot="5400000">
          <a:off x="996421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/>
            </a:rPr>
            <a:t>الأنواع والأنماط المضادة</a:t>
          </a:r>
          <a:endParaRPr lang="en" sz="2000" b="1" kern="1200" dirty="0">
            <a:effectLst/>
          </a:endParaRPr>
        </a:p>
      </dsp:txBody>
      <dsp:txXfrm>
        <a:off x="996421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9542301" y="1482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نوع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9542301" y="1482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7508653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النمط المضاد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7508653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9553953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إسرائيل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53953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7388406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المسيح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7388406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2533648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تم نقله إلى مصر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533648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60440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متى 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15-13 : 2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60440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7388406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solidFill>
                <a:schemeClr val="tx1"/>
              </a:solidFill>
            </a:rPr>
            <a:t>كنيسة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7388406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2533648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إسرائيل الجديدة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3648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60440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غلاطية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16:6 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60440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7388406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نهاية الزمان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7388406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2533648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 144,000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3648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60440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رؤيا 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4:7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60440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9553953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الخروج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53953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7388406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المسيح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7388406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2533648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يوما في الصحراء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533648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60440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متى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2-4:16-3 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60440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7388406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كنيسة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7388406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2533648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تعمد ودعم من المسيح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533648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60440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ar-S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كورنثوس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6-1:10 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60440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7388406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نهاية الزمان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7388406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2533648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الخروج من الكنائس المرتدة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533648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60440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رؤيا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4;18 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60440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9553953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الهيكل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53953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7388406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المسيح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7388406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2533648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كان الأمر أشبه بهيكل بيننا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533648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60440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يوحنا 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22-21:2;14:1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60440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7388406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كنيسة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7388406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2503182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نحن هيكل الله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 </a:t>
          </a: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روح القدس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503182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60440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ar-S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كورنثوس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17-16:3 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60440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7388406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نهاية الزمان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7388406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2533648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القدس الجديدة، هيكلنا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533648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60440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رؤيا 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:21</a:t>
          </a:r>
          <a:r>
            <a:rPr lang="ar-S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60440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>
          <a:off x="0" y="0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15339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بعد تعميده في الأردن، قاتل يسوع ضد</a:t>
          </a:r>
          <a:br>
            <a: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قوى الشر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7100699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>
          <a:off x="0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15339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بدأ عمله بعد 40 يوما في الصحراء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7100699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>
          <a:off x="0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15339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هزم العدو على الصليب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7100699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>
          <a:off x="0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15339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يمنحنا النصر على أعدائنا الروحيين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7100699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>
          <a:off x="0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15339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يمنحنا الراحة الحقيقية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7100699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>
          <a:off x="0" y="2380495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153392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يمنحنا ميراثا لا يفسد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80495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7100699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52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0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29845"/>
            <a:ext cx="6265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يشوع الحقيقي</a:t>
            </a:r>
            <a:endParaRPr lang="en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2016919" y="6519446"/>
            <a:ext cx="2658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1600" b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العاشر ليوم 6 ديسمبر 2025</a:t>
            </a:r>
            <a:endParaRPr lang="en" sz="1600" b="1" dirty="0">
              <a:solidFill>
                <a:srgbClr val="F0DC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3507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 spc="30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يشوع كنوع من الكنيسة</a:t>
            </a:r>
            <a:endParaRPr lang="en" sz="4400" b="1" spc="3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1" y="785469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" sz="200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r-SA" sz="200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فإنَّ مُصارَعَتَنا لَيسَتْ مع دَمٍ ولَحمٍ، بل مع الرّؤَساءِ، مع السَّلاطينِ، مع وُلاةِ العالَمِ علَى ظُلمَةِ هذا الدَّهرِ، مع أجنادِ الشَّرِّ الرّوحيَّةِ في السماويّاتِ</a:t>
            </a:r>
            <a:r>
              <a:rPr lang="en" sz="200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” </a:t>
            </a:r>
            <a:r>
              <a:rPr lang="ar-SA" sz="200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(أفسس 6:12)</a:t>
            </a:r>
            <a:endParaRPr lang="en" sz="1600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62675" cy="2154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>
              <a:spcBef>
                <a:spcPts val="600"/>
              </a:spcBef>
            </a:pPr>
            <a:r>
              <a:rPr lang="ar-SA" sz="2800" b="1" dirty="0">
                <a:solidFill>
                  <a:schemeClr val="accent3">
                    <a:lumMod val="75000"/>
                  </a:schemeClr>
                </a:solidFill>
              </a:rPr>
              <a:t>يشوع والكنيسة</a:t>
            </a:r>
            <a:endParaRPr lang="fr-FR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 rtl="1">
              <a:spcBef>
                <a:spcPts val="600"/>
              </a:spcBef>
            </a:pPr>
            <a:r>
              <a:rPr lang="ar-SA" sz="2400" b="1" dirty="0">
                <a:solidFill>
                  <a:schemeClr val="tx1"/>
                </a:solidFill>
              </a:rPr>
              <a:t>اليوم لدينا معركة يجب خوضها، يقودنا فيها "يشوع" الذي يزودنا بالدروع اللازمة (أفسس </a:t>
            </a:r>
            <a:r>
              <a:rPr lang="fr-FR" sz="2400" b="1" dirty="0">
                <a:solidFill>
                  <a:schemeClr val="tx1"/>
                </a:solidFill>
              </a:rPr>
              <a:t>12-10:6</a:t>
            </a:r>
            <a:r>
              <a:rPr lang="ar-SA" sz="2400" b="1" dirty="0">
                <a:solidFill>
                  <a:schemeClr val="tx1"/>
                </a:solidFill>
              </a:rPr>
              <a:t>). </a:t>
            </a:r>
            <a:endParaRPr lang="fr-FR" sz="2400" b="1" dirty="0">
              <a:solidFill>
                <a:schemeClr val="tx1"/>
              </a:solidFill>
            </a:endParaRPr>
          </a:p>
          <a:p>
            <a:pPr algn="r" rtl="1">
              <a:spcBef>
                <a:spcPts val="600"/>
              </a:spcBef>
            </a:pPr>
            <a:r>
              <a:rPr lang="ar-SA" sz="2400" b="1" dirty="0">
                <a:solidFill>
                  <a:schemeClr val="tx1"/>
                </a:solidFill>
              </a:rPr>
              <a:t>علاوة على ذلك، هو بالفعل يمنحنا ميراثا، </a:t>
            </a:r>
            <a:r>
              <a:rPr lang="ar-SA" sz="2400" b="1" dirty="0" err="1">
                <a:solidFill>
                  <a:schemeClr val="tx1"/>
                </a:solidFill>
              </a:rPr>
              <a:t>ويملؤنا</a:t>
            </a:r>
            <a:r>
              <a:rPr lang="ar-SA" sz="2400" b="1" dirty="0">
                <a:solidFill>
                  <a:schemeClr val="tx1"/>
                </a:solidFill>
              </a:rPr>
              <a:t> بالبركات الروحية (أفسس</a:t>
            </a:r>
            <a:r>
              <a:rPr lang="fr-FR" sz="2400" b="1" dirty="0">
                <a:solidFill>
                  <a:schemeClr val="tx1"/>
                </a:solidFill>
              </a:rPr>
              <a:t>1-3:1</a:t>
            </a:r>
            <a:r>
              <a:rPr lang="ar-SA" sz="2400" b="1" dirty="0">
                <a:solidFill>
                  <a:schemeClr val="tx1"/>
                </a:solidFill>
              </a:rPr>
              <a:t>1).</a:t>
            </a:r>
            <a:endParaRPr lang="en" sz="2400" b="1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5977399" y="3857224"/>
            <a:ext cx="6120655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>
              <a:spcBef>
                <a:spcPts val="600"/>
              </a:spcBef>
            </a:pPr>
            <a:r>
              <a:rPr lang="ar-SA" sz="2800" b="1" dirty="0">
                <a:solidFill>
                  <a:schemeClr val="tx2"/>
                </a:solidFill>
              </a:rPr>
              <a:t>يشوع ونهاية الأزمنة</a:t>
            </a:r>
            <a:endParaRPr lang="fr-FR" sz="2800" b="1" dirty="0">
              <a:solidFill>
                <a:schemeClr val="tx2"/>
              </a:solidFill>
            </a:endParaRPr>
          </a:p>
          <a:p>
            <a:pPr algn="r" rtl="1">
              <a:spcBef>
                <a:spcPts val="600"/>
              </a:spcBef>
            </a:pPr>
            <a:r>
              <a:rPr lang="ar-SA" sz="2400" b="1" dirty="0">
                <a:solidFill>
                  <a:schemeClr val="tx1"/>
                </a:solidFill>
              </a:rPr>
              <a:t>لكن تحقيق يشوع النموذجي الكامل سيكون في النهاية، عندما تدمر جميع جيوش الشر، ونستولي كامل ميراثنا: أرض يمكننا أن نعيش فيها بثقة (رؤيا </a:t>
            </a:r>
            <a:r>
              <a:rPr lang="fr-FR" sz="2400" b="1" dirty="0">
                <a:solidFill>
                  <a:schemeClr val="tx1"/>
                </a:solidFill>
              </a:rPr>
              <a:t>9-7:20</a:t>
            </a:r>
            <a:r>
              <a:rPr lang="ar-SA" sz="2400" b="1" dirty="0">
                <a:solidFill>
                  <a:schemeClr val="tx1"/>
                </a:solidFill>
              </a:rPr>
              <a:t>؛ حزقيال </a:t>
            </a:r>
            <a:r>
              <a:rPr lang="fr-FR" sz="2400" b="1" dirty="0">
                <a:solidFill>
                  <a:schemeClr val="tx1"/>
                </a:solidFill>
              </a:rPr>
              <a:t>28:26</a:t>
            </a:r>
            <a:r>
              <a:rPr lang="ar-SA" sz="2400" b="1" dirty="0">
                <a:solidFill>
                  <a:schemeClr val="tx1"/>
                </a:solidFill>
              </a:rPr>
              <a:t>). </a:t>
            </a:r>
            <a:endParaRPr lang="fr-FR" sz="2400" b="1" dirty="0">
              <a:solidFill>
                <a:schemeClr val="tx1"/>
              </a:solidFill>
            </a:endParaRPr>
          </a:p>
          <a:p>
            <a:pPr algn="r" rtl="1">
              <a:spcBef>
                <a:spcPts val="600"/>
              </a:spcBef>
            </a:pPr>
            <a:r>
              <a:rPr lang="ar-SA" sz="2400" b="1" dirty="0">
                <a:solidFill>
                  <a:schemeClr val="tx1"/>
                </a:solidFill>
              </a:rPr>
              <a:t>حتى يحين ذلك الوقت، دعونا ننمو في النعمة كما فعل يشوع، مما يسمح لله بأن يحولنا لنصبح أكثر شبها به كل يوم.</a:t>
            </a:r>
            <a:endParaRPr lang="en" sz="2400" b="1" dirty="0">
              <a:solidFill>
                <a:schemeClr val="tx1"/>
              </a:solidFill>
            </a:endParaRP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7922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65491" y="1720840"/>
            <a:ext cx="93461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en" sz="3600" b="1" dirty="0">
                <a:latin typeface="Constantia" panose="02030602050306030303" pitchFamily="18" charset="0"/>
              </a:rPr>
              <a:t>“</a:t>
            </a:r>
            <a:r>
              <a:rPr lang="ar-SA" sz="3600" b="1" dirty="0"/>
              <a:t>إن إسرائيل الله، السائرين نحو كنعان السماوية، لهم قائد </a:t>
            </a:r>
            <a:r>
              <a:rPr lang="ar-SA" sz="3600" b="1"/>
              <a:t>لم يحتاج </a:t>
            </a:r>
            <a:r>
              <a:rPr lang="ar-SA" sz="3600" b="1" dirty="0"/>
              <a:t>إلى تعليم بشري ليُعِدَّه لرسالته كقائد إلهي؛ ومع ذلك «كَمَّلَهُ» الله بالآلام، </a:t>
            </a:r>
            <a:r>
              <a:rPr lang="ar-SA" sz="3600" b="1" dirty="0" err="1"/>
              <a:t>و«إِذْ</a:t>
            </a:r>
            <a:r>
              <a:rPr lang="ar-SA" sz="3600" b="1" dirty="0"/>
              <a:t> قَدْ تَأَلَّمَ مُجَرَّبًا، يَقْدِرُ أَنْ يُعِينَ الْمُجَرَّبِينَ» (عبرانيين 2: 10، 18). لقد أظهر فادينا أنه لا يحمل أي ضعف أو نقص بشري، ومع ذلك مات ليحصل لنا على مدخل إلى الأرض الموعودة.</a:t>
            </a:r>
            <a:r>
              <a:rPr lang="en" sz="3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9514505" y="6373454"/>
            <a:ext cx="2538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1"/>
            <a:r>
              <a:rPr lang="fr-FR" sz="1600" b="1"/>
              <a:t>EGW (</a:t>
            </a:r>
            <a:r>
              <a:rPr lang="ar-SA" sz="1600" b="1"/>
              <a:t>الآباء والأنبياء، ص. 480)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894363"/>
            <a:ext cx="1175537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rtl="1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r-SA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Inter"/>
              </a:rPr>
              <a:t>فَهَذِهِ الأُمُورُ كُلُّهَا حَدَثَتْ لَهُمْ لِتَكُونَ مِثَالاً، وَقَدْ كُتِبَتْ إِنْذَاراً لَنَا، نَحْنُ الَّذِينَ انْتَهَتْ إِلَيْنَا أَوَاخِرُ الأَزْمِنَةِ.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ar-SA" sz="200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(1 </a:t>
            </a:r>
            <a:r>
              <a:rPr lang="ar-SA" sz="200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كورنثوس</a:t>
            </a:r>
            <a:r>
              <a:rPr lang="ar-SA" sz="200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(11:10</a:t>
            </a:r>
            <a:endParaRPr kumimoji="0" lang="es-ES" sz="2800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5EA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6813685" y="3848100"/>
            <a:ext cx="4635365" cy="27699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1" algn="r" rtl="1">
              <a:spcBef>
                <a:spcPts val="600"/>
              </a:spcBef>
            </a:pPr>
            <a:r>
              <a:rPr lang="ar-S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الرمزية الكتابية:</a:t>
            </a:r>
            <a:endParaRPr lang="e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r" rtl="1">
              <a:spcBef>
                <a:spcPts val="600"/>
              </a:spcBef>
            </a:pPr>
            <a:r>
              <a:rPr lang="fr-FR" sz="2000" dirty="0"/>
              <a:t>       </a:t>
            </a:r>
            <a:r>
              <a:rPr lang="ar-SA" sz="2000" b="1" dirty="0"/>
              <a:t>ما هي الرمزية النمطية في الكتاب المقدس؟</a:t>
            </a:r>
            <a:endParaRPr lang="en" sz="2000" b="1" dirty="0"/>
          </a:p>
          <a:p>
            <a:pPr lvl="1" algn="r" rtl="1">
              <a:spcBef>
                <a:spcPts val="600"/>
              </a:spcBef>
            </a:pPr>
            <a:r>
              <a:rPr lang="fr-FR" sz="2000" b="1" dirty="0"/>
              <a:t>         </a:t>
            </a:r>
            <a:r>
              <a:rPr lang="ar-SA" sz="2000" b="1" dirty="0"/>
              <a:t>دروس التصنيف</a:t>
            </a:r>
            <a:endParaRPr lang="fr-FR" sz="2000" b="1" dirty="0"/>
          </a:p>
          <a:p>
            <a:pPr lvl="1" algn="r" rtl="1">
              <a:spcBef>
                <a:spcPts val="600"/>
              </a:spcBef>
            </a:pPr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رمزية يشوع: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r" rtl="1">
              <a:spcBef>
                <a:spcPts val="600"/>
              </a:spcBef>
            </a:pPr>
            <a:r>
              <a:rPr lang="fr-FR" sz="2000" b="1" dirty="0"/>
              <a:t>         </a:t>
            </a:r>
            <a:r>
              <a:rPr lang="ar-SA" sz="2000" b="1" dirty="0"/>
              <a:t>يشوع كنموذجٍ رمزي</a:t>
            </a:r>
            <a:endParaRPr lang="en" sz="2000" b="1" dirty="0"/>
          </a:p>
          <a:p>
            <a:pPr lvl="1" algn="r" rtl="1">
              <a:spcBef>
                <a:spcPts val="600"/>
              </a:spcBef>
            </a:pPr>
            <a:r>
              <a:rPr lang="fr-FR" sz="2000" b="1" dirty="0"/>
              <a:t>        </a:t>
            </a:r>
            <a:r>
              <a:rPr lang="ar-SA" sz="2000" b="1" dirty="0"/>
              <a:t>النمط المضاد ليشوع</a:t>
            </a:r>
            <a:endParaRPr lang="fr-FR" sz="2000" b="1" dirty="0"/>
          </a:p>
          <a:p>
            <a:pPr lvl="1" algn="r" rtl="1">
              <a:spcBef>
                <a:spcPts val="600"/>
              </a:spcBef>
            </a:pPr>
            <a:r>
              <a:rPr lang="fr-FR" sz="2000" b="1" dirty="0"/>
              <a:t>        </a:t>
            </a:r>
            <a:r>
              <a:rPr lang="ar-SA" sz="2000" b="1" dirty="0"/>
              <a:t>يشوع كنوع من الكنيسة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87730" y="74818"/>
            <a:ext cx="7217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يمكننا قراءة حياة يشوع، الموصوفة في التوراة وفي سفر يشوع نفسه، بطريقتين مختلفتين (ومتكاملتين): كتاريخ ورمزي.</a:t>
            </a:r>
            <a:endParaRPr lang="en" sz="2400" b="1" dirty="0"/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39544" flipH="1">
            <a:off x="10573961" y="4349430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10568219" y="58899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10568219" y="550556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41855" flipH="1">
            <a:off x="10573882" y="6277931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10568219" y="47281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02758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027584" y="50128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82979" y="2090754"/>
            <a:ext cx="7122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/>
              <a:t>وبمجرد الانتهاء من ذلك، سنتتبع رمزية يشوع عبر بقية الكتاب المقدس لنبحث عن الرسائل التي تركها الله لنا من خلال كلمته فيما يتعلق ب "يشوع الرمزي".</a:t>
            </a:r>
            <a:endParaRPr lang="en" sz="2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82979" y="1100641"/>
            <a:ext cx="7122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/>
              <a:t>لكي نقدم تفسيرا رمزيا صحيحا لشخصية يشوع، يجب أولا أن نعرف القواعد التي تحكم الرمزية الكتابية: الأنواع والأنماط المضادة.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649567"/>
            <a:ext cx="669918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1" algn="r" rtl="1">
              <a:spcBef>
                <a:spcPts val="600"/>
              </a:spcBef>
            </a:pPr>
            <a:r>
              <a:rPr lang="ar-SA" sz="8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الرمزية الكتابية</a:t>
            </a:r>
            <a:endParaRPr lang="en" sz="8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142645" y="104775"/>
            <a:ext cx="83168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rtl="1"/>
            <a:r>
              <a:rPr lang="ar-SA" sz="3600" b="1" spc="300" dirty="0">
                <a:ln/>
                <a:solidFill>
                  <a:srgbClr val="C00000"/>
                </a:solidFill>
              </a:rPr>
              <a:t>ما هي الرمزية النمطية في الكتاب المقدس؟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67745" y="917028"/>
            <a:ext cx="786668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es-ES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ar-SA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فَهَذِهِ الأُمُورُ كُلُّهَا حَدَثَتْ لَهُمْ لِتَكُونَ مِثَالاً، وَقَدْ كُتِبَتْ إِنْذَاراً لَنَا، نَحْنُ الَّذِينَ انْتَهَتْ إِلَيْنَا أَوَاخِرُ الأَزْمِنَةِ</a:t>
            </a:r>
            <a:r>
              <a:rPr lang="es-ES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”</a:t>
            </a:r>
            <a:br>
              <a:rPr lang="es-ES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</a:br>
            <a:r>
              <a:rPr lang="es-ES" sz="1600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  <a:r>
              <a:rPr lang="ar-SA" sz="1600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1 كورنثوس 11:10</a:t>
            </a:r>
            <a:r>
              <a:rPr lang="es-ES" sz="1600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2FC7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208911" y="1686219"/>
            <a:ext cx="8316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spcBef>
                <a:spcPts val="600"/>
              </a:spcBef>
            </a:pPr>
            <a:r>
              <a:rPr lang="ar-SA" sz="2400" b="1" dirty="0">
                <a:solidFill>
                  <a:prstClr val="black"/>
                </a:solidFill>
              </a:rPr>
              <a:t>يستخدم بولس – ومؤلفون كتابيون آخرون – كلمة "نوع" للإشارة إلى شخصية أو حدث تاريخي يمثل شيئا أو شخصا من زمانه و/أو مستقبله</a:t>
            </a:r>
            <a:br>
              <a:rPr lang="es-ES" sz="2400" b="1" dirty="0">
                <a:solidFill>
                  <a:prstClr val="black"/>
                </a:solidFill>
              </a:rPr>
            </a:br>
            <a:r>
              <a:rPr lang="ar-SA" sz="2400" b="1" dirty="0">
                <a:solidFill>
                  <a:prstClr val="black"/>
                </a:solidFill>
              </a:rPr>
              <a:t>(يسمى "النمط المضاد").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131101"/>
              </p:ext>
            </p:extLst>
          </p:nvPr>
        </p:nvGraphicFramePr>
        <p:xfrm>
          <a:off x="4617600" y="3534650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6682" y="2787607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142646" y="2720932"/>
            <a:ext cx="83831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Bef>
                <a:spcPts val="600"/>
              </a:spcBef>
            </a:pPr>
            <a:r>
              <a:rPr lang="ar-SA" sz="2400" b="1" dirty="0">
                <a:solidFill>
                  <a:prstClr val="black"/>
                </a:solidFill>
              </a:rPr>
              <a:t>على سبيل المثال، يتحدث رومية 5:14 عن آدم كنوع ["شخصية" في الفارس الملك جيمس] "لمن كان سيأتي"، أي يسوع—النموذج المضاد.</a:t>
            </a:r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8844839" y="4763340"/>
            <a:ext cx="32514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Bef>
                <a:spcPts val="600"/>
              </a:spcBef>
            </a:pPr>
            <a:r>
              <a:rPr lang="ar-SA" sz="2400" b="1" dirty="0">
                <a:solidFill>
                  <a:prstClr val="black"/>
                </a:solidFill>
              </a:rPr>
              <a:t>في كثير من الأحيان، نجد في العهد القديم دلالة على أن الشخصيات أو الأحداث المحددة هي أنواع من الأشياء القادمة. لننظر إلى مثالين: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080907"/>
              </p:ext>
            </p:extLst>
          </p:nvPr>
        </p:nvGraphicFramePr>
        <p:xfrm>
          <a:off x="95712" y="3538213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3817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 uiExpand="1">
        <p:bldSub>
          <a:bldDgm bld="one"/>
        </p:bldSub>
      </p:bldGraphic>
      <p:bldP spid="11" grpId="0"/>
      <p:bldP spid="15" grpId="0"/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-1016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 spc="30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دروس التصنيف</a:t>
            </a:r>
            <a:endParaRPr lang="en" sz="4400" b="1" spc="30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754677"/>
            <a:ext cx="10096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r-SA" sz="2000" b="1" dirty="0">
                <a:solidFill>
                  <a:schemeClr val="bg1"/>
                </a:solidFill>
              </a:rPr>
              <a:t>وكانَ هناكَ إلَى وفاةِ هيرودُسَ. لكَيْ يتِمَّ ما قيلَ مِنَ الرَّبِّ بالنَّبيِّ القائلِ: «مِنْ مِصرَ دَعَوْتُ ابني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ar-S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(متى 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15:2</a:t>
            </a:r>
            <a:r>
              <a:rPr lang="ar-S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" sz="1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5772150" y="1267003"/>
            <a:ext cx="641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تشير الأنواع في العهد القديم إلى ثلاثة أنواع مميزة من المضادات في العهد الجديد: المسيح؛ والكنيسة؛ ونهاية الأزمنة.</a:t>
            </a:r>
            <a:endParaRPr lang="en" sz="24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86629"/>
              </p:ext>
            </p:extLst>
          </p:nvPr>
        </p:nvGraphicFramePr>
        <p:xfrm>
          <a:off x="438150" y="2150012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8" y="1270897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42" t="-181" r="218" b="181"/>
          <a:stretch>
            <a:fillRect/>
          </a:stretch>
        </p:blipFill>
        <p:spPr>
          <a:xfrm>
            <a:off x="1870393" y="1270897"/>
            <a:ext cx="205390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9550" y="1270897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68338" y="2572494"/>
            <a:ext cx="669918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rtl="1"/>
            <a:r>
              <a:rPr lang="ar-SA" sz="8000" b="1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رمزية يشوع</a:t>
            </a:r>
            <a:endParaRPr lang="en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-1333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400" b="1" spc="60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defRPr>
            </a:lvl1pPr>
          </a:lstStyle>
          <a:p>
            <a:pPr rtl="1"/>
            <a:r>
              <a:rPr lang="fr-FR"/>
              <a:t> </a:t>
            </a:r>
            <a:r>
              <a:rPr lang="ar-SA" dirty="0"/>
              <a:t>يشوع </a:t>
            </a:r>
            <a:r>
              <a:rPr lang="ar-SA"/>
              <a:t>كنموذجٍ رمزي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789126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" sz="2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r-SA" sz="2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«يُقيمُ لكَ الرَّبُّ إلهُكَ نَبيًّا مِنْ وسَطِكَ مِنْ إخوَتِكَ مِثلي. لهُ تسمَعونَ</a:t>
            </a:r>
            <a:r>
              <a:rPr lang="fr-FR" sz="2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2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b="1" dirty="0">
                <a:solidFill>
                  <a:schemeClr val="bg1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ar-S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(سفر التثنية </a:t>
            </a:r>
            <a:r>
              <a:rPr lang="fr-FR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15:18</a:t>
            </a:r>
            <a:r>
              <a:rPr lang="ar-S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8" y="1469390"/>
            <a:ext cx="717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حقق يشوع جزئيا نبوءة موسى بشأن نبي ثاني سيقود الشعب </a:t>
            </a:r>
            <a:br>
              <a:rPr lang="es-ES" sz="2400" b="1" dirty="0"/>
            </a:br>
            <a:r>
              <a:rPr lang="ar-SA" sz="2400" b="1" dirty="0"/>
              <a:t>(تثنية 18:</a:t>
            </a:r>
            <a:r>
              <a:rPr lang="fr-FR" sz="2400" b="1" dirty="0"/>
              <a:t>15: </a:t>
            </a:r>
            <a:r>
              <a:rPr lang="ar-SA" sz="2400" b="1" dirty="0"/>
              <a:t>-19).</a:t>
            </a:r>
            <a:endParaRPr lang="en" sz="2400" b="1" dirty="0"/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274219"/>
            <a:ext cx="66665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لكن الشعب فهم أن نبوّة موسى امتدّت إلى ما بعد يشوع (يوحنا </a:t>
            </a:r>
            <a:r>
              <a:rPr lang="fr-FR" sz="2400" b="1" dirty="0"/>
              <a:t>21:1</a:t>
            </a:r>
            <a:r>
              <a:rPr lang="ar-SA" sz="2400" b="1" dirty="0"/>
              <a:t>). وهكذا صار كلٌّ من موسى ويشوع رمزين للنموذج الحقيقي الذي حقق بالكامل النبوّة التي أُعطيت لموسى بشأن “النبي”: يسوع (أعمال </a:t>
            </a:r>
            <a:r>
              <a:rPr lang="fr-FR" sz="2400" b="1" dirty="0"/>
              <a:t>26-22:3</a:t>
            </a:r>
            <a:r>
              <a:rPr lang="ar-SA" sz="2400" b="1" dirty="0"/>
              <a:t>)</a:t>
            </a:r>
            <a:endParaRPr lang="en" sz="24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2934" y="3636612"/>
            <a:ext cx="51030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بينما بدأ المن يسقط تحت حكم موسى، توقف في عهد يشوع. علاوة على ذلك، نفذ يشوع التعليمات المتعلقة بتقسيم الأرض ومدن الملجأ التي أعطاها موسى.</a:t>
            </a:r>
            <a:endParaRPr lang="en" sz="2400" b="1" dirty="0"/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368335"/>
            <a:ext cx="7170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مثل موسى، تلقى يشوع رسائل مباشرة من الله؛ احتفل بعيد الفصح؛ عبر المياه؛ رأى ملاك الرب؛ يده الممدودة جلبت النصر؛ ودعا الناس للبقاء أوفياء بعد وفاته؛ الخ.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-508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 rtl="1"/>
            <a:r>
              <a:rPr lang="ar-SA" sz="4400" b="1" spc="60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النموذج المضاد ليشوع</a:t>
            </a:r>
            <a:endParaRPr lang="en" sz="4400" b="1" spc="6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-1" y="785753"/>
            <a:ext cx="1219200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هكذا قالَ الرَّبُّ: «في وقتِ القُبول </a:t>
            </a:r>
            <a:r>
              <a:rPr lang="ar-SA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استَجَبتُكَ</a:t>
            </a:r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، وفي يومِ الخَلاصِ أعَنتُكَ. فأحفَظُكَ وأجعَلُكَ عَهدًا للشَّعبِ، لإقامَةِ الأرضِ، لتَمليكِ أملاكِ البَراريِّ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n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rgbClr val="18584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rtl="1"/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ar-S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إشعياء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(8:49 </a:t>
            </a:r>
            <a:endParaRPr lang="en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rgbClr val="18584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700" y="1685151"/>
            <a:ext cx="7448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كان هدف الحروب التي قادها يشوع هو تأسيس بني إسرائيل في الأرض الموعودة. يقدم إشعياء عمل المسيح على أنه يتضمن توزيع "الميراث المقفرة [لشعبه]" (إشعياء </a:t>
            </a:r>
            <a:r>
              <a:rPr lang="fr-FR" sz="2400" b="1" dirty="0"/>
              <a:t>8:49</a:t>
            </a:r>
            <a:r>
              <a:rPr lang="ar-SA" sz="2400" b="1" dirty="0"/>
              <a:t>، </a:t>
            </a:r>
            <a:r>
              <a:rPr lang="fr-FR" sz="2400" b="1" dirty="0"/>
              <a:t>NIV)، </a:t>
            </a:r>
            <a:r>
              <a:rPr lang="ar-SA" sz="2400" b="1" dirty="0"/>
              <a:t>مستخدما نفس المصطلحات الموجودة في سفر يشوع.</a:t>
            </a:r>
            <a:endParaRPr lang="en" sz="24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99299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699" y="3181112"/>
            <a:ext cx="7448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بأي معنى تنعكس حياة وعمل يشوع (كنموذج) في حياة وعمل يسوع (النموذج المضاد)؟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940</Words>
  <Application>Microsoft Office PowerPoint</Application>
  <PresentationFormat>Panorámica</PresentationFormat>
  <Paragraphs>97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Comic Sans MS</vt:lpstr>
      <vt:lpstr>Constantia</vt:lpstr>
      <vt:lpstr>Inter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125</cp:revision>
  <dcterms:created xsi:type="dcterms:W3CDTF">2025-11-01T16:23:57Z</dcterms:created>
  <dcterms:modified xsi:type="dcterms:W3CDTF">2025-12-03T11:47:24Z</dcterms:modified>
</cp:coreProperties>
</file>