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9" r:id="rId13"/>
    <p:sldId id="301"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pPr algn="ctr" rtl="1"/>
          <a:r>
            <a:rPr lang="ar-SA" sz="2400" b="1" dirty="0"/>
            <a:t>أتمنى أن يفيض الحب في قلبك</a:t>
          </a:r>
          <a:endParaRPr lang="en" sz="2400" b="1" noProof="0" dirty="0"/>
        </a:p>
      </dgm:t>
    </dgm:pt>
    <dgm:pt modelId="{74BA48BB-6E2E-4193-9C11-DD8C8CDCFC6A}" type="parTrans" cxnId="{7828B781-2061-4E47-AFA1-B965AB4A8B17}">
      <dgm:prSet/>
      <dgm:spPr/>
      <dgm:t>
        <a:bodyPr/>
        <a:lstStyle/>
        <a:p>
          <a:endParaRPr lang="es-ES" sz="2400" b="1"/>
        </a:p>
      </dgm:t>
    </dgm:pt>
    <dgm:pt modelId="{ACECA24E-7C09-4485-8CD0-195620C44F16}" type="sibTrans" cxnId="{7828B781-2061-4E47-AFA1-B965AB4A8B17}">
      <dgm:prSet/>
      <dgm:spPr/>
      <dgm:t>
        <a:bodyPr/>
        <a:lstStyle/>
        <a:p>
          <a:endParaRPr lang="es-ES" sz="2400" b="1"/>
        </a:p>
      </dgm:t>
    </dgm:pt>
    <dgm:pt modelId="{9E66B9BC-61E9-44AC-AC76-0B9746B521E7}">
      <dgm:prSet phldrT="[Texto]" phldr="0" custT="1"/>
      <dgm:spPr/>
      <dgm:t>
        <a:bodyPr/>
        <a:lstStyle/>
        <a:p>
          <a:pPr algn="ctr" rtl="1"/>
          <a:r>
            <a:rPr lang="ar-SA" sz="2400" b="1" noProof="0" dirty="0"/>
            <a:t>سيجعلك أكثر حكمة</a:t>
          </a:r>
          <a:endParaRPr lang="en" sz="2400" b="1" noProof="0" dirty="0"/>
        </a:p>
      </dgm:t>
    </dgm:pt>
    <dgm:pt modelId="{DBFFBED0-1E32-4518-B7E0-EC1D3C7B41CA}" type="parTrans" cxnId="{21A2DE1E-9E6E-49BC-8E26-5D1890A26149}">
      <dgm:prSet/>
      <dgm:spPr/>
      <dgm:t>
        <a:bodyPr/>
        <a:lstStyle/>
        <a:p>
          <a:endParaRPr lang="es-ES" sz="2400" b="1"/>
        </a:p>
      </dgm:t>
    </dgm:pt>
    <dgm:pt modelId="{A9A98F41-43EF-4982-9EF1-311C873B8042}" type="sibTrans" cxnId="{21A2DE1E-9E6E-49BC-8E26-5D1890A26149}">
      <dgm:prSet/>
      <dgm:spPr/>
      <dgm:t>
        <a:bodyPr/>
        <a:lstStyle/>
        <a:p>
          <a:endParaRPr lang="es-ES" sz="2400" b="1"/>
        </a:p>
      </dgm:t>
    </dgm:pt>
    <dgm:pt modelId="{8403EAE0-5385-45F9-BF63-EFE27FD2E761}">
      <dgm:prSet phldrT="[Texto]" phldr="0" custT="1"/>
      <dgm:spPr/>
      <dgm:t>
        <a:bodyPr/>
        <a:lstStyle/>
        <a:p>
          <a:pPr algn="ctr" rtl="1"/>
          <a:r>
            <a:rPr lang="ar-SA" sz="2400" b="1" noProof="0" dirty="0"/>
            <a:t>ستميز الأفضل</a:t>
          </a:r>
          <a:endParaRPr lang="en" sz="2400" b="1" noProof="0" dirty="0"/>
        </a:p>
      </dgm:t>
    </dgm:pt>
    <dgm:pt modelId="{6CC774D1-8AC0-438C-921C-616A3E58FC7B}" type="parTrans" cxnId="{749CE038-90AE-49BD-8CA1-7AF604688B4E}">
      <dgm:prSet/>
      <dgm:spPr/>
      <dgm:t>
        <a:bodyPr/>
        <a:lstStyle/>
        <a:p>
          <a:endParaRPr lang="es-ES" sz="2400" b="1"/>
        </a:p>
      </dgm:t>
    </dgm:pt>
    <dgm:pt modelId="{2D3ECEAE-E2FA-4590-BBD4-98E9372269B8}" type="sibTrans" cxnId="{749CE038-90AE-49BD-8CA1-7AF604688B4E}">
      <dgm:prSet/>
      <dgm:spPr/>
      <dgm:t>
        <a:bodyPr/>
        <a:lstStyle/>
        <a:p>
          <a:endParaRPr lang="es-ES" sz="2000"/>
        </a:p>
      </dgm:t>
    </dgm:pt>
    <dgm:pt modelId="{D11A2E7F-6145-4BDB-ABC8-C02E52E37B0E}">
      <dgm:prSet phldrT="[Texto]" phldr="0" custT="1"/>
      <dgm:spPr/>
      <dgm:t>
        <a:bodyPr/>
        <a:lstStyle/>
        <a:p>
          <a:pPr algn="ctr" rtl="1"/>
          <a:r>
            <a:rPr lang="ar-SA" sz="2400" b="1" noProof="0" dirty="0"/>
            <a:t>ستكون نقيا ومستقيما</a:t>
          </a:r>
          <a:endParaRPr lang="en" sz="2400" b="1" noProof="0" dirty="0"/>
        </a:p>
      </dgm:t>
    </dgm:pt>
    <dgm:pt modelId="{CDBDC9C1-26AE-4F3B-BDD6-125B7F4A7C70}" type="parTrans" cxnId="{FB4B60A7-D560-4D72-AA24-4383A89BCE57}">
      <dgm:prSet/>
      <dgm:spPr/>
      <dgm:t>
        <a:bodyPr/>
        <a:lstStyle/>
        <a:p>
          <a:endParaRPr lang="es-ES" sz="2400" b="1"/>
        </a:p>
      </dgm:t>
    </dgm:pt>
    <dgm:pt modelId="{5D745443-8E69-4665-B502-EE16E97DB88E}" type="sibTrans" cxnId="{FB4B60A7-D560-4D72-AA24-4383A89BCE57}">
      <dgm:prSet/>
      <dgm:spPr/>
      <dgm:t>
        <a:bodyPr/>
        <a:lstStyle/>
        <a:p>
          <a:endParaRPr lang="es-ES" sz="2400" b="1"/>
        </a:p>
      </dgm:t>
    </dgm:pt>
    <dgm:pt modelId="{D9618F52-55B1-4448-8A7B-6F4DE42E674B}">
      <dgm:prSet phldrT="[Texto]" phldr="0" custT="1"/>
      <dgm:spPr/>
      <dgm:t>
        <a:bodyPr/>
        <a:lstStyle/>
        <a:p>
          <a:pPr algn="ctr" rtl="1"/>
          <a:r>
            <a:rPr lang="ar-SA" sz="2400" b="1" noProof="0" dirty="0"/>
            <a:t>ستثمر من خلال يسوع المسيح</a:t>
          </a:r>
          <a:endParaRPr lang="en" sz="2400" b="1" noProof="0" dirty="0"/>
        </a:p>
      </dgm:t>
    </dgm:pt>
    <dgm:pt modelId="{F01BB8BB-359E-4640-B140-2F96E0B97A7E}" type="parTrans" cxnId="{FB08DD50-F36F-4131-93E1-1EC29363D213}">
      <dgm:prSet/>
      <dgm:spPr/>
      <dgm:t>
        <a:bodyPr/>
        <a:lstStyle/>
        <a:p>
          <a:endParaRPr lang="es-ES" sz="2400" b="1"/>
        </a:p>
      </dgm:t>
    </dgm:pt>
    <dgm:pt modelId="{F3A55AD3-F6F7-47A9-8094-B4FD1F13AC85}" type="sibTrans" cxnId="{FB08DD50-F36F-4131-93E1-1EC29363D213}">
      <dgm:prSet/>
      <dgm:spPr/>
      <dgm:t>
        <a:bodyPr/>
        <a:lstStyle/>
        <a:p>
          <a:endParaRPr lang="es-ES" sz="2400" b="1"/>
        </a:p>
      </dgm:t>
    </dgm:pt>
    <dgm:pt modelId="{99B19406-8AB7-4B2A-B561-A5DD98DE9C64}">
      <dgm:prSet phldrT="[Texto]" phldr="0" custT="1"/>
      <dgm:spPr/>
      <dgm:t>
        <a:bodyPr/>
        <a:lstStyle/>
        <a:p>
          <a:pPr algn="ctr" rtl="1"/>
          <a:r>
            <a:rPr lang="ar-SA" sz="2400" b="1" noProof="0" dirty="0"/>
            <a:t>وهذا سيؤدي إلى المجد والتسبيح لله</a:t>
          </a:r>
          <a:endParaRPr lang="en" sz="2400" b="1" noProof="0" dirty="0"/>
        </a:p>
      </dgm:t>
    </dgm:pt>
    <dgm:pt modelId="{2DAF21E5-152B-41FA-8566-F956FE90AF3B}" type="parTrans" cxnId="{5C19176B-FC7E-40EB-A524-D77CA7EC1E37}">
      <dgm:prSet/>
      <dgm:spPr/>
      <dgm:t>
        <a:bodyPr/>
        <a:lstStyle/>
        <a:p>
          <a:endParaRPr lang="es-ES" sz="2400" b="1"/>
        </a:p>
      </dgm:t>
    </dgm:pt>
    <dgm:pt modelId="{981A18B7-2BAE-49B0-9AA8-5DA9ED3F4AA3}" type="sibTrans" cxnId="{5C19176B-FC7E-40EB-A524-D77CA7EC1E37}">
      <dgm:prSet/>
      <dgm:spPr/>
      <dgm:t>
        <a:bodyPr/>
        <a:lstStyle/>
        <a:p>
          <a:endParaRPr lang="es-ES" sz="2400" b="1"/>
        </a:p>
      </dgm:t>
    </dgm:pt>
    <dgm:pt modelId="{F246B898-4B04-4856-826F-BA46643C4F12}" type="pres">
      <dgm:prSet presAssocID="{6D9B5D0E-7939-48BC-84E4-4A48E0E77280}" presName="rootnode" presStyleCnt="0">
        <dgm:presLayoutVars>
          <dgm:chMax/>
          <dgm:chPref/>
          <dgm:dir val="rev"/>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pPr algn="ctr" rtl="1"/>
          <a:r>
            <a:rPr lang="ar-SA" sz="1800" b="1" noProof="0">
              <a:effectLst>
                <a:outerShdw blurRad="38100" dist="38100" dir="2700000" algn="tl">
                  <a:srgbClr val="000000">
                    <a:alpha val="43137"/>
                  </a:srgbClr>
                </a:outerShdw>
              </a:effectLst>
            </a:rPr>
            <a:t>ليحصلوا على معرفة الله، التي ستمنحهم الحكمة والفهم الروحي</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pPr algn="ctr" rtl="1"/>
          <a:r>
            <a:rPr lang="ar-SA" sz="1800" b="1" noProof="0" dirty="0">
              <a:effectLst>
                <a:outerShdw blurRad="38100" dist="38100" dir="2700000" algn="tl">
                  <a:srgbClr val="000000">
                    <a:alpha val="43137"/>
                  </a:srgbClr>
                </a:outerShdw>
              </a:effectLst>
            </a:rPr>
            <a:t>عيشوا كأبناء الله، وأرضوه بكل الطرق.</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pPr algn="ctr" rtl="1"/>
          <a:r>
            <a:rPr lang="ar-SA" sz="1800" b="1" noProof="0" dirty="0">
              <a:effectLst>
                <a:outerShdw blurRad="38100" dist="38100" dir="2700000" algn="tl">
                  <a:srgbClr val="000000">
                    <a:alpha val="43137"/>
                  </a:srgbClr>
                </a:outerShdw>
              </a:effectLst>
            </a:rPr>
            <a:t>ليُثمروا وينموا في المعرفة</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pPr algn="ctr" rtl="1"/>
          <a:r>
            <a:rPr lang="ar-SA" sz="1800" b="1" noProof="0" dirty="0">
              <a:effectLst>
                <a:outerShdw blurRad="38100" dist="38100" dir="2700000" algn="tl">
                  <a:srgbClr val="000000">
                    <a:alpha val="43137"/>
                  </a:srgbClr>
                </a:outerShdw>
              </a:effectLst>
            </a:rPr>
            <a:t>نسأل الله أن يمنحهم القوة ليكونوا صبورين</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pPr rtl="1"/>
          <a:r>
            <a:rPr lang="ar-SA" sz="2000" b="1" dirty="0">
              <a:effectLst>
                <a:outerShdw blurRad="38100" dist="38100" dir="2700000" algn="tl">
                  <a:srgbClr val="000000">
                    <a:alpha val="43137"/>
                  </a:srgbClr>
                </a:outerShdw>
              </a:effectLst>
            </a:rPr>
            <a:t>الكتاب المقدس </a:t>
          </a:r>
          <a:br>
            <a:rPr lang="es-ES" sz="2000" b="1" dirty="0">
              <a:effectLst>
                <a:outerShdw blurRad="38100" dist="38100" dir="2700000" algn="tl">
                  <a:srgbClr val="000000">
                    <a:alpha val="43137"/>
                  </a:srgbClr>
                </a:outerShdw>
              </a:effectLst>
            </a:rPr>
          </a:br>
          <a:r>
            <a:rPr lang="ar-SA" sz="2000" b="1" dirty="0">
              <a:effectLst>
                <a:outerShdw blurRad="38100" dist="38100" dir="2700000" algn="tl">
                  <a:srgbClr val="000000">
                    <a:alpha val="43137"/>
                  </a:srgbClr>
                </a:outerShdw>
              </a:effectLst>
            </a:rPr>
            <a:t>(مزمور 105:119)</a:t>
          </a:r>
          <a:endParaRPr lang="es-ES" sz="2000" b="1"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20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20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pPr rtl="1"/>
          <a:r>
            <a:rPr lang="ar-SA" sz="2000" b="1" dirty="0">
              <a:effectLst>
                <a:outerShdw blurRad="38100" dist="38100" dir="2700000" algn="tl">
                  <a:srgbClr val="000000">
                    <a:alpha val="43137"/>
                  </a:srgbClr>
                </a:outerShdw>
              </a:effectLst>
            </a:rPr>
            <a:t>روح النبوة (رؤيا 10:19)، تجسدت من خلال إلين ج. وايت</a:t>
          </a:r>
          <a:endParaRPr lang="es-ES" sz="2000" b="1"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20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20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pPr rtl="1"/>
          <a:r>
            <a:rPr lang="ar-SA" sz="2000" b="1" dirty="0">
              <a:effectLst>
                <a:outerShdw blurRad="38100" dist="38100" dir="2700000" algn="tl">
                  <a:srgbClr val="000000">
                    <a:alpha val="43137"/>
                  </a:srgbClr>
                </a:outerShdw>
              </a:effectLst>
            </a:rPr>
            <a:t>إرشاد الله الحكيم (كولوسي 3:4)</a:t>
          </a:r>
          <a:endParaRPr lang="es-ES" sz="2000" b="1"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20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20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pPr rtl="1"/>
          <a:r>
            <a:rPr lang="ar-SA" sz="2000" b="1" dirty="0">
              <a:effectLst>
                <a:outerShdw blurRad="38100" dist="38100" dir="2700000" algn="tl">
                  <a:srgbClr val="000000">
                    <a:alpha val="43137"/>
                  </a:srgbClr>
                </a:outerShdw>
              </a:effectLst>
            </a:rPr>
            <a:t>الروح القدس</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 </a:t>
          </a:r>
          <a:r>
            <a:rPr lang="ar-SA" sz="2000" b="1" dirty="0">
              <a:effectLst>
                <a:outerShdw blurRad="38100" dist="38100" dir="2700000" algn="tl">
                  <a:srgbClr val="000000">
                    <a:alpha val="43137"/>
                  </a:srgbClr>
                </a:outerShdw>
              </a:effectLst>
            </a:rPr>
            <a:t>(إش 21:30)</a:t>
          </a:r>
          <a:endParaRPr lang="es-ES" sz="2000" b="1"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20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20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val="rev"/>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10523"/>
      <dgm:spPr>
        <a:blipFill rotWithShape="1">
          <a:blip xmlns:r="http://schemas.openxmlformats.org/officeDocument/2006/relationships" r:embed="rId1"/>
          <a:srcRect/>
          <a:stretch>
            <a:fillRect t="-13000" b="-13000"/>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11823">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8095"/>
      <dgm:spPr>
        <a:blipFill dpi="0" rotWithShape="1">
          <a:blip xmlns:r="http://schemas.openxmlformats.org/officeDocument/2006/relationships" r:embed="rId2"/>
          <a:srcRect/>
          <a:stretch>
            <a:fillRect l="753" t="-17863" r="-753" b="-44641"/>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9095">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custLinFactNeighborX="-3645"/>
      <dgm:spPr>
        <a:blipFill dpi="0" rotWithShape="1">
          <a:blip xmlns:r="http://schemas.openxmlformats.org/officeDocument/2006/relationships" r:embed="rId3"/>
          <a:srcRect/>
          <a:stretch>
            <a:fillRect t="-16868" b="-38514"/>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custLinFactNeighborX="-4095">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a:srcRect/>
          <a:stretch>
            <a:fillRect t="-4000" b="-4000"/>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10800000">
          <a:off x="9690773" y="2362500"/>
          <a:ext cx="1729119" cy="1037069"/>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9687315" y="2533806"/>
          <a:ext cx="1559665"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None/>
          </a:pPr>
          <a:r>
            <a:rPr lang="ar-SA" sz="2400" b="1" kern="1200" dirty="0"/>
            <a:t>أتمنى أن يفيض الحب في قلبك</a:t>
          </a:r>
          <a:endParaRPr lang="en" sz="2400" b="1" kern="1200" noProof="0" dirty="0"/>
        </a:p>
      </dsp:txBody>
      <dsp:txXfrm>
        <a:off x="9687315" y="2533806"/>
        <a:ext cx="1559665" cy="1365622"/>
      </dsp:txXfrm>
    </dsp:sp>
    <dsp:sp modelId="{47D75436-2C5A-4374-8BE3-B4A2753A70D8}">
      <dsp:nvSpPr>
        <dsp:cNvPr id="0" name=""/>
        <dsp:cNvSpPr/>
      </dsp:nvSpPr>
      <dsp:spPr>
        <a:xfrm rot="5400000">
          <a:off x="9687315"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10800000">
          <a:off x="7780096" y="1890557"/>
          <a:ext cx="1729119" cy="1037069"/>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7776638" y="2061862"/>
          <a:ext cx="1559665"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None/>
          </a:pPr>
          <a:r>
            <a:rPr lang="ar-SA" sz="2400" b="1" kern="1200" noProof="0" dirty="0"/>
            <a:t>سيجعلك أكثر حكمة</a:t>
          </a:r>
          <a:endParaRPr lang="en" sz="2400" b="1" kern="1200" noProof="0" dirty="0"/>
        </a:p>
      </dsp:txBody>
      <dsp:txXfrm>
        <a:off x="7776638" y="2061862"/>
        <a:ext cx="1559665" cy="1365622"/>
      </dsp:txXfrm>
    </dsp:sp>
    <dsp:sp modelId="{7647920E-FF91-4C18-85D4-B46630961676}">
      <dsp:nvSpPr>
        <dsp:cNvPr id="0" name=""/>
        <dsp:cNvSpPr/>
      </dsp:nvSpPr>
      <dsp:spPr>
        <a:xfrm rot="5400000">
          <a:off x="7776638"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10800000">
          <a:off x="5869420" y="1418614"/>
          <a:ext cx="1729119" cy="1037069"/>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5865962" y="1589919"/>
          <a:ext cx="1559665"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None/>
          </a:pPr>
          <a:r>
            <a:rPr lang="ar-SA" sz="2400" b="1" kern="1200" noProof="0" dirty="0"/>
            <a:t>ستميز الأفضل</a:t>
          </a:r>
          <a:endParaRPr lang="en" sz="2400" b="1" kern="1200" noProof="0" dirty="0"/>
        </a:p>
      </dsp:txBody>
      <dsp:txXfrm>
        <a:off x="5865962" y="1589919"/>
        <a:ext cx="1559665" cy="1365622"/>
      </dsp:txXfrm>
    </dsp:sp>
    <dsp:sp modelId="{FC4AA45B-22E2-4660-BD73-56E5D53B53C4}">
      <dsp:nvSpPr>
        <dsp:cNvPr id="0" name=""/>
        <dsp:cNvSpPr/>
      </dsp:nvSpPr>
      <dsp:spPr>
        <a:xfrm rot="5400000">
          <a:off x="586596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10800000">
          <a:off x="3958743" y="946671"/>
          <a:ext cx="1729119" cy="1037069"/>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3955285" y="1117976"/>
          <a:ext cx="1559665"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None/>
          </a:pPr>
          <a:r>
            <a:rPr lang="ar-SA" sz="2400" b="1" kern="1200" noProof="0" dirty="0"/>
            <a:t>ستكون نقيا ومستقيما</a:t>
          </a:r>
          <a:endParaRPr lang="en" sz="2400" b="1" kern="1200" noProof="0" dirty="0"/>
        </a:p>
      </dsp:txBody>
      <dsp:txXfrm>
        <a:off x="3955285" y="1117976"/>
        <a:ext cx="1559665" cy="1365622"/>
      </dsp:txXfrm>
    </dsp:sp>
    <dsp:sp modelId="{ACFCC498-7F3E-4F24-BC13-0EA9A2BF0B69}">
      <dsp:nvSpPr>
        <dsp:cNvPr id="0" name=""/>
        <dsp:cNvSpPr/>
      </dsp:nvSpPr>
      <dsp:spPr>
        <a:xfrm rot="5400000">
          <a:off x="3955285"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10800000">
          <a:off x="2048067" y="474728"/>
          <a:ext cx="1729119" cy="1037069"/>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2044609" y="646033"/>
          <a:ext cx="1559665"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None/>
          </a:pPr>
          <a:r>
            <a:rPr lang="ar-SA" sz="2400" b="1" kern="1200" noProof="0" dirty="0"/>
            <a:t>ستثمر من خلال يسوع المسيح</a:t>
          </a:r>
          <a:endParaRPr lang="en" sz="2400" b="1" kern="1200" noProof="0" dirty="0"/>
        </a:p>
      </dsp:txBody>
      <dsp:txXfrm>
        <a:off x="2044609" y="646033"/>
        <a:ext cx="1559665" cy="1365622"/>
      </dsp:txXfrm>
    </dsp:sp>
    <dsp:sp modelId="{AE7C1B98-0BD6-4D32-9954-4FBDDD521E46}">
      <dsp:nvSpPr>
        <dsp:cNvPr id="0" name=""/>
        <dsp:cNvSpPr/>
      </dsp:nvSpPr>
      <dsp:spPr>
        <a:xfrm rot="5400000">
          <a:off x="204460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10800000">
          <a:off x="137390" y="2785"/>
          <a:ext cx="1729119" cy="1037069"/>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133932" y="174090"/>
          <a:ext cx="1559665"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None/>
          </a:pPr>
          <a:r>
            <a:rPr lang="ar-SA" sz="2400" b="1" kern="1200" noProof="0" dirty="0"/>
            <a:t>وهذا سيؤدي إلى المجد والتسبيح لله</a:t>
          </a:r>
          <a:endParaRPr lang="en" sz="2400" b="1" kern="1200" noProof="0" dirty="0"/>
        </a:p>
      </dsp:txBody>
      <dsp:txXfrm>
        <a:off x="133932" y="174090"/>
        <a:ext cx="1559665"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38768"/>
          <a:ext cx="5447488" cy="5990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noProof="0">
              <a:effectLst>
                <a:outerShdw blurRad="38100" dist="38100" dir="2700000" algn="tl">
                  <a:srgbClr val="000000">
                    <a:alpha val="43137"/>
                  </a:srgbClr>
                </a:outerShdw>
              </a:effectLst>
            </a:rPr>
            <a:t>ليحصلوا على معرفة الله، التي ستمنحهم الحكمة والفهم الروحي</a:t>
          </a:r>
          <a:endParaRPr lang="en" sz="1800" kern="1200" noProof="0" dirty="0">
            <a:effectLst>
              <a:outerShdw blurRad="38100" dist="38100" dir="2700000" algn="tl">
                <a:srgbClr val="000000">
                  <a:alpha val="43137"/>
                </a:srgbClr>
              </a:outerShdw>
            </a:effectLst>
          </a:endParaRPr>
        </a:p>
      </dsp:txBody>
      <dsp:txXfrm>
        <a:off x="29243" y="68011"/>
        <a:ext cx="5389002" cy="540554"/>
      </dsp:txXfrm>
    </dsp:sp>
    <dsp:sp modelId="{8ED814D4-24A7-4EE6-98D6-F5EF96E58A5E}">
      <dsp:nvSpPr>
        <dsp:cNvPr id="0" name=""/>
        <dsp:cNvSpPr/>
      </dsp:nvSpPr>
      <dsp:spPr>
        <a:xfrm>
          <a:off x="0" y="729968"/>
          <a:ext cx="5447488" cy="59904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noProof="0" dirty="0">
              <a:effectLst>
                <a:outerShdw blurRad="38100" dist="38100" dir="2700000" algn="tl">
                  <a:srgbClr val="000000">
                    <a:alpha val="43137"/>
                  </a:srgbClr>
                </a:outerShdw>
              </a:effectLst>
            </a:rPr>
            <a:t>عيشوا كأبناء الله، وأرضوه بكل الطرق.</a:t>
          </a:r>
          <a:endParaRPr lang="en" sz="1800" kern="1200" noProof="0" dirty="0">
            <a:effectLst>
              <a:outerShdw blurRad="38100" dist="38100" dir="2700000" algn="tl">
                <a:srgbClr val="000000">
                  <a:alpha val="43137"/>
                </a:srgbClr>
              </a:outerShdw>
            </a:effectLst>
          </a:endParaRPr>
        </a:p>
      </dsp:txBody>
      <dsp:txXfrm>
        <a:off x="29243" y="759211"/>
        <a:ext cx="5389002" cy="540554"/>
      </dsp:txXfrm>
    </dsp:sp>
    <dsp:sp modelId="{D6B98BC7-4DD1-46DD-9A75-7E74C926B220}">
      <dsp:nvSpPr>
        <dsp:cNvPr id="0" name=""/>
        <dsp:cNvSpPr/>
      </dsp:nvSpPr>
      <dsp:spPr>
        <a:xfrm>
          <a:off x="0" y="1421168"/>
          <a:ext cx="5447488" cy="59904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noProof="0" dirty="0">
              <a:effectLst>
                <a:outerShdw blurRad="38100" dist="38100" dir="2700000" algn="tl">
                  <a:srgbClr val="000000">
                    <a:alpha val="43137"/>
                  </a:srgbClr>
                </a:outerShdw>
              </a:effectLst>
            </a:rPr>
            <a:t>ليُثمروا وينموا في المعرفة</a:t>
          </a:r>
          <a:endParaRPr lang="en" sz="1800" kern="1200" noProof="0" dirty="0">
            <a:effectLst>
              <a:outerShdw blurRad="38100" dist="38100" dir="2700000" algn="tl">
                <a:srgbClr val="000000">
                  <a:alpha val="43137"/>
                </a:srgbClr>
              </a:outerShdw>
            </a:effectLst>
          </a:endParaRPr>
        </a:p>
      </dsp:txBody>
      <dsp:txXfrm>
        <a:off x="29243" y="1450411"/>
        <a:ext cx="5389002" cy="540554"/>
      </dsp:txXfrm>
    </dsp:sp>
    <dsp:sp modelId="{51C553D5-6DF9-4050-9DE4-1DCE1A8DC5FD}">
      <dsp:nvSpPr>
        <dsp:cNvPr id="0" name=""/>
        <dsp:cNvSpPr/>
      </dsp:nvSpPr>
      <dsp:spPr>
        <a:xfrm>
          <a:off x="0" y="2112368"/>
          <a:ext cx="5447488" cy="59904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noProof="0" dirty="0">
              <a:effectLst>
                <a:outerShdw blurRad="38100" dist="38100" dir="2700000" algn="tl">
                  <a:srgbClr val="000000">
                    <a:alpha val="43137"/>
                  </a:srgbClr>
                </a:outerShdw>
              </a:effectLst>
            </a:rPr>
            <a:t>نسأل الله أن يمنحهم القوة ليكونوا صبورين</a:t>
          </a:r>
          <a:endParaRPr lang="en" sz="1800" kern="1200" noProof="0" dirty="0">
            <a:effectLst>
              <a:outerShdw blurRad="38100" dist="38100" dir="2700000" algn="tl">
                <a:srgbClr val="000000">
                  <a:alpha val="43137"/>
                </a:srgbClr>
              </a:outerShdw>
            </a:effectLst>
          </a:endParaRPr>
        </a:p>
      </dsp:txBody>
      <dsp:txXfrm>
        <a:off x="29243" y="2141611"/>
        <a:ext cx="5389002" cy="540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8571158" y="321"/>
          <a:ext cx="2353593" cy="1882874"/>
        </a:xfrm>
        <a:prstGeom prst="rect">
          <a:avLst/>
        </a:prstGeom>
        <a:blipFill rotWithShape="1">
          <a:blip xmlns:r="http://schemas.openxmlformats.org/officeDocument/2006/relationships" r:embed="rId1"/>
          <a:srcRect/>
          <a:stretch>
            <a:fillRect t="-13000" b="-13000"/>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8618242"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الكتاب المقدس </a:t>
          </a:r>
          <a:br>
            <a:rPr lang="es-ES" sz="2000" b="1" kern="1200" dirty="0">
              <a:effectLst>
                <a:outerShdw blurRad="38100" dist="38100" dir="2700000" algn="tl">
                  <a:srgbClr val="000000">
                    <a:alpha val="43137"/>
                  </a:srgbClr>
                </a:outerShdw>
              </a:effectLst>
            </a:rPr>
          </a:br>
          <a:r>
            <a:rPr lang="ar-SA" sz="2000" b="1" kern="1200" dirty="0">
              <a:effectLst>
                <a:outerShdw blurRad="38100" dist="38100" dir="2700000" algn="tl">
                  <a:srgbClr val="000000">
                    <a:alpha val="43137"/>
                  </a:srgbClr>
                </a:outerShdw>
              </a:effectLst>
            </a:rPr>
            <a:t>(مزمور 105:119)</a:t>
          </a:r>
          <a:endParaRPr lang="es-ES" sz="2000" b="1" kern="1200" dirty="0">
            <a:effectLst>
              <a:outerShdw blurRad="38100" dist="38100" dir="2700000" algn="tl">
                <a:srgbClr val="000000">
                  <a:alpha val="43137"/>
                </a:srgbClr>
              </a:outerShdw>
            </a:effectLst>
          </a:endParaRPr>
        </a:p>
      </dsp:txBody>
      <dsp:txXfrm>
        <a:off x="8618242" y="1646412"/>
        <a:ext cx="2094698" cy="755998"/>
      </dsp:txXfrm>
    </dsp:sp>
    <dsp:sp modelId="{68A2714C-A2A2-4460-842C-53874DC714E7}">
      <dsp:nvSpPr>
        <dsp:cNvPr id="0" name=""/>
        <dsp:cNvSpPr/>
      </dsp:nvSpPr>
      <dsp:spPr>
        <a:xfrm>
          <a:off x="5887775" y="321"/>
          <a:ext cx="2353593" cy="1882874"/>
        </a:xfrm>
        <a:prstGeom prst="rect">
          <a:avLst/>
        </a:prstGeom>
        <a:blipFill dpi="0" rotWithShape="1">
          <a:blip xmlns:r="http://schemas.openxmlformats.org/officeDocument/2006/relationships" r:embed="rId2"/>
          <a:srcRect/>
          <a:stretch>
            <a:fillRect l="753" t="-17863" r="-753" b="-44641"/>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5571459"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روح النبوة (رؤيا 10:19)، تجسدت من خلال إلين ج. وايت</a:t>
          </a:r>
          <a:endParaRPr lang="es-ES" sz="2000" b="1" kern="1200" dirty="0">
            <a:effectLst>
              <a:outerShdw blurRad="38100" dist="38100" dir="2700000" algn="tl">
                <a:srgbClr val="000000">
                  <a:alpha val="43137"/>
                </a:srgbClr>
              </a:outerShdw>
            </a:effectLst>
          </a:endParaRPr>
        </a:p>
      </dsp:txBody>
      <dsp:txXfrm>
        <a:off x="5571459" y="1646412"/>
        <a:ext cx="2821495" cy="755998"/>
      </dsp:txXfrm>
    </dsp:sp>
    <dsp:sp modelId="{29760ED7-9D83-46E7-BA8F-3196B005E7F3}">
      <dsp:nvSpPr>
        <dsp:cNvPr id="0" name=""/>
        <dsp:cNvSpPr/>
      </dsp:nvSpPr>
      <dsp:spPr>
        <a:xfrm>
          <a:off x="3087230" y="321"/>
          <a:ext cx="2353593" cy="1882874"/>
        </a:xfrm>
        <a:prstGeom prst="rect">
          <a:avLst/>
        </a:prstGeom>
        <a:blipFill dpi="0" rotWithShape="1">
          <a:blip xmlns:r="http://schemas.openxmlformats.org/officeDocument/2006/relationships" r:embed="rId3"/>
          <a:srcRect/>
          <a:stretch>
            <a:fillRect t="-16868" b="-38514"/>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3134313"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إرشاد الله الحكيم (كولوسي 3:4)</a:t>
          </a:r>
          <a:endParaRPr lang="es-ES" sz="2000" b="1" kern="1200" dirty="0">
            <a:effectLst>
              <a:outerShdw blurRad="38100" dist="38100" dir="2700000" algn="tl">
                <a:srgbClr val="000000">
                  <a:alpha val="43137"/>
                </a:srgbClr>
              </a:outerShdw>
            </a:effectLst>
          </a:endParaRPr>
        </a:p>
      </dsp:txBody>
      <dsp:txXfrm>
        <a:off x="3134313" y="1646412"/>
        <a:ext cx="2094698" cy="755998"/>
      </dsp:txXfrm>
    </dsp:sp>
    <dsp:sp modelId="{43E7D701-2AE7-4034-B6A7-FEDA8EBADCE7}">
      <dsp:nvSpPr>
        <dsp:cNvPr id="0" name=""/>
        <dsp:cNvSpPr/>
      </dsp:nvSpPr>
      <dsp:spPr>
        <a:xfrm>
          <a:off x="584066" y="321"/>
          <a:ext cx="2353593" cy="1882874"/>
        </a:xfrm>
        <a:prstGeom prst="rect">
          <a:avLst/>
        </a:prstGeom>
        <a:blipFill rotWithShape="1">
          <a:blip xmlns:r="http://schemas.openxmlformats.org/officeDocument/2006/relationships" r:embed="rId4"/>
          <a:srcRect/>
          <a:stretch>
            <a:fillRect t="-4000" b="-4000"/>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631138"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الروح القدس</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 </a:t>
          </a:r>
          <a:r>
            <a:rPr lang="ar-SA" sz="2000" b="1" kern="1200" dirty="0">
              <a:effectLst>
                <a:outerShdw blurRad="38100" dist="38100" dir="2700000" algn="tl">
                  <a:srgbClr val="000000">
                    <a:alpha val="43137"/>
                  </a:srgbClr>
                </a:outerShdw>
              </a:effectLst>
            </a:rPr>
            <a:t>(إش 21:30)</a:t>
          </a:r>
          <a:endParaRPr lang="es-ES" sz="2000" b="1" kern="1200" dirty="0">
            <a:effectLst>
              <a:outerShdw blurRad="38100" dist="38100" dir="2700000" algn="tl">
                <a:srgbClr val="000000">
                  <a:alpha val="43137"/>
                </a:srgbClr>
              </a:outerShdw>
            </a:effectLst>
          </a:endParaRPr>
        </a:p>
      </dsp:txBody>
      <dsp:txXfrm>
        <a:off x="631138"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04/01/2026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QuickStyle" Target="../diagrams/quickStyle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0"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37.jpeg"/><Relationship Id="rId14" Type="http://schemas.microsoft.com/office/2007/relationships/diagramDrawing" Target="../diagrams/drawing3.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1160145" y="180975"/>
            <a:ext cx="9458326" cy="1015663"/>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SA" sz="6000" b="1">
                <a:ln w="10160">
                  <a:solidFill>
                    <a:schemeClr val="accent5"/>
                  </a:solidFill>
                  <a:prstDash val="solid"/>
                </a:ln>
                <a:solidFill>
                  <a:srgbClr val="002060"/>
                </a:solidFill>
                <a:effectLst>
                  <a:outerShdw blurRad="38100" dist="22860" dir="5400000" algn="tl" rotWithShape="0">
                    <a:srgbClr val="000000">
                      <a:alpha val="98000"/>
                    </a:srgbClr>
                  </a:outerShdw>
                </a:effectLst>
              </a:rPr>
              <a:t>أسبابٌ تدفعنا للشكر والصلاة</a:t>
            </a:r>
            <a:endParaRPr lang="en" sz="6000" b="1" noProof="0" dirty="0">
              <a:ln w="10160">
                <a:solidFill>
                  <a:schemeClr val="accent5"/>
                </a:solidFill>
                <a:prstDash val="solid"/>
              </a:ln>
              <a:solidFill>
                <a:srgbClr val="002060"/>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Lesson 2 for January 10,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71120"/>
            <a:ext cx="12191999" cy="769441"/>
          </a:xfrm>
          <a:prstGeom prst="rect">
            <a:avLst/>
          </a:prstGeom>
          <a:noFill/>
        </p:spPr>
        <p:txBody>
          <a:bodyPr wrap="square">
            <a:spAutoFit/>
            <a:scene3d>
              <a:camera prst="orthographicFront"/>
              <a:lightRig rig="glow" dir="t"/>
            </a:scene3d>
            <a:sp3d extrusionH="57150">
              <a:bevelT w="38100" h="38100"/>
            </a:sp3d>
          </a:bodyPr>
          <a:lstStyle/>
          <a:p>
            <a:pPr algn="ctr" rtl="1"/>
            <a:r>
              <a:rPr lang="ar-SA" sz="4400" b="1" spc="3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أسباب للشكر</a:t>
            </a:r>
            <a:endPar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461665"/>
          </a:xfrm>
          <a:prstGeom prst="rect">
            <a:avLst/>
          </a:prstGeom>
          <a:noFill/>
        </p:spPr>
        <p:txBody>
          <a:bodyPr wrap="square">
            <a:spAutoFit/>
          </a:bodyPr>
          <a:lstStyle/>
          <a:p>
            <a:pPr algn="ctr" rtl="1"/>
            <a:r>
              <a:rPr lang="en" b="1" noProof="0" dirty="0">
                <a:solidFill>
                  <a:schemeClr val="accent3">
                    <a:lumMod val="40000"/>
                    <a:lumOff val="60000"/>
                  </a:schemeClr>
                </a:solidFill>
                <a:effectLst>
                  <a:glow rad="101600">
                    <a:srgbClr val="5D138B"/>
                  </a:glow>
                </a:effectLst>
                <a:latin typeface="Comic Sans MS" panose="030F0702030302020204" pitchFamily="66" charset="0"/>
              </a:rPr>
              <a:t>“</a:t>
            </a:r>
            <a:r>
              <a:rPr lang="ar-SA" sz="2400" b="1" dirty="0">
                <a:solidFill>
                  <a:srgbClr val="002060"/>
                </a:solidFill>
              </a:rPr>
              <a:t>إِنَّنَا دَائِماً نَرْفَعُ الشُّكْرَ لِلهِ، أَبِي رَبِّنَا يَسُوعَ الْمَسِيحِ فِيمَا نُصَلِّي لأَجْلِكُمْ</a:t>
            </a:r>
            <a:r>
              <a:rPr lang="ar-SA" sz="1600" dirty="0">
                <a:solidFill>
                  <a:schemeClr val="accent3">
                    <a:lumMod val="40000"/>
                    <a:lumOff val="60000"/>
                  </a:schemeClr>
                </a:solidFill>
                <a:effectLst>
                  <a:glow rad="101600">
                    <a:srgbClr val="5D138B"/>
                  </a:glow>
                </a:effectLst>
                <a:latin typeface="Comic Sans MS" panose="030F0702030302020204" pitchFamily="66" charset="0"/>
              </a:rPr>
              <a:t>" (</a:t>
            </a:r>
            <a:r>
              <a:rPr lang="ar-SA" sz="1600" dirty="0" err="1">
                <a:solidFill>
                  <a:schemeClr val="accent3">
                    <a:lumMod val="40000"/>
                    <a:lumOff val="60000"/>
                  </a:schemeClr>
                </a:solidFill>
                <a:effectLst>
                  <a:glow rad="101600">
                    <a:srgbClr val="5D138B"/>
                  </a:glow>
                </a:effectLst>
                <a:latin typeface="Comic Sans MS" panose="030F0702030302020204" pitchFamily="66" charset="0"/>
              </a:rPr>
              <a:t>كولوسي</a:t>
            </a:r>
            <a:r>
              <a:rPr lang="ar-SA" sz="1600" dirty="0">
                <a:solidFill>
                  <a:schemeClr val="accent3">
                    <a:lumMod val="40000"/>
                    <a:lumOff val="60000"/>
                  </a:schemeClr>
                </a:solidFill>
                <a:effectLst>
                  <a:glow rad="101600">
                    <a:srgbClr val="5D138B"/>
                  </a:glow>
                </a:effectLst>
                <a:latin typeface="Comic Sans MS" panose="030F0702030302020204" pitchFamily="66" charset="0"/>
              </a:rPr>
              <a:t> </a:t>
            </a:r>
            <a:r>
              <a:rPr lang="fr-FR" sz="1600" dirty="0">
                <a:solidFill>
                  <a:schemeClr val="accent3">
                    <a:lumMod val="40000"/>
                    <a:lumOff val="60000"/>
                  </a:schemeClr>
                </a:solidFill>
                <a:effectLst>
                  <a:glow rad="101600">
                    <a:srgbClr val="5D138B"/>
                  </a:glow>
                </a:effectLst>
                <a:latin typeface="Comic Sans MS" panose="030F0702030302020204" pitchFamily="66" charset="0"/>
              </a:rPr>
              <a:t>3:1</a:t>
            </a:r>
            <a:r>
              <a:rPr lang="ar-SA" sz="1600" dirty="0">
                <a:solidFill>
                  <a:schemeClr val="accent3">
                    <a:lumMod val="40000"/>
                    <a:lumOff val="60000"/>
                  </a:schemeClr>
                </a:solidFill>
                <a:effectLst>
                  <a:glow rad="101600">
                    <a:srgbClr val="5D138B"/>
                  </a:glow>
                </a:effectLst>
                <a:latin typeface="Comic Sans MS" panose="030F0702030302020204" pitchFamily="66" charset="0"/>
              </a:rPr>
              <a:t>)</a:t>
            </a:r>
            <a:endParaRPr lang="en" sz="1400" noProof="0" dirty="0">
              <a:solidFill>
                <a:schemeClr val="accent3">
                  <a:lumMod val="40000"/>
                  <a:lumOff val="60000"/>
                </a:schemeClr>
              </a:solidFill>
              <a:effectLst>
                <a:glow rad="101600">
                  <a:srgbClr val="5D138B"/>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317625"/>
            <a:ext cx="8096250" cy="830997"/>
          </a:xfrm>
          <a:prstGeom prst="rect">
            <a:avLst/>
          </a:prstGeom>
          <a:noFill/>
        </p:spPr>
        <p:txBody>
          <a:bodyPr wrap="square" rtlCol="0">
            <a:spAutoFit/>
          </a:bodyPr>
          <a:lstStyle/>
          <a:p>
            <a:pPr algn="r" rtl="1">
              <a:spcBef>
                <a:spcPts val="600"/>
              </a:spcBef>
            </a:pPr>
            <a:r>
              <a:rPr lang="ar-SA" sz="2400" b="1" dirty="0"/>
              <a:t>وتكرارا لكلمات 1 </a:t>
            </a:r>
            <a:r>
              <a:rPr lang="ar-SA" sz="2400" b="1" dirty="0" err="1"/>
              <a:t>كورنثوس</a:t>
            </a:r>
            <a:r>
              <a:rPr lang="ar-SA" sz="2400" b="1" dirty="0"/>
              <a:t> 13:13، يشكر بولس الله لأن </a:t>
            </a:r>
            <a:r>
              <a:rPr lang="ar-SA" sz="2400" b="1" dirty="0" err="1"/>
              <a:t>الكولوسيين</a:t>
            </a:r>
            <a:r>
              <a:rPr lang="ar-SA" sz="2400" b="1" dirty="0"/>
              <a:t> لديهم هذه الفضائل الثلاث المسيحية: الإيمان، والأمل، والمحبة (</a:t>
            </a:r>
            <a:r>
              <a:rPr lang="ar-SA" sz="2400" b="1" dirty="0" err="1"/>
              <a:t>كولوسي</a:t>
            </a:r>
            <a:r>
              <a:rPr lang="fr-FR" sz="2400" b="1" dirty="0"/>
              <a:t>5-4:1 </a:t>
            </a:r>
            <a:r>
              <a:rPr lang="ar-SA" sz="2400" b="1" dirty="0"/>
              <a:t>).</a:t>
            </a:r>
            <a:endParaRPr lang="en" sz="2400" b="1" noProof="0" dirty="0"/>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200329"/>
          </a:xfrm>
          <a:prstGeom prst="rect">
            <a:avLst/>
          </a:prstGeom>
          <a:noFill/>
        </p:spPr>
        <p:txBody>
          <a:bodyPr wrap="square">
            <a:spAutoFit/>
          </a:bodyPr>
          <a:lstStyle/>
          <a:p>
            <a:pPr algn="r" rtl="1">
              <a:spcBef>
                <a:spcPts val="600"/>
              </a:spcBef>
            </a:pPr>
            <a:r>
              <a:rPr lang="ar-SA" sz="2400" b="1"/>
              <a:t>هذه الفضائل تنشأ "في المسيح يسوع"، وتؤثر على علاقاتنا مع "جميع القديسين"، وقد نقلت إلينا من خلال "الكلمة الحقيقية للإنجيل".</a:t>
            </a:r>
            <a:endParaRPr lang="en" sz="2400" b="1" noProof="0" dirty="0"/>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5035038"/>
            <a:ext cx="6156183" cy="1569660"/>
          </a:xfrm>
          <a:prstGeom prst="rect">
            <a:avLst/>
          </a:prstGeom>
          <a:noFill/>
        </p:spPr>
        <p:txBody>
          <a:bodyPr wrap="square">
            <a:spAutoFit/>
          </a:bodyPr>
          <a:lstStyle/>
          <a:p>
            <a:pPr algn="r" rtl="1">
              <a:spcBef>
                <a:spcPts val="600"/>
              </a:spcBef>
            </a:pPr>
            <a:r>
              <a:rPr lang="ar-SA" sz="2400" b="1" dirty="0"/>
              <a:t>قوة الله، التي تنتقل عبر الإنجيل بعمل الروح القدس، تجعل الكتاب المقدس "كلمة الحياة" (فيليبي </a:t>
            </a:r>
            <a:r>
              <a:rPr lang="fr-FR" sz="2400" b="1" dirty="0"/>
              <a:t>16:2</a:t>
            </a:r>
            <a:r>
              <a:rPr lang="ar-SA" sz="2400" b="1" dirty="0"/>
              <a:t>). وهذا يعني أنه بقبول الإنجيل، نحصل على حياة أبدية وميراث "مخزن لكم في السماء" (</a:t>
            </a:r>
            <a:r>
              <a:rPr lang="ar-SA" sz="2400" b="1" dirty="0" err="1"/>
              <a:t>كولوسي</a:t>
            </a:r>
            <a:r>
              <a:rPr lang="ar-SA" sz="2400" b="1" dirty="0"/>
              <a:t> </a:t>
            </a:r>
            <a:r>
              <a:rPr lang="fr-FR" sz="2400" b="1" dirty="0"/>
              <a:t>5:1</a:t>
            </a:r>
            <a:r>
              <a:rPr lang="ar-SA" sz="2400" b="1" dirty="0"/>
              <a:t>).</a:t>
            </a:r>
            <a:endParaRPr lang="en" sz="2400" b="1" noProof="0" dirty="0"/>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200329"/>
          </a:xfrm>
          <a:prstGeom prst="rect">
            <a:avLst/>
          </a:prstGeom>
          <a:noFill/>
        </p:spPr>
        <p:txBody>
          <a:bodyPr wrap="square">
            <a:spAutoFit/>
          </a:bodyPr>
          <a:lstStyle/>
          <a:p>
            <a:pPr algn="r" rtl="1">
              <a:spcBef>
                <a:spcPts val="600"/>
              </a:spcBef>
            </a:pPr>
            <a:r>
              <a:rPr lang="ar-SA" sz="2400" b="1" dirty="0"/>
              <a:t>يؤكد بولس أن هذا الإنجيل لم يبشر فقط </a:t>
            </a:r>
            <a:r>
              <a:rPr lang="ar-SA" sz="2400" b="1" dirty="0" err="1"/>
              <a:t>للكولوسيين</a:t>
            </a:r>
            <a:r>
              <a:rPr lang="ar-SA" sz="2400" b="1" dirty="0"/>
              <a:t>، بل "في جميع أنحاء العالم" (</a:t>
            </a:r>
            <a:r>
              <a:rPr lang="ar-SA" sz="2400" b="1" dirty="0" err="1"/>
              <a:t>كولوسي</a:t>
            </a:r>
            <a:r>
              <a:rPr lang="ar-SA" sz="2400" b="1" dirty="0"/>
              <a:t> </a:t>
            </a:r>
            <a:r>
              <a:rPr lang="fr-FR" sz="2400" b="1" dirty="0"/>
              <a:t>6:1</a:t>
            </a:r>
            <a:r>
              <a:rPr lang="ar-SA" sz="2400" b="1" dirty="0"/>
              <a:t>)... وفي غضون 30 سنة فقط!</a:t>
            </a:r>
            <a:endParaRPr lang="en" sz="2400" b="1" noProof="0" dirty="0"/>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righ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2"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righ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2442D7F9-FF51-26B7-D9B4-1B6F4128C41C}"/>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E6EC3035-C41F-CAF8-37BF-6CC252CD23C0}"/>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726D490C-00C5-A4D0-9646-ECC685DFAAE9}"/>
              </a:ext>
            </a:extLst>
          </p:cNvPr>
          <p:cNvSpPr txBox="1">
            <a:spLocks/>
          </p:cNvSpPr>
          <p:nvPr/>
        </p:nvSpPr>
        <p:spPr>
          <a:xfrm>
            <a:off x="0" y="-4064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rtl="1"/>
            <a:r>
              <a:rPr lang="ar-SA" sz="4400" b="1" spc="60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طلبات الصلاة</a:t>
            </a:r>
            <a:endPar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490C1F1-D490-F996-2AC6-7C88C3FC94A6}"/>
              </a:ext>
            </a:extLst>
          </p:cNvPr>
          <p:cNvSpPr txBox="1"/>
          <p:nvPr/>
        </p:nvSpPr>
        <p:spPr>
          <a:xfrm>
            <a:off x="0" y="671573"/>
            <a:ext cx="12191998" cy="646331"/>
          </a:xfrm>
          <a:prstGeom prst="rect">
            <a:avLst/>
          </a:prstGeom>
          <a:noFill/>
        </p:spPr>
        <p:txBody>
          <a:bodyPr wrap="square">
            <a:spAutoFit/>
            <a:scene3d>
              <a:camera prst="orthographicFront"/>
              <a:lightRig rig="threePt" dir="t"/>
            </a:scene3d>
            <a:sp3d extrusionH="57150">
              <a:bevelT w="38100" h="38100"/>
            </a:sp3d>
          </a:bodyPr>
          <a:lstStyle/>
          <a:p>
            <a:pPr algn="ctr" rtl="1"/>
            <a:r>
              <a:rPr lang="en" b="1" noProof="0" dirty="0">
                <a:solidFill>
                  <a:schemeClr val="accent5">
                    <a:lumMod val="75000"/>
                  </a:schemeClr>
                </a:solidFill>
                <a:latin typeface="Comic Sans MS" panose="030F0702030302020204" pitchFamily="66" charset="0"/>
              </a:rPr>
              <a:t>“</a:t>
            </a:r>
            <a:r>
              <a:rPr lang="ar-SA" b="1" dirty="0"/>
              <a:t>لِذَلِكَ نَحْنُ أَيْضاً، مِنَ الْيَوْمِ الَّذِي فِيهِ سَمِعْنَا بِأَخْبَارِكُمْ، مَازِلْنَا نُصَلِّي وَنَتَضَرَّعُ لأَجْلِكُمْ، لأَنْ تَمْتَلِئُوا مِنْ تَمَامِ مَعْرِفَةِ مَشِيئَةِ اللهِ فِي كُلِّ حِكْمَةٍ وَإِدْرَاكٍ رُوحِيٍّ</a:t>
            </a:r>
            <a:r>
              <a:rPr lang="ar-SA" dirty="0"/>
              <a:t>،</a:t>
            </a:r>
            <a:r>
              <a:rPr lang="en" b="1" noProof="0" dirty="0">
                <a:solidFill>
                  <a:schemeClr val="accent5">
                    <a:lumMod val="75000"/>
                  </a:schemeClr>
                </a:solidFill>
                <a:latin typeface="Comic Sans MS" panose="030F0702030302020204" pitchFamily="66" charset="0"/>
              </a:rPr>
              <a:t>.</a:t>
            </a:r>
          </a:p>
          <a:p>
            <a:pPr algn="ctr" rtl="1"/>
            <a:r>
              <a:rPr lang="en" b="1" noProof="0" dirty="0">
                <a:solidFill>
                  <a:schemeClr val="accent5">
                    <a:lumMod val="75000"/>
                  </a:schemeClr>
                </a:solidFill>
                <a:latin typeface="Comic Sans MS" panose="030F0702030302020204" pitchFamily="66" charset="0"/>
              </a:rPr>
              <a:t>” </a:t>
            </a:r>
            <a:r>
              <a:rPr lang="ar-SA" sz="1400" b="1" dirty="0">
                <a:solidFill>
                  <a:schemeClr val="accent5">
                    <a:lumMod val="75000"/>
                  </a:schemeClr>
                </a:solidFill>
                <a:latin typeface="Comic Sans MS" panose="030F0702030302020204" pitchFamily="66" charset="0"/>
              </a:rPr>
              <a:t>(</a:t>
            </a:r>
            <a:r>
              <a:rPr lang="ar-SA" sz="1400" b="1" dirty="0" err="1">
                <a:solidFill>
                  <a:schemeClr val="accent5">
                    <a:lumMod val="75000"/>
                  </a:schemeClr>
                </a:solidFill>
                <a:latin typeface="Comic Sans MS" panose="030F0702030302020204" pitchFamily="66" charset="0"/>
              </a:rPr>
              <a:t>كولوسي</a:t>
            </a:r>
            <a:r>
              <a:rPr lang="ar-SA" sz="1400" b="1" dirty="0">
                <a:solidFill>
                  <a:schemeClr val="accent5">
                    <a:lumMod val="75000"/>
                  </a:schemeClr>
                </a:solidFill>
                <a:latin typeface="Comic Sans MS" panose="030F0702030302020204" pitchFamily="66" charset="0"/>
              </a:rPr>
              <a:t> </a:t>
            </a:r>
            <a:r>
              <a:rPr lang="fr-FR" sz="1400" b="1" dirty="0">
                <a:solidFill>
                  <a:schemeClr val="accent5">
                    <a:lumMod val="75000"/>
                  </a:schemeClr>
                </a:solidFill>
                <a:latin typeface="Comic Sans MS" panose="030F0702030302020204" pitchFamily="66" charset="0"/>
              </a:rPr>
              <a:t>9:1</a:t>
            </a:r>
            <a:r>
              <a:rPr lang="ar-SA" sz="1400" b="1" dirty="0">
                <a:solidFill>
                  <a:schemeClr val="accent5">
                    <a:lumMod val="75000"/>
                  </a:schemeClr>
                </a:solidFill>
                <a:latin typeface="Comic Sans MS" panose="030F0702030302020204" pitchFamily="66" charset="0"/>
              </a:rPr>
              <a:t>)</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7EB2E34-A083-7D97-2450-CD3A2609FC46}"/>
              </a:ext>
            </a:extLst>
          </p:cNvPr>
          <p:cNvSpPr txBox="1"/>
          <p:nvPr/>
        </p:nvSpPr>
        <p:spPr>
          <a:xfrm>
            <a:off x="6061652" y="1382481"/>
            <a:ext cx="5724019" cy="830997"/>
          </a:xfrm>
          <a:prstGeom prst="rect">
            <a:avLst/>
          </a:prstGeom>
          <a:noFill/>
        </p:spPr>
        <p:txBody>
          <a:bodyPr wrap="square" rtlCol="0">
            <a:spAutoFit/>
          </a:bodyPr>
          <a:lstStyle/>
          <a:p>
            <a:pPr algn="r" rtl="1">
              <a:spcBef>
                <a:spcPts val="600"/>
              </a:spcBef>
            </a:pPr>
            <a:r>
              <a:rPr lang="ar-SA" sz="2400" b="1" dirty="0"/>
              <a:t>طلب صلاة بولس يتضمن العديد من الأمور الجيدة للكولوسيين (كولوسي </a:t>
            </a:r>
            <a:r>
              <a:rPr lang="fr-FR" sz="2400" b="1" dirty="0"/>
              <a:t>11-9:1</a:t>
            </a:r>
            <a:r>
              <a:rPr lang="ar-SA" sz="2400" b="1" dirty="0"/>
              <a:t>):</a:t>
            </a:r>
            <a:endParaRPr lang="en" sz="2400" b="1" noProof="0" dirty="0"/>
          </a:p>
        </p:txBody>
      </p:sp>
      <p:graphicFrame>
        <p:nvGraphicFramePr>
          <p:cNvPr id="4" name="Diagrama 3">
            <a:extLst>
              <a:ext uri="{FF2B5EF4-FFF2-40B4-BE49-F238E27FC236}">
                <a16:creationId xmlns:a16="http://schemas.microsoft.com/office/drawing/2014/main" id="{F4E6F166-51A8-BBFB-D548-2FF1F94C4DFB}"/>
              </a:ext>
            </a:extLst>
          </p:cNvPr>
          <p:cNvGraphicFramePr/>
          <p:nvPr/>
        </p:nvGraphicFramePr>
        <p:xfrm>
          <a:off x="141050" y="1393292"/>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38DF2E08-6CB8-B9B0-6724-FD200007376E}"/>
              </a:ext>
            </a:extLst>
          </p:cNvPr>
          <p:cNvSpPr txBox="1"/>
          <p:nvPr/>
        </p:nvSpPr>
        <p:spPr>
          <a:xfrm>
            <a:off x="5659575" y="2278055"/>
            <a:ext cx="1861226" cy="1569660"/>
          </a:xfrm>
          <a:prstGeom prst="rect">
            <a:avLst/>
          </a:prstGeom>
          <a:noFill/>
        </p:spPr>
        <p:txBody>
          <a:bodyPr wrap="square" rtlCol="0">
            <a:spAutoFit/>
          </a:bodyPr>
          <a:lstStyle/>
          <a:p>
            <a:pPr algn="r" rtl="1">
              <a:spcBef>
                <a:spcPts val="600"/>
              </a:spcBef>
            </a:pPr>
            <a:r>
              <a:rPr lang="ar-SA" sz="2400" b="1" dirty="0"/>
              <a:t>هذه الصلاة هي "شكر فرح للآب" (</a:t>
            </a:r>
            <a:r>
              <a:rPr lang="ar-SA" sz="2400" b="1" dirty="0" err="1"/>
              <a:t>كولوسي</a:t>
            </a:r>
            <a:r>
              <a:rPr lang="ar-SA" sz="2400" b="1" dirty="0"/>
              <a:t> </a:t>
            </a:r>
            <a:r>
              <a:rPr lang="fr-FR" sz="2400" b="1" dirty="0"/>
              <a:t>12:1</a:t>
            </a:r>
            <a:r>
              <a:rPr lang="ar-SA" sz="2400" b="1" dirty="0"/>
              <a:t>).</a:t>
            </a:r>
            <a:endParaRPr lang="en" sz="2400" b="1" noProof="0" dirty="0"/>
          </a:p>
        </p:txBody>
      </p:sp>
      <p:sp>
        <p:nvSpPr>
          <p:cNvPr id="11" name="CuadroTexto 10">
            <a:extLst>
              <a:ext uri="{FF2B5EF4-FFF2-40B4-BE49-F238E27FC236}">
                <a16:creationId xmlns:a16="http://schemas.microsoft.com/office/drawing/2014/main" id="{348E665F-34C9-BBB3-C28C-65B011B2A4A3}"/>
              </a:ext>
            </a:extLst>
          </p:cNvPr>
          <p:cNvSpPr txBox="1"/>
          <p:nvPr/>
        </p:nvSpPr>
        <p:spPr>
          <a:xfrm>
            <a:off x="10467769" y="4348278"/>
            <a:ext cx="1599797" cy="2308324"/>
          </a:xfrm>
          <a:prstGeom prst="rect">
            <a:avLst/>
          </a:prstGeom>
          <a:noFill/>
        </p:spPr>
        <p:txBody>
          <a:bodyPr wrap="square">
            <a:spAutoFit/>
          </a:bodyPr>
          <a:lstStyle/>
          <a:p>
            <a:pPr algn="r" rtl="1">
              <a:spcBef>
                <a:spcPts val="600"/>
              </a:spcBef>
            </a:pPr>
            <a:r>
              <a:rPr lang="ar-SA" sz="2400" b="1" dirty="0"/>
              <a:t>هناك أربع قنوات يعمل من خلالها الله ليجعل صلاة بولس واقعا فينا:</a:t>
            </a:r>
            <a:endParaRPr lang="en" sz="2400" b="1" noProof="0" dirty="0"/>
          </a:p>
        </p:txBody>
      </p:sp>
      <p:pic>
        <p:nvPicPr>
          <p:cNvPr id="21" name="Imagen 20" descr="Un par de hombres sentados en una mesa&#10;&#10;El contenido generado por IA puede ser incorrecto.">
            <a:extLst>
              <a:ext uri="{FF2B5EF4-FFF2-40B4-BE49-F238E27FC236}">
                <a16:creationId xmlns:a16="http://schemas.microsoft.com/office/drawing/2014/main" id="{3EC18E25-7E26-CA90-A8BA-CA7C7B4E44CA}"/>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7473176" y="2167749"/>
            <a:ext cx="4657519" cy="1987489"/>
          </a:xfrm>
          <a:prstGeom prst="ellipse">
            <a:avLst/>
          </a:prstGeom>
          <a:ln>
            <a:noFill/>
          </a:ln>
          <a:effectLst>
            <a:softEdge rad="112500"/>
          </a:effectLst>
        </p:spPr>
      </p:pic>
      <p:graphicFrame>
        <p:nvGraphicFramePr>
          <p:cNvPr id="7" name="Diagrama 6">
            <a:extLst>
              <a:ext uri="{FF2B5EF4-FFF2-40B4-BE49-F238E27FC236}">
                <a16:creationId xmlns:a16="http://schemas.microsoft.com/office/drawing/2014/main" id="{409DD622-23EE-B3C0-7528-F3CB3531D127}"/>
              </a:ext>
            </a:extLst>
          </p:cNvPr>
          <p:cNvGraphicFramePr/>
          <p:nvPr>
            <p:extLst>
              <p:ext uri="{D42A27DB-BD31-4B8C-83A1-F6EECF244321}">
                <p14:modId xmlns:p14="http://schemas.microsoft.com/office/powerpoint/2010/main" val="3739672734"/>
              </p:ext>
            </p:extLst>
          </p:nvPr>
        </p:nvGraphicFramePr>
        <p:xfrm>
          <a:off x="-394984" y="4253028"/>
          <a:ext cx="11756487" cy="24027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77725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righ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7">
                                            <p:graphicEl>
                                              <a:dgm id="{E8EB9D21-3E30-45C2-BD9E-5320BDAEAB30}"/>
                                            </p:graphicEl>
                                          </p:spTgt>
                                        </p:tgtEl>
                                        <p:attrNameLst>
                                          <p:attrName>style.visibility</p:attrName>
                                        </p:attrNameLst>
                                      </p:cBhvr>
                                      <p:to>
                                        <p:strVal val="visible"/>
                                      </p:to>
                                    </p:set>
                                    <p:anim calcmode="lin" valueType="num">
                                      <p:cBhvr>
                                        <p:cTn id="71" dur="500" fill="hold"/>
                                        <p:tgtEl>
                                          <p:spTgt spid="7">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E8EB9D21-3E30-45C2-BD9E-5320BDAEAB30}"/>
                                            </p:graphicEl>
                                          </p:spTgt>
                                        </p:tgtEl>
                                      </p:cBhvr>
                                    </p:animEffect>
                                    <p:anim calcmode="lin" valueType="num">
                                      <p:cBhvr>
                                        <p:cTn id="74" dur="500" fill="hold"/>
                                        <p:tgtEl>
                                          <p:spTgt spid="7">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7">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7">
                                            <p:graphicEl>
                                              <a:dgm id="{A1311745-2858-4BE4-ADF3-C3D9A7386CF5}"/>
                                            </p:graphicEl>
                                          </p:spTgt>
                                        </p:tgtEl>
                                        <p:attrNameLst>
                                          <p:attrName>style.visibility</p:attrName>
                                        </p:attrNameLst>
                                      </p:cBhvr>
                                      <p:to>
                                        <p:strVal val="visible"/>
                                      </p:to>
                                    </p:set>
                                    <p:anim calcmode="lin" valueType="num">
                                      <p:cBhvr>
                                        <p:cTn id="78" dur="500" fill="hold"/>
                                        <p:tgtEl>
                                          <p:spTgt spid="7">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7">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7">
                                            <p:graphicEl>
                                              <a:dgm id="{A1311745-2858-4BE4-ADF3-C3D9A7386CF5}"/>
                                            </p:graphicEl>
                                          </p:spTgt>
                                        </p:tgtEl>
                                      </p:cBhvr>
                                    </p:animEffect>
                                    <p:anim calcmode="lin" valueType="num">
                                      <p:cBhvr>
                                        <p:cTn id="81" dur="500" fill="hold"/>
                                        <p:tgtEl>
                                          <p:spTgt spid="7">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7">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7">
                                            <p:graphicEl>
                                              <a:dgm id="{68A2714C-A2A2-4460-842C-53874DC714E7}"/>
                                            </p:graphicEl>
                                          </p:spTgt>
                                        </p:tgtEl>
                                        <p:attrNameLst>
                                          <p:attrName>style.visibility</p:attrName>
                                        </p:attrNameLst>
                                      </p:cBhvr>
                                      <p:to>
                                        <p:strVal val="visible"/>
                                      </p:to>
                                    </p:set>
                                    <p:anim calcmode="lin" valueType="num">
                                      <p:cBhvr>
                                        <p:cTn id="87" dur="500" fill="hold"/>
                                        <p:tgtEl>
                                          <p:spTgt spid="7">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7">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7">
                                            <p:graphicEl>
                                              <a:dgm id="{68A2714C-A2A2-4460-842C-53874DC714E7}"/>
                                            </p:graphicEl>
                                          </p:spTgt>
                                        </p:tgtEl>
                                      </p:cBhvr>
                                    </p:animEffect>
                                    <p:anim calcmode="lin" valueType="num">
                                      <p:cBhvr>
                                        <p:cTn id="90" dur="500" fill="hold"/>
                                        <p:tgtEl>
                                          <p:spTgt spid="7">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7">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7">
                                            <p:graphicEl>
                                              <a:dgm id="{8EC401FB-C870-4B4F-AA1C-64DC475DF4D6}"/>
                                            </p:graphicEl>
                                          </p:spTgt>
                                        </p:tgtEl>
                                        <p:attrNameLst>
                                          <p:attrName>style.visibility</p:attrName>
                                        </p:attrNameLst>
                                      </p:cBhvr>
                                      <p:to>
                                        <p:strVal val="visible"/>
                                      </p:to>
                                    </p:set>
                                    <p:anim calcmode="lin" valueType="num">
                                      <p:cBhvr>
                                        <p:cTn id="94" dur="500" fill="hold"/>
                                        <p:tgtEl>
                                          <p:spTgt spid="7">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7">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7">
                                            <p:graphicEl>
                                              <a:dgm id="{8EC401FB-C870-4B4F-AA1C-64DC475DF4D6}"/>
                                            </p:graphicEl>
                                          </p:spTgt>
                                        </p:tgtEl>
                                      </p:cBhvr>
                                    </p:animEffect>
                                    <p:anim calcmode="lin" valueType="num">
                                      <p:cBhvr>
                                        <p:cTn id="97" dur="500" fill="hold"/>
                                        <p:tgtEl>
                                          <p:spTgt spid="7">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7">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7">
                                            <p:graphicEl>
                                              <a:dgm id="{29760ED7-9D83-46E7-BA8F-3196B005E7F3}"/>
                                            </p:graphicEl>
                                          </p:spTgt>
                                        </p:tgtEl>
                                        <p:attrNameLst>
                                          <p:attrName>style.visibility</p:attrName>
                                        </p:attrNameLst>
                                      </p:cBhvr>
                                      <p:to>
                                        <p:strVal val="visible"/>
                                      </p:to>
                                    </p:set>
                                    <p:anim calcmode="lin" valueType="num">
                                      <p:cBhvr>
                                        <p:cTn id="103" dur="500" fill="hold"/>
                                        <p:tgtEl>
                                          <p:spTgt spid="7">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7">
                                            <p:graphicEl>
                                              <a:dgm id="{29760ED7-9D83-46E7-BA8F-3196B005E7F3}"/>
                                            </p:graphicEl>
                                          </p:spTgt>
                                        </p:tgtEl>
                                      </p:cBhvr>
                                    </p:animEffect>
                                    <p:anim calcmode="lin" valueType="num">
                                      <p:cBhvr>
                                        <p:cTn id="106" dur="500" fill="hold"/>
                                        <p:tgtEl>
                                          <p:spTgt spid="7">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7">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7">
                                            <p:graphicEl>
                                              <a:dgm id="{EDB16F35-AA2D-44E9-ABD8-EE0FFF5BB64A}"/>
                                            </p:graphicEl>
                                          </p:spTgt>
                                        </p:tgtEl>
                                        <p:attrNameLst>
                                          <p:attrName>style.visibility</p:attrName>
                                        </p:attrNameLst>
                                      </p:cBhvr>
                                      <p:to>
                                        <p:strVal val="visible"/>
                                      </p:to>
                                    </p:set>
                                    <p:anim calcmode="lin" valueType="num">
                                      <p:cBhvr>
                                        <p:cTn id="110" dur="500" fill="hold"/>
                                        <p:tgtEl>
                                          <p:spTgt spid="7">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7">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7">
                                            <p:graphicEl>
                                              <a:dgm id="{EDB16F35-AA2D-44E9-ABD8-EE0FFF5BB64A}"/>
                                            </p:graphicEl>
                                          </p:spTgt>
                                        </p:tgtEl>
                                      </p:cBhvr>
                                    </p:animEffect>
                                    <p:anim calcmode="lin" valueType="num">
                                      <p:cBhvr>
                                        <p:cTn id="113" dur="500" fill="hold"/>
                                        <p:tgtEl>
                                          <p:spTgt spid="7">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7">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7">
                                            <p:graphicEl>
                                              <a:dgm id="{43E7D701-2AE7-4034-B6A7-FEDA8EBADCE7}"/>
                                            </p:graphicEl>
                                          </p:spTgt>
                                        </p:tgtEl>
                                        <p:attrNameLst>
                                          <p:attrName>style.visibility</p:attrName>
                                        </p:attrNameLst>
                                      </p:cBhvr>
                                      <p:to>
                                        <p:strVal val="visible"/>
                                      </p:to>
                                    </p:set>
                                    <p:anim calcmode="lin" valueType="num">
                                      <p:cBhvr>
                                        <p:cTn id="119" dur="500" fill="hold"/>
                                        <p:tgtEl>
                                          <p:spTgt spid="7">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7">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7">
                                            <p:graphicEl>
                                              <a:dgm id="{43E7D701-2AE7-4034-B6A7-FEDA8EBADCE7}"/>
                                            </p:graphicEl>
                                          </p:spTgt>
                                        </p:tgtEl>
                                      </p:cBhvr>
                                    </p:animEffect>
                                    <p:anim calcmode="lin" valueType="num">
                                      <p:cBhvr>
                                        <p:cTn id="122" dur="500" fill="hold"/>
                                        <p:tgtEl>
                                          <p:spTgt spid="7">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7">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7">
                                            <p:graphicEl>
                                              <a:dgm id="{9F74229B-F2E1-4902-A560-A64009464455}"/>
                                            </p:graphicEl>
                                          </p:spTgt>
                                        </p:tgtEl>
                                        <p:attrNameLst>
                                          <p:attrName>style.visibility</p:attrName>
                                        </p:attrNameLst>
                                      </p:cBhvr>
                                      <p:to>
                                        <p:strVal val="visible"/>
                                      </p:to>
                                    </p:set>
                                    <p:anim calcmode="lin" valueType="num">
                                      <p:cBhvr>
                                        <p:cTn id="126" dur="500" fill="hold"/>
                                        <p:tgtEl>
                                          <p:spTgt spid="7">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7">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7">
                                            <p:graphicEl>
                                              <a:dgm id="{9F74229B-F2E1-4902-A560-A64009464455}"/>
                                            </p:graphicEl>
                                          </p:spTgt>
                                        </p:tgtEl>
                                      </p:cBhvr>
                                    </p:animEffect>
                                    <p:anim calcmode="lin" valueType="num">
                                      <p:cBhvr>
                                        <p:cTn id="129" dur="500" fill="hold"/>
                                        <p:tgtEl>
                                          <p:spTgt spid="7">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7">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P spid="11" grpId="0"/>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969586"/>
            <a:ext cx="10772775" cy="4524315"/>
          </a:xfrm>
          <a:prstGeom prst="rect">
            <a:avLst/>
          </a:prstGeom>
          <a:noFill/>
        </p:spPr>
        <p:txBody>
          <a:bodyPr wrap="square">
            <a:spAutoFit/>
          </a:bodyPr>
          <a:lstStyle/>
          <a:p>
            <a:pPr algn="ctr" rtl="1">
              <a:spcBef>
                <a:spcPts val="600"/>
              </a:spcBef>
            </a:pPr>
            <a:r>
              <a:rPr lang="ar-SA" sz="3200" b="1" dirty="0">
                <a:latin typeface="Constantia" panose="02030602050306030303" pitchFamily="18" charset="0"/>
              </a:rPr>
              <a:t>ينبغي أن تكون حياتنا مرتبطة بحياة المسيح؛ علينا أن نستمد منه باستمرار، ونتناول منه الخبز الحيّ الذي نزل من السماء، نستقي من ينبوع متجدد دائمًا، يفيض بكنوزه الوفيرة. إذا أبقينا الرب نصب أعيننا، وسمحنا لقلوبنا أن تفيض شكرًا وتسبيحًا له، فسننعم بنضارة دائمة في حياتنا الروحية. ستتخذ صلواتنا شكل حوار مع الله كما نتحدث مع صديق. سيكشف لنا أسراره شخصيًا. غالبًا ما سيغمرنا شعورٌ حلوٌ ومبهجٌ بحضور يسوع. غالبًا ما ستشتعل قلوبنا شوقًا إليه حين يقترب منا ليُناجينا كما فعل مع </a:t>
            </a:r>
            <a:r>
              <a:rPr lang="ar-SA" sz="3200" b="1" dirty="0" err="1">
                <a:latin typeface="Constantia" panose="02030602050306030303" pitchFamily="18" charset="0"/>
              </a:rPr>
              <a:t>أخنوخ</a:t>
            </a:r>
            <a:r>
              <a:rPr lang="ar-SA" sz="3200" b="1" dirty="0">
                <a:latin typeface="Constantia" panose="02030602050306030303" pitchFamily="18" charset="0"/>
              </a:rPr>
              <a:t>. عندما تكون هذه هي تجربة المسيحي حقًا، يظهر في حياته بساطة وتواضع ووداعة وخشوع في القلب، تُظهر لكل من يُخالطه أنه كان مع يسوع وتعلّم منه.</a:t>
            </a:r>
            <a:endParaRPr lang="en" sz="32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8860158" y="6215971"/>
            <a:ext cx="3102132" cy="338554"/>
          </a:xfrm>
          <a:prstGeom prst="rect">
            <a:avLst/>
          </a:prstGeom>
          <a:noFill/>
        </p:spPr>
        <p:txBody>
          <a:bodyPr wrap="none" rtlCol="0">
            <a:spAutoFit/>
          </a:bodyPr>
          <a:lstStyle/>
          <a:p>
            <a:pPr algn="ctr" rtl="1"/>
            <a:r>
              <a:rPr lang="fr-FR" sz="1600" b="1" dirty="0"/>
              <a:t>)</a:t>
            </a:r>
            <a:r>
              <a:rPr lang="ar-SA" sz="1600" b="1" dirty="0"/>
              <a:t>دروس المسيح في موضوعات، ص. 129)</a:t>
            </a:r>
            <a:endParaRPr lang="en" sz="1600" b="1" noProof="0" dirty="0"/>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873432"/>
            <a:ext cx="3777794" cy="5262979"/>
          </a:xfrm>
          <a:prstGeom prst="rect">
            <a:avLst/>
          </a:prstGeom>
          <a:noFill/>
        </p:spPr>
        <p:txBody>
          <a:bodyPr wrap="square">
            <a:spAutoFit/>
          </a:bodyPr>
          <a:lstStyle/>
          <a:p>
            <a:pPr marR="0" lvl="0" algn="ctr" defTabSz="914400" rtl="1" eaLnBrk="1" fontAlgn="auto" latinLnBrk="0" hangingPunct="1">
              <a:lnSpc>
                <a:spcPct val="100000"/>
              </a:lnSpc>
              <a:spcBef>
                <a:spcPts val="1200"/>
              </a:spcBef>
              <a:spcAft>
                <a:spcPts val="0"/>
              </a:spcAft>
              <a:buClrTx/>
              <a:buSzTx/>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r-SA" sz="4800" b="0" i="0" dirty="0">
                <a:solidFill>
                  <a:schemeClr val="accent6">
                    <a:lumMod val="20000"/>
                    <a:lumOff val="80000"/>
                  </a:schemeClr>
                </a:solidFill>
                <a:effectLst/>
                <a:latin typeface="Inter"/>
              </a:rPr>
              <a:t>وَلِي ثِقَةٌ فِي هَذَا الأَمْرِ بِالذَّاتِ: أَنَّ الَّذِي بَدَأَ فِيكُمْ عَمَلاً صَالِحاً سَوْفَ يُتَمِّمُهُ إِلَى يَوْمِ الْمَسِيحِ يَسُوعَ.</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lvl="0" algn="ctr" rtl="1">
              <a:spcBef>
                <a:spcPts val="2400"/>
              </a:spcBef>
              <a:defRPr/>
            </a:pPr>
            <a:r>
              <a:rPr lang="ar-SA" sz="28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فيلبي </a:t>
            </a:r>
            <a:r>
              <a:rPr lang="fr-FR" sz="28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6:1</a:t>
            </a:r>
            <a:r>
              <a:rPr lang="ar-SA" sz="28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endPar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638676" y="3932555"/>
            <a:ext cx="5181600" cy="2708434"/>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ar-SA" sz="2000" b="1" dirty="0">
                <a:solidFill>
                  <a:schemeClr val="accent3">
                    <a:lumMod val="60000"/>
                    <a:lumOff val="40000"/>
                  </a:schemeClr>
                </a:solidFill>
              </a:rPr>
              <a:t>أسباب للشكر والصلاة في الرسالة إلى الفِلِيبِّيِّين</a:t>
            </a:r>
            <a:r>
              <a:rPr lang="ar-SA" sz="2000" dirty="0">
                <a:solidFill>
                  <a:schemeClr val="accent3">
                    <a:lumMod val="60000"/>
                    <a:lumOff val="40000"/>
                  </a:schemeClr>
                </a:solidFill>
              </a:rPr>
              <a:t>.</a:t>
            </a:r>
            <a:r>
              <a:rPr lang="ar-SA" sz="2000" b="1" dirty="0">
                <a:solidFill>
                  <a:schemeClr val="accent3">
                    <a:lumMod val="60000"/>
                    <a:lumOff val="40000"/>
                  </a:schemeClr>
                </a:solidFill>
              </a:rPr>
              <a:t>:</a:t>
            </a:r>
            <a:endParaRPr lang="es-ES" sz="2000" b="1" dirty="0">
              <a:solidFill>
                <a:schemeClr val="accent3">
                  <a:lumMod val="60000"/>
                  <a:lumOff val="40000"/>
                </a:schemeClr>
              </a:solidFill>
            </a:endParaRPr>
          </a:p>
          <a:p>
            <a:pPr lvl="1" algn="r" rtl="1">
              <a:spcBef>
                <a:spcPts val="600"/>
              </a:spcBef>
            </a:pPr>
            <a:r>
              <a:rPr lang="ar-SA" sz="2000" b="1" dirty="0"/>
              <a:t>أسباب تدعو للشكر (فيلبي </a:t>
            </a:r>
            <a:r>
              <a:rPr lang="fr-FR" sz="2000" b="1" dirty="0"/>
              <a:t>8-3:1</a:t>
            </a:r>
            <a:r>
              <a:rPr lang="ar-SA" sz="2000" b="1" dirty="0"/>
              <a:t>)</a:t>
            </a:r>
            <a:endParaRPr lang="es-ES" sz="2000" b="1" dirty="0"/>
          </a:p>
          <a:p>
            <a:pPr lvl="1" algn="r" rtl="1">
              <a:spcBef>
                <a:spcPts val="600"/>
              </a:spcBef>
            </a:pPr>
            <a:r>
              <a:rPr lang="ar-SA" sz="2000" b="1" dirty="0"/>
              <a:t>طلبات الصلاة (فيلبي </a:t>
            </a:r>
            <a:r>
              <a:rPr lang="fr-FR" sz="2000" b="1" dirty="0"/>
              <a:t>11-9:1</a:t>
            </a:r>
            <a:r>
              <a:rPr lang="ar-SA" sz="2000" b="1" dirty="0"/>
              <a:t>)</a:t>
            </a:r>
            <a:endParaRPr lang="es-ES" sz="2000" b="1" dirty="0"/>
          </a:p>
          <a:p>
            <a:pPr algn="r" rtl="1">
              <a:spcBef>
                <a:spcPts val="600"/>
              </a:spcBef>
            </a:pPr>
            <a:r>
              <a:rPr lang="ar-SA" sz="2000" b="1" dirty="0">
                <a:solidFill>
                  <a:srgbClr val="BA9B00"/>
                </a:solidFill>
              </a:rPr>
              <a:t>الشكر والصلاة في الأوقات الصعبة (فيلبي </a:t>
            </a:r>
            <a:r>
              <a:rPr lang="fr-FR" sz="2000" b="1" dirty="0">
                <a:solidFill>
                  <a:srgbClr val="BA9B00"/>
                </a:solidFill>
              </a:rPr>
              <a:t>18-12:1</a:t>
            </a:r>
            <a:r>
              <a:rPr lang="ar-SA" sz="2000" b="1" dirty="0">
                <a:solidFill>
                  <a:srgbClr val="BA9B00"/>
                </a:solidFill>
              </a:rPr>
              <a:t>)</a:t>
            </a:r>
            <a:endParaRPr lang="es-ES" sz="2000" b="1" dirty="0">
              <a:solidFill>
                <a:srgbClr val="BA9B00"/>
              </a:solidFill>
            </a:endParaRPr>
          </a:p>
          <a:p>
            <a:pPr algn="r" rtl="1">
              <a:spcBef>
                <a:spcPts val="600"/>
              </a:spcBef>
            </a:pPr>
            <a:r>
              <a:rPr lang="ar-SA" sz="2000" b="1" dirty="0">
                <a:solidFill>
                  <a:srgbClr val="A400B9"/>
                </a:solidFill>
              </a:rPr>
              <a:t>أسباب للشكر والصلاة في الرسالة إلى كولوسي</a:t>
            </a:r>
            <a:r>
              <a:rPr lang="fr-FR" sz="2000" b="1" dirty="0">
                <a:solidFill>
                  <a:srgbClr val="A400B9"/>
                </a:solidFill>
              </a:rPr>
              <a:t> </a:t>
            </a:r>
            <a:r>
              <a:rPr lang="ar-SA" sz="2000" b="1" dirty="0">
                <a:solidFill>
                  <a:srgbClr val="A400B9"/>
                </a:solidFill>
              </a:rPr>
              <a:t>:</a:t>
            </a:r>
            <a:endParaRPr lang="es-ES" sz="2000" b="1" dirty="0">
              <a:solidFill>
                <a:srgbClr val="A400B9"/>
              </a:solidFill>
            </a:endParaRPr>
          </a:p>
          <a:p>
            <a:pPr lvl="1" algn="r" rtl="1">
              <a:spcBef>
                <a:spcPts val="600"/>
              </a:spcBef>
            </a:pPr>
            <a:r>
              <a:rPr lang="ar-SA" sz="2000" b="1" dirty="0"/>
              <a:t>أسباب للشكر (كولوسي </a:t>
            </a:r>
            <a:r>
              <a:rPr lang="fr-FR" sz="2000" b="1" dirty="0"/>
              <a:t>8-3:1</a:t>
            </a:r>
            <a:r>
              <a:rPr lang="ar-SA" sz="2000" b="1" dirty="0"/>
              <a:t>)</a:t>
            </a:r>
            <a:endParaRPr lang="es-ES" sz="2000" b="1" dirty="0"/>
          </a:p>
          <a:p>
            <a:pPr lvl="1" algn="r" rtl="1">
              <a:spcBef>
                <a:spcPts val="600"/>
              </a:spcBef>
            </a:pPr>
            <a:r>
              <a:rPr lang="ar-SA" sz="2000" b="1" dirty="0"/>
              <a:t>طلبات الصلاة (كولوسي </a:t>
            </a:r>
            <a:r>
              <a:rPr lang="fr-FR" sz="2000" b="1" dirty="0"/>
              <a:t>12-9:1</a:t>
            </a:r>
            <a:r>
              <a:rPr lang="ar-SA" sz="2000" b="1" dirty="0"/>
              <a:t>)</a:t>
            </a:r>
            <a:endParaRPr lang="en" sz="2000" b="1" noProof="0" dirty="0"/>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118110"/>
            <a:ext cx="6772275" cy="830997"/>
          </a:xfrm>
          <a:prstGeom prst="rect">
            <a:avLst/>
          </a:prstGeom>
          <a:noFill/>
        </p:spPr>
        <p:txBody>
          <a:bodyPr wrap="square" rtlCol="0">
            <a:spAutoFit/>
          </a:bodyPr>
          <a:lstStyle/>
          <a:p>
            <a:pPr algn="r" rtl="1">
              <a:spcBef>
                <a:spcPts val="600"/>
              </a:spcBef>
            </a:pPr>
            <a:r>
              <a:rPr lang="ar-SA" sz="2400" b="1" dirty="0"/>
              <a:t>لم تكن تلك أوقاتًا سهلة بالنسبة لبولس. وكان من السهل عليه أن يستسلم لليأس بسبب فقدانه لحريته.</a:t>
            </a:r>
            <a:endParaRPr lang="en" sz="2400" b="1" noProof="0" dirty="0"/>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0800000" flipH="1">
            <a:off x="9419108" y="5879095"/>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0800000" flipH="1">
            <a:off x="9419108" y="4742737"/>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0800000" flipH="1">
            <a:off x="9419108" y="4352084"/>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0800000" flipH="1">
            <a:off x="9419108" y="6260106"/>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0800000" flipH="1">
            <a:off x="9820276" y="5124847"/>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0800000" flipH="1">
            <a:off x="9820276" y="3969444"/>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rot="10800000" flipH="1">
            <a:off x="9820276" y="5520968"/>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830997"/>
          </a:xfrm>
          <a:prstGeom prst="rect">
            <a:avLst/>
          </a:prstGeom>
          <a:noFill/>
        </p:spPr>
        <p:txBody>
          <a:bodyPr wrap="square">
            <a:spAutoFit/>
          </a:bodyPr>
          <a:lstStyle/>
          <a:p>
            <a:pPr algn="r" rtl="1"/>
            <a:r>
              <a:rPr lang="ar-SA" sz="2400" b="1" dirty="0"/>
              <a:t>لم يمنعه سجنه من الاستمرار في التواصل مع الأب، ولا من التشفّع من أجل الآخرين بالصلاة.</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1179890"/>
            <a:ext cx="6772273" cy="830997"/>
          </a:xfrm>
          <a:prstGeom prst="rect">
            <a:avLst/>
          </a:prstGeom>
          <a:noFill/>
        </p:spPr>
        <p:txBody>
          <a:bodyPr wrap="square">
            <a:spAutoFit/>
          </a:bodyPr>
          <a:lstStyle/>
          <a:p>
            <a:pPr algn="r" rtl="1">
              <a:spcBef>
                <a:spcPts val="600"/>
              </a:spcBef>
            </a:pPr>
            <a:r>
              <a:rPr lang="ar-SA" sz="2400" b="1" dirty="0"/>
              <a:t>لكن كما أنه كان قد أنشد الترانيم في سجنه القاتم في فيلبي، وجد بولس أسبابًا للشكر ينقلها إلى إخوته وأخواته في فيلبي </a:t>
            </a:r>
            <a:r>
              <a:rPr lang="ar-SA" sz="2400" b="1" dirty="0" err="1"/>
              <a:t>وكولوسي</a:t>
            </a:r>
            <a:r>
              <a:rPr lang="ar-SA" sz="2400" b="1" dirty="0"/>
              <a:t>.</a:t>
            </a:r>
            <a:endParaRPr lang="en" sz="2400" b="1" noProof="0" dirty="0"/>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2"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righ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righ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righ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2"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righ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2"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righ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2"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righ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2"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righ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rtl="1"/>
            <a:r>
              <a:rPr lang="ar-SA" sz="3600" b="1" dirty="0">
                <a:ln/>
                <a:solidFill>
                  <a:srgbClr val="002060"/>
                </a:solidFill>
              </a:rPr>
              <a:t>أسباب للشكر والصلاة في الرسالة إلى </a:t>
            </a:r>
            <a:r>
              <a:rPr lang="ar-SA" sz="3600" b="1" dirty="0" err="1">
                <a:solidFill>
                  <a:srgbClr val="002060"/>
                </a:solidFill>
              </a:rPr>
              <a:t>الفِلِيبِّيِّين</a:t>
            </a:r>
            <a:r>
              <a:rPr lang="ar-SA" sz="3600" dirty="0">
                <a:solidFill>
                  <a:srgbClr val="002060"/>
                </a:solidFill>
              </a:rPr>
              <a:t>.</a:t>
            </a:r>
            <a:endParaRPr lang="en" sz="3600" b="1" noProof="0" dirty="0">
              <a:ln/>
              <a:solidFill>
                <a:srgbClr val="002060"/>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1769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4400" b="1">
                <a:ln/>
                <a:solidFill>
                  <a:schemeClr val="accent4"/>
                </a:solidFill>
              </a:rPr>
              <a:t>أسباب للشكر</a:t>
            </a:r>
            <a:endParaRPr lang="en" sz="4400" b="1" noProof="0" dirty="0">
              <a:ln/>
              <a:solidFill>
                <a:schemeClr val="accent4"/>
              </a:solidFill>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880353"/>
            <a:ext cx="8720705" cy="389513"/>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rtl="1"/>
            <a:r>
              <a:rPr lang="en" b="1" noProof="0" dirty="0">
                <a:solidFill>
                  <a:schemeClr val="accent1"/>
                </a:solidFill>
                <a:latin typeface="Comic Sans MS" panose="030F0702030302020204" pitchFamily="66" charset="0"/>
              </a:rPr>
              <a:t>‘</a:t>
            </a:r>
            <a:r>
              <a:rPr lang="ar-SA" b="1" dirty="0">
                <a:solidFill>
                  <a:schemeClr val="accent1"/>
                </a:solidFill>
              </a:rPr>
              <a:t>وَلِي ثِقَةٌ فِي هَذَا الأَمْرِ بِالذَّاتِ: أَنَّ الَّذِي بَدَأَ فِيكُمْ عَمَلاً صَالِحاً سَوْفَ يُتَمِّمُهُ إِلَى يَوْمِ الْمَسِيحِ يَسُوعَ</a:t>
            </a:r>
            <a:r>
              <a:rPr lang="fr-FR" b="1" dirty="0"/>
              <a:t> </a:t>
            </a:r>
            <a:r>
              <a:rPr lang="fr-FR" b="1" dirty="0">
                <a:solidFill>
                  <a:schemeClr val="accent1"/>
                </a:solidFill>
              </a:rPr>
              <a:t> </a:t>
            </a:r>
            <a:r>
              <a:rPr lang="fr-FR" dirty="0">
                <a:solidFill>
                  <a:schemeClr val="accent1"/>
                </a:solidFill>
              </a:rPr>
              <a:t>)</a:t>
            </a:r>
            <a:r>
              <a:rPr lang="en" b="1" noProof="0" dirty="0">
                <a:solidFill>
                  <a:schemeClr val="tx2">
                    <a:lumMod val="50000"/>
                    <a:lumOff val="50000"/>
                  </a:schemeClr>
                </a:solidFill>
                <a:latin typeface="Comic Sans MS" panose="030F0702030302020204" pitchFamily="66" charset="0"/>
              </a:rPr>
              <a:t> ‘</a:t>
            </a:r>
            <a:r>
              <a:rPr lang="ar-SA" sz="1400" b="1" dirty="0">
                <a:solidFill>
                  <a:schemeClr val="tx2">
                    <a:lumMod val="50000"/>
                    <a:lumOff val="50000"/>
                  </a:schemeClr>
                </a:solidFill>
                <a:latin typeface="Comic Sans MS" panose="030F0702030302020204" pitchFamily="66" charset="0"/>
              </a:rPr>
              <a:t>فيلبي</a:t>
            </a:r>
            <a:r>
              <a:rPr lang="fr-FR" sz="1400" b="1" dirty="0">
                <a:solidFill>
                  <a:schemeClr val="tx2">
                    <a:lumMod val="50000"/>
                    <a:lumOff val="50000"/>
                  </a:schemeClr>
                </a:solidFill>
                <a:latin typeface="Comic Sans MS" panose="030F0702030302020204" pitchFamily="66" charset="0"/>
              </a:rPr>
              <a:t> 6:1</a:t>
            </a:r>
            <a:r>
              <a:rPr lang="ar-SA" sz="1400" b="1" dirty="0">
                <a:solidFill>
                  <a:schemeClr val="tx2">
                    <a:lumMod val="50000"/>
                    <a:lumOff val="50000"/>
                  </a:schemeClr>
                </a:solidFill>
                <a:latin typeface="Comic Sans MS" panose="030F0702030302020204" pitchFamily="66" charset="0"/>
              </a:rPr>
              <a:t>)</a:t>
            </a:r>
            <a:endParaRPr lang="en" sz="1400" b="1" noProof="0" dirty="0">
              <a:solidFill>
                <a:schemeClr val="tx2">
                  <a:lumMod val="50000"/>
                  <a:lumOff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8" y="1300837"/>
            <a:ext cx="7641006" cy="830997"/>
          </a:xfrm>
          <a:prstGeom prst="rect">
            <a:avLst/>
          </a:prstGeom>
          <a:noFill/>
        </p:spPr>
        <p:txBody>
          <a:bodyPr wrap="square" rtlCol="0">
            <a:spAutoFit/>
          </a:bodyPr>
          <a:lstStyle/>
          <a:p>
            <a:pPr algn="r" rtl="1">
              <a:spcBef>
                <a:spcPts val="600"/>
              </a:spcBef>
            </a:pPr>
            <a:r>
              <a:rPr lang="ar-SA" sz="2400" b="1" dirty="0"/>
              <a:t>يبدأ بولس رسالته بشكر الله على المؤمنين </a:t>
            </a:r>
            <a:r>
              <a:rPr lang="ar-SA" sz="2400" b="1" dirty="0" err="1"/>
              <a:t>بفيلبي</a:t>
            </a:r>
            <a:br>
              <a:rPr lang="ar-SA" sz="2400" b="1" dirty="0"/>
            </a:br>
            <a:r>
              <a:rPr lang="ar-SA" sz="2400" b="1" dirty="0"/>
              <a:t>(فيلبي </a:t>
            </a:r>
            <a:r>
              <a:rPr lang="fr-FR" sz="2400" b="1" dirty="0"/>
              <a:t>3:1</a:t>
            </a:r>
            <a:r>
              <a:rPr lang="ar-SA" sz="2400" b="1" dirty="0"/>
              <a:t>)، الذي كان يحبهم كثيرا (فيلبي </a:t>
            </a:r>
            <a:r>
              <a:rPr lang="fr-FR" sz="2400" b="1" dirty="0"/>
              <a:t>8:1</a:t>
            </a:r>
            <a:r>
              <a:rPr lang="ar-SA" sz="2400" b="1" dirty="0"/>
              <a:t>).</a:t>
            </a:r>
            <a:endParaRPr lang="en" sz="2400" b="1" noProof="0" dirty="0"/>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317250"/>
            <a:ext cx="5428952" cy="1938992"/>
          </a:xfrm>
          <a:prstGeom prst="rect">
            <a:avLst/>
          </a:prstGeom>
          <a:noFill/>
        </p:spPr>
        <p:txBody>
          <a:bodyPr wrap="square">
            <a:spAutoFit/>
          </a:bodyPr>
          <a:lstStyle/>
          <a:p>
            <a:pPr algn="r" rtl="1">
              <a:spcBef>
                <a:spcPts val="600"/>
              </a:spcBef>
            </a:pPr>
            <a:r>
              <a:rPr lang="ar-SA" sz="2400" b="1" dirty="0"/>
              <a:t>كما كان رئيس الكهنة يحمل على صدريته، قريبًا من قلبه، أسماء أسباط إسرائيل منقوشة على جواهر عندما كان يقف أمام الله، هكذا كان بولس يحمل «في قلبه» كلَّ عضوٍ من أعضاء الكنيسة وهو يقف أمام الله في الصلاة ليتشفّع من أجلهم (فيلبي </a:t>
            </a:r>
            <a:r>
              <a:rPr lang="fr-FR" sz="2400" b="1" dirty="0"/>
              <a:t>7:1</a:t>
            </a:r>
            <a:r>
              <a:rPr lang="ar-SA" sz="2400" b="1" dirty="0"/>
              <a:t>).</a:t>
            </a:r>
            <a:endParaRPr lang="en" sz="2400" b="1" noProof="0" dirty="0"/>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5428952" cy="1200329"/>
          </a:xfrm>
          <a:prstGeom prst="rect">
            <a:avLst/>
          </a:prstGeom>
          <a:noFill/>
        </p:spPr>
        <p:txBody>
          <a:bodyPr wrap="square">
            <a:spAutoFit/>
          </a:bodyPr>
          <a:lstStyle/>
          <a:p>
            <a:pPr algn="r" rtl="1"/>
            <a:r>
              <a:rPr lang="ar-SA" sz="2400" b="1" dirty="0"/>
              <a:t>أما السبب الثالث للشكر، فهو أن أهل فيلبي شاركوه «في قيوده، وفي الدفاع عن الإنجيل وتثبيته» </a:t>
            </a:r>
            <a:br>
              <a:rPr lang="es-ES" sz="2400" b="1" dirty="0"/>
            </a:br>
            <a:r>
              <a:rPr lang="ar-SA" sz="2400" b="1" dirty="0"/>
              <a:t>(فيلبي </a:t>
            </a:r>
            <a:r>
              <a:rPr lang="fr-FR" sz="2400" b="1" dirty="0"/>
              <a:t>7:1</a:t>
            </a:r>
            <a:r>
              <a:rPr lang="ar-SA" sz="2400" b="1" dirty="0"/>
              <a:t>).</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441658"/>
            <a:ext cx="5428952" cy="830997"/>
          </a:xfrm>
          <a:prstGeom prst="rect">
            <a:avLst/>
          </a:prstGeom>
          <a:noFill/>
        </p:spPr>
        <p:txBody>
          <a:bodyPr wrap="square">
            <a:spAutoFit/>
          </a:bodyPr>
          <a:lstStyle/>
          <a:p>
            <a:pPr algn="r" rtl="1">
              <a:spcBef>
                <a:spcPts val="600"/>
              </a:spcBef>
            </a:pPr>
            <a:r>
              <a:rPr lang="ar-SA" sz="2400" b="1" dirty="0"/>
              <a:t>شمل امتنانه حقيقة أن </a:t>
            </a:r>
            <a:r>
              <a:rPr lang="ar-SA" sz="2400" b="1" dirty="0" err="1"/>
              <a:t>الفِلِيبِّيِّين</a:t>
            </a:r>
            <a:r>
              <a:rPr lang="ar-SA" sz="2400" b="1" dirty="0"/>
              <a:t> ظلوا أوفياء للإنجيل، وأن الله كان يكملهم كل يوم (فيلبي</a:t>
            </a:r>
            <a:r>
              <a:rPr lang="fr-FR" sz="2400" b="1" dirty="0"/>
              <a:t>-5:1</a:t>
            </a:r>
            <a:r>
              <a:rPr lang="ar-SA" sz="2400" b="1" dirty="0"/>
              <a:t>6).</a:t>
            </a:r>
            <a:endParaRPr lang="en" sz="2400" b="1" noProof="0" dirty="0"/>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righ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righ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11092517"/>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11176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spc="300">
                <a:ln/>
                <a:solidFill>
                  <a:schemeClr val="accent3"/>
                </a:solidFill>
                <a:effectLst>
                  <a:reflection blurRad="6350" stA="55000" endA="300" endPos="24000" dir="5400000" sy="-100000" algn="bl" rotWithShape="0"/>
                </a:effectLst>
              </a:rPr>
              <a:t>طلبات الصلاة</a:t>
            </a:r>
            <a:endParaRPr lang="en" sz="4400" b="1" spc="300" noProof="0" dirty="0">
              <a:ln/>
              <a:solidFill>
                <a:schemeClr val="accent3"/>
              </a:solidFill>
              <a:effectLst>
                <a:reflection blurRad="6350" stA="55000" endA="300" endPos="24000" dir="5400000" sy="-100000" algn="bl" rotWithShape="0"/>
              </a:effectLst>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812254"/>
            <a:ext cx="11814071" cy="646331"/>
          </a:xfrm>
          <a:prstGeom prst="rect">
            <a:avLst/>
          </a:prstGeom>
          <a:noFill/>
        </p:spPr>
        <p:txBody>
          <a:bodyPr wrap="square">
            <a:spAutoFit/>
            <a:scene3d>
              <a:camera prst="orthographicFront"/>
              <a:lightRig rig="threePt" dir="t"/>
            </a:scene3d>
            <a:sp3d extrusionH="57150">
              <a:bevelT w="38100" h="38100"/>
            </a:sp3d>
          </a:bodyPr>
          <a:lstStyle/>
          <a:p>
            <a:pPr algn="ctr" rtl="1"/>
            <a:r>
              <a:rPr lang="en" b="1" noProof="0" dirty="0">
                <a:solidFill>
                  <a:srgbClr val="7030A0"/>
                </a:solidFill>
                <a:latin typeface="Comic Sans MS" panose="030F0702030302020204" pitchFamily="66" charset="0"/>
              </a:rPr>
              <a:t>“</a:t>
            </a:r>
            <a:r>
              <a:rPr lang="ar-SA" b="1" dirty="0"/>
              <a:t>وَصَلاتِي لأَجْلِكُمْ هِيَ هَذِهِ: أَنْ تَزْدَادَ مَحَبَّتُكُمْ أَكْثَرَ فَأَكْثَرَ فِي تَمَامِ الْمَعْرِفَةِ وَالإِدْرَاكِ، 10لِكَيْ تَسْتَحْسِنُوا الأُمُورَ الْمُمْتَازَةَ، حَتَّى تَكُونُوا طَاهِرِينَ وَخَالِينَ مِنَ الْعَثَرَاتِ إِلَى يَوْمِ الْمَسِيحِ، 11كَامِلِينَ فِي ثِمَارِ الْبِرِّ الآتِيَةِ بِيَسُوعَ الْمَسِيحِ، لِمَجْدِ اللهِ وَحَمْدِهِ.</a:t>
            </a:r>
            <a:r>
              <a:rPr lang="en" b="1" noProof="0" dirty="0">
                <a:solidFill>
                  <a:srgbClr val="7030A0"/>
                </a:solidFill>
                <a:latin typeface="Comic Sans MS" panose="030F0702030302020204" pitchFamily="66" charset="0"/>
              </a:rPr>
              <a:t>.” </a:t>
            </a:r>
            <a:r>
              <a:rPr lang="ar-SA" sz="1400" b="1" dirty="0">
                <a:solidFill>
                  <a:srgbClr val="7030A0"/>
                </a:solidFill>
                <a:latin typeface="Comic Sans MS" panose="030F0702030302020204" pitchFamily="66" charset="0"/>
              </a:rPr>
              <a:t>(فيلبي</a:t>
            </a:r>
            <a:r>
              <a:rPr lang="fr-FR" sz="1400" b="1" dirty="0">
                <a:solidFill>
                  <a:srgbClr val="7030A0"/>
                </a:solidFill>
                <a:latin typeface="Comic Sans MS" panose="030F0702030302020204" pitchFamily="66" charset="0"/>
              </a:rPr>
              <a:t>11-9:1 </a:t>
            </a:r>
            <a:r>
              <a:rPr lang="ar-SA" sz="1400" b="1" dirty="0">
                <a:solidFill>
                  <a:srgbClr val="7030A0"/>
                </a:solidFill>
                <a:latin typeface="Comic Sans MS" panose="030F0702030302020204" pitchFamily="66" charset="0"/>
              </a:rPr>
              <a:t>)</a:t>
            </a:r>
            <a:endParaRPr lang="en" sz="1400" b="1" noProof="0"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id="{719F2F77-725B-4961-E0CC-8E81AFE088D9}"/>
              </a:ext>
            </a:extLst>
          </p:cNvPr>
          <p:cNvSpPr txBox="1"/>
          <p:nvPr/>
        </p:nvSpPr>
        <p:spPr>
          <a:xfrm>
            <a:off x="4329266" y="1989154"/>
            <a:ext cx="4514330" cy="830997"/>
          </a:xfrm>
          <a:prstGeom prst="rect">
            <a:avLst/>
          </a:prstGeom>
          <a:noFill/>
        </p:spPr>
        <p:txBody>
          <a:bodyPr wrap="square" rtlCol="0">
            <a:spAutoFit/>
          </a:bodyPr>
          <a:lstStyle/>
          <a:p>
            <a:pPr algn="r" rtl="1"/>
            <a:r>
              <a:rPr lang="ar-SA" sz="2400" b="1" dirty="0"/>
              <a:t>يمكننا أن نعتبر دافع صلاة بولس بمثابة </a:t>
            </a:r>
            <a:endParaRPr lang="fr-FR" sz="2400" b="1" dirty="0"/>
          </a:p>
          <a:p>
            <a:pPr algn="r" rtl="1"/>
            <a:r>
              <a:rPr lang="ar-SA" sz="2400" b="1" dirty="0"/>
              <a:t>«سببٍ مُقيَّد» (فيلبي 1: 9–11</a:t>
            </a:r>
            <a:r>
              <a:rPr lang="fr-FR" sz="2400" b="1"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7432572" y="5820288"/>
            <a:ext cx="4571999" cy="830997"/>
          </a:xfrm>
          <a:custGeom>
            <a:avLst/>
            <a:gdLst>
              <a:gd name="csX0" fmla="*/ 0 w 4571999"/>
              <a:gd name="csY0" fmla="*/ 0 h 830997"/>
              <a:gd name="csX1" fmla="*/ 525780 w 4571999"/>
              <a:gd name="csY1" fmla="*/ 0 h 830997"/>
              <a:gd name="csX2" fmla="*/ 1097280 w 4571999"/>
              <a:gd name="csY2" fmla="*/ 0 h 830997"/>
              <a:gd name="csX3" fmla="*/ 1714500 w 4571999"/>
              <a:gd name="csY3" fmla="*/ 0 h 830997"/>
              <a:gd name="csX4" fmla="*/ 2331719 w 4571999"/>
              <a:gd name="csY4" fmla="*/ 0 h 830997"/>
              <a:gd name="csX5" fmla="*/ 2766059 w 4571999"/>
              <a:gd name="csY5" fmla="*/ 0 h 830997"/>
              <a:gd name="csX6" fmla="*/ 3246119 w 4571999"/>
              <a:gd name="csY6" fmla="*/ 0 h 830997"/>
              <a:gd name="csX7" fmla="*/ 3771899 w 4571999"/>
              <a:gd name="csY7" fmla="*/ 0 h 830997"/>
              <a:gd name="csX8" fmla="*/ 4571999 w 4571999"/>
              <a:gd name="csY8" fmla="*/ 0 h 830997"/>
              <a:gd name="csX9" fmla="*/ 4571999 w 4571999"/>
              <a:gd name="csY9" fmla="*/ 415499 h 830997"/>
              <a:gd name="csX10" fmla="*/ 4571999 w 4571999"/>
              <a:gd name="csY10" fmla="*/ 830997 h 830997"/>
              <a:gd name="csX11" fmla="*/ 3954779 w 4571999"/>
              <a:gd name="csY11" fmla="*/ 830997 h 830997"/>
              <a:gd name="csX12" fmla="*/ 3474719 w 4571999"/>
              <a:gd name="csY12" fmla="*/ 830997 h 830997"/>
              <a:gd name="csX13" fmla="*/ 2857499 w 4571999"/>
              <a:gd name="csY13" fmla="*/ 830997 h 830997"/>
              <a:gd name="csX14" fmla="*/ 2286000 w 4571999"/>
              <a:gd name="csY14" fmla="*/ 830997 h 830997"/>
              <a:gd name="csX15" fmla="*/ 1851660 w 4571999"/>
              <a:gd name="csY15" fmla="*/ 830997 h 830997"/>
              <a:gd name="csX16" fmla="*/ 1280160 w 4571999"/>
              <a:gd name="csY16" fmla="*/ 830997 h 830997"/>
              <a:gd name="csX17" fmla="*/ 800100 w 4571999"/>
              <a:gd name="csY17" fmla="*/ 830997 h 830997"/>
              <a:gd name="csX18" fmla="*/ 0 w 4571999"/>
              <a:gd name="csY18" fmla="*/ 830997 h 830997"/>
              <a:gd name="csX19" fmla="*/ 0 w 4571999"/>
              <a:gd name="csY19" fmla="*/ 440428 h 830997"/>
              <a:gd name="csX20" fmla="*/ 0 w 4571999"/>
              <a:gd name="csY20" fmla="*/ 0 h 8309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830997"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04175" y="158321"/>
                  <a:pt x="4531267" y="255147"/>
                  <a:pt x="4571999" y="415499"/>
                </a:cubicBezTo>
                <a:cubicBezTo>
                  <a:pt x="4612731" y="575851"/>
                  <a:pt x="4564257" y="710356"/>
                  <a:pt x="4571999" y="830997"/>
                </a:cubicBezTo>
                <a:cubicBezTo>
                  <a:pt x="4286151" y="836004"/>
                  <a:pt x="4200049" y="763818"/>
                  <a:pt x="3954779" y="830997"/>
                </a:cubicBezTo>
                <a:cubicBezTo>
                  <a:pt x="3709509" y="898176"/>
                  <a:pt x="3657704" y="792528"/>
                  <a:pt x="3474719" y="830997"/>
                </a:cubicBezTo>
                <a:cubicBezTo>
                  <a:pt x="3291734" y="869466"/>
                  <a:pt x="3083194" y="797575"/>
                  <a:pt x="2857499" y="830997"/>
                </a:cubicBezTo>
                <a:cubicBezTo>
                  <a:pt x="2631804" y="864419"/>
                  <a:pt x="2541215" y="786149"/>
                  <a:pt x="2286000" y="830997"/>
                </a:cubicBezTo>
                <a:cubicBezTo>
                  <a:pt x="2030785" y="875845"/>
                  <a:pt x="1951642" y="780660"/>
                  <a:pt x="1851660" y="830997"/>
                </a:cubicBezTo>
                <a:cubicBezTo>
                  <a:pt x="1751678" y="881334"/>
                  <a:pt x="1564295" y="798695"/>
                  <a:pt x="1280160" y="830997"/>
                </a:cubicBezTo>
                <a:cubicBezTo>
                  <a:pt x="996025" y="863299"/>
                  <a:pt x="986615" y="803123"/>
                  <a:pt x="800100" y="830997"/>
                </a:cubicBezTo>
                <a:cubicBezTo>
                  <a:pt x="613585" y="858871"/>
                  <a:pt x="275494" y="817763"/>
                  <a:pt x="0" y="830997"/>
                </a:cubicBezTo>
                <a:cubicBezTo>
                  <a:pt x="-35345" y="646649"/>
                  <a:pt x="36303" y="570168"/>
                  <a:pt x="0" y="440428"/>
                </a:cubicBezTo>
                <a:cubicBezTo>
                  <a:pt x="-36303" y="310688"/>
                  <a:pt x="36339" y="183069"/>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rtl="1">
              <a:spcBef>
                <a:spcPts val="600"/>
              </a:spcBef>
            </a:pPr>
            <a:r>
              <a:rPr lang="ar-SA" sz="2400" b="1"/>
              <a:t>كيف يمكن أن يكون حبنا "يزداد فأكثر"؟ لماذا هذا مهم جدا للحياة المسيحية؟</a:t>
            </a:r>
            <a:endParaRPr lang="en" sz="2400" b="1" noProof="0" dirty="0"/>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85750"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4985789" y="4391271"/>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9242920" y="2090581"/>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right)">
                                      <p:cBhvr>
                                        <p:cTn id="31" dur="500"/>
                                        <p:tgtEl>
                                          <p:spTgt spid="7">
                                            <p:graphicEl>
                                              <a:dgm id="{CDEDEE18-2F4A-4842-908F-40437515B9BE}"/>
                                            </p:graphic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right)">
                                      <p:cBhvr>
                                        <p:cTn id="34" dur="500"/>
                                        <p:tgtEl>
                                          <p:spTgt spid="7">
                                            <p:graphicEl>
                                              <a:dgm id="{47D75436-2C5A-4374-8BE3-B4A2753A70D8}"/>
                                            </p:graphicEl>
                                          </p:spTgt>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righ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right)">
                                      <p:cBhvr>
                                        <p:cTn id="42" dur="500"/>
                                        <p:tgtEl>
                                          <p:spTgt spid="7">
                                            <p:graphicEl>
                                              <a:dgm id="{DCA00E30-EAB0-4E3A-A2F1-BEA78C727435}"/>
                                            </p:graphicEl>
                                          </p:spTgt>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right)">
                                      <p:cBhvr>
                                        <p:cTn id="45" dur="500"/>
                                        <p:tgtEl>
                                          <p:spTgt spid="7">
                                            <p:graphicEl>
                                              <a:dgm id="{7647920E-FF91-4C18-85D4-B46630961676}"/>
                                            </p:graphicEl>
                                          </p:spTgt>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righ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right)">
                                      <p:cBhvr>
                                        <p:cTn id="53" dur="500"/>
                                        <p:tgtEl>
                                          <p:spTgt spid="7">
                                            <p:graphicEl>
                                              <a:dgm id="{FC4AA45B-22E2-4660-BD73-56E5D53B53C4}"/>
                                            </p:graphicEl>
                                          </p:spTgt>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right)">
                                      <p:cBhvr>
                                        <p:cTn id="56" dur="500"/>
                                        <p:tgtEl>
                                          <p:spTgt spid="7">
                                            <p:graphicEl>
                                              <a:dgm id="{F602706B-F6E9-4C52-BA43-CECC909FA77F}"/>
                                            </p:graphicEl>
                                          </p:spTgt>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righ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right)">
                                      <p:cBhvr>
                                        <p:cTn id="64" dur="500"/>
                                        <p:tgtEl>
                                          <p:spTgt spid="7">
                                            <p:graphicEl>
                                              <a:dgm id="{ACFCC498-7F3E-4F24-BC13-0EA9A2BF0B69}"/>
                                            </p:graphicEl>
                                          </p:spTgt>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right)">
                                      <p:cBhvr>
                                        <p:cTn id="67" dur="500"/>
                                        <p:tgtEl>
                                          <p:spTgt spid="7">
                                            <p:graphicEl>
                                              <a:dgm id="{AA1F59CF-AF52-45A7-9C1E-D6FA18C09F4B}"/>
                                            </p:graphicEl>
                                          </p:spTgt>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righ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2"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right)">
                                      <p:cBhvr>
                                        <p:cTn id="81" dur="500"/>
                                        <p:tgtEl>
                                          <p:spTgt spid="7">
                                            <p:graphicEl>
                                              <a:dgm id="{AE7C1B98-0BD6-4D32-9954-4FBDDD521E46}"/>
                                            </p:graphicEl>
                                          </p:spTgt>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right)">
                                      <p:cBhvr>
                                        <p:cTn id="84" dur="500"/>
                                        <p:tgtEl>
                                          <p:spTgt spid="7">
                                            <p:graphicEl>
                                              <a:dgm id="{9404D6B4-34B7-4FEB-8D8B-FE766A754DAE}"/>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righ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right)">
                                      <p:cBhvr>
                                        <p:cTn id="92" dur="500"/>
                                        <p:tgtEl>
                                          <p:spTgt spid="7">
                                            <p:graphicEl>
                                              <a:dgm id="{321C2226-C9D3-4142-9F23-19C9BECAB2C1}"/>
                                            </p:graphicEl>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righ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rtl="1"/>
            <a:r>
              <a:rPr lang="ar-SA" sz="4800" b="1" dirty="0">
                <a:ln/>
                <a:solidFill>
                  <a:schemeClr val="accent3">
                    <a:lumMod val="75000"/>
                  </a:schemeClr>
                </a:solidFill>
              </a:rPr>
              <a:t>الشكر والصلاة في الأوقات الصعبة</a:t>
            </a:r>
            <a:endParaRPr lang="en" sz="4800" b="1" noProof="0" dirty="0">
              <a:ln/>
              <a:solidFill>
                <a:schemeClr val="accent3">
                  <a:lumMod val="75000"/>
                </a:schemeClr>
              </a:solidFill>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rtl="1"/>
            <a:r>
              <a:rPr lang="en" b="1" noProof="0" dirty="0">
                <a:effectLst>
                  <a:outerShdw blurRad="38100" dist="38100" dir="2700000" algn="tl">
                    <a:srgbClr val="000000">
                      <a:alpha val="43137"/>
                    </a:srgbClr>
                  </a:outerShdw>
                </a:effectLst>
                <a:latin typeface="Comic Sans MS" panose="030F0702030302020204" pitchFamily="66" charset="0"/>
              </a:rPr>
              <a:t>“</a:t>
            </a:r>
            <a:r>
              <a:rPr lang="ar-SA" b="1" dirty="0"/>
              <a:t>عَلَى أَنِّي أُرِيدُ أَنْ تَعْلَمُوا، أَيُّهَا الإِخْوَةُ، أَنَّ أَحْوَالِي قَدْ أَدَّتْ فِي الْوَاقِعِ إِلَى انْتِشَارِ الإِنْجِيلِ بِنَجَاحٍ</a:t>
            </a:r>
            <a:r>
              <a:rPr lang="en" b="1" noProof="0" dirty="0">
                <a:effectLst>
                  <a:outerShdw blurRad="38100" dist="38100" dir="2700000" algn="tl">
                    <a:srgbClr val="000000">
                      <a:alpha val="43137"/>
                    </a:srgbClr>
                  </a:outerShdw>
                </a:effectLst>
                <a:latin typeface="Comic Sans MS" panose="030F0702030302020204" pitchFamily="66" charset="0"/>
              </a:rPr>
              <a:t>       </a:t>
            </a:r>
            <a:r>
              <a:rPr lang="en" sz="1400" b="1" noProof="0" dirty="0">
                <a:effectLst>
                  <a:outerShdw blurRad="38100" dist="38100" dir="2700000" algn="tl">
                    <a:srgbClr val="000000">
                      <a:alpha val="43137"/>
                    </a:srgbClr>
                  </a:outerShdw>
                </a:effectLst>
                <a:latin typeface="Comic Sans MS" panose="030F0702030302020204" pitchFamily="66" charset="0"/>
              </a:rPr>
              <a:t>)</a:t>
            </a:r>
            <a:r>
              <a:rPr lang="ar-SA" sz="1400" b="1" dirty="0">
                <a:effectLst>
                  <a:outerShdw blurRad="38100" dist="38100" dir="2700000" algn="tl">
                    <a:srgbClr val="000000">
                      <a:alpha val="43137"/>
                    </a:srgbClr>
                  </a:outerShdw>
                </a:effectLst>
                <a:latin typeface="Comic Sans MS" panose="030F0702030302020204" pitchFamily="66" charset="0"/>
              </a:rPr>
              <a:t>فيلبي </a:t>
            </a:r>
            <a:r>
              <a:rPr lang="fr-FR" sz="1400" b="1" dirty="0">
                <a:effectLst>
                  <a:outerShdw blurRad="38100" dist="38100" dir="2700000" algn="tl">
                    <a:srgbClr val="000000">
                      <a:alpha val="43137"/>
                    </a:srgbClr>
                  </a:outerShdw>
                </a:effectLst>
                <a:latin typeface="Comic Sans MS" panose="030F0702030302020204" pitchFamily="66" charset="0"/>
              </a:rPr>
              <a:t>12:1</a:t>
            </a:r>
            <a:r>
              <a:rPr lang="ar-SA" sz="1400" b="1" dirty="0">
                <a:effectLst>
                  <a:outerShdw blurRad="38100" dist="38100" dir="2700000" algn="tl">
                    <a:srgbClr val="000000">
                      <a:alpha val="43137"/>
                    </a:srgbClr>
                  </a:outerShdw>
                </a:effectLst>
                <a:latin typeface="Comic Sans MS" panose="030F0702030302020204" pitchFamily="66" charset="0"/>
              </a:rPr>
              <a:t>)</a:t>
            </a:r>
            <a:endParaRPr lang="en" sz="1400" b="1" noProof="0" dirty="0">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60960"/>
            <a:ext cx="12192000" cy="646331"/>
          </a:xfrm>
          <a:prstGeom prst="rect">
            <a:avLst/>
          </a:prstGeom>
          <a:noFill/>
        </p:spPr>
        <p:txBody>
          <a:bodyPr wrap="square" rtlCol="0">
            <a:spAutoFit/>
          </a:bodyPr>
          <a:lstStyle/>
          <a:p>
            <a:pPr algn="ctr" rtl="1"/>
            <a:r>
              <a:rPr lang="ar-SA" sz="3600" b="1">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فرصة للدفاع عن الإنجيل</a:t>
            </a:r>
            <a:endPar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830997"/>
          </a:xfrm>
          <a:prstGeom prst="rect">
            <a:avLst/>
          </a:prstGeom>
          <a:noFill/>
        </p:spPr>
        <p:txBody>
          <a:bodyPr wrap="square" rtlCol="0">
            <a:spAutoFit/>
          </a:bodyPr>
          <a:lstStyle/>
          <a:p>
            <a:pPr algn="r" rtl="1">
              <a:spcBef>
                <a:spcPts val="600"/>
              </a:spcBef>
            </a:pPr>
            <a:r>
              <a:rPr lang="ar-SA" sz="2400" b="1" dirty="0"/>
              <a:t>عندما علم </a:t>
            </a:r>
            <a:r>
              <a:rPr lang="ar-SA" sz="2400" b="1" dirty="0" err="1"/>
              <a:t>الفيلبيون</a:t>
            </a:r>
            <a:r>
              <a:rPr lang="ar-SA" sz="2400" b="1" dirty="0"/>
              <a:t> أن بولس مسجون في روما، أصيبوا بضيق شديد، وأرسلوا </a:t>
            </a:r>
            <a:r>
              <a:rPr lang="ar-SA" sz="2400" b="1" dirty="0" err="1"/>
              <a:t>أفروديتوس</a:t>
            </a:r>
            <a:r>
              <a:rPr lang="ar-SA" sz="2400" b="1" dirty="0"/>
              <a:t> معينا للرسول (فيلبي </a:t>
            </a:r>
            <a:r>
              <a:rPr lang="fr-FR" sz="2400" b="1" dirty="0"/>
              <a:t>18:4</a:t>
            </a:r>
            <a:r>
              <a:rPr lang="ar-SA" sz="2400" b="1" dirty="0"/>
              <a:t>).</a:t>
            </a:r>
            <a:endParaRPr lang="en" sz="2400" b="1" noProof="0" dirty="0"/>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565549"/>
            <a:ext cx="8640612" cy="830997"/>
          </a:xfrm>
          <a:prstGeom prst="rect">
            <a:avLst/>
          </a:prstGeom>
          <a:noFill/>
        </p:spPr>
        <p:txBody>
          <a:bodyPr wrap="square">
            <a:spAutoFit/>
          </a:bodyPr>
          <a:lstStyle/>
          <a:p>
            <a:pPr algn="r" rtl="1">
              <a:spcBef>
                <a:spcPts val="600"/>
              </a:spcBef>
            </a:pPr>
            <a:r>
              <a:rPr lang="ar-SA" sz="2400" b="1" dirty="0"/>
              <a:t>وبعيدا عن أن يشعر بالضيق، شكر بولس الله على سجنه. لماذا؟ لأنه بهذه الطريقة استطاع أن يعظ لمن لم يكن ليصل إليهم (فيلبي </a:t>
            </a:r>
            <a:r>
              <a:rPr lang="fr-FR" sz="2400" b="1" dirty="0"/>
              <a:t>13:1</a:t>
            </a:r>
            <a:r>
              <a:rPr lang="ar-SA" sz="2400" b="1" dirty="0"/>
              <a:t>).</a:t>
            </a:r>
            <a:endParaRPr lang="en" sz="2400" b="1" noProof="0" dirty="0"/>
          </a:p>
        </p:txBody>
      </p:sp>
      <p:sp>
        <p:nvSpPr>
          <p:cNvPr id="13" name="CuadroTexto 12">
            <a:extLst>
              <a:ext uri="{FF2B5EF4-FFF2-40B4-BE49-F238E27FC236}">
                <a16:creationId xmlns:a16="http://schemas.microsoft.com/office/drawing/2014/main" id="{D2B67381-4836-A4C5-E2F3-6F258978A750}"/>
              </a:ext>
            </a:extLst>
          </p:cNvPr>
          <p:cNvSpPr txBox="1"/>
          <p:nvPr/>
        </p:nvSpPr>
        <p:spPr>
          <a:xfrm>
            <a:off x="3287106" y="3514970"/>
            <a:ext cx="3752136" cy="1938992"/>
          </a:xfrm>
          <a:prstGeom prst="rect">
            <a:avLst/>
          </a:prstGeom>
          <a:noFill/>
        </p:spPr>
        <p:txBody>
          <a:bodyPr wrap="square">
            <a:spAutoFit/>
          </a:bodyPr>
          <a:lstStyle/>
          <a:p>
            <a:pPr algn="r" rtl="1">
              <a:spcBef>
                <a:spcPts val="600"/>
              </a:spcBef>
            </a:pPr>
            <a:r>
              <a:rPr lang="ar-SA" sz="2400" b="1" dirty="0"/>
              <a:t>علاوة على ذلك، وبعد رؤية موقف الرسول، شجع الإخوة المؤمنون الآخرون، وبدأوا يبشرون بالإنجيل بغض النظر عن الصعوبات </a:t>
            </a:r>
            <a:br>
              <a:rPr lang="es-ES" sz="2400" b="1" dirty="0"/>
            </a:br>
            <a:r>
              <a:rPr lang="ar-SA" sz="2400" b="1" dirty="0"/>
              <a:t>(فيلبي </a:t>
            </a:r>
            <a:r>
              <a:rPr lang="fr-FR" sz="2400" b="1" dirty="0"/>
              <a:t>14:1</a:t>
            </a:r>
            <a:r>
              <a:rPr lang="ar-SA" sz="2400" b="1" dirty="0"/>
              <a:t>).</a:t>
            </a:r>
            <a:endParaRPr lang="en" sz="2400" b="1" noProof="0" dirty="0"/>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572386"/>
            <a:ext cx="4769316" cy="1200329"/>
          </a:xfrm>
          <a:prstGeom prst="rect">
            <a:avLst/>
          </a:prstGeom>
          <a:noFill/>
        </p:spPr>
        <p:txBody>
          <a:bodyPr wrap="square">
            <a:spAutoFit/>
          </a:bodyPr>
          <a:lstStyle/>
          <a:p>
            <a:pPr algn="r" rtl="1">
              <a:spcBef>
                <a:spcPts val="600"/>
              </a:spcBef>
            </a:pPr>
            <a:r>
              <a:rPr lang="ar-SA" sz="2400" b="1" dirty="0"/>
              <a:t>وآخرون، ظنوا أن التحدث علنًا عن الإنجيل سيجلب صعوبات لبولس، ساعدوا أيضًا -دون قصد- في نشره (فيلبي 1: 15-18).</a:t>
            </a:r>
            <a:endParaRPr lang="en" sz="2400" b="1" noProof="0" dirty="0"/>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rtl="1"/>
            <a:r>
              <a:rPr lang="ar-SA" sz="3600" b="1" dirty="0">
                <a:ln/>
                <a:solidFill>
                  <a:schemeClr val="accent6">
                    <a:lumMod val="50000"/>
                  </a:schemeClr>
                </a:solidFill>
              </a:rPr>
              <a:t>أسباب للشكر والصلاة في الرسالة إلى </a:t>
            </a:r>
            <a:r>
              <a:rPr lang="ar-SA" sz="3600" b="1" dirty="0" err="1">
                <a:ln/>
                <a:solidFill>
                  <a:schemeClr val="accent6">
                    <a:lumMod val="50000"/>
                  </a:schemeClr>
                </a:solidFill>
              </a:rPr>
              <a:t>كولوسي</a:t>
            </a:r>
            <a:endParaRPr lang="en" sz="36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1109</TotalTime>
  <Words>967</Words>
  <Application>Microsoft Office PowerPoint</Application>
  <PresentationFormat>Panorámica</PresentationFormat>
  <Paragraphs>65</Paragraphs>
  <Slides>12</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Aptos Display</vt:lpstr>
      <vt:lpstr>Arial</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2025-12-29T07:58:33Z</dcterms:created>
  <dcterms:modified xsi:type="dcterms:W3CDTF">2026-01-04T20:56:12Z</dcterms:modified>
</cp:coreProperties>
</file>