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21" r:id="rId4"/>
    <p:sldId id="257" r:id="rId5"/>
    <p:sldId id="258" r:id="rId6"/>
    <p:sldId id="322" r:id="rId7"/>
    <p:sldId id="260" r:id="rId8"/>
    <p:sldId id="320" r:id="rId9"/>
    <p:sldId id="318" r:id="rId10"/>
    <p:sldId id="263" r:id="rId11"/>
    <p:sldId id="264" r:id="rId12"/>
    <p:sldId id="31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483F"/>
    <a:srgbClr val="3410D3"/>
    <a:srgbClr val="F6EBBC"/>
    <a:srgbClr val="00E668"/>
    <a:srgbClr val="00D25F"/>
    <a:srgbClr val="009AD0"/>
    <a:srgbClr val="00D05E"/>
    <a:srgbClr val="5DD5FF"/>
    <a:srgbClr val="652593"/>
    <a:srgbClr val="A82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lstStyle/>
        <a:p>
          <a:pPr rtl="1"/>
          <a:r>
            <a:rPr lang="ar-SA" sz="2400" b="1" dirty="0">
              <a:solidFill>
                <a:schemeClr val="bg1"/>
              </a:solidFill>
              <a:effectLst>
                <a:outerShdw blurRad="38100" dist="38100" dir="2700000" algn="tl">
                  <a:srgbClr val="000000">
                    <a:alpha val="43137"/>
                  </a:srgbClr>
                </a:outerShdw>
              </a:effectLst>
            </a:rPr>
            <a:t>للمغادرة</a:t>
          </a:r>
          <a:endParaRPr lang="en" sz="2400" b="1" dirty="0">
            <a:solidFill>
              <a:schemeClr val="bg1"/>
            </a:solidFill>
            <a:effectLst>
              <a:outerShdw blurRad="38100" dist="38100" dir="2700000" algn="tl">
                <a:srgbClr val="000000">
                  <a:alpha val="43137"/>
                </a:srgbClr>
              </a:outerShdw>
            </a:effectLst>
          </a:endParaRPr>
        </a:p>
      </dgm:t>
    </dgm:pt>
    <dgm:pt modelId="{51D7B3A9-D3B4-46E0-A9BD-AA0E168EECB8}" type="parTrans" cxnId="{B14C3F3F-9BF0-4277-8A2C-FE258C3BC057}">
      <dgm:prSet/>
      <dgm:spPr/>
      <dgm:t>
        <a:bodyPr/>
        <a:lstStyle/>
        <a:p>
          <a:endParaRPr lang="es-ES" sz="24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400" b="1">
            <a:solidFill>
              <a:schemeClr val="tx1"/>
            </a:solidFill>
          </a:endParaRPr>
        </a:p>
      </dgm:t>
    </dgm:pt>
    <dgm:pt modelId="{16CF567E-AD34-4988-8D19-859FB26B818E}">
      <dgm:prSet phldrT="[Texto]" phldr="0" custT="1"/>
      <dgm:spPr>
        <a:solidFill>
          <a:schemeClr val="accent3">
            <a:lumMod val="60000"/>
            <a:lumOff val="40000"/>
          </a:schemeClr>
        </a:solidFill>
      </dgm:spPr>
      <dgm:t>
        <a:bodyPr/>
        <a:lstStyle/>
        <a:p>
          <a:pPr rtl="1"/>
          <a:r>
            <a:rPr lang="ar-SA" sz="2400" b="1" dirty="0">
              <a:solidFill>
                <a:schemeClr val="tx1"/>
              </a:solidFill>
            </a:rPr>
            <a:t>أن أكون مع المسيح</a:t>
          </a:r>
          <a:endParaRPr lang="en" sz="2400" b="1" dirty="0">
            <a:solidFill>
              <a:schemeClr val="tx1"/>
            </a:solidFill>
          </a:endParaRPr>
        </a:p>
      </dgm:t>
    </dgm:pt>
    <dgm:pt modelId="{5E2FBC21-14F9-4AF7-A3DC-65AF3BAFE9C4}" type="parTrans" cxnId="{20B5B77C-24AC-4823-B096-ADF10D3502B6}">
      <dgm:prSet/>
      <dgm:spPr/>
      <dgm:t>
        <a:bodyPr/>
        <a:lstStyle/>
        <a:p>
          <a:endParaRPr lang="es-ES" sz="2400" b="1">
            <a:solidFill>
              <a:schemeClr val="tx1"/>
            </a:solidFill>
          </a:endParaRPr>
        </a:p>
      </dgm:t>
    </dgm:pt>
    <dgm:pt modelId="{C93B6163-EDF2-4FCA-AC0A-4BBDDF77FD4B}" type="sibTrans" cxnId="{20B5B77C-24AC-4823-B096-ADF10D3502B6}">
      <dgm:prSet custT="1"/>
      <dgm:spPr/>
      <dgm:t>
        <a:bodyPr/>
        <a:lstStyle/>
        <a:p>
          <a:endParaRPr lang="es-ES" sz="24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custLinFactX="209765" custLinFactY="-116520" custLinFactNeighborX="300000" custLinFactNeighborY="-200000">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custLinFactX="44015" custLinFactY="152" custLinFactNeighborX="100000" custLinFactNeighborY="100000">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lstStyle/>
        <a:p>
          <a:pPr rtl="1"/>
          <a:r>
            <a:rPr lang="ar-SA" sz="2400" b="1" dirty="0">
              <a:solidFill>
                <a:schemeClr val="bg1"/>
              </a:solidFill>
              <a:effectLst>
                <a:outerShdw blurRad="38100" dist="38100" dir="2700000" algn="tl">
                  <a:srgbClr val="000000">
                    <a:alpha val="43137"/>
                  </a:srgbClr>
                </a:outerShdw>
              </a:effectLst>
            </a:rPr>
            <a:t>أن تبقى</a:t>
          </a:r>
          <a:endParaRPr lang="en" sz="2400" b="1" dirty="0">
            <a:solidFill>
              <a:schemeClr val="bg1"/>
            </a:solidFill>
            <a:effectLst>
              <a:outerShdw blurRad="38100" dist="38100" dir="2700000" algn="tl">
                <a:srgbClr val="000000">
                  <a:alpha val="43137"/>
                </a:srgbClr>
              </a:outerShdw>
            </a:effectLst>
          </a:endParaRPr>
        </a:p>
      </dgm:t>
    </dgm:pt>
    <dgm:pt modelId="{51D7B3A9-D3B4-46E0-A9BD-AA0E168EECB8}" type="parTrans" cxnId="{B14C3F3F-9BF0-4277-8A2C-FE258C3BC057}">
      <dgm:prSet/>
      <dgm:spPr/>
      <dgm:t>
        <a:bodyPr/>
        <a:lstStyle/>
        <a:p>
          <a:endParaRPr lang="es-ES" sz="24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400" b="1">
            <a:solidFill>
              <a:schemeClr val="tx1"/>
            </a:solidFill>
          </a:endParaRPr>
        </a:p>
      </dgm:t>
    </dgm:pt>
    <dgm:pt modelId="{16CF567E-AD34-4988-8D19-859FB26B818E}">
      <dgm:prSet phldrT="[Texto]" phldr="0" custT="1"/>
      <dgm:spPr>
        <a:solidFill>
          <a:schemeClr val="accent5">
            <a:lumMod val="20000"/>
            <a:lumOff val="80000"/>
          </a:schemeClr>
        </a:solidFill>
      </dgm:spPr>
      <dgm:t>
        <a:bodyPr/>
        <a:lstStyle/>
        <a:p>
          <a:pPr rtl="1"/>
          <a:r>
            <a:rPr lang="ar-SA" sz="2400" b="1" dirty="0">
              <a:solidFill>
                <a:schemeClr val="tx1"/>
              </a:solidFill>
            </a:rPr>
            <a:t>لصالح الكنيسة</a:t>
          </a:r>
          <a:endParaRPr lang="en" sz="2400" b="1" dirty="0">
            <a:solidFill>
              <a:schemeClr val="tx1"/>
            </a:solidFill>
          </a:endParaRPr>
        </a:p>
      </dgm:t>
    </dgm:pt>
    <dgm:pt modelId="{5E2FBC21-14F9-4AF7-A3DC-65AF3BAFE9C4}" type="parTrans" cxnId="{20B5B77C-24AC-4823-B096-ADF10D3502B6}">
      <dgm:prSet/>
      <dgm:spPr/>
      <dgm:t>
        <a:bodyPr/>
        <a:lstStyle/>
        <a:p>
          <a:endParaRPr lang="es-ES" sz="2400" b="1">
            <a:solidFill>
              <a:schemeClr val="tx1"/>
            </a:solidFill>
          </a:endParaRPr>
        </a:p>
      </dgm:t>
    </dgm:pt>
    <dgm:pt modelId="{C93B6163-EDF2-4FCA-AC0A-4BBDDF77FD4B}" type="sibTrans" cxnId="{20B5B77C-24AC-4823-B096-ADF10D3502B6}">
      <dgm:prSet custT="1"/>
      <dgm:spPr/>
      <dgm:t>
        <a:bodyPr/>
        <a:lstStyle/>
        <a:p>
          <a:endParaRPr lang="es-ES" sz="24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custLinFactNeighborX="-43852" custLinFactNeighborY="-305">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custLinFactNeighborX="-43123" custLinFactNeighborY="-16615">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a:lstStyle/>
        <a:p>
          <a:pPr algn="ctr" rtl="1"/>
          <a:r>
            <a:rPr lang="ar-SA" sz="2000" b="1"/>
            <a:t>فقير الروح</a:t>
          </a:r>
          <a:endParaRPr lang="en" sz="2000" b="1"/>
        </a:p>
      </dgm:t>
    </dgm:pt>
    <dgm:pt modelId="{BC65A720-0404-4A25-9D85-24D34C97B14D}" type="parTrans" cxnId="{85020EF7-1496-40CF-9716-610702B17C12}">
      <dgm:prSet/>
      <dgm:spPr/>
      <dgm:t>
        <a:bodyPr/>
        <a:lstStyle/>
        <a:p>
          <a:pPr algn="ctr"/>
          <a:endParaRPr lang="es-ES" sz="2000" b="1"/>
        </a:p>
      </dgm:t>
    </dgm:pt>
    <dgm:pt modelId="{5453CCD2-38B8-46B0-897E-6EDF6D6C4C96}" type="sibTrans" cxnId="{85020EF7-1496-40CF-9716-610702B17C12}">
      <dgm:prSet/>
      <dgm:spPr/>
      <dgm:t>
        <a:bodyPr/>
        <a:lstStyle/>
        <a:p>
          <a:pPr algn="ctr"/>
          <a:endParaRPr lang="es-ES" sz="2000" b="1"/>
        </a:p>
      </dgm:t>
    </dgm:pt>
    <dgm:pt modelId="{D605189D-BA28-4D95-B0D4-FAEA89698C6F}">
      <dgm:prSet custT="1"/>
      <dgm:spPr/>
      <dgm:t>
        <a:bodyPr/>
        <a:lstStyle/>
        <a:p>
          <a:pPr algn="ctr" rtl="1"/>
          <a:r>
            <a:rPr lang="ar-SA" sz="2000" b="1" dirty="0"/>
            <a:t>وديع</a:t>
          </a:r>
          <a:endParaRPr lang="en" sz="2000" b="1" dirty="0"/>
        </a:p>
      </dgm:t>
    </dgm:pt>
    <dgm:pt modelId="{F7205F0F-C09D-45B8-A090-1D9CF58D8401}" type="parTrans" cxnId="{C3864CC5-8BCD-44A0-895A-E7E454A5673F}">
      <dgm:prSet/>
      <dgm:spPr/>
      <dgm:t>
        <a:bodyPr/>
        <a:lstStyle/>
        <a:p>
          <a:pPr algn="ctr"/>
          <a:endParaRPr lang="es-ES" sz="2000" b="1"/>
        </a:p>
      </dgm:t>
    </dgm:pt>
    <dgm:pt modelId="{71FF53E8-22D3-4146-8EF5-0EA74779D3BD}" type="sibTrans" cxnId="{C3864CC5-8BCD-44A0-895A-E7E454A5673F}">
      <dgm:prSet/>
      <dgm:spPr/>
      <dgm:t>
        <a:bodyPr/>
        <a:lstStyle/>
        <a:p>
          <a:pPr algn="ctr"/>
          <a:endParaRPr lang="es-ES" sz="2000" b="1"/>
        </a:p>
      </dgm:t>
    </dgm:pt>
    <dgm:pt modelId="{7DF6EDBB-D664-4DC8-BF4E-2E32B04511AD}">
      <dgm:prSet custT="1"/>
      <dgm:spPr/>
      <dgm:t>
        <a:bodyPr/>
        <a:lstStyle/>
        <a:p>
          <a:pPr algn="ctr" rtl="1"/>
          <a:r>
            <a:rPr lang="ar-SA" sz="2000" b="1" dirty="0"/>
            <a:t>متعطشون للعدالة</a:t>
          </a:r>
          <a:endParaRPr lang="en" sz="2000" b="1" dirty="0"/>
        </a:p>
      </dgm:t>
    </dgm:pt>
    <dgm:pt modelId="{C5B11A01-51AE-47BD-9E62-2477FC472E28}" type="parTrans" cxnId="{5B9D177F-44F0-48B3-A866-B2E7B67E1744}">
      <dgm:prSet/>
      <dgm:spPr/>
      <dgm:t>
        <a:bodyPr/>
        <a:lstStyle/>
        <a:p>
          <a:pPr algn="ctr"/>
          <a:endParaRPr lang="es-ES" sz="2000" b="1"/>
        </a:p>
      </dgm:t>
    </dgm:pt>
    <dgm:pt modelId="{B6F5BE15-E2BA-46EF-A36D-3511AAEE5383}" type="sibTrans" cxnId="{5B9D177F-44F0-48B3-A866-B2E7B67E1744}">
      <dgm:prSet/>
      <dgm:spPr/>
      <dgm:t>
        <a:bodyPr/>
        <a:lstStyle/>
        <a:p>
          <a:pPr algn="ctr"/>
          <a:endParaRPr lang="es-ES" sz="2000" b="1"/>
        </a:p>
      </dgm:t>
    </dgm:pt>
    <dgm:pt modelId="{0C77043D-B92D-4613-9434-AD71AA278509}">
      <dgm:prSet custT="1"/>
      <dgm:spPr/>
      <dgm:t>
        <a:bodyPr/>
        <a:lstStyle/>
        <a:p>
          <a:pPr algn="ctr" rtl="1"/>
          <a:r>
            <a:rPr lang="ar-SA" sz="2000" b="1"/>
            <a:t>الرحمة</a:t>
          </a:r>
          <a:endParaRPr lang="en" sz="2000" b="1"/>
        </a:p>
      </dgm:t>
    </dgm:pt>
    <dgm:pt modelId="{507C165F-88C2-4507-8FD1-51B6D5EE46AD}" type="parTrans" cxnId="{B1410D78-69C8-41BD-9AEA-A9686F053657}">
      <dgm:prSet/>
      <dgm:spPr/>
      <dgm:t>
        <a:bodyPr/>
        <a:lstStyle/>
        <a:p>
          <a:pPr algn="ctr"/>
          <a:endParaRPr lang="es-ES" sz="2000" b="1"/>
        </a:p>
      </dgm:t>
    </dgm:pt>
    <dgm:pt modelId="{02D51A73-BD9A-46A8-90C6-CF8785A85DBF}" type="sibTrans" cxnId="{B1410D78-69C8-41BD-9AEA-A9686F053657}">
      <dgm:prSet/>
      <dgm:spPr/>
      <dgm:t>
        <a:bodyPr/>
        <a:lstStyle/>
        <a:p>
          <a:pPr algn="ctr"/>
          <a:endParaRPr lang="es-ES" sz="2000" b="1"/>
        </a:p>
      </dgm:t>
    </dgm:pt>
    <dgm:pt modelId="{DF9B35FD-7D71-49CE-8CFC-5F90B261DD32}">
      <dgm:prSet custT="1"/>
      <dgm:spPr/>
      <dgm:t>
        <a:bodyPr/>
        <a:lstStyle/>
        <a:p>
          <a:pPr algn="ctr" rtl="1"/>
          <a:r>
            <a:rPr lang="ar-SA" sz="2000" b="1"/>
            <a:t>نقي القلب</a:t>
          </a:r>
          <a:endParaRPr lang="en" sz="2000" b="1"/>
        </a:p>
      </dgm:t>
    </dgm:pt>
    <dgm:pt modelId="{97BC9C92-5AB0-40E2-8AEA-048EE30420C6}" type="parTrans" cxnId="{4C2B8294-9DBC-46A6-AEA3-6AB5ACC4C76C}">
      <dgm:prSet/>
      <dgm:spPr/>
      <dgm:t>
        <a:bodyPr/>
        <a:lstStyle/>
        <a:p>
          <a:pPr algn="ctr"/>
          <a:endParaRPr lang="es-ES" sz="2000" b="1"/>
        </a:p>
      </dgm:t>
    </dgm:pt>
    <dgm:pt modelId="{3088DD00-82DF-4425-980A-8CAC4800BD61}" type="sibTrans" cxnId="{4C2B8294-9DBC-46A6-AEA3-6AB5ACC4C76C}">
      <dgm:prSet/>
      <dgm:spPr/>
      <dgm:t>
        <a:bodyPr/>
        <a:lstStyle/>
        <a:p>
          <a:pPr algn="ctr"/>
          <a:endParaRPr lang="es-ES" sz="2000" b="1"/>
        </a:p>
      </dgm:t>
    </dgm:pt>
    <dgm:pt modelId="{A40E33E1-D6BA-4F36-8C08-B30F4D704593}">
      <dgm:prSet custT="1"/>
      <dgm:spPr/>
      <dgm:t>
        <a:bodyPr/>
        <a:lstStyle/>
        <a:p>
          <a:pPr algn="ctr" rtl="1"/>
          <a:r>
            <a:rPr lang="ar-SA" sz="2000" b="1"/>
            <a:t>صانعو السلام</a:t>
          </a:r>
          <a:endParaRPr lang="en" sz="2000" b="1"/>
        </a:p>
      </dgm:t>
    </dgm:pt>
    <dgm:pt modelId="{483EB769-6997-45AA-AC8F-9989A1DEF1CC}" type="parTrans" cxnId="{546F5CF6-2191-4798-9A44-818E6A460A79}">
      <dgm:prSet/>
      <dgm:spPr/>
      <dgm:t>
        <a:bodyPr/>
        <a:lstStyle/>
        <a:p>
          <a:pPr algn="ctr"/>
          <a:endParaRPr lang="es-ES" sz="2000" b="1"/>
        </a:p>
      </dgm:t>
    </dgm:pt>
    <dgm:pt modelId="{21994283-99FB-4B3E-A592-14F14C32FA1E}" type="sibTrans" cxnId="{546F5CF6-2191-4798-9A44-818E6A460A79}">
      <dgm:prSet/>
      <dgm:spPr/>
      <dgm:t>
        <a:bodyPr/>
        <a:lstStyle/>
        <a:p>
          <a:pPr algn="ctr"/>
          <a:endParaRPr lang="es-ES" sz="2000" b="1"/>
        </a:p>
      </dgm:t>
    </dgm:pt>
    <dgm:pt modelId="{FC9541EA-09D3-4B4D-B6D3-D4AAA0988E95}">
      <dgm:prSet custT="1"/>
      <dgm:spPr/>
      <dgm:t>
        <a:bodyPr/>
        <a:lstStyle/>
        <a:p>
          <a:pPr algn="ctr" rtl="1"/>
          <a:r>
            <a:rPr lang="ar-SA" sz="2000" b="1" dirty="0"/>
            <a:t>مستعدٌّ لصفح الآخر</a:t>
          </a:r>
          <a:endParaRPr lang="en" sz="2000" b="1" dirty="0"/>
        </a:p>
      </dgm:t>
    </dgm:pt>
    <dgm:pt modelId="{ED5F9B2C-A389-4D6B-9148-E614532A087C}" type="parTrans" cxnId="{6B5953C9-F52B-452E-8EC9-D84D55DC71FE}">
      <dgm:prSet/>
      <dgm:spPr/>
      <dgm:t>
        <a:bodyPr/>
        <a:lstStyle/>
        <a:p>
          <a:pPr algn="ctr"/>
          <a:endParaRPr lang="es-ES" sz="2000" b="1"/>
        </a:p>
      </dgm:t>
    </dgm:pt>
    <dgm:pt modelId="{FCFAB097-2C8E-43CD-9F37-7D21FAA7EADF}" type="sibTrans" cxnId="{6B5953C9-F52B-452E-8EC9-D84D55DC71FE}">
      <dgm:prSet/>
      <dgm:spPr/>
      <dgm:t>
        <a:bodyPr/>
        <a:lstStyle/>
        <a:p>
          <a:pPr algn="ctr"/>
          <a:endParaRPr lang="es-ES" sz="2000" b="1"/>
        </a:p>
      </dgm:t>
    </dgm:pt>
    <dgm:pt modelId="{88C2659B-16AC-4B2D-ACED-7BFB6255A381}">
      <dgm:prSet custT="1"/>
      <dgm:spPr/>
      <dgm:t>
        <a:bodyPr/>
        <a:lstStyle/>
        <a:p>
          <a:pPr algn="ctr" rtl="1"/>
          <a:r>
            <a:rPr lang="ar-SA" sz="2000" b="1" dirty="0"/>
            <a:t>أحبوا أعدائنا</a:t>
          </a:r>
          <a:endParaRPr lang="en" sz="2000" b="1" dirty="0"/>
        </a:p>
      </dgm:t>
    </dgm:pt>
    <dgm:pt modelId="{5195A564-F9BB-44A2-A962-23880D5CABA3}" type="parTrans" cxnId="{EEEF31AC-EF37-4285-B6D8-725F77B39EC1}">
      <dgm:prSet/>
      <dgm:spPr/>
      <dgm:t>
        <a:bodyPr/>
        <a:lstStyle/>
        <a:p>
          <a:pPr algn="ctr"/>
          <a:endParaRPr lang="es-ES" sz="2000" b="1"/>
        </a:p>
      </dgm:t>
    </dgm:pt>
    <dgm:pt modelId="{313D6F82-1B20-4EC5-BE3A-D8CB4923DC62}" type="sibTrans" cxnId="{EEEF31AC-EF37-4285-B6D8-725F77B39EC1}">
      <dgm:prSet/>
      <dgm:spPr/>
      <dgm:t>
        <a:bodyPr/>
        <a:lstStyle/>
        <a:p>
          <a:pPr algn="ctr"/>
          <a:endParaRPr lang="es-ES" sz="2000" b="1"/>
        </a:p>
      </dgm:t>
    </dgm:pt>
    <dgm:pt modelId="{65AB6D04-64CF-4933-ABF1-17D72569A0A2}">
      <dgm:prSet custT="1"/>
      <dgm:spPr/>
      <dgm:t>
        <a:bodyPr/>
        <a:lstStyle/>
        <a:p>
          <a:pPr algn="ctr" rtl="1"/>
          <a:r>
            <a:rPr lang="ar-SA" sz="2000" b="1"/>
            <a:t>بارك الله في من يلعننا</a:t>
          </a:r>
          <a:endParaRPr lang="en" sz="2000" b="1"/>
        </a:p>
      </dgm:t>
    </dgm:pt>
    <dgm:pt modelId="{9F2EB5F9-770E-4E39-9F20-B2F6B8EDECFD}" type="parTrans" cxnId="{9EA4A4DE-CAF2-4B3B-9E60-2CC28482E203}">
      <dgm:prSet/>
      <dgm:spPr/>
      <dgm:t>
        <a:bodyPr/>
        <a:lstStyle/>
        <a:p>
          <a:pPr algn="ctr"/>
          <a:endParaRPr lang="es-ES" sz="2000" b="1"/>
        </a:p>
      </dgm:t>
    </dgm:pt>
    <dgm:pt modelId="{CE8210AD-BEEE-415A-B09A-3ED1E6471210}" type="sibTrans" cxnId="{9EA4A4DE-CAF2-4B3B-9E60-2CC28482E203}">
      <dgm:prSet/>
      <dgm:spPr/>
      <dgm:t>
        <a:bodyPr/>
        <a:lstStyle/>
        <a:p>
          <a:pPr algn="ctr"/>
          <a:endParaRPr lang="es-ES" sz="2000" b="1"/>
        </a:p>
      </dgm:t>
    </dgm:pt>
    <dgm:pt modelId="{71415572-3F06-43FD-AF3A-62F0268DAE82}">
      <dgm:prSet custT="1"/>
      <dgm:spPr/>
      <dgm:t>
        <a:bodyPr/>
        <a:lstStyle/>
        <a:p>
          <a:pPr algn="ctr" rtl="1"/>
          <a:r>
            <a:rPr lang="ar-SA" sz="2000" b="1"/>
            <a:t>نفعل الخير لمن يكرهوننا</a:t>
          </a:r>
          <a:endParaRPr lang="en" sz="2000" b="1"/>
        </a:p>
      </dgm:t>
    </dgm:pt>
    <dgm:pt modelId="{168EC5DC-AB6A-4162-825E-E8B6CB07170B}" type="parTrans" cxnId="{35BCEE4B-0E69-4132-8DD7-79884799304C}">
      <dgm:prSet/>
      <dgm:spPr/>
      <dgm:t>
        <a:bodyPr/>
        <a:lstStyle/>
        <a:p>
          <a:pPr algn="ctr"/>
          <a:endParaRPr lang="es-ES" sz="2000" b="1"/>
        </a:p>
      </dgm:t>
    </dgm:pt>
    <dgm:pt modelId="{7A66C399-C624-4476-91F6-C10806C8273B}" type="sibTrans" cxnId="{35BCEE4B-0E69-4132-8DD7-79884799304C}">
      <dgm:prSet/>
      <dgm:spPr/>
      <dgm:t>
        <a:bodyPr/>
        <a:lstStyle/>
        <a:p>
          <a:pPr algn="ctr"/>
          <a:endParaRPr lang="es-ES" sz="2000" b="1"/>
        </a:p>
      </dgm:t>
    </dgm:pt>
    <dgm:pt modelId="{D2F464B4-954F-4219-94F5-21662D79ED25}">
      <dgm:prSet custT="1"/>
      <dgm:spPr/>
      <dgm:t>
        <a:bodyPr/>
        <a:lstStyle/>
        <a:p>
          <a:pPr algn="ctr" rtl="1"/>
          <a:r>
            <a:rPr lang="ar-SA" sz="2000" b="1"/>
            <a:t>أن تكون محبا وكريما</a:t>
          </a:r>
          <a:endParaRPr lang="en" sz="2000" b="1" dirty="0"/>
        </a:p>
      </dgm:t>
    </dgm:pt>
    <dgm:pt modelId="{18B8846A-6DC5-464A-A5C1-B9AC6E856FE1}" type="parTrans" cxnId="{6C86464C-5D2C-4003-892E-04044E01599E}">
      <dgm:prSet/>
      <dgm:spPr/>
      <dgm:t>
        <a:bodyPr/>
        <a:lstStyle/>
        <a:p>
          <a:pPr algn="ctr"/>
          <a:endParaRPr lang="es-ES" sz="2000" b="1"/>
        </a:p>
      </dgm:t>
    </dgm:pt>
    <dgm:pt modelId="{247481BE-38DA-469F-B226-48D02587187D}" type="sibTrans" cxnId="{6C86464C-5D2C-4003-892E-04044E01599E}">
      <dgm:prSet/>
      <dgm:spPr/>
      <dgm:t>
        <a:bodyPr/>
        <a:lstStyle/>
        <a:p>
          <a:pPr algn="ctr"/>
          <a:endParaRPr lang="es-ES" sz="2000" b="1"/>
        </a:p>
      </dgm:t>
    </dgm:pt>
    <dgm:pt modelId="{682FCB04-7312-4496-A84F-C363591B97C4}">
      <dgm:prSet custT="1"/>
      <dgm:spPr/>
      <dgm:t>
        <a:bodyPr/>
        <a:lstStyle/>
        <a:p>
          <a:pPr algn="ctr" rtl="1"/>
          <a:r>
            <a:rPr lang="ar-SA" sz="2000" b="1"/>
            <a:t>أن تكون رحيما ومتواضعا</a:t>
          </a:r>
          <a:endParaRPr lang="en" sz="2000" b="1" dirty="0"/>
        </a:p>
      </dgm:t>
    </dgm:pt>
    <dgm:pt modelId="{4D87F9FE-2313-48D4-AE76-0F40C09F5CD0}" type="parTrans" cxnId="{B7928130-F3A0-4334-87AB-66B9E9343237}">
      <dgm:prSet/>
      <dgm:spPr/>
      <dgm:t>
        <a:bodyPr/>
        <a:lstStyle/>
        <a:p>
          <a:pPr algn="ctr"/>
          <a:endParaRPr lang="es-ES" sz="2000" b="1"/>
        </a:p>
      </dgm:t>
    </dgm:pt>
    <dgm:pt modelId="{458A540D-2C31-4884-ACA8-242E7B538E6F}" type="sibTrans" cxnId="{B7928130-F3A0-4334-87AB-66B9E9343237}">
      <dgm:prSet/>
      <dgm:spPr/>
      <dgm:t>
        <a:bodyPr/>
        <a:lstStyle/>
        <a:p>
          <a:pPr algn="ctr"/>
          <a:endParaRPr lang="es-ES" sz="2000" b="1"/>
        </a:p>
      </dgm:t>
    </dgm:pt>
    <dgm:pt modelId="{FB1E1859-8FBE-4DD6-82E8-81B64BEEDDA5}">
      <dgm:prSet custT="1"/>
      <dgm:spPr/>
      <dgm:t>
        <a:bodyPr/>
        <a:lstStyle/>
        <a:p>
          <a:pPr algn="ctr" rtl="1"/>
          <a:r>
            <a:rPr lang="ar-SA" sz="2000" b="1"/>
            <a:t>إلخ.</a:t>
          </a:r>
          <a:endParaRPr lang="en" sz="2000" b="1"/>
        </a:p>
      </dgm:t>
    </dgm:pt>
    <dgm:pt modelId="{728FBF30-8970-4281-A383-8EA77F45ABEE}" type="parTrans" cxnId="{6D9CBE62-A2CE-4840-B5C6-39C5994598A8}">
      <dgm:prSet/>
      <dgm:spPr/>
      <dgm:t>
        <a:bodyPr/>
        <a:lstStyle/>
        <a:p>
          <a:pPr algn="ctr"/>
          <a:endParaRPr lang="es-ES" sz="2000" b="1"/>
        </a:p>
      </dgm:t>
    </dgm:pt>
    <dgm:pt modelId="{EDB0BE47-1340-4E6F-90F5-74C689C324AF}" type="sibTrans" cxnId="{6D9CBE62-A2CE-4840-B5C6-39C5994598A8}">
      <dgm:prSet/>
      <dgm:spPr/>
      <dgm:t>
        <a:bodyPr/>
        <a:lstStyle/>
        <a:p>
          <a:pPr algn="ctr"/>
          <a:endParaRPr lang="es-ES" sz="20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custLinFactNeighborX="670">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701704" y="0"/>
          <a:ext cx="2231996"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effectLst>
                <a:outerShdw blurRad="38100" dist="38100" dir="2700000" algn="tl">
                  <a:srgbClr val="000000">
                    <a:alpha val="43137"/>
                  </a:srgbClr>
                </a:outerShdw>
              </a:effectLst>
            </a:rPr>
            <a:t>للمغادرة</a:t>
          </a:r>
          <a:endParaRPr lang="en" sz="2400" b="1" kern="1200" dirty="0">
            <a:solidFill>
              <a:schemeClr val="bg1"/>
            </a:solidFill>
            <a:effectLst>
              <a:outerShdw blurRad="38100" dist="38100" dir="2700000" algn="tl">
                <a:srgbClr val="000000">
                  <a:alpha val="43137"/>
                </a:srgbClr>
              </a:outerShdw>
            </a:effectLst>
          </a:endParaRPr>
        </a:p>
      </dsp:txBody>
      <dsp:txXfrm>
        <a:off x="714836" y="13132"/>
        <a:ext cx="2205732" cy="422100"/>
      </dsp:txXfrm>
    </dsp:sp>
    <dsp:sp modelId="{10A9572C-7F60-4466-8174-9ED95DEE32E9}">
      <dsp:nvSpPr>
        <dsp:cNvPr id="0" name=""/>
        <dsp:cNvSpPr/>
      </dsp:nvSpPr>
      <dsp:spPr>
        <a:xfrm rot="5400000">
          <a:off x="1733120" y="460258"/>
          <a:ext cx="169164"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b="1" kern="1200">
            <a:solidFill>
              <a:schemeClr val="tx1"/>
            </a:solidFill>
          </a:endParaRPr>
        </a:p>
      </dsp:txBody>
      <dsp:txXfrm rot="-5400000">
        <a:off x="1757174" y="476558"/>
        <a:ext cx="121058" cy="118415"/>
      </dsp:txXfrm>
    </dsp:sp>
    <dsp:sp modelId="{128B0986-78E7-436E-BDAD-33EA69DEFAB2}">
      <dsp:nvSpPr>
        <dsp:cNvPr id="0" name=""/>
        <dsp:cNvSpPr/>
      </dsp:nvSpPr>
      <dsp:spPr>
        <a:xfrm>
          <a:off x="701704" y="673917"/>
          <a:ext cx="2231996"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rPr>
            <a:t>أن أكون مع المسيح</a:t>
          </a:r>
          <a:endParaRPr lang="en" sz="2400" b="1" kern="1200" dirty="0">
            <a:solidFill>
              <a:schemeClr val="tx1"/>
            </a:solidFill>
          </a:endParaRPr>
        </a:p>
      </dsp:txBody>
      <dsp:txXfrm>
        <a:off x="714836" y="687049"/>
        <a:ext cx="2205732"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0" y="1"/>
          <a:ext cx="2703167"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effectLst>
                <a:outerShdw blurRad="38100" dist="38100" dir="2700000" algn="tl">
                  <a:srgbClr val="000000">
                    <a:alpha val="43137"/>
                  </a:srgbClr>
                </a:outerShdw>
              </a:effectLst>
            </a:rPr>
            <a:t>أن تبقى</a:t>
          </a:r>
          <a:endParaRPr lang="en" sz="2400" b="1" kern="1200" dirty="0">
            <a:solidFill>
              <a:schemeClr val="bg1"/>
            </a:solidFill>
            <a:effectLst>
              <a:outerShdw blurRad="38100" dist="38100" dir="2700000" algn="tl">
                <a:srgbClr val="000000">
                  <a:alpha val="43137"/>
                </a:srgbClr>
              </a:outerShdw>
            </a:effectLst>
          </a:endParaRPr>
        </a:p>
      </dsp:txBody>
      <dsp:txXfrm>
        <a:off x="13132" y="13133"/>
        <a:ext cx="2676903" cy="422100"/>
      </dsp:txXfrm>
    </dsp:sp>
    <dsp:sp modelId="{10A9572C-7F60-4466-8174-9ED95DEE32E9}">
      <dsp:nvSpPr>
        <dsp:cNvPr id="0" name=""/>
        <dsp:cNvSpPr/>
      </dsp:nvSpPr>
      <dsp:spPr>
        <a:xfrm rot="5400000">
          <a:off x="1281226" y="441293"/>
          <a:ext cx="140713"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b="1" kern="1200">
            <a:solidFill>
              <a:schemeClr val="tx1"/>
            </a:solidFill>
          </a:endParaRPr>
        </a:p>
      </dsp:txBody>
      <dsp:txXfrm rot="-5400000">
        <a:off x="1291054" y="471818"/>
        <a:ext cx="121058" cy="98499"/>
      </dsp:txXfrm>
    </dsp:sp>
    <dsp:sp modelId="{128B0986-78E7-436E-BDAD-33EA69DEFAB2}">
      <dsp:nvSpPr>
        <dsp:cNvPr id="0" name=""/>
        <dsp:cNvSpPr/>
      </dsp:nvSpPr>
      <dsp:spPr>
        <a:xfrm>
          <a:off x="0" y="635984"/>
          <a:ext cx="2703167"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1"/>
              </a:solidFill>
            </a:rPr>
            <a:t>لصالح الكنيسة</a:t>
          </a:r>
          <a:endParaRPr lang="en" sz="2400" b="1" kern="1200" dirty="0">
            <a:solidFill>
              <a:schemeClr val="tx1"/>
            </a:solidFill>
          </a:endParaRPr>
        </a:p>
      </dsp:txBody>
      <dsp:txXfrm>
        <a:off x="13132" y="649116"/>
        <a:ext cx="2676903"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1648"/>
          <a:ext cx="4552336" cy="414138"/>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a:t>فقير الروح</a:t>
          </a:r>
          <a:endParaRPr lang="en" sz="2000" b="1" kern="1200"/>
        </a:p>
      </dsp:txBody>
      <dsp:txXfrm>
        <a:off x="20217" y="21865"/>
        <a:ext cx="4511902" cy="373704"/>
      </dsp:txXfrm>
    </dsp:sp>
    <dsp:sp modelId="{CF7405FA-29A5-4AC8-81EA-015E145AB192}">
      <dsp:nvSpPr>
        <dsp:cNvPr id="0" name=""/>
        <dsp:cNvSpPr/>
      </dsp:nvSpPr>
      <dsp:spPr>
        <a:xfrm>
          <a:off x="0" y="427923"/>
          <a:ext cx="4552336" cy="414138"/>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وديع</a:t>
          </a:r>
          <a:endParaRPr lang="en" sz="2000" b="1" kern="1200" dirty="0"/>
        </a:p>
      </dsp:txBody>
      <dsp:txXfrm>
        <a:off x="20217" y="448140"/>
        <a:ext cx="4511902" cy="373704"/>
      </dsp:txXfrm>
    </dsp:sp>
    <dsp:sp modelId="{A79F61FF-67C8-4E94-A7F4-EF124B0472CE}">
      <dsp:nvSpPr>
        <dsp:cNvPr id="0" name=""/>
        <dsp:cNvSpPr/>
      </dsp:nvSpPr>
      <dsp:spPr>
        <a:xfrm>
          <a:off x="0" y="854198"/>
          <a:ext cx="4552336" cy="414138"/>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متعطشون للعدالة</a:t>
          </a:r>
          <a:endParaRPr lang="en" sz="2000" b="1" kern="1200" dirty="0"/>
        </a:p>
      </dsp:txBody>
      <dsp:txXfrm>
        <a:off x="20217" y="874415"/>
        <a:ext cx="4511902" cy="373704"/>
      </dsp:txXfrm>
    </dsp:sp>
    <dsp:sp modelId="{1B20B733-CB77-40DA-9183-28D7BCA4FFD3}">
      <dsp:nvSpPr>
        <dsp:cNvPr id="0" name=""/>
        <dsp:cNvSpPr/>
      </dsp:nvSpPr>
      <dsp:spPr>
        <a:xfrm>
          <a:off x="0" y="1280473"/>
          <a:ext cx="4552336" cy="414138"/>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a:t>الرحمة</a:t>
          </a:r>
          <a:endParaRPr lang="en" sz="2000" b="1" kern="1200"/>
        </a:p>
      </dsp:txBody>
      <dsp:txXfrm>
        <a:off x="20217" y="1300690"/>
        <a:ext cx="4511902" cy="373704"/>
      </dsp:txXfrm>
    </dsp:sp>
    <dsp:sp modelId="{11CD8606-9A25-41B4-BD22-9840D73DAD43}">
      <dsp:nvSpPr>
        <dsp:cNvPr id="0" name=""/>
        <dsp:cNvSpPr/>
      </dsp:nvSpPr>
      <dsp:spPr>
        <a:xfrm>
          <a:off x="0" y="1706747"/>
          <a:ext cx="4552336" cy="414138"/>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a:t>نقي القلب</a:t>
          </a:r>
          <a:endParaRPr lang="en" sz="2000" b="1" kern="1200"/>
        </a:p>
      </dsp:txBody>
      <dsp:txXfrm>
        <a:off x="20217" y="1726964"/>
        <a:ext cx="4511902" cy="373704"/>
      </dsp:txXfrm>
    </dsp:sp>
    <dsp:sp modelId="{0017A204-F19F-40B4-90D9-23A7DA14A727}">
      <dsp:nvSpPr>
        <dsp:cNvPr id="0" name=""/>
        <dsp:cNvSpPr/>
      </dsp:nvSpPr>
      <dsp:spPr>
        <a:xfrm>
          <a:off x="0" y="2133022"/>
          <a:ext cx="4552336" cy="414138"/>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a:t>صانعو السلام</a:t>
          </a:r>
          <a:endParaRPr lang="en" sz="2000" b="1" kern="1200"/>
        </a:p>
      </dsp:txBody>
      <dsp:txXfrm>
        <a:off x="20217" y="2153239"/>
        <a:ext cx="4511902" cy="373704"/>
      </dsp:txXfrm>
    </dsp:sp>
    <dsp:sp modelId="{C504EBED-2F60-4EB8-B9BD-90F2F5E8998B}">
      <dsp:nvSpPr>
        <dsp:cNvPr id="0" name=""/>
        <dsp:cNvSpPr/>
      </dsp:nvSpPr>
      <dsp:spPr>
        <a:xfrm>
          <a:off x="0" y="2559297"/>
          <a:ext cx="4552336" cy="414138"/>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مستعدٌّ لصفح الآخر</a:t>
          </a:r>
          <a:endParaRPr lang="en" sz="2000" b="1" kern="1200" dirty="0"/>
        </a:p>
      </dsp:txBody>
      <dsp:txXfrm>
        <a:off x="20217" y="2579514"/>
        <a:ext cx="4511902" cy="373704"/>
      </dsp:txXfrm>
    </dsp:sp>
    <dsp:sp modelId="{FB3B242C-B012-4820-983A-469EDDD96845}">
      <dsp:nvSpPr>
        <dsp:cNvPr id="0" name=""/>
        <dsp:cNvSpPr/>
      </dsp:nvSpPr>
      <dsp:spPr>
        <a:xfrm>
          <a:off x="0" y="2985572"/>
          <a:ext cx="4552336" cy="414138"/>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t>أحبوا أعدائنا</a:t>
          </a:r>
          <a:endParaRPr lang="en" sz="2000" b="1" kern="1200" dirty="0"/>
        </a:p>
      </dsp:txBody>
      <dsp:txXfrm>
        <a:off x="20217" y="3005789"/>
        <a:ext cx="4511902" cy="373704"/>
      </dsp:txXfrm>
    </dsp:sp>
    <dsp:sp modelId="{A0131B4B-270C-496D-855B-7EA2741A0492}">
      <dsp:nvSpPr>
        <dsp:cNvPr id="0" name=""/>
        <dsp:cNvSpPr/>
      </dsp:nvSpPr>
      <dsp:spPr>
        <a:xfrm>
          <a:off x="0" y="3411847"/>
          <a:ext cx="4552336" cy="414138"/>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a:t>بارك الله في من يلعننا</a:t>
          </a:r>
          <a:endParaRPr lang="en" sz="2000" b="1" kern="1200"/>
        </a:p>
      </dsp:txBody>
      <dsp:txXfrm>
        <a:off x="20217" y="3432064"/>
        <a:ext cx="4511902" cy="373704"/>
      </dsp:txXfrm>
    </dsp:sp>
    <dsp:sp modelId="{CEAA776C-8B24-4DC1-B312-AB0E31048D47}">
      <dsp:nvSpPr>
        <dsp:cNvPr id="0" name=""/>
        <dsp:cNvSpPr/>
      </dsp:nvSpPr>
      <dsp:spPr>
        <a:xfrm>
          <a:off x="0" y="3838121"/>
          <a:ext cx="4552336" cy="414138"/>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a:t>نفعل الخير لمن يكرهوننا</a:t>
          </a:r>
          <a:endParaRPr lang="en" sz="2000" b="1" kern="1200"/>
        </a:p>
      </dsp:txBody>
      <dsp:txXfrm>
        <a:off x="20217" y="3858338"/>
        <a:ext cx="4511902" cy="373704"/>
      </dsp:txXfrm>
    </dsp:sp>
    <dsp:sp modelId="{B4020DE7-C031-47F9-8BF7-26F150AE38EA}">
      <dsp:nvSpPr>
        <dsp:cNvPr id="0" name=""/>
        <dsp:cNvSpPr/>
      </dsp:nvSpPr>
      <dsp:spPr>
        <a:xfrm>
          <a:off x="0" y="4264396"/>
          <a:ext cx="4552336" cy="414138"/>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a:t>أن تكون محبا وكريما</a:t>
          </a:r>
          <a:endParaRPr lang="en" sz="2000" b="1" kern="1200" dirty="0"/>
        </a:p>
      </dsp:txBody>
      <dsp:txXfrm>
        <a:off x="20217" y="4284613"/>
        <a:ext cx="4511902" cy="373704"/>
      </dsp:txXfrm>
    </dsp:sp>
    <dsp:sp modelId="{1866F153-6C31-41A7-B10F-4C46FA2B11A6}">
      <dsp:nvSpPr>
        <dsp:cNvPr id="0" name=""/>
        <dsp:cNvSpPr/>
      </dsp:nvSpPr>
      <dsp:spPr>
        <a:xfrm>
          <a:off x="0" y="4690671"/>
          <a:ext cx="4552336" cy="414138"/>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a:t>أن تكون رحيما ومتواضعا</a:t>
          </a:r>
          <a:endParaRPr lang="en" sz="2000" b="1" kern="1200" dirty="0"/>
        </a:p>
      </dsp:txBody>
      <dsp:txXfrm>
        <a:off x="20217" y="4710888"/>
        <a:ext cx="4511902" cy="373704"/>
      </dsp:txXfrm>
    </dsp:sp>
    <dsp:sp modelId="{9CAAA3BE-A63B-46CC-BAB5-05A28116553D}">
      <dsp:nvSpPr>
        <dsp:cNvPr id="0" name=""/>
        <dsp:cNvSpPr/>
      </dsp:nvSpPr>
      <dsp:spPr>
        <a:xfrm>
          <a:off x="0" y="5116946"/>
          <a:ext cx="4552336" cy="414138"/>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a:t>إلخ.</a:t>
          </a:r>
          <a:endParaRPr lang="en" sz="2000" b="1" kern="1200"/>
        </a:p>
      </dsp:txBody>
      <dsp:txXfrm>
        <a:off x="20217" y="5137163"/>
        <a:ext cx="4511902" cy="37370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11/01/2026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11/01/2026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11/01/2026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microsoft.com/office/2007/relationships/hdphoto" Target="../media/hdphoto4.wdp"/><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6.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7.jpeg"/><Relationship Id="rId14" Type="http://schemas.microsoft.com/office/2007/relationships/diagramDrawing" Target="../diagrams/drawing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jpeg"/><Relationship Id="rId7" Type="http://schemas.openxmlformats.org/officeDocument/2006/relationships/diagramQuickStyle" Target="../diagrams/quickStyle3.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1.jpe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410324" y="26671"/>
            <a:ext cx="3762375" cy="2554545"/>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rtl="1"/>
            <a:r>
              <a:rPr lang="ar-SA" sz="8000" b="1" dirty="0">
                <a:ln w="9525">
                  <a:noFill/>
                  <a:prstDash val="solid"/>
                </a:ln>
                <a:solidFill>
                  <a:schemeClr val="accent1">
                    <a:lumMod val="50000"/>
                  </a:schemeClr>
                </a:solidFill>
                <a:effectLst>
                  <a:outerShdw blurRad="12700" dist="38100" dir="2700000" algn="tl" rotWithShape="0">
                    <a:schemeClr val="accent2">
                      <a:lumMod val="75000"/>
                    </a:schemeClr>
                  </a:outerShdw>
                </a:effectLst>
              </a:rPr>
              <a:t>الحياة والموت</a:t>
            </a:r>
            <a:endParaRPr lang="en" sz="8000" b="1" dirty="0">
              <a:ln w="9525">
                <a:noFill/>
                <a:prstDash val="solid"/>
              </a:ln>
              <a:solidFill>
                <a:schemeClr val="accent1">
                  <a:lumMod val="50000"/>
                </a:schemeClr>
              </a:solidFill>
              <a:effectLst>
                <a:outerShdw blurRad="12700" dist="38100" dir="2700000" algn="tl" rotWithShape="0">
                  <a:schemeClr val="accent2">
                    <a:lumMod val="75000"/>
                  </a:schemeClr>
                </a:outerShdw>
              </a:effectLst>
            </a:endParaRPr>
          </a:p>
        </p:txBody>
      </p:sp>
      <p:sp>
        <p:nvSpPr>
          <p:cNvPr id="5" name="CuadroTexto 4">
            <a:extLst>
              <a:ext uri="{FF2B5EF4-FFF2-40B4-BE49-F238E27FC236}">
                <a16:creationId xmlns:a16="http://schemas.microsoft.com/office/drawing/2014/main" id="{C73A3C40-1FA1-28F6-83A6-D1B30970FC41}"/>
              </a:ext>
            </a:extLst>
          </p:cNvPr>
          <p:cNvSpPr txBox="1"/>
          <p:nvPr/>
        </p:nvSpPr>
        <p:spPr>
          <a:xfrm>
            <a:off x="10401300" y="5791200"/>
            <a:ext cx="1685568" cy="646331"/>
          </a:xfrm>
          <a:prstGeom prst="rect">
            <a:avLst/>
          </a:prstGeom>
          <a:noFill/>
        </p:spPr>
        <p:txBody>
          <a:bodyPr wrap="square" rtlCol="0">
            <a:spAutoFit/>
          </a:bodyPr>
          <a:lstStyle/>
          <a:p>
            <a:pPr algn="r" rtl="1"/>
            <a:r>
              <a:rPr lang="ar-SA" b="1">
                <a:solidFill>
                  <a:srgbClr val="705248"/>
                </a:solidFill>
                <a:highlight>
                  <a:srgbClr val="C0C0C0"/>
                </a:highlight>
              </a:rPr>
              <a:t>الدرس 3 ليوم 17 يناير 2026</a:t>
            </a:r>
            <a:endParaRPr lang="en" b="1" dirty="0">
              <a:solidFill>
                <a:srgbClr val="705248"/>
              </a:solidFill>
              <a:highlight>
                <a:srgbClr val="C0C0C0"/>
              </a:highlight>
            </a:endParaRP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5963B97-6F90-2FB0-AA7E-750C4343FD01}"/>
              </a:ext>
            </a:extLst>
          </p:cNvPr>
          <p:cNvSpPr txBox="1"/>
          <p:nvPr/>
        </p:nvSpPr>
        <p:spPr>
          <a:xfrm>
            <a:off x="-1" y="-59003"/>
            <a:ext cx="12192000" cy="769441"/>
          </a:xfrm>
          <a:prstGeom prst="rect">
            <a:avLst/>
          </a:prstGeom>
          <a:noFill/>
        </p:spPr>
        <p:txBody>
          <a:bodyPr wrap="square">
            <a:spAutoFit/>
            <a:scene3d>
              <a:camera prst="orthographicFront"/>
              <a:lightRig rig="flat" dir="t"/>
            </a:scene3d>
            <a:sp3d extrusionH="57150" prstMaterial="softEdge">
              <a:bevelT w="25400" h="38100"/>
            </a:sp3d>
          </a:bodyPr>
          <a:lstStyle/>
          <a:p>
            <a:pPr algn="ctr" rtl="1"/>
            <a:r>
              <a:rPr lang="ar-SA" sz="4400" b="1" dirty="0">
                <a:solidFill>
                  <a:schemeClr val="accent5"/>
                </a:solidFill>
              </a:rPr>
              <a:t>أن نجاهد متحدين من أجل الإيمان بالإنجيل</a:t>
            </a:r>
            <a:endParaRPr lang="en" sz="4400" b="1" dirty="0">
              <a:ln/>
              <a:solidFill>
                <a:schemeClr val="accent5"/>
              </a:solidFill>
            </a:endParaRPr>
          </a:p>
        </p:txBody>
      </p:sp>
      <p:sp>
        <p:nvSpPr>
          <p:cNvPr id="4" name="CuadroTexto 3">
            <a:extLst>
              <a:ext uri="{FF2B5EF4-FFF2-40B4-BE49-F238E27FC236}">
                <a16:creationId xmlns:a16="http://schemas.microsoft.com/office/drawing/2014/main" id="{ED4E9A76-6A13-DEE8-8AF4-252970561211}"/>
              </a:ext>
            </a:extLst>
          </p:cNvPr>
          <p:cNvSpPr txBox="1"/>
          <p:nvPr/>
        </p:nvSpPr>
        <p:spPr>
          <a:xfrm>
            <a:off x="279337" y="819330"/>
            <a:ext cx="11287309" cy="646331"/>
          </a:xfrm>
          <a:prstGeom prst="rect">
            <a:avLst/>
          </a:prstGeom>
          <a:noFill/>
        </p:spPr>
        <p:txBody>
          <a:bodyPr wrap="square">
            <a:spAutoFit/>
          </a:bodyPr>
          <a:lstStyle/>
          <a:p>
            <a:pPr algn="ctr" rtl="1"/>
            <a:r>
              <a:rPr lang="en" b="1" dirty="0">
                <a:solidFill>
                  <a:srgbClr val="76483F"/>
                </a:solidFill>
                <a:latin typeface="Comic Sans MS" panose="030F0702030302020204" pitchFamily="66" charset="0"/>
              </a:rPr>
              <a:t>“…</a:t>
            </a:r>
            <a:r>
              <a:rPr lang="ar-SA" b="1" dirty="0">
                <a:solidFill>
                  <a:srgbClr val="76483F"/>
                </a:solidFill>
              </a:rPr>
              <a:t> فقط عيشوا كما يَحِقُّ لإنجيلِ المَسيحِ، حتَّى إذا جِئتُ ورأيتُكُمْ، أو كُنتُ غائبًا أسمَعُ أُمورَكُمْ أنَّكُمْ تثبُتونَ في روحٍ واحِدٍ، مُجاهِدينَ مَعًا بنَفسٍ واحِدَةٍ لإيمانِ الإنجيلِ</a:t>
            </a:r>
            <a:r>
              <a:rPr lang="fr-FR" b="1" dirty="0">
                <a:solidFill>
                  <a:srgbClr val="76483F"/>
                </a:solidFill>
              </a:rPr>
              <a:t>  </a:t>
            </a:r>
            <a:r>
              <a:rPr lang="en" b="1" dirty="0">
                <a:solidFill>
                  <a:srgbClr val="76483F"/>
                </a:solidFill>
                <a:latin typeface="Comic Sans MS" panose="030F0702030302020204" pitchFamily="66" charset="0"/>
              </a:rPr>
              <a:t>” </a:t>
            </a:r>
            <a:r>
              <a:rPr lang="ar-SA" sz="1400" b="1" dirty="0">
                <a:solidFill>
                  <a:srgbClr val="76483F"/>
                </a:solidFill>
                <a:latin typeface="Comic Sans MS" panose="030F0702030302020204" pitchFamily="66" charset="0"/>
              </a:rPr>
              <a:t>(فيلبي </a:t>
            </a:r>
            <a:r>
              <a:rPr lang="fr-FR" sz="1400" b="1" dirty="0">
                <a:solidFill>
                  <a:srgbClr val="76483F"/>
                </a:solidFill>
                <a:latin typeface="Comic Sans MS" panose="030F0702030302020204" pitchFamily="66" charset="0"/>
              </a:rPr>
              <a:t>27:1</a:t>
            </a:r>
            <a:r>
              <a:rPr lang="ar-SA" sz="1400" b="1" dirty="0">
                <a:solidFill>
                  <a:srgbClr val="76483F"/>
                </a:solidFill>
                <a:latin typeface="Comic Sans MS" panose="030F0702030302020204" pitchFamily="66" charset="0"/>
              </a:rPr>
              <a:t>)</a:t>
            </a:r>
            <a:endParaRPr lang="en" sz="1400" b="1" dirty="0">
              <a:solidFill>
                <a:srgbClr val="76483F"/>
              </a:solidFill>
              <a:latin typeface="Comic Sans MS" panose="030F0702030302020204" pitchFamily="66" charset="0"/>
            </a:endParaRPr>
          </a:p>
        </p:txBody>
      </p:sp>
      <p:sp>
        <p:nvSpPr>
          <p:cNvPr id="5" name="CuadroTexto 4">
            <a:extLst>
              <a:ext uri="{FF2B5EF4-FFF2-40B4-BE49-F238E27FC236}">
                <a16:creationId xmlns:a16="http://schemas.microsoft.com/office/drawing/2014/main" id="{9657979A-1B1F-F91D-9960-9186BDFF3F5E}"/>
              </a:ext>
            </a:extLst>
          </p:cNvPr>
          <p:cNvSpPr txBox="1"/>
          <p:nvPr/>
        </p:nvSpPr>
        <p:spPr>
          <a:xfrm>
            <a:off x="2824892" y="1646211"/>
            <a:ext cx="6456101" cy="1569660"/>
          </a:xfrm>
          <a:prstGeom prst="rect">
            <a:avLst/>
          </a:prstGeom>
          <a:noFill/>
        </p:spPr>
        <p:txBody>
          <a:bodyPr wrap="square" rtlCol="0">
            <a:spAutoFit/>
          </a:bodyPr>
          <a:lstStyle/>
          <a:p>
            <a:pPr algn="r" rtl="1">
              <a:spcBef>
                <a:spcPts val="600"/>
              </a:spcBef>
            </a:pPr>
            <a:r>
              <a:rPr lang="ar-SA" sz="2400" b="1" dirty="0"/>
              <a:t>البر والاستقامة لا يضمن حياة خالية من الصراع (</a:t>
            </a:r>
            <a:r>
              <a:rPr lang="ar-SA" sz="2400" b="1" dirty="0">
                <a:latin typeface="Comic Sans MS" panose="030F0702030302020204" pitchFamily="66" charset="0"/>
              </a:rPr>
              <a:t>فيلبي</a:t>
            </a:r>
            <a:r>
              <a:rPr lang="ar-SA" sz="2400" b="1" dirty="0"/>
              <a:t> </a:t>
            </a:r>
            <a:r>
              <a:rPr lang="fr-FR" sz="2400" b="1" dirty="0"/>
              <a:t>30:1</a:t>
            </a:r>
            <a:r>
              <a:rPr lang="ar-SA" sz="2400" b="1" dirty="0"/>
              <a:t>). على العكس، أيوب نفسه، الذي أعلن الله أنه "بريء ومستقيم، رجل يخاف الله ويبتعد عن الشر" (أيوب </a:t>
            </a:r>
            <a:r>
              <a:rPr lang="fr-FR" sz="2400" b="1" dirty="0"/>
              <a:t>8:1</a:t>
            </a:r>
            <a:r>
              <a:rPr lang="ar-SA" sz="2400" b="1" dirty="0"/>
              <a:t>)، عانى من صراع رهيب، وهو عمل العدو.</a:t>
            </a:r>
            <a:endParaRPr lang="en" sz="2400" b="1" dirty="0"/>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766766" y="5544873"/>
            <a:ext cx="6534550" cy="1200329"/>
          </a:xfrm>
          <a:prstGeom prst="rect">
            <a:avLst/>
          </a:prstGeom>
          <a:noFill/>
        </p:spPr>
        <p:txBody>
          <a:bodyPr wrap="square">
            <a:spAutoFit/>
          </a:bodyPr>
          <a:lstStyle/>
          <a:p>
            <a:pPr algn="r" rtl="1">
              <a:spcBef>
                <a:spcPts val="600"/>
              </a:spcBef>
            </a:pPr>
            <a:r>
              <a:rPr lang="ar-SA" sz="2400" b="1" dirty="0"/>
              <a:t>عندما نتصادم مع الشر، يجب ألا نخاف من يعارضوننا (فيلبي </a:t>
            </a:r>
            <a:r>
              <a:rPr lang="fr-FR" sz="2400" b="1" dirty="0"/>
              <a:t>28:1</a:t>
            </a:r>
            <a:r>
              <a:rPr lang="ar-SA" sz="2400" b="1" dirty="0"/>
              <a:t>). دعونا نتذكر أن الشيطان عدو مهزوم، لأن المسيح قد انتصر بالفعل في معركة الصليب (لوقا </a:t>
            </a:r>
            <a:r>
              <a:rPr lang="fr-FR" sz="2400" b="1" dirty="0"/>
              <a:t>18:10</a:t>
            </a:r>
            <a:r>
              <a:rPr lang="ar-SA" sz="2400" b="1" dirty="0"/>
              <a:t>؛ </a:t>
            </a:r>
            <a:r>
              <a:rPr lang="ar-SA" sz="2400" b="1" dirty="0" err="1"/>
              <a:t>كولوسي</a:t>
            </a:r>
            <a:r>
              <a:rPr lang="ar-SA" sz="2400" b="1" dirty="0"/>
              <a:t> </a:t>
            </a:r>
            <a:r>
              <a:rPr lang="fr-FR" sz="2400" b="1" dirty="0"/>
              <a:t>15:2</a:t>
            </a:r>
            <a:r>
              <a:rPr lang="ar-SA" sz="2400" b="1" dirty="0"/>
              <a:t>).</a:t>
            </a:r>
            <a:endParaRPr lang="en" sz="2400" b="1" dirty="0"/>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45210" y="4440244"/>
            <a:ext cx="6456104" cy="907941"/>
          </a:xfrm>
          <a:prstGeom prst="rect">
            <a:avLst/>
          </a:prstGeom>
          <a:noFill/>
        </p:spPr>
        <p:txBody>
          <a:bodyPr wrap="square">
            <a:spAutoFit/>
          </a:bodyPr>
          <a:lstStyle/>
          <a:p>
            <a:pPr algn="r" rtl="1">
              <a:spcBef>
                <a:spcPts val="600"/>
              </a:spcBef>
            </a:pPr>
            <a:r>
              <a:rPr lang="ar-SA" sz="2400" b="1" dirty="0"/>
              <a:t>يجب أن تجمع هذه الوحدة في الهدف مع الصلاة ودراسة الكلمة</a:t>
            </a:r>
            <a:endParaRPr lang="fr-FR" sz="2400" b="1" dirty="0"/>
          </a:p>
          <a:p>
            <a:pPr algn="r" rtl="1">
              <a:spcBef>
                <a:spcPts val="600"/>
              </a:spcBef>
            </a:pPr>
            <a:r>
              <a:rPr lang="ar-SA" sz="2400" b="1" dirty="0"/>
              <a:t> (أفسس </a:t>
            </a:r>
            <a:r>
              <a:rPr lang="fr-FR" sz="2400" b="1" dirty="0"/>
              <a:t>18:6</a:t>
            </a:r>
            <a:r>
              <a:rPr lang="ar-SA" sz="2400" b="1" dirty="0"/>
              <a:t>؛ </a:t>
            </a:r>
            <a:r>
              <a:rPr lang="ar-SA" sz="2400" b="1" dirty="0">
                <a:latin typeface="Comic Sans MS" panose="030F0702030302020204" pitchFamily="66" charset="0"/>
              </a:rPr>
              <a:t>فيلبي</a:t>
            </a:r>
            <a:r>
              <a:rPr lang="ar-SA" sz="2400" b="1" dirty="0"/>
              <a:t> </a:t>
            </a:r>
            <a:r>
              <a:rPr lang="fr-FR" sz="2400" b="1" dirty="0"/>
              <a:t>16:2</a:t>
            </a:r>
            <a:r>
              <a:rPr lang="ar-SA" sz="2400" b="1" dirty="0"/>
              <a:t>).</a:t>
            </a:r>
            <a:endParaRPr lang="en" sz="2400" b="1" dirty="0"/>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45209" y="3412559"/>
            <a:ext cx="6456104" cy="830997"/>
          </a:xfrm>
          <a:prstGeom prst="rect">
            <a:avLst/>
          </a:prstGeom>
          <a:noFill/>
        </p:spPr>
        <p:txBody>
          <a:bodyPr wrap="square">
            <a:spAutoFit/>
          </a:bodyPr>
          <a:lstStyle/>
          <a:p>
            <a:pPr algn="r" rtl="1">
              <a:spcBef>
                <a:spcPts val="600"/>
              </a:spcBef>
            </a:pPr>
            <a:r>
              <a:rPr lang="ar-SA" sz="2400" b="1" dirty="0"/>
              <a:t>في الحرب التي نخوضها، تلعب الوحدة دورا مهما. يحثنا بولس على القتال معا للدفاع عن الإنجيل (</a:t>
            </a:r>
            <a:r>
              <a:rPr lang="ar-SA" sz="2400" b="1" dirty="0">
                <a:latin typeface="Comic Sans MS" panose="030F0702030302020204" pitchFamily="66" charset="0"/>
              </a:rPr>
              <a:t>فيلبي</a:t>
            </a:r>
            <a:r>
              <a:rPr lang="ar-SA" sz="2400" b="1" dirty="0"/>
              <a:t> </a:t>
            </a:r>
            <a:r>
              <a:rPr lang="fr-FR" sz="2400" b="1" dirty="0"/>
              <a:t>27:1</a:t>
            </a:r>
            <a:r>
              <a:rPr lang="ar-SA" sz="2400" b="1" dirty="0"/>
              <a:t>).</a:t>
            </a:r>
            <a:endParaRPr lang="en" sz="2400" b="1" dirty="0"/>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2"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344840" y="1383915"/>
            <a:ext cx="8932761" cy="4031873"/>
          </a:xfrm>
          <a:prstGeom prst="rect">
            <a:avLst/>
          </a:prstGeom>
          <a:noFill/>
        </p:spPr>
        <p:txBody>
          <a:bodyPr wrap="square">
            <a:spAutoFit/>
          </a:bodyPr>
          <a:lstStyle/>
          <a:p>
            <a:pPr algn="ctr" rtl="1">
              <a:spcBef>
                <a:spcPts val="600"/>
              </a:spcBef>
            </a:pPr>
            <a:r>
              <a:rPr lang="ar-SA" sz="3200" b="1" dirty="0"/>
              <a:t>«كم سنة قضيناها في بستان الرب؟ وأيُّ ربح قدَّمناه للسيد؟ كيف نقف أمام عين الله الفاحصة؟ هل نزداد في الوقار والمحبة والتواضع والثقة بالله؟ هل نُقدِّر نعمته ونحفظ الشكر على جميع مراحمِه؟ هل نسعى إلى أن نكون بركةً للذين حولنا؟ هل نُظهر روح يسوع في بيوتنا؟ هل نُعلِّم أبناءنا كلمته، ونجعلهم يعرفون أعمال الله العجيبة؟ يجب على المسيحي أن يُمثِّل يسوع بأن يكون صالحًا وأن يعمل الصلاح. وعندئذٍ ستكون للحياة رائحةٌ عطرة، وللشخصية جمالٌ يكشف حقيقة أنه ابنٌ لله، ووارثٌ للسماء.»</a:t>
            </a:r>
            <a:endParaRPr lang="en" sz="3200" b="1" dirty="0">
              <a:solidFill>
                <a:schemeClr val="accent1">
                  <a:lumMod val="50000"/>
                </a:schemeClr>
              </a:solidFill>
              <a:latin typeface="Constantia" panose="02030602050306030303" pitchFamily="18" charset="0"/>
            </a:endParaRPr>
          </a:p>
        </p:txBody>
      </p:sp>
      <p:sp>
        <p:nvSpPr>
          <p:cNvPr id="4" name="CuadroTexto 3">
            <a:extLst>
              <a:ext uri="{FF2B5EF4-FFF2-40B4-BE49-F238E27FC236}">
                <a16:creationId xmlns:a16="http://schemas.microsoft.com/office/drawing/2014/main" id="{AAE7FFFB-3419-8E23-03C7-B3B8BCE8F252}"/>
              </a:ext>
            </a:extLst>
          </p:cNvPr>
          <p:cNvSpPr txBox="1"/>
          <p:nvPr/>
        </p:nvSpPr>
        <p:spPr>
          <a:xfrm>
            <a:off x="6811220" y="5914717"/>
            <a:ext cx="4146007" cy="338554"/>
          </a:xfrm>
          <a:prstGeom prst="rect">
            <a:avLst/>
          </a:prstGeom>
          <a:noFill/>
        </p:spPr>
        <p:txBody>
          <a:bodyPr wrap="none" rtlCol="0">
            <a:spAutoFit/>
          </a:bodyPr>
          <a:lstStyle/>
          <a:p>
            <a:pPr algn="r"/>
            <a:r>
              <a:rPr lang="en" sz="1600" b="1" dirty="0">
                <a:solidFill>
                  <a:schemeClr val="accent1">
                    <a:lumMod val="50000"/>
                  </a:schemeClr>
                </a:solidFill>
              </a:rPr>
              <a:t>EGW (You Shall Receive Power, December 10)</a:t>
            </a: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1" y="428178"/>
            <a:ext cx="3167529" cy="5241499"/>
          </a:xfrm>
          <a:prstGeom prst="rect">
            <a:avLst/>
          </a:prstGeom>
          <a:noFill/>
        </p:spPr>
        <p:txBody>
          <a:bodyPr wrap="square">
            <a:spAutoFit/>
          </a:bodyPr>
          <a:lstStyle/>
          <a:p>
            <a:pPr marL="0" marR="0" lvl="0" indent="0" algn="ctr" defTabSz="914400" rtl="1" eaLnBrk="1" fontAlgn="auto" latinLnBrk="0" hangingPunct="1">
              <a:lnSpc>
                <a:spcPct val="15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ar-SA" sz="4800" b="1" i="0" dirty="0">
                <a:solidFill>
                  <a:schemeClr val="bg1"/>
                </a:solidFill>
                <a:effectLst/>
                <a:latin typeface="Inter"/>
              </a:rPr>
              <a:t>لأنَّ ليَ الحياةَ هي المَسيحُ والموتُ هو رِبحٌ. </a:t>
            </a:r>
            <a:r>
              <a:rPr kumimoji="0" lang="es-ES" sz="48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p>
          <a:p>
            <a:pPr lvl="0" algn="ctr" rtl="1">
              <a:lnSpc>
                <a:spcPct val="150000"/>
              </a:lnSpc>
              <a:spcBef>
                <a:spcPts val="2400"/>
              </a:spcBef>
              <a:defRPr/>
            </a:pPr>
            <a:r>
              <a:rPr lang="ar-SA" sz="2000" b="1" dirty="0">
                <a:ln w="12700" cmpd="sng">
                  <a:noFill/>
                  <a:prstDash val="solid"/>
                </a:ln>
                <a:solidFill>
                  <a:prstClr val="white"/>
                </a:solidFill>
                <a:effectLst>
                  <a:outerShdw blurRad="38100" dist="38100" dir="2700000" algn="tl">
                    <a:srgbClr val="000000">
                      <a:alpha val="43137"/>
                    </a:srgbClr>
                  </a:outerShdw>
                </a:effectLst>
                <a:latin typeface="Comic Sans MS" panose="030F0702030302020204" pitchFamily="66" charset="0"/>
              </a:rPr>
              <a:t>فيلبي </a:t>
            </a:r>
            <a:r>
              <a:rPr lang="fr-FR" sz="2000" b="1" dirty="0">
                <a:ln w="12700" cmpd="sng">
                  <a:noFill/>
                  <a:prstDash val="solid"/>
                </a:ln>
                <a:solidFill>
                  <a:prstClr val="white"/>
                </a:solidFill>
                <a:effectLst>
                  <a:outerShdw blurRad="38100" dist="38100" dir="2700000" algn="tl">
                    <a:srgbClr val="000000">
                      <a:alpha val="43137"/>
                    </a:srgbClr>
                  </a:outerShdw>
                </a:effectLst>
                <a:latin typeface="Comic Sans MS" panose="030F0702030302020204" pitchFamily="66" charset="0"/>
              </a:rPr>
              <a:t>21:1</a:t>
            </a:r>
            <a:endParaRPr kumimoji="0" lang="es-ES" sz="20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2825181" y="3350635"/>
            <a:ext cx="7772400" cy="2954655"/>
          </a:xfrm>
          <a:prstGeom prst="rect">
            <a:avLst/>
          </a:prstGeom>
          <a:noFill/>
        </p:spPr>
        <p:txBody>
          <a:bodyPr wrap="square" rtlCol="0">
            <a:spAutoFit/>
          </a:bodyPr>
          <a:lstStyle/>
          <a:p>
            <a:pPr algn="r" rtl="1"/>
            <a:r>
              <a:rPr lang="ar-SA" sz="2800" b="1" dirty="0">
                <a:solidFill>
                  <a:srgbClr val="FF0000"/>
                </a:solidFill>
              </a:rPr>
              <a:t>العيش للمسيح أم الموت للمسيح؟</a:t>
            </a:r>
          </a:p>
          <a:p>
            <a:pPr lvl="1" algn="r" rtl="1"/>
            <a:r>
              <a:rPr lang="ar-SA" sz="2400" b="1" dirty="0"/>
              <a:t>المسيح ممجَّد في بولس</a:t>
            </a:r>
            <a:r>
              <a:rPr lang="es-ES" sz="2400" b="1" dirty="0"/>
              <a:t> </a:t>
            </a:r>
            <a:r>
              <a:rPr lang="ar-SA" sz="2400" dirty="0"/>
              <a:t>(فيلبي </a:t>
            </a:r>
            <a:r>
              <a:rPr lang="fr-FR" sz="2400" dirty="0"/>
              <a:t>-10:1</a:t>
            </a:r>
            <a:r>
              <a:rPr lang="ar-SA" sz="2400" dirty="0"/>
              <a:t>20، 25–26)</a:t>
            </a:r>
          </a:p>
          <a:p>
            <a:pPr lvl="1" algn="r" rtl="1"/>
            <a:r>
              <a:rPr lang="ar-SA" sz="2400" b="1" dirty="0"/>
              <a:t>أن نعيش أو نموت من أجل المسيح</a:t>
            </a:r>
            <a:r>
              <a:rPr lang="es-ES" sz="2400" b="1" dirty="0"/>
              <a:t> </a:t>
            </a:r>
            <a:r>
              <a:rPr lang="ar-SA" sz="2400" dirty="0"/>
              <a:t>(فيلبي </a:t>
            </a:r>
            <a:r>
              <a:rPr lang="fr-FR" sz="2400" dirty="0"/>
              <a:t>-21:1</a:t>
            </a:r>
            <a:r>
              <a:rPr lang="ar-SA" sz="2400" dirty="0"/>
              <a:t>22)</a:t>
            </a:r>
          </a:p>
          <a:p>
            <a:pPr lvl="1" algn="r" rtl="1"/>
            <a:r>
              <a:rPr lang="ar-SA" sz="2400" b="1" dirty="0"/>
              <a:t>ازدواجية بولس (الصراع الداخلي)</a:t>
            </a:r>
            <a:r>
              <a:rPr lang="es-ES" sz="2400" b="1" dirty="0"/>
              <a:t> </a:t>
            </a:r>
            <a:r>
              <a:rPr lang="ar-SA" sz="2400" dirty="0"/>
              <a:t>(فيلبي </a:t>
            </a:r>
            <a:r>
              <a:rPr lang="fr-FR" sz="2400" dirty="0"/>
              <a:t>23:1</a:t>
            </a:r>
            <a:r>
              <a:rPr lang="ar-SA" sz="2400" dirty="0"/>
              <a:t>–24)</a:t>
            </a:r>
          </a:p>
          <a:p>
            <a:pPr algn="r" rtl="1">
              <a:spcBef>
                <a:spcPts val="1200"/>
              </a:spcBef>
            </a:pPr>
            <a:r>
              <a:rPr lang="ar-SA" sz="2800" b="1" dirty="0">
                <a:solidFill>
                  <a:srgbClr val="3410D3"/>
                </a:solidFill>
              </a:rPr>
              <a:t>ماذا يعني أن نعيش من أجل المسيح؟</a:t>
            </a:r>
          </a:p>
          <a:p>
            <a:pPr lvl="1" algn="r" rtl="1"/>
            <a:r>
              <a:rPr lang="ar-SA" sz="2400" b="1" dirty="0"/>
              <a:t>أن نسلك سلوكًا يليق بإنجيل المسيح</a:t>
            </a:r>
            <a:r>
              <a:rPr lang="es-ES" sz="2400" b="1" dirty="0"/>
              <a:t> </a:t>
            </a:r>
            <a:r>
              <a:rPr lang="ar-SA" sz="2400" dirty="0"/>
              <a:t>(فيلبي </a:t>
            </a:r>
            <a:r>
              <a:rPr lang="fr-FR" sz="2400" dirty="0"/>
              <a:t>27:1</a:t>
            </a:r>
            <a:r>
              <a:rPr lang="ar-SA" sz="2400" dirty="0"/>
              <a:t>أ)</a:t>
            </a:r>
          </a:p>
          <a:p>
            <a:pPr lvl="1" algn="r" rtl="1"/>
            <a:r>
              <a:rPr lang="ar-SA" sz="2400" b="1" dirty="0"/>
              <a:t>أن نجاهد متحدين من أجل الإيمان بالإنجيل</a:t>
            </a:r>
            <a:r>
              <a:rPr lang="es-ES" sz="2400" b="1" dirty="0"/>
              <a:t> </a:t>
            </a:r>
            <a:r>
              <a:rPr lang="ar-SA" sz="2400" dirty="0"/>
              <a:t>(فيلبي </a:t>
            </a:r>
            <a:r>
              <a:rPr lang="fr-FR" sz="2400" dirty="0"/>
              <a:t>30-27:1</a:t>
            </a:r>
            <a:r>
              <a:rPr lang="ar-SA" sz="2400" dirty="0"/>
              <a:t>)</a:t>
            </a:r>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6" y="105868"/>
            <a:ext cx="7362824" cy="830997"/>
          </a:xfrm>
          <a:prstGeom prst="rect">
            <a:avLst/>
          </a:prstGeom>
          <a:noFill/>
        </p:spPr>
        <p:txBody>
          <a:bodyPr wrap="square" rtlCol="0">
            <a:spAutoFit/>
          </a:bodyPr>
          <a:lstStyle/>
          <a:p>
            <a:pPr algn="r" rtl="1"/>
            <a:r>
              <a:rPr lang="ar-SA" sz="2400" b="1" dirty="0"/>
              <a:t>كان بولس ينتظر أن يُحاكَم أمام نيرون القاسي. وكان مستقبله يعتمد أكثر على مزاج قيصر منه على العدالة.</a:t>
            </a: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2603524"/>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8958" y="5547847"/>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0178958" y="5908264"/>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78958" y="4585397"/>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78958" y="4232023"/>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178958" y="3871606"/>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0800000">
            <a:off x="10645206" y="3419475"/>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0800000">
            <a:off x="10645206" y="5111107"/>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194043"/>
            <a:ext cx="7362824" cy="830997"/>
          </a:xfrm>
          <a:prstGeom prst="rect">
            <a:avLst/>
          </a:prstGeom>
          <a:noFill/>
        </p:spPr>
        <p:txBody>
          <a:bodyPr wrap="square">
            <a:spAutoFit/>
          </a:bodyPr>
          <a:lstStyle/>
          <a:p>
            <a:pPr algn="r" rtl="1">
              <a:spcBef>
                <a:spcPts val="600"/>
              </a:spcBef>
            </a:pPr>
            <a:r>
              <a:rPr lang="ar-SA" sz="2400" b="1" dirty="0"/>
              <a:t>ومع ذلك، إن كان موته سيعود بالنفع على الإنجيل، كما كان سجنه من قبل، فقد كان مستعدًا أن يقدّم حياته من أجل المسيح.</a:t>
            </a:r>
            <a:endParaRPr lang="en" sz="2400" b="1" dirty="0"/>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965289"/>
            <a:ext cx="7362824" cy="1200329"/>
          </a:xfrm>
          <a:prstGeom prst="rect">
            <a:avLst/>
          </a:prstGeom>
          <a:noFill/>
        </p:spPr>
        <p:txBody>
          <a:bodyPr wrap="square">
            <a:spAutoFit/>
          </a:bodyPr>
          <a:lstStyle/>
          <a:p>
            <a:pPr algn="r" rtl="1">
              <a:spcBef>
                <a:spcPts val="600"/>
              </a:spcBef>
            </a:pPr>
            <a:r>
              <a:rPr lang="ar-SA" sz="2400" b="1" dirty="0"/>
              <a:t>لكنه كان يعلم أن مصيره الحقيقي لم يكن في يد نيرون، بل في يد الله. ولذلك كان واثقًا أنه، بفضل الصلوات التي كانت تُقدَّم من أجله في الكنائس، سيُفرَج عنه</a:t>
            </a:r>
            <a:r>
              <a:rPr lang="en" sz="2400" b="1" dirty="0"/>
              <a:t>.</a:t>
            </a: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2"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2"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righ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2"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righ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2"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righ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2"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righ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2"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2"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right)">
                                      <p:cBhvr>
                                        <p:cTn id="78" dur="500"/>
                                        <p:tgtEl>
                                          <p:spTgt spid="2">
                                            <p:txEl>
                                              <p:pRg st="4" end="4"/>
                                            </p:txEl>
                                          </p:spTgt>
                                        </p:tgtEl>
                                      </p:cBhvr>
                                    </p:animEffect>
                                  </p:childTnLst>
                                </p:cTn>
                              </p:par>
                            </p:childTnLst>
                          </p:cTn>
                        </p:par>
                        <p:par>
                          <p:cTn id="79" fill="hold">
                            <p:stCondLst>
                              <p:cond delay="1500"/>
                            </p:stCondLst>
                            <p:childTnLst>
                              <p:par>
                                <p:cTn id="80" presetID="23" presetClass="entr" presetSubtype="272"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p:cTn id="82" dur="500" fill="hold"/>
                                        <p:tgtEl>
                                          <p:spTgt spid="8"/>
                                        </p:tgtEl>
                                        <p:attrNameLst>
                                          <p:attrName>ppt_w</p:attrName>
                                        </p:attrNameLst>
                                      </p:cBhvr>
                                      <p:tavLst>
                                        <p:tav tm="0">
                                          <p:val>
                                            <p:strVal val="2/3*#ppt_w"/>
                                          </p:val>
                                        </p:tav>
                                        <p:tav tm="100000">
                                          <p:val>
                                            <p:strVal val="#ppt_w"/>
                                          </p:val>
                                        </p:tav>
                                      </p:tavLst>
                                    </p:anim>
                                    <p:anim calcmode="lin" valueType="num">
                                      <p:cBhvr>
                                        <p:cTn id="83" dur="500" fill="hold"/>
                                        <p:tgtEl>
                                          <p:spTgt spid="8"/>
                                        </p:tgtEl>
                                        <p:attrNameLst>
                                          <p:attrName>ppt_h</p:attrName>
                                        </p:attrNameLst>
                                      </p:cBhvr>
                                      <p:tavLst>
                                        <p:tav tm="0">
                                          <p:val>
                                            <p:strVal val="2/3*#ppt_h"/>
                                          </p:val>
                                        </p:tav>
                                        <p:tav tm="100000">
                                          <p:val>
                                            <p:strVal val="#ppt_h"/>
                                          </p:val>
                                        </p:tav>
                                      </p:tavLst>
                                    </p:anim>
                                  </p:childTnLst>
                                </p:cTn>
                              </p:par>
                            </p:childTnLst>
                          </p:cTn>
                        </p:par>
                        <p:par>
                          <p:cTn id="84" fill="hold">
                            <p:stCondLst>
                              <p:cond delay="2000"/>
                            </p:stCondLst>
                            <p:childTnLst>
                              <p:par>
                                <p:cTn id="85" presetID="22" presetClass="entr" presetSubtype="2"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right)">
                                      <p:cBhvr>
                                        <p:cTn id="87" dur="500"/>
                                        <p:tgtEl>
                                          <p:spTgt spid="2">
                                            <p:txEl>
                                              <p:pRg st="5" end="5"/>
                                            </p:txEl>
                                          </p:spTgt>
                                        </p:tgtEl>
                                      </p:cBhvr>
                                    </p:animEffect>
                                  </p:childTnLst>
                                </p:cTn>
                              </p:par>
                            </p:childTnLst>
                          </p:cTn>
                        </p:par>
                        <p:par>
                          <p:cTn id="88" fill="hold">
                            <p:stCondLst>
                              <p:cond delay="2500"/>
                            </p:stCondLst>
                            <p:childTnLst>
                              <p:par>
                                <p:cTn id="89" presetID="23" presetClass="entr" presetSubtype="272"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500" fill="hold"/>
                                        <p:tgtEl>
                                          <p:spTgt spid="9"/>
                                        </p:tgtEl>
                                        <p:attrNameLst>
                                          <p:attrName>ppt_w</p:attrName>
                                        </p:attrNameLst>
                                      </p:cBhvr>
                                      <p:tavLst>
                                        <p:tav tm="0">
                                          <p:val>
                                            <p:strVal val="2/3*#ppt_w"/>
                                          </p:val>
                                        </p:tav>
                                        <p:tav tm="100000">
                                          <p:val>
                                            <p:strVal val="#ppt_w"/>
                                          </p:val>
                                        </p:tav>
                                      </p:tavLst>
                                    </p:anim>
                                    <p:anim calcmode="lin" valueType="num">
                                      <p:cBhvr>
                                        <p:cTn id="92" dur="500" fill="hold"/>
                                        <p:tgtEl>
                                          <p:spTgt spid="9"/>
                                        </p:tgtEl>
                                        <p:attrNameLst>
                                          <p:attrName>ppt_h</p:attrName>
                                        </p:attrNameLst>
                                      </p:cBhvr>
                                      <p:tavLst>
                                        <p:tav tm="0">
                                          <p:val>
                                            <p:strVal val="2/3*#ppt_h"/>
                                          </p:val>
                                        </p:tav>
                                        <p:tav tm="100000">
                                          <p:val>
                                            <p:strVal val="#ppt_h"/>
                                          </p:val>
                                        </p:tav>
                                      </p:tavLst>
                                    </p:anim>
                                  </p:childTnLst>
                                </p:cTn>
                              </p:par>
                            </p:childTnLst>
                          </p:cTn>
                        </p:par>
                        <p:par>
                          <p:cTn id="93" fill="hold">
                            <p:stCondLst>
                              <p:cond delay="3000"/>
                            </p:stCondLst>
                            <p:childTnLst>
                              <p:par>
                                <p:cTn id="94" presetID="22" presetClass="entr" presetSubtype="2"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righ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47676" y="674400"/>
            <a:ext cx="7019924" cy="4498796"/>
          </a:xfrm>
          <a:prstGeom prst="rect">
            <a:avLst/>
          </a:prstGeom>
          <a:noFill/>
        </p:spPr>
        <p:txBody>
          <a:bodyPr wrap="square">
            <a:spAutoFit/>
          </a:bodyPr>
          <a:lstStyle/>
          <a:p>
            <a:pPr algn="ctr" rtl="1">
              <a:lnSpc>
                <a:spcPct val="150000"/>
              </a:lnSpc>
            </a:pPr>
            <a:r>
              <a:rPr lang="ar-SA" sz="66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أن أعيش من أجل المسيح أم أموت من أجل المسيح؟</a:t>
            </a:r>
            <a:endParaRPr lang="en" sz="66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6DE6DEE6-8984-C0E4-6596-00411FF97FA3}"/>
              </a:ext>
            </a:extLst>
          </p:cNvPr>
          <p:cNvSpPr txBox="1"/>
          <p:nvPr/>
        </p:nvSpPr>
        <p:spPr>
          <a:xfrm>
            <a:off x="1" y="0"/>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lvl="0" algn="ctr" rtl="1"/>
            <a:r>
              <a:rPr lang="ar-SA" sz="4400" b="1" spc="300" dirty="0">
                <a:ln w="15875">
                  <a:noFill/>
                  <a:prstDash val="solid"/>
                </a:ln>
                <a:solidFill>
                  <a:srgbClr val="697DBA"/>
                </a:solidFill>
                <a:effectLst>
                  <a:outerShdw blurRad="38100" dist="22860" dir="5400000" algn="tl" rotWithShape="0">
                    <a:srgbClr val="000000">
                      <a:alpha val="30000"/>
                    </a:srgbClr>
                  </a:outerShdw>
                </a:effectLst>
              </a:rPr>
              <a:t>المسيح مُمجَّد في بولس</a:t>
            </a:r>
          </a:p>
        </p:txBody>
      </p:sp>
      <p:sp>
        <p:nvSpPr>
          <p:cNvPr id="6" name="CuadroTexto 5">
            <a:extLst>
              <a:ext uri="{FF2B5EF4-FFF2-40B4-BE49-F238E27FC236}">
                <a16:creationId xmlns:a16="http://schemas.microsoft.com/office/drawing/2014/main" id="{0D3F8635-DB1A-85FC-6E69-281539611746}"/>
              </a:ext>
            </a:extLst>
          </p:cNvPr>
          <p:cNvSpPr txBox="1"/>
          <p:nvPr/>
        </p:nvSpPr>
        <p:spPr>
          <a:xfrm>
            <a:off x="3477210" y="1344007"/>
            <a:ext cx="5676315" cy="2308324"/>
          </a:xfrm>
          <a:prstGeom prst="rect">
            <a:avLst/>
          </a:prstGeom>
          <a:noFill/>
        </p:spPr>
        <p:txBody>
          <a:bodyPr wrap="square" rtlCol="0">
            <a:spAutoFit/>
          </a:bodyPr>
          <a:lstStyle/>
          <a:p>
            <a:pPr lvl="0" algn="r" rtl="1">
              <a:spcBef>
                <a:spcPts val="600"/>
              </a:spcBef>
            </a:pPr>
            <a:r>
              <a:rPr lang="ar-SA" sz="2400" b="1" dirty="0">
                <a:solidFill>
                  <a:srgbClr val="000000"/>
                </a:solidFill>
              </a:rPr>
              <a:t>كان بولس يفرح بالآلام التي احتملها، وكانت كثيرة (كولوسي 24:1؛ 2 كورنثوس 27-23:11).</a:t>
            </a:r>
            <a:br>
              <a:rPr lang="ar-SA" sz="2400" b="1" dirty="0">
                <a:solidFill>
                  <a:srgbClr val="000000"/>
                </a:solidFill>
              </a:rPr>
            </a:br>
            <a:r>
              <a:rPr lang="ar-SA" sz="2400" b="1" dirty="0">
                <a:solidFill>
                  <a:srgbClr val="000000"/>
                </a:solidFill>
              </a:rPr>
              <a:t>وبالطبع لم يكن يفرح بالألم في حدّ ذاته، بل بالأسباب التي من أجلها احتمل هذه الشدائد، وأحد هذه الأسباب هو الفائدة التي جلبتها هذه الآلام لكنيسة المسيح (كولوسي 24:1؛ 2 كورنثوس 28:11)</a:t>
            </a: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4637" y="1459914"/>
            <a:ext cx="3131136" cy="3067170"/>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41499" y="4667770"/>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9293225" y="1459913"/>
            <a:ext cx="26955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03201" y="4604176"/>
            <a:ext cx="9836150" cy="1200329"/>
          </a:xfrm>
          <a:prstGeom prst="rect">
            <a:avLst/>
          </a:prstGeom>
          <a:noFill/>
        </p:spPr>
        <p:txBody>
          <a:bodyPr wrap="square">
            <a:spAutoFit/>
          </a:bodyPr>
          <a:lstStyle/>
          <a:p>
            <a:pPr lvl="0" algn="r" rtl="1">
              <a:spcBef>
                <a:spcPts val="600"/>
              </a:spcBef>
            </a:pPr>
            <a:r>
              <a:rPr lang="ar-SA" sz="2400" b="1" dirty="0">
                <a:solidFill>
                  <a:srgbClr val="000000"/>
                </a:solidFill>
              </a:rPr>
              <a:t>في رسالته إلى أهل فيلبي، يوضح بولس أنه في الوقت الراهن، لم يكن يتوقع أن يمجد يسوع بموته، بل كان يأمل، من خلال صلوات الكنيسة وعمل الروح القدس، أن يتحرر ويواصل خدمة المسيح بحياته. (فيلبي 1: 19، 25-26) </a:t>
            </a:r>
          </a:p>
        </p:txBody>
      </p:sp>
      <p:sp>
        <p:nvSpPr>
          <p:cNvPr id="7" name="CuadroTexto 6">
            <a:extLst>
              <a:ext uri="{FF2B5EF4-FFF2-40B4-BE49-F238E27FC236}">
                <a16:creationId xmlns:a16="http://schemas.microsoft.com/office/drawing/2014/main" id="{ADFEB025-3047-918B-9617-B0F0BEC568CF}"/>
              </a:ext>
            </a:extLst>
          </p:cNvPr>
          <p:cNvSpPr txBox="1"/>
          <p:nvPr/>
        </p:nvSpPr>
        <p:spPr>
          <a:xfrm>
            <a:off x="3477210" y="3712755"/>
            <a:ext cx="5676315" cy="830997"/>
          </a:xfrm>
          <a:prstGeom prst="rect">
            <a:avLst/>
          </a:prstGeom>
          <a:noFill/>
        </p:spPr>
        <p:txBody>
          <a:bodyPr wrap="square">
            <a:spAutoFit/>
          </a:bodyPr>
          <a:lstStyle/>
          <a:p>
            <a:pPr lvl="0" algn="r" rtl="1">
              <a:spcBef>
                <a:spcPts val="600"/>
              </a:spcBef>
            </a:pPr>
            <a:r>
              <a:rPr lang="ar-SA" sz="2400" b="1" dirty="0">
                <a:solidFill>
                  <a:srgbClr val="000000"/>
                </a:solidFill>
              </a:rPr>
              <a:t>من خلال تقليد يسوع في معاناته - وحتى في موته - تم تمجيد المسيح في بولس ) فيلبي(20:1</a:t>
            </a:r>
          </a:p>
        </p:txBody>
      </p:sp>
      <p:sp>
        <p:nvSpPr>
          <p:cNvPr id="11" name="CuadroTexto 10">
            <a:extLst>
              <a:ext uri="{FF2B5EF4-FFF2-40B4-BE49-F238E27FC236}">
                <a16:creationId xmlns:a16="http://schemas.microsoft.com/office/drawing/2014/main" id="{2CE9D845-D687-8C44-B629-793DDBA55EFA}"/>
              </a:ext>
            </a:extLst>
          </p:cNvPr>
          <p:cNvSpPr txBox="1"/>
          <p:nvPr/>
        </p:nvSpPr>
        <p:spPr>
          <a:xfrm>
            <a:off x="203199" y="5864929"/>
            <a:ext cx="9836149" cy="830997"/>
          </a:xfrm>
          <a:prstGeom prst="rect">
            <a:avLst/>
          </a:prstGeom>
          <a:noFill/>
        </p:spPr>
        <p:txBody>
          <a:bodyPr wrap="square">
            <a:spAutoFit/>
          </a:bodyPr>
          <a:lstStyle/>
          <a:p>
            <a:pPr lvl="0" algn="r" rtl="1">
              <a:spcBef>
                <a:spcPts val="600"/>
              </a:spcBef>
            </a:pPr>
            <a:r>
              <a:rPr lang="ar-SA" sz="2400" b="1" dirty="0">
                <a:solidFill>
                  <a:srgbClr val="000000"/>
                </a:solidFill>
              </a:rPr>
              <a:t>بسبب الشر السائد في عالمنا، فإن العيش كما عاش المسيح غالبا ما ينطوي على المعاناة كما عانى المسيح، وفي بعض الحالات، الموت كما مات المسيح (2 تيموثوس 12:3).</a:t>
            </a:r>
          </a:p>
        </p:txBody>
      </p:sp>
      <p:sp>
        <p:nvSpPr>
          <p:cNvPr id="2" name="CuadroTexto 1">
            <a:extLst>
              <a:ext uri="{FF2B5EF4-FFF2-40B4-BE49-F238E27FC236}">
                <a16:creationId xmlns:a16="http://schemas.microsoft.com/office/drawing/2014/main" id="{98193F3B-1A88-1D60-741D-0A09FE4FEE05}"/>
              </a:ext>
            </a:extLst>
          </p:cNvPr>
          <p:cNvSpPr txBox="1"/>
          <p:nvPr/>
        </p:nvSpPr>
        <p:spPr>
          <a:xfrm>
            <a:off x="0" y="690473"/>
            <a:ext cx="12191999" cy="553998"/>
          </a:xfrm>
          <a:prstGeom prst="rect">
            <a:avLst/>
          </a:prstGeom>
          <a:noFill/>
        </p:spPr>
        <p:txBody>
          <a:bodyPr wrap="square">
            <a:spAutoFit/>
            <a:scene3d>
              <a:camera prst="orthographicFront"/>
              <a:lightRig rig="threePt" dir="t"/>
            </a:scene3d>
            <a:sp3d extrusionH="57150">
              <a:bevelT w="38100" h="38100"/>
            </a:sp3d>
          </a:bodyPr>
          <a:lstStyle/>
          <a:p>
            <a:pPr algn="ctr" rtl="1"/>
            <a:r>
              <a:rPr lang="ar-SA" sz="1600" b="1" dirty="0">
                <a:solidFill>
                  <a:schemeClr val="accent5">
                    <a:lumMod val="75000"/>
                  </a:schemeClr>
                </a:solidFill>
                <a:latin typeface="Comic Sans MS" panose="030F0702030302020204" pitchFamily="66" charset="0"/>
              </a:rPr>
              <a:t>حَسَبَ انتِظاري ورَجائي أنّي لا أُخزَى في شَيءٍ، بل بكُلِّ مُجاهَرَةٍ كما في كُلِّ حينٍ، كذلكَ الآنَ ،يتَعَظَّمُ المَسيحُ في جَسَدي، سواءٌ كانَ بحياةٍ أم بموتٍ</a:t>
            </a:r>
            <a:endParaRPr lang="es-ES" sz="1600" b="1" dirty="0">
              <a:solidFill>
                <a:schemeClr val="accent5">
                  <a:lumMod val="75000"/>
                </a:schemeClr>
              </a:solidFill>
              <a:latin typeface="Comic Sans MS" panose="030F0702030302020204" pitchFamily="66" charset="0"/>
            </a:endParaRPr>
          </a:p>
          <a:p>
            <a:pPr algn="ctr" rtl="1"/>
            <a:r>
              <a:rPr lang="ar-SA" sz="1400" dirty="0">
                <a:highlight>
                  <a:srgbClr val="F6EBBC"/>
                </a:highlight>
                <a:latin typeface="Comic Sans MS" panose="030F0702030302020204" pitchFamily="66" charset="0"/>
              </a:rPr>
              <a:t>(فيلبي </a:t>
            </a:r>
            <a:r>
              <a:rPr lang="fr-FR" sz="1400" dirty="0">
                <a:highlight>
                  <a:srgbClr val="F6EBBC"/>
                </a:highlight>
                <a:latin typeface="Comic Sans MS" panose="030F0702030302020204" pitchFamily="66" charset="0"/>
              </a:rPr>
              <a:t>(20:1</a:t>
            </a:r>
            <a:endParaRPr lang="en" sz="1100" dirty="0">
              <a:highlight>
                <a:srgbClr val="F6EBBC"/>
              </a:highlight>
              <a:latin typeface="Comic Sans MS" panose="030F0702030302020204" pitchFamily="66" charset="0"/>
            </a:endParaRPr>
          </a:p>
        </p:txBody>
      </p:sp>
    </p:spTree>
    <p:extLst>
      <p:ext uri="{BB962C8B-B14F-4D97-AF65-F5344CB8AC3E}">
        <p14:creationId xmlns:p14="http://schemas.microsoft.com/office/powerpoint/2010/main" val="381673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2"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righ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2"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righ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2" grpId="0"/>
      <p:bldP spid="7" grpId="0"/>
      <p:bldP spid="1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78E344E-BCA5-560B-BB57-43533D1A6FBE}"/>
              </a:ext>
            </a:extLst>
          </p:cNvPr>
          <p:cNvSpPr txBox="1"/>
          <p:nvPr/>
        </p:nvSpPr>
        <p:spPr>
          <a:xfrm>
            <a:off x="0" y="-60960"/>
            <a:ext cx="12192000" cy="769441"/>
          </a:xfrm>
          <a:prstGeom prst="rect">
            <a:avLst/>
          </a:prstGeom>
          <a:noFill/>
        </p:spPr>
        <p:txBody>
          <a:bodyPr wrap="square">
            <a:spAutoFit/>
          </a:bodyPr>
          <a:lstStyle/>
          <a:p>
            <a:pPr algn="ctr" rtl="1"/>
            <a:r>
              <a:rPr lang="ar-SA" sz="4400" b="1" spc="50">
                <a:ln w="9525" cmpd="sng">
                  <a:solidFill>
                    <a:schemeClr val="accent1"/>
                  </a:solidFill>
                  <a:prstDash val="solid"/>
                </a:ln>
                <a:solidFill>
                  <a:srgbClr val="70AD47">
                    <a:tint val="1000"/>
                  </a:srgbClr>
                </a:solidFill>
                <a:effectLst>
                  <a:glow rad="63500">
                    <a:schemeClr val="accent1">
                      <a:lumMod val="75000"/>
                      <a:alpha val="40000"/>
                    </a:schemeClr>
                  </a:glow>
                </a:effectLst>
              </a:rPr>
              <a:t>أن تعيش أو تموت من أجل المسيح</a:t>
            </a:r>
            <a:endPar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endParaRPr>
          </a:p>
        </p:txBody>
      </p:sp>
      <p:sp>
        <p:nvSpPr>
          <p:cNvPr id="5" name="CuadroTexto 4">
            <a:extLst>
              <a:ext uri="{FF2B5EF4-FFF2-40B4-BE49-F238E27FC236}">
                <a16:creationId xmlns:a16="http://schemas.microsoft.com/office/drawing/2014/main" id="{599B2653-45FB-144C-F1B0-64F843EEAE86}"/>
              </a:ext>
            </a:extLst>
          </p:cNvPr>
          <p:cNvSpPr txBox="1"/>
          <p:nvPr/>
        </p:nvSpPr>
        <p:spPr>
          <a:xfrm>
            <a:off x="1490662" y="743952"/>
            <a:ext cx="9210675" cy="369332"/>
          </a:xfrm>
          <a:prstGeom prst="rect">
            <a:avLst/>
          </a:prstGeom>
          <a:noFill/>
        </p:spPr>
        <p:txBody>
          <a:bodyPr wrap="square">
            <a:spAutoFit/>
          </a:bodyPr>
          <a:lstStyle/>
          <a:p>
            <a:pPr algn="ctr" rtl="1"/>
            <a:r>
              <a:rPr lang="fr-FR" b="1" dirty="0">
                <a:solidFill>
                  <a:schemeClr val="bg1"/>
                </a:solidFill>
                <a:effectLst>
                  <a:outerShdw blurRad="38100" dist="38100" dir="2700000" algn="tl">
                    <a:srgbClr val="000000">
                      <a:alpha val="43137"/>
                    </a:srgbClr>
                  </a:outerShdw>
                </a:effectLst>
              </a:rPr>
              <a:t>‘’</a:t>
            </a:r>
            <a:r>
              <a:rPr lang="ar-SA" b="1" dirty="0">
                <a:solidFill>
                  <a:schemeClr val="bg1"/>
                </a:solidFill>
                <a:effectLst>
                  <a:outerShdw blurRad="38100" dist="38100" dir="2700000" algn="tl">
                    <a:srgbClr val="000000">
                      <a:alpha val="43137"/>
                    </a:srgbClr>
                  </a:outerShdw>
                </a:effectLst>
              </a:rPr>
              <a:t>لأنَّ ليَ الحياةَ هي المَسيحُ والموتُ هو رِبحٌ</a:t>
            </a:r>
            <a:r>
              <a:rPr lang="fr-FR" b="1" dirty="0">
                <a:effectLst>
                  <a:outerShdw blurRad="38100" dist="38100" dir="2700000" algn="tl">
                    <a:srgbClr val="000000">
                      <a:alpha val="43137"/>
                    </a:srgbClr>
                  </a:outerShdw>
                </a:effectLst>
              </a:rPr>
              <a:t> </a:t>
            </a:r>
            <a:r>
              <a:rPr lang="en"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 ”</a:t>
            </a:r>
            <a:r>
              <a:rPr lang="ar-SA"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(فيلبي </a:t>
            </a:r>
            <a:r>
              <a:rPr lang="fr-FR"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21:1</a:t>
            </a:r>
            <a:r>
              <a:rPr lang="ar-SA"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rPr>
              <a:t>)</a:t>
            </a:r>
            <a:endParaRPr lang="en" sz="1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830997"/>
          </a:xfrm>
          <a:prstGeom prst="rect">
            <a:avLst/>
          </a:prstGeom>
          <a:noFill/>
        </p:spPr>
        <p:txBody>
          <a:bodyPr wrap="square" rtlCol="0">
            <a:spAutoFit/>
          </a:bodyPr>
          <a:lstStyle/>
          <a:p>
            <a:pPr algn="r" rtl="1">
              <a:spcBef>
                <a:spcPts val="600"/>
              </a:spcBef>
            </a:pPr>
            <a:r>
              <a:rPr lang="ar-SA" sz="2400" b="1" dirty="0"/>
              <a:t>جذر كل المعاناة يكمن في الصراعات الكونية</a:t>
            </a:r>
            <a:r>
              <a:rPr lang="fr-FR" sz="2400" b="1" dirty="0"/>
              <a:t> </a:t>
            </a:r>
            <a:r>
              <a:rPr lang="ar-SA" sz="2400" b="1" dirty="0"/>
              <a:t>التي تدور اليوم بين الخير والشر، بين المسيح والشيطان.</a:t>
            </a:r>
            <a:endParaRPr lang="en" sz="2400" b="1" dirty="0"/>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234915" y="1005604"/>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8412" y="3422470"/>
            <a:ext cx="7460403" cy="830997"/>
          </a:xfrm>
          <a:prstGeom prst="rect">
            <a:avLst/>
          </a:prstGeom>
          <a:noFill/>
        </p:spPr>
        <p:txBody>
          <a:bodyPr wrap="square">
            <a:spAutoFit/>
          </a:bodyPr>
          <a:lstStyle/>
          <a:p>
            <a:pPr algn="r" rtl="1">
              <a:spcBef>
                <a:spcPts val="600"/>
              </a:spcBef>
            </a:pPr>
            <a:r>
              <a:rPr lang="ar-SA" sz="2400" b="1" dirty="0"/>
              <a:t>لكننا نستخدم أسلحة مثل الحق والعدالة (2 </a:t>
            </a:r>
            <a:r>
              <a:rPr lang="ar-SA" sz="2400" b="1" dirty="0" err="1"/>
              <a:t>كورنثوس</a:t>
            </a:r>
            <a:r>
              <a:rPr lang="ar-SA" sz="2400" b="1" dirty="0"/>
              <a:t> </a:t>
            </a:r>
            <a:r>
              <a:rPr lang="fr-FR" sz="2400" b="1" dirty="0"/>
              <a:t>7-4:6</a:t>
            </a:r>
            <a:r>
              <a:rPr lang="ar-SA" sz="2400" b="1" dirty="0"/>
              <a:t>). أسلحة قوية "لتدمير الحصون" (2 </a:t>
            </a:r>
            <a:r>
              <a:rPr lang="ar-SA" sz="2400" b="1" dirty="0" err="1"/>
              <a:t>كورنثوس</a:t>
            </a:r>
            <a:r>
              <a:rPr lang="ar-SA" sz="2400" b="1" dirty="0"/>
              <a:t> </a:t>
            </a:r>
            <a:r>
              <a:rPr lang="fr-FR" sz="2400" b="1" dirty="0"/>
              <a:t>5-3:10</a:t>
            </a:r>
            <a:r>
              <a:rPr lang="ar-SA" sz="2400" b="1" dirty="0"/>
              <a:t>).</a:t>
            </a:r>
            <a:endParaRPr lang="en" sz="2400" b="1" dirty="0"/>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636428" y="4546717"/>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8411" y="2167460"/>
            <a:ext cx="5609150" cy="1200329"/>
          </a:xfrm>
          <a:prstGeom prst="rect">
            <a:avLst/>
          </a:prstGeom>
          <a:noFill/>
        </p:spPr>
        <p:txBody>
          <a:bodyPr wrap="square">
            <a:spAutoFit/>
          </a:bodyPr>
          <a:lstStyle/>
          <a:p>
            <a:pPr algn="r" rtl="1">
              <a:spcBef>
                <a:spcPts val="600"/>
              </a:spcBef>
            </a:pPr>
            <a:r>
              <a:rPr lang="ar-SA" sz="2400" b="1" dirty="0"/>
              <a:t>هذه حرب روحية، يجب خوضها بأسلحة روحية. يستخدم أتباع العدو أسلحة محرمة ضد المسيحيين (كالكذب والنقد </a:t>
            </a:r>
            <a:r>
              <a:rPr lang="fr-FR" sz="2400" b="1" dirty="0"/>
              <a:t>,,,</a:t>
            </a:r>
            <a:r>
              <a:rPr lang="ar-SA" sz="2400" b="1" dirty="0"/>
              <a:t> إلخ).</a:t>
            </a:r>
            <a:endParaRPr lang="en" sz="2400" b="1" dirty="0"/>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4" y="5563158"/>
            <a:ext cx="5884581" cy="1200329"/>
          </a:xfrm>
          <a:prstGeom prst="rect">
            <a:avLst/>
          </a:prstGeom>
          <a:noFill/>
        </p:spPr>
        <p:txBody>
          <a:bodyPr wrap="square">
            <a:spAutoFit/>
          </a:bodyPr>
          <a:lstStyle/>
          <a:p>
            <a:pPr algn="r" rtl="1"/>
            <a:r>
              <a:rPr lang="ar-SA" sz="2400" b="1" dirty="0"/>
              <a:t>بالنسبة لأولئك منّا الذين هم أمناء للمسيح، فإن الموت يضعنا خارج متناول العدو، ويُخلِّصنا من كل ضيق وألم</a:t>
            </a:r>
            <a:br>
              <a:rPr lang="ar-SA" sz="2400" b="1" dirty="0"/>
            </a:br>
            <a:r>
              <a:rPr lang="ar-SA" sz="2400" dirty="0"/>
              <a:t>(أمثال </a:t>
            </a:r>
            <a:r>
              <a:rPr lang="fr-FR" sz="2400" dirty="0"/>
              <a:t>23:14</a:t>
            </a:r>
            <a:r>
              <a:rPr lang="ar-SA" sz="2400" dirty="0"/>
              <a:t>؛ إشعياء </a:t>
            </a:r>
            <a:r>
              <a:rPr lang="fr-FR" sz="2400" dirty="0"/>
              <a:t>1:57</a:t>
            </a:r>
            <a:r>
              <a:rPr lang="ar-SA" sz="2400" dirty="0"/>
              <a:t>).</a:t>
            </a:r>
          </a:p>
        </p:txBody>
      </p:sp>
      <p:sp>
        <p:nvSpPr>
          <p:cNvPr id="8" name="ZoneTexte 7">
            <a:extLst>
              <a:ext uri="{FF2B5EF4-FFF2-40B4-BE49-F238E27FC236}">
                <a16:creationId xmlns:a16="http://schemas.microsoft.com/office/drawing/2014/main" id="{11887F94-1ABD-404F-9579-0385F0A78F44}"/>
              </a:ext>
            </a:extLst>
          </p:cNvPr>
          <p:cNvSpPr txBox="1"/>
          <p:nvPr/>
        </p:nvSpPr>
        <p:spPr>
          <a:xfrm flipH="1">
            <a:off x="4683025" y="4308148"/>
            <a:ext cx="5693590" cy="1200329"/>
          </a:xfrm>
          <a:prstGeom prst="rect">
            <a:avLst/>
          </a:prstGeom>
          <a:noFill/>
        </p:spPr>
        <p:txBody>
          <a:bodyPr wrap="square" rtlCol="0">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fr-FR" sz="2400" b="1" i="0" u="none" strike="noStrike" cap="none" normalizeH="0" baseline="0" dirty="0">
                <a:ln>
                  <a:noFill/>
                </a:ln>
                <a:solidFill>
                  <a:srgbClr val="1F1F1F"/>
                </a:solidFill>
                <a:effectLst/>
                <a:latin typeface="inherit"/>
                <a:cs typeface="Arial" panose="020B0604020202020204" pitchFamily="34" charset="0"/>
              </a:rPr>
              <a:t>لكن ماذا يحدث عندما تكون النتيجة في المعركة موت الصالحين؟ بحسب بولس، فإن هذا يؤدي إلى مكسب لنا (فيلبي </a:t>
            </a:r>
            <a:r>
              <a:rPr kumimoji="0" lang="fr-FR" altLang="fr-FR" sz="2400" b="1" i="0" u="none" strike="noStrike" cap="none" normalizeH="0" baseline="0" dirty="0">
                <a:ln>
                  <a:noFill/>
                </a:ln>
                <a:solidFill>
                  <a:srgbClr val="1F1F1F"/>
                </a:solidFill>
                <a:effectLst/>
                <a:latin typeface="inherit"/>
                <a:cs typeface="Arial" panose="020B0604020202020204" pitchFamily="34" charset="0"/>
              </a:rPr>
              <a:t>21:1</a:t>
            </a:r>
            <a:r>
              <a:rPr kumimoji="0" lang="ar-SA" altLang="fr-FR" sz="2400" b="1" i="0" u="none" strike="noStrike" cap="none" normalizeH="0" baseline="0" dirty="0">
                <a:ln>
                  <a:noFill/>
                </a:ln>
                <a:solidFill>
                  <a:srgbClr val="1F1F1F"/>
                </a:solidFill>
                <a:effectLst/>
                <a:latin typeface="inherit"/>
                <a:cs typeface="Arial" panose="020B0604020202020204" pitchFamily="34" charset="0"/>
              </a:rPr>
              <a:t>)</a:t>
            </a:r>
            <a:r>
              <a:rPr kumimoji="0" lang="fr-FR" altLang="fr-FR" sz="2400" b="1" i="0" u="none" strike="noStrike" cap="none" normalizeH="0" baseline="0" dirty="0">
                <a:ln>
                  <a:noFill/>
                </a:ln>
                <a:solidFill>
                  <a:srgbClr val="1F1F1F"/>
                </a:solidFill>
                <a:effectLst/>
                <a:latin typeface="inherit"/>
                <a:cs typeface="Arial" panose="020B0604020202020204" pitchFamily="34" charset="0"/>
              </a:rPr>
              <a:t>.</a:t>
            </a:r>
            <a:r>
              <a:rPr kumimoji="0" lang="fr-FR" altLang="fr-FR" sz="2400" b="1" i="0" u="none" strike="noStrike" cap="none" normalizeH="0" baseline="0" dirty="0">
                <a:ln>
                  <a:noFill/>
                </a:ln>
                <a:solidFill>
                  <a:schemeClr val="tx1"/>
                </a:solidFill>
                <a:effectLst/>
              </a:rPr>
              <a:t> </a:t>
            </a:r>
            <a:endParaRPr kumimoji="0" lang="fr-FR" altLang="fr-FR" sz="24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2"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righ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2"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righ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4" grpId="0"/>
      <p:bldP spid="9"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AB753B-6521-4081-3CAB-885A3853951F}"/>
              </a:ext>
            </a:extLst>
          </p:cNvPr>
          <p:cNvSpPr txBox="1"/>
          <p:nvPr/>
        </p:nvSpPr>
        <p:spPr>
          <a:xfrm>
            <a:off x="0" y="-30480"/>
            <a:ext cx="12192000" cy="769441"/>
          </a:xfrm>
          <a:prstGeom prst="rect">
            <a:avLst/>
          </a:prstGeom>
          <a:noFill/>
        </p:spPr>
        <p:txBody>
          <a:bodyPr wrap="square">
            <a:spAutoFit/>
            <a:scene3d>
              <a:camera prst="orthographicFront"/>
              <a:lightRig rig="threePt" dir="t"/>
            </a:scene3d>
            <a:sp3d extrusionH="57150">
              <a:bevelT w="69850" h="38100" prst="cross"/>
            </a:sp3d>
          </a:bodyPr>
          <a:lstStyle/>
          <a:p>
            <a:pPr algn="ctr" rtl="1"/>
            <a:r>
              <a:rPr lang="ar-SA" sz="4400" b="1" dirty="0">
                <a:solidFill>
                  <a:schemeClr val="bg1"/>
                </a:solidFill>
                <a:highlight>
                  <a:srgbClr val="000080"/>
                </a:highlight>
              </a:rPr>
              <a:t>ازدواجية بولس</a:t>
            </a:r>
            <a:endParaRPr lang="en" sz="4400" b="1" spc="300" dirty="0">
              <a:ln w="12700" cmpd="sng">
                <a:solidFill>
                  <a:schemeClr val="accent4"/>
                </a:solidFill>
                <a:prstDash val="solid"/>
              </a:ln>
              <a:solidFill>
                <a:schemeClr val="bg1"/>
              </a:solidFill>
              <a:effectLst>
                <a:glow rad="63500">
                  <a:srgbClr val="A82522"/>
                </a:glow>
                <a:outerShdw blurRad="38100" dist="38100" dir="2700000" algn="tl">
                  <a:srgbClr val="000000">
                    <a:alpha val="43137"/>
                  </a:srgbClr>
                </a:outerShdw>
              </a:effectLst>
              <a:highlight>
                <a:srgbClr val="000080"/>
              </a:highlight>
            </a:endParaRPr>
          </a:p>
        </p:txBody>
      </p:sp>
      <p:sp>
        <p:nvSpPr>
          <p:cNvPr id="5" name="CuadroTexto 4">
            <a:extLst>
              <a:ext uri="{FF2B5EF4-FFF2-40B4-BE49-F238E27FC236}">
                <a16:creationId xmlns:a16="http://schemas.microsoft.com/office/drawing/2014/main" id="{01236ED0-9208-C01D-95D0-F5E6BF304721}"/>
              </a:ext>
            </a:extLst>
          </p:cNvPr>
          <p:cNvSpPr txBox="1"/>
          <p:nvPr/>
        </p:nvSpPr>
        <p:spPr>
          <a:xfrm>
            <a:off x="266700" y="865733"/>
            <a:ext cx="11658599" cy="369332"/>
          </a:xfrm>
          <a:prstGeom prst="rect">
            <a:avLst/>
          </a:prstGeom>
          <a:noFill/>
        </p:spPr>
        <p:txBody>
          <a:bodyPr wrap="square">
            <a:spAutoFit/>
          </a:bodyPr>
          <a:lstStyle/>
          <a:p>
            <a:pPr algn="ctr" rtl="1"/>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ar-SA" b="1" dirty="0">
                <a:solidFill>
                  <a:schemeClr val="accent3">
                    <a:lumMod val="60000"/>
                    <a:lumOff val="40000"/>
                  </a:schemeClr>
                </a:solidFill>
              </a:rPr>
              <a:t>فإنّي مَحصورٌ مِنْ الِاثنَينِ: ليَ اشتِهاءٌ أنْ أنطَلِقَ وأكونَ مع المَسيحِ، ذاكَ أفضَلُ جِدًّا. </a:t>
            </a:r>
            <a:r>
              <a:rPr lang="en" b="1" dirty="0">
                <a:solidFill>
                  <a:schemeClr val="accent3">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ar-SA" sz="1400" dirty="0">
                <a:solidFill>
                  <a:schemeClr val="bg1"/>
                </a:solidFill>
                <a:effectLst>
                  <a:outerShdw blurRad="38100" dist="38100" dir="2700000" algn="tl">
                    <a:srgbClr val="000000">
                      <a:alpha val="43137"/>
                    </a:srgbClr>
                  </a:outerShdw>
                </a:effectLst>
                <a:latin typeface="Comic Sans MS" panose="030F0702030302020204" pitchFamily="66" charset="0"/>
              </a:rPr>
              <a:t>(فيلبي </a:t>
            </a:r>
            <a:r>
              <a:rPr lang="fr-FR" sz="1400" dirty="0">
                <a:solidFill>
                  <a:schemeClr val="bg1"/>
                </a:solidFill>
                <a:effectLst>
                  <a:outerShdw blurRad="38100" dist="38100" dir="2700000" algn="tl">
                    <a:srgbClr val="000000">
                      <a:alpha val="43137"/>
                    </a:srgbClr>
                  </a:outerShdw>
                </a:effectLst>
                <a:latin typeface="Comic Sans MS" panose="030F0702030302020204" pitchFamily="66" charset="0"/>
              </a:rPr>
              <a:t>(24-23:1</a:t>
            </a:r>
            <a:endParaRPr lang="es-ES"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266700" y="1341517"/>
            <a:ext cx="11010900" cy="461665"/>
          </a:xfrm>
          <a:prstGeom prst="rect">
            <a:avLst/>
          </a:prstGeom>
          <a:noFill/>
        </p:spPr>
        <p:txBody>
          <a:bodyPr wrap="square" rtlCol="0">
            <a:spAutoFit/>
          </a:bodyPr>
          <a:lstStyle/>
          <a:p>
            <a:pPr algn="ctr" rtl="1">
              <a:spcBef>
                <a:spcPts val="600"/>
              </a:spcBef>
            </a:pPr>
            <a:r>
              <a:rPr lang="ar-SA" sz="2400" b="1" dirty="0"/>
              <a:t>على الرغم من أنه لم يستطع اتخاذ القرار، إلا أن بولس ممزق بين احتمالان (فيلبي </a:t>
            </a:r>
            <a:r>
              <a:rPr lang="fr-FR" sz="2400" b="1" dirty="0"/>
              <a:t>24-23:1</a:t>
            </a:r>
            <a:r>
              <a:rPr lang="ar-SA" sz="2400" b="1" dirty="0"/>
              <a:t>):</a:t>
            </a:r>
            <a:endParaRPr lang="en" sz="2400" b="1" dirty="0"/>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1004170709"/>
              </p:ext>
            </p:extLst>
          </p:nvPr>
        </p:nvGraphicFramePr>
        <p:xfrm>
          <a:off x="3244849" y="1841050"/>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 y="3095922"/>
            <a:ext cx="6961916" cy="1200329"/>
          </a:xfrm>
          <a:prstGeom prst="rect">
            <a:avLst/>
          </a:prstGeom>
          <a:noFill/>
        </p:spPr>
        <p:txBody>
          <a:bodyPr wrap="square" rtlCol="0">
            <a:spAutoFit/>
          </a:bodyPr>
          <a:lstStyle/>
          <a:p>
            <a:pPr algn="r" rtl="1">
              <a:spcBef>
                <a:spcPts val="600"/>
              </a:spcBef>
            </a:pPr>
            <a:r>
              <a:rPr lang="ar-SA" sz="2400" b="1" dirty="0"/>
              <a:t>وبالنظر إلى هذا النص بشكل منفصل، يمكننا أن نستنتج أن بولس يعلم أنه بمجرد موتنا نصعد إلى السماء لنكون مع يسوع، مما يتناقض مع مقاطع أخرى من الكتاب المقدس (</a:t>
            </a:r>
            <a:r>
              <a:rPr lang="ar-SA" sz="2400" b="1" cap="all" dirty="0"/>
              <a:t>اَلْجَامِعَةِ</a:t>
            </a:r>
            <a:r>
              <a:rPr lang="ar-SA" sz="2400" b="1" dirty="0"/>
              <a:t> </a:t>
            </a:r>
            <a:r>
              <a:rPr lang="fr-FR" sz="2400" b="1" dirty="0"/>
              <a:t>5:9</a:t>
            </a:r>
            <a:r>
              <a:rPr lang="ar-SA" sz="2400" b="1" dirty="0"/>
              <a:t>؛ مزمور </a:t>
            </a:r>
            <a:r>
              <a:rPr lang="fr-FR" sz="2400" b="1" dirty="0"/>
              <a:t>5:6</a:t>
            </a:r>
            <a:r>
              <a:rPr lang="ar-SA" sz="2400" b="1" dirty="0"/>
              <a:t>).</a:t>
            </a:r>
            <a:endParaRPr lang="en" sz="2400" b="1" dirty="0"/>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2886263521"/>
              </p:ext>
            </p:extLst>
          </p:nvPr>
        </p:nvGraphicFramePr>
        <p:xfrm>
          <a:off x="660829" y="1841050"/>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2" name="ZoneTexte 11">
            <a:extLst>
              <a:ext uri="{FF2B5EF4-FFF2-40B4-BE49-F238E27FC236}">
                <a16:creationId xmlns:a16="http://schemas.microsoft.com/office/drawing/2014/main" id="{30789402-38C4-4FBC-BC83-10926F5EB4DA}"/>
              </a:ext>
            </a:extLst>
          </p:cNvPr>
          <p:cNvSpPr txBox="1"/>
          <p:nvPr/>
        </p:nvSpPr>
        <p:spPr>
          <a:xfrm>
            <a:off x="266701" y="4367607"/>
            <a:ext cx="6599964" cy="830997"/>
          </a:xfrm>
          <a:prstGeom prst="rect">
            <a:avLst/>
          </a:prstGeom>
          <a:noFill/>
        </p:spPr>
        <p:txBody>
          <a:bodyPr wrap="square" rtlCol="0">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fr-FR" sz="2400" b="1" i="0" u="none" strike="noStrike" cap="none" normalizeH="0" baseline="0" dirty="0">
                <a:ln>
                  <a:noFill/>
                </a:ln>
                <a:solidFill>
                  <a:srgbClr val="1F1F1F"/>
                </a:solidFill>
                <a:effectLst/>
                <a:latin typeface="inherit"/>
                <a:cs typeface="Arial" panose="020B0604020202020204" pitchFamily="34" charset="0"/>
              </a:rPr>
              <a:t>وفي نفس الرسالة إلى أهل فيلبي يقول إنه لكي يكون مع المسيح بشكل كامل، يجب عليه أن ينتظر لحظة القيامة </a:t>
            </a:r>
            <a:r>
              <a:rPr kumimoji="0" lang="ar-SA" altLang="fr-FR" sz="2400" b="0" i="0" u="none" strike="noStrike" cap="none" normalizeH="0" baseline="0" dirty="0">
                <a:ln>
                  <a:noFill/>
                </a:ln>
                <a:solidFill>
                  <a:srgbClr val="1F1F1F"/>
                </a:solidFill>
                <a:effectLst/>
                <a:latin typeface="inherit"/>
                <a:cs typeface="Arial" panose="020B0604020202020204" pitchFamily="34" charset="0"/>
              </a:rPr>
              <a:t>(فيلبي 3: 8-11)</a:t>
            </a:r>
            <a:r>
              <a:rPr kumimoji="0" lang="fr-FR" altLang="fr-FR" sz="2400" b="0" i="0" u="none" strike="noStrike" cap="none" normalizeH="0" baseline="0" dirty="0">
                <a:ln>
                  <a:noFill/>
                </a:ln>
                <a:solidFill>
                  <a:schemeClr val="tx1"/>
                </a:solidFill>
                <a:effectLst/>
              </a:rPr>
              <a:t> </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20" name="ZoneTexte 19">
            <a:extLst>
              <a:ext uri="{FF2B5EF4-FFF2-40B4-BE49-F238E27FC236}">
                <a16:creationId xmlns:a16="http://schemas.microsoft.com/office/drawing/2014/main" id="{9D90FC55-0B6B-466F-9787-B2FC53AD1AFE}"/>
              </a:ext>
            </a:extLst>
          </p:cNvPr>
          <p:cNvSpPr txBox="1"/>
          <p:nvPr/>
        </p:nvSpPr>
        <p:spPr>
          <a:xfrm>
            <a:off x="266700" y="5269959"/>
            <a:ext cx="6599965" cy="1569660"/>
          </a:xfrm>
          <a:prstGeom prst="rect">
            <a:avLst/>
          </a:prstGeom>
          <a:noFill/>
        </p:spPr>
        <p:txBody>
          <a:bodyPr wrap="square" rtlCol="0">
            <a:spAutoFit/>
          </a:bodyPr>
          <a:lstStyle/>
          <a:p>
            <a:pPr algn="r" rtl="1"/>
            <a:r>
              <a:rPr kumimoji="0" lang="ar-SA" altLang="fr-FR" sz="2400" b="1" i="0" u="none" strike="noStrike" cap="none" normalizeH="0" baseline="0" dirty="0">
                <a:ln>
                  <a:noFill/>
                </a:ln>
                <a:solidFill>
                  <a:srgbClr val="1F1F1F"/>
                </a:solidFill>
                <a:effectLst/>
                <a:latin typeface="inherit"/>
                <a:cs typeface="Arial" panose="020B0604020202020204" pitchFamily="34" charset="0"/>
              </a:rPr>
              <a:t>وفي مناسبة أخرى، يُشبه بولس الجسد بخيمة تُهدم (تموت) لتُلبس بالخلود (2 كورنثوس 5: 1-4). إلا أنه يُوضح أن هذا اللبس يحدث عند المجيء الثاني، وليس عند لحظة الموت </a:t>
            </a:r>
            <a:br>
              <a:rPr kumimoji="0" lang="es-ES" altLang="fr-FR" sz="2400" b="1" i="0" u="none" strike="noStrike" cap="none" normalizeH="0" baseline="0" dirty="0">
                <a:ln>
                  <a:noFill/>
                </a:ln>
                <a:solidFill>
                  <a:srgbClr val="1F1F1F"/>
                </a:solidFill>
                <a:effectLst/>
                <a:latin typeface="inherit"/>
                <a:cs typeface="Arial" panose="020B0604020202020204" pitchFamily="34" charset="0"/>
              </a:rPr>
            </a:br>
            <a:r>
              <a:rPr kumimoji="0" lang="ar-SA" altLang="fr-FR" sz="2400" b="1" i="0" u="none" strike="noStrike" cap="none" normalizeH="0" baseline="0" dirty="0">
                <a:ln>
                  <a:noFill/>
                </a:ln>
                <a:solidFill>
                  <a:srgbClr val="1F1F1F"/>
                </a:solidFill>
                <a:effectLst/>
                <a:latin typeface="inherit"/>
                <a:cs typeface="Arial" panose="020B0604020202020204" pitchFamily="34" charset="0"/>
              </a:rPr>
              <a:t>(1 كورنثوس 15: 42، 51-54)</a:t>
            </a:r>
            <a:endParaRPr lang="fr-FR" sz="2400" b="1" dirty="0"/>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righ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2"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right)">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2"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752976" y="674400"/>
            <a:ext cx="7019924" cy="3936334"/>
          </a:xfrm>
          <a:prstGeom prst="rect">
            <a:avLst/>
          </a:prstGeom>
          <a:noFill/>
        </p:spPr>
        <p:txBody>
          <a:bodyPr wrap="square">
            <a:spAutoFit/>
          </a:bodyPr>
          <a:lstStyle/>
          <a:p>
            <a:pPr algn="ctr" rtl="1">
              <a:lnSpc>
                <a:spcPct val="150000"/>
              </a:lnSpc>
            </a:pPr>
            <a:r>
              <a:rPr lang="ar-SA" sz="8800" b="1">
                <a:ln w="22225">
                  <a:solidFill>
                    <a:srgbClr val="00766E"/>
                  </a:solidFill>
                  <a:prstDash val="solid"/>
                </a:ln>
                <a:solidFill>
                  <a:srgbClr val="E5A5E2"/>
                </a:solidFill>
                <a:effectLst>
                  <a:outerShdw blurRad="38100" dist="38100" dir="2700000" algn="tl">
                    <a:srgbClr val="000000">
                      <a:alpha val="43137"/>
                    </a:srgbClr>
                  </a:outerShdw>
                </a:effectLst>
              </a:rPr>
              <a:t>ماذا يعني أن تعيش من أجل المسيح؟</a:t>
            </a:r>
            <a:endParaRPr lang="en" sz="8800" b="1" dirty="0">
              <a:ln w="22225">
                <a:solidFill>
                  <a:srgbClr val="00766E"/>
                </a:solidFill>
                <a:prstDash val="solid"/>
              </a:ln>
              <a:solidFill>
                <a:srgbClr val="E5A5E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122604" y="1249681"/>
            <a:ext cx="6179873"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63428"/>
            <a:ext cx="12192000" cy="707886"/>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rtl="1"/>
            <a:r>
              <a:rPr lang="ar-SA" sz="4000" b="1">
                <a:solidFill>
                  <a:schemeClr val="bg2"/>
                </a:solidFill>
              </a:rPr>
              <a:t>أن نسلك سلوكًا يليق بإنجيل المسيح</a:t>
            </a:r>
            <a:endParaRPr lang="en" sz="4000" b="1" dirty="0">
              <a:ln w="22225">
                <a:noFill/>
                <a:prstDash val="solid"/>
              </a:ln>
              <a:solidFill>
                <a:schemeClr val="bg2"/>
              </a:solidFill>
              <a:effectLst>
                <a:outerShdw blurRad="38100" dist="38100" dir="2700000" algn="tl">
                  <a:srgbClr val="000000">
                    <a:alpha val="43137"/>
                  </a:srgbClr>
                </a:outerShdw>
              </a:effectLst>
            </a:endParaRPr>
          </a:p>
        </p:txBody>
      </p:sp>
      <p:sp>
        <p:nvSpPr>
          <p:cNvPr id="4" name="CuadroTexto 3">
            <a:extLst>
              <a:ext uri="{FF2B5EF4-FFF2-40B4-BE49-F238E27FC236}">
                <a16:creationId xmlns:a16="http://schemas.microsoft.com/office/drawing/2014/main" id="{94E1B369-1D9E-615E-8E29-15F94A472DE4}"/>
              </a:ext>
            </a:extLst>
          </p:cNvPr>
          <p:cNvSpPr txBox="1"/>
          <p:nvPr/>
        </p:nvSpPr>
        <p:spPr>
          <a:xfrm>
            <a:off x="1171575" y="834929"/>
            <a:ext cx="9848850" cy="369332"/>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8100000" scaled="1"/>
            <a:tileRect/>
          </a:gradFill>
          <a:ln>
            <a:noFill/>
          </a:ln>
          <a:effectLst>
            <a:innerShdw blurRad="38100">
              <a:prstClr val="black"/>
            </a:innerShdw>
          </a:effectLst>
        </p:spPr>
        <p:txBody>
          <a:bodyPr wrap="square">
            <a:spAutoFit/>
            <a:scene3d>
              <a:camera prst="orthographicFront"/>
              <a:lightRig rig="threePt" dir="t"/>
            </a:scene3d>
            <a:sp3d extrusionH="57150">
              <a:bevelT w="38100" h="38100"/>
            </a:sp3d>
          </a:bodyPr>
          <a:lstStyle/>
          <a:p>
            <a:pPr algn="ctr" rtl="1"/>
            <a:r>
              <a:rPr lang="en" b="1" dirty="0">
                <a:solidFill>
                  <a:srgbClr val="C00000"/>
                </a:solidFill>
                <a:effectLst/>
                <a:latin typeface="Comic Sans MS" panose="030F0702030302020204" pitchFamily="66" charset="0"/>
              </a:rPr>
              <a:t>“</a:t>
            </a:r>
            <a:r>
              <a:rPr lang="ar-SA" b="1" dirty="0"/>
              <a:t>فقط عيشوا كما يَحِقُّ لإنجيلِ المَسيحِ</a:t>
            </a:r>
            <a:r>
              <a:rPr lang="fr-FR" b="1" dirty="0"/>
              <a:t> </a:t>
            </a:r>
            <a:r>
              <a:rPr lang="en" b="1" dirty="0">
                <a:solidFill>
                  <a:srgbClr val="C00000"/>
                </a:solidFill>
                <a:effectLst/>
                <a:latin typeface="Comic Sans MS" panose="030F0702030302020204" pitchFamily="66" charset="0"/>
              </a:rPr>
              <a:t>” </a:t>
            </a:r>
            <a:r>
              <a:rPr lang="ar-SA" sz="1400" b="1" dirty="0">
                <a:solidFill>
                  <a:srgbClr val="C00000"/>
                </a:solidFill>
                <a:latin typeface="Comic Sans MS" panose="030F0702030302020204" pitchFamily="66" charset="0"/>
              </a:rPr>
              <a:t>(فيلبي </a:t>
            </a:r>
            <a:r>
              <a:rPr lang="fr-FR" sz="1400" b="1" dirty="0">
                <a:solidFill>
                  <a:srgbClr val="C00000"/>
                </a:solidFill>
                <a:latin typeface="Comic Sans MS" panose="030F0702030302020204" pitchFamily="66" charset="0"/>
              </a:rPr>
              <a:t>27:1</a:t>
            </a:r>
            <a:r>
              <a:rPr lang="ar-SA" sz="1400" b="1" dirty="0">
                <a:solidFill>
                  <a:srgbClr val="C00000"/>
                </a:solidFill>
                <a:latin typeface="Comic Sans MS" panose="030F0702030302020204" pitchFamily="66" charset="0"/>
              </a:rPr>
              <a:t>)</a:t>
            </a:r>
            <a:endParaRPr lang="en" sz="1400" b="1" dirty="0">
              <a:solidFill>
                <a:srgbClr val="C00000"/>
              </a:solidFill>
              <a:effectLst/>
              <a:latin typeface="Comic Sans MS" panose="030F0702030302020204" pitchFamily="66" charset="0"/>
            </a:endParaRP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2554442512"/>
              </p:ext>
            </p:extLst>
          </p:nvPr>
        </p:nvGraphicFramePr>
        <p:xfrm>
          <a:off x="1926813"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6365772" y="5715951"/>
            <a:ext cx="5693185" cy="1200329"/>
          </a:xfrm>
          <a:prstGeom prst="rect">
            <a:avLst/>
          </a:prstGeom>
          <a:noFill/>
        </p:spPr>
        <p:txBody>
          <a:bodyPr wrap="square">
            <a:spAutoFit/>
          </a:bodyPr>
          <a:lstStyle/>
          <a:p>
            <a:pPr algn="r" rtl="1">
              <a:spcBef>
                <a:spcPts val="600"/>
              </a:spcBef>
            </a:pPr>
            <a:r>
              <a:rPr lang="ar-SA" sz="2400" b="1" dirty="0"/>
              <a:t>كان يعلم أن الانقسام غالبا ما ينبع من الكبرياء والسلوك غير اللائق تجاه بعضهم البعض. لذلك، يحثنا على التصرف بكرامة.</a:t>
            </a:r>
            <a:endParaRPr lang="en" sz="2400" b="1" dirty="0"/>
          </a:p>
        </p:txBody>
      </p:sp>
      <p:sp>
        <p:nvSpPr>
          <p:cNvPr id="11" name="CuadroTexto 10">
            <a:extLst>
              <a:ext uri="{FF2B5EF4-FFF2-40B4-BE49-F238E27FC236}">
                <a16:creationId xmlns:a16="http://schemas.microsoft.com/office/drawing/2014/main" id="{60C6D4B7-9D20-B815-EF5A-EE61390C4734}"/>
              </a:ext>
            </a:extLst>
          </p:cNvPr>
          <p:cNvSpPr txBox="1"/>
          <p:nvPr/>
        </p:nvSpPr>
        <p:spPr>
          <a:xfrm>
            <a:off x="6365772" y="4830469"/>
            <a:ext cx="5693185" cy="830997"/>
          </a:xfrm>
          <a:prstGeom prst="rect">
            <a:avLst/>
          </a:prstGeom>
          <a:noFill/>
        </p:spPr>
        <p:txBody>
          <a:bodyPr wrap="square">
            <a:spAutoFit/>
          </a:bodyPr>
          <a:lstStyle/>
          <a:p>
            <a:pPr algn="r" rtl="1">
              <a:spcBef>
                <a:spcPts val="600"/>
              </a:spcBef>
            </a:pPr>
            <a:r>
              <a:rPr lang="ar-SA" sz="2400" b="1" dirty="0"/>
              <a:t>يستخدم بولس هذه النصيحة كمقدمة لموضوع كان يقلقه: الوحدة في الكنيسة.</a:t>
            </a:r>
            <a:endParaRPr lang="en" sz="2400" b="1" dirty="0"/>
          </a:p>
        </p:txBody>
      </p:sp>
      <p:sp>
        <p:nvSpPr>
          <p:cNvPr id="13" name="CuadroTexto 12">
            <a:extLst>
              <a:ext uri="{FF2B5EF4-FFF2-40B4-BE49-F238E27FC236}">
                <a16:creationId xmlns:a16="http://schemas.microsoft.com/office/drawing/2014/main" id="{068B38EE-64C9-A95D-3230-944CEDEAD9E9}"/>
              </a:ext>
            </a:extLst>
          </p:cNvPr>
          <p:cNvSpPr txBox="1"/>
          <p:nvPr/>
        </p:nvSpPr>
        <p:spPr>
          <a:xfrm>
            <a:off x="6371921" y="3944988"/>
            <a:ext cx="5687036" cy="830997"/>
          </a:xfrm>
          <a:prstGeom prst="rect">
            <a:avLst/>
          </a:prstGeom>
          <a:noFill/>
        </p:spPr>
        <p:txBody>
          <a:bodyPr wrap="square">
            <a:spAutoFit/>
          </a:bodyPr>
          <a:lstStyle/>
          <a:p>
            <a:pPr algn="r" rtl="1">
              <a:spcBef>
                <a:spcPts val="600"/>
              </a:spcBef>
            </a:pPr>
            <a:r>
              <a:rPr lang="ar-SA" sz="2400" b="1" dirty="0"/>
              <a:t>يمكن تلخيصها كما يلي: "لكن لتنفي العدل، وتحب الطيبة، وتمشي بتواضع مع إلهك" (ميخا </a:t>
            </a:r>
            <a:r>
              <a:rPr lang="fr-FR" sz="2400" b="1" dirty="0"/>
              <a:t>(8:6</a:t>
            </a:r>
            <a:endParaRPr lang="en" sz="2400" b="1" dirty="0"/>
          </a:p>
        </p:txBody>
      </p:sp>
      <p:sp>
        <p:nvSpPr>
          <p:cNvPr id="15" name="CuadroTexto 14">
            <a:extLst>
              <a:ext uri="{FF2B5EF4-FFF2-40B4-BE49-F238E27FC236}">
                <a16:creationId xmlns:a16="http://schemas.microsoft.com/office/drawing/2014/main" id="{6FB704FC-DAFB-756A-F565-6B76A1C168F0}"/>
              </a:ext>
            </a:extLst>
          </p:cNvPr>
          <p:cNvSpPr txBox="1"/>
          <p:nvPr/>
        </p:nvSpPr>
        <p:spPr>
          <a:xfrm>
            <a:off x="6411247" y="3059507"/>
            <a:ext cx="5699334" cy="830997"/>
          </a:xfrm>
          <a:prstGeom prst="rect">
            <a:avLst/>
          </a:prstGeom>
          <a:noFill/>
        </p:spPr>
        <p:txBody>
          <a:bodyPr wrap="square">
            <a:spAutoFit/>
          </a:bodyPr>
          <a:lstStyle/>
          <a:p>
            <a:pPr algn="r" rtl="1">
              <a:spcBef>
                <a:spcPts val="600"/>
              </a:spcBef>
            </a:pPr>
            <a:r>
              <a:rPr lang="ar-SA" sz="2400" b="1" dirty="0"/>
              <a:t>في عظة الجبل، علمنا يسوع كيف يجب أن يعيش مواطنو السماء.</a:t>
            </a:r>
            <a:endParaRPr lang="en" sz="2400" b="1" dirty="0"/>
          </a:p>
        </p:txBody>
      </p:sp>
      <p:sp>
        <p:nvSpPr>
          <p:cNvPr id="10" name="ZoneTexte 9">
            <a:extLst>
              <a:ext uri="{FF2B5EF4-FFF2-40B4-BE49-F238E27FC236}">
                <a16:creationId xmlns:a16="http://schemas.microsoft.com/office/drawing/2014/main" id="{CB7F3693-A659-48B9-81F6-6474795E1D45}"/>
              </a:ext>
            </a:extLst>
          </p:cNvPr>
          <p:cNvSpPr txBox="1"/>
          <p:nvPr/>
        </p:nvSpPr>
        <p:spPr>
          <a:xfrm>
            <a:off x="6411247" y="1435363"/>
            <a:ext cx="5647710" cy="1569660"/>
          </a:xfrm>
          <a:prstGeom prst="rect">
            <a:avLst/>
          </a:prstGeom>
          <a:noFill/>
        </p:spPr>
        <p:txBody>
          <a:bodyPr wrap="square" rtlCol="0">
            <a:spAutoFit/>
          </a:bodyPr>
          <a:lstStyle/>
          <a:p>
            <a:pPr algn="r" rtl="1"/>
            <a:r>
              <a:rPr kumimoji="0" lang="ar-SA" altLang="fr-FR" sz="2400" b="1" i="0" u="none" strike="noStrike" cap="none" normalizeH="0" baseline="0" dirty="0">
                <a:ln>
                  <a:noFill/>
                </a:ln>
                <a:solidFill>
                  <a:srgbClr val="1F1F1F"/>
                </a:solidFill>
                <a:effectLst/>
                <a:latin typeface="inherit"/>
                <a:cs typeface="Arial" panose="020B0604020202020204" pitchFamily="34" charset="0"/>
              </a:rPr>
              <a:t>إن عبارة "سلوككم" هي ترجمة للكلمة اليونانية</a:t>
            </a:r>
            <a:r>
              <a:rPr kumimoji="0" lang="fr-FR" altLang="fr-FR" sz="2400" b="1" i="0" u="none" strike="noStrike" cap="none" normalizeH="0" baseline="0" dirty="0">
                <a:ln>
                  <a:noFill/>
                </a:ln>
                <a:solidFill>
                  <a:srgbClr val="1F1F1F"/>
                </a:solidFill>
                <a:effectLst/>
                <a:latin typeface="inherit"/>
                <a:cs typeface="Arial" panose="020B0604020202020204" pitchFamily="34" charset="0"/>
              </a:rPr>
              <a:t> "</a:t>
            </a:r>
            <a:r>
              <a:rPr kumimoji="0" lang="fr-FR" altLang="fr-FR" sz="2400" b="1" i="0" u="none" strike="noStrike" cap="none" normalizeH="0" baseline="0" dirty="0" err="1">
                <a:ln>
                  <a:noFill/>
                </a:ln>
                <a:solidFill>
                  <a:srgbClr val="1F1F1F"/>
                </a:solidFill>
                <a:effectLst/>
                <a:latin typeface="inherit"/>
                <a:cs typeface="Arial" panose="020B0604020202020204" pitchFamily="34" charset="0"/>
              </a:rPr>
              <a:t>politeuomai</a:t>
            </a:r>
            <a:r>
              <a:rPr kumimoji="0" lang="fr-FR" altLang="fr-FR" sz="2400" b="1" i="0" u="none" strike="noStrike" cap="none" normalizeH="0" baseline="0" dirty="0">
                <a:ln>
                  <a:noFill/>
                </a:ln>
                <a:solidFill>
                  <a:srgbClr val="1F1F1F"/>
                </a:solidFill>
                <a:effectLst/>
                <a:latin typeface="inherit"/>
                <a:cs typeface="Arial" panose="020B0604020202020204" pitchFamily="34" charset="0"/>
              </a:rPr>
              <a:t>"، </a:t>
            </a:r>
            <a:r>
              <a:rPr kumimoji="0" lang="ar-SA" altLang="fr-FR" sz="2400" b="1" i="0" u="none" strike="noStrike" cap="none" normalizeH="0" baseline="0" dirty="0">
                <a:ln>
                  <a:noFill/>
                </a:ln>
                <a:solidFill>
                  <a:srgbClr val="1F1F1F"/>
                </a:solidFill>
                <a:effectLst/>
                <a:latin typeface="inherit"/>
                <a:cs typeface="Arial" panose="020B0604020202020204" pitchFamily="34" charset="0"/>
              </a:rPr>
              <a:t>والتي تعني "أن تعيشوا كمواطنين". يحث بولس أهل فيلبي (وجميعنا) على أن نتصرف بطريقة تليق بمواطني السماء (فيلبي </a:t>
            </a:r>
            <a:r>
              <a:rPr kumimoji="0" lang="fr-FR" altLang="fr-FR" sz="2400" b="1" i="0" u="none" strike="noStrike" cap="none" normalizeH="0" baseline="0" dirty="0">
                <a:ln>
                  <a:noFill/>
                </a:ln>
                <a:solidFill>
                  <a:srgbClr val="1F1F1F"/>
                </a:solidFill>
                <a:effectLst/>
                <a:latin typeface="inherit"/>
                <a:cs typeface="Arial" panose="020B0604020202020204" pitchFamily="34" charset="0"/>
              </a:rPr>
              <a:t>20:3</a:t>
            </a:r>
            <a:r>
              <a:rPr kumimoji="0" lang="ar-SA" altLang="fr-FR" sz="2400" b="1" i="0" u="none" strike="noStrike" cap="none" normalizeH="0" baseline="0" dirty="0">
                <a:ln>
                  <a:noFill/>
                </a:ln>
                <a:solidFill>
                  <a:srgbClr val="1F1F1F"/>
                </a:solidFill>
                <a:effectLst/>
                <a:latin typeface="inherit"/>
                <a:cs typeface="Arial" panose="020B0604020202020204" pitchFamily="34" charset="0"/>
              </a:rPr>
              <a:t>)</a:t>
            </a:r>
            <a:r>
              <a:rPr kumimoji="0" lang="fr-FR" altLang="fr-FR" sz="2400" b="1" i="0" u="none" strike="noStrike" cap="none" normalizeH="0" baseline="0" dirty="0">
                <a:ln>
                  <a:noFill/>
                </a:ln>
                <a:solidFill>
                  <a:srgbClr val="1F1F1F"/>
                </a:solidFill>
                <a:effectLst/>
                <a:latin typeface="inherit"/>
                <a:cs typeface="Arial" panose="020B0604020202020204" pitchFamily="34" charset="0"/>
              </a:rPr>
              <a:t>.</a:t>
            </a:r>
            <a:r>
              <a:rPr kumimoji="0" lang="fr-FR" altLang="fr-FR" sz="2400" b="1" i="0" u="none" strike="noStrike" cap="none" normalizeH="0" baseline="0" dirty="0">
                <a:ln>
                  <a:noFill/>
                </a:ln>
                <a:solidFill>
                  <a:schemeClr val="tx1"/>
                </a:solidFill>
                <a:effectLst/>
              </a:rPr>
              <a:t> </a:t>
            </a:r>
            <a:endParaRPr kumimoji="0" lang="fr-FR" altLang="fr-FR" sz="24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2"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righ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2"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righ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2"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righ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2"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righ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Graphic spid="6" grpId="0">
        <p:bldSub>
          <a:bldDgm bld="one"/>
        </p:bldSub>
      </p:bldGraphic>
      <p:bldP spid="7" grpId="0"/>
      <p:bldP spid="11" grpId="0"/>
      <p:bldP spid="13" grpId="0"/>
      <p:bldP spid="15" grpId="0"/>
      <p:bldP spid="10"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907</TotalTime>
  <Words>1120</Words>
  <Application>Microsoft Office PowerPoint</Application>
  <PresentationFormat>Panorámica</PresentationFormat>
  <Paragraphs>69</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Aptos</vt:lpstr>
      <vt:lpstr>Aptos Display</vt:lpstr>
      <vt:lpstr>Arial</vt:lpstr>
      <vt:lpstr>Comic Sans MS</vt:lpstr>
      <vt:lpstr>Constantia</vt:lpstr>
      <vt:lpstr>inherit</vt:lpstr>
      <vt:lpstr>Inter</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117</cp:revision>
  <dcterms:created xsi:type="dcterms:W3CDTF">2025-12-30T08:43:05Z</dcterms:created>
  <dcterms:modified xsi:type="dcterms:W3CDTF">2026-01-11T21:01:03Z</dcterms:modified>
</cp:coreProperties>
</file>