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pPr rtl="1"/>
          <a:r>
            <a:rPr lang="ar-SA" sz="2400" b="1">
              <a:effectLst>
                <a:outerShdw blurRad="38100" dist="38100" dir="2700000" algn="tl">
                  <a:srgbClr val="000000">
                    <a:alpha val="43137"/>
                  </a:srgbClr>
                </a:outerShdw>
              </a:effectLst>
            </a:rPr>
            <a:t>الراحة في المسيح</a:t>
          </a:r>
          <a:endParaRPr lang="es-ES" sz="24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400"/>
        </a:p>
      </dgm:t>
    </dgm:pt>
    <dgm:pt modelId="{A076DEE4-FA44-4778-9161-DF660CFE9885}" type="sibTrans" cxnId="{A76317FF-46CF-4112-97E4-8B6D4B900787}">
      <dgm:prSet/>
      <dgm:spPr/>
      <dgm:t>
        <a:bodyPr/>
        <a:lstStyle/>
        <a:p>
          <a:endParaRPr lang="es-ES" sz="2400"/>
        </a:p>
      </dgm:t>
    </dgm:pt>
    <dgm:pt modelId="{EC6CCAEB-6E49-4B97-9F6E-42936A927667}">
      <dgm:prSet custT="1"/>
      <dgm:spPr/>
      <dgm:t>
        <a:bodyPr lIns="0" rIns="0"/>
        <a:lstStyle/>
        <a:p>
          <a:pPr rtl="1"/>
          <a:r>
            <a:rPr lang="ar-SA" sz="2400" b="1">
              <a:effectLst>
                <a:outerShdw blurRad="38100" dist="38100" dir="2700000" algn="tl">
                  <a:srgbClr val="000000">
                    <a:alpha val="43137"/>
                  </a:srgbClr>
                </a:outerShdw>
              </a:effectLst>
            </a:rPr>
            <a:t>الراحة في الحب</a:t>
          </a:r>
          <a:endParaRPr lang="es-ES" sz="24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400"/>
        </a:p>
      </dgm:t>
    </dgm:pt>
    <dgm:pt modelId="{92F046A5-1128-4F58-B411-CA449BAB5588}" type="sibTrans" cxnId="{81FDB6DE-F677-4552-8449-0E7AF68BC42C}">
      <dgm:prSet/>
      <dgm:spPr/>
      <dgm:t>
        <a:bodyPr/>
        <a:lstStyle/>
        <a:p>
          <a:endParaRPr lang="es-ES" sz="2400"/>
        </a:p>
      </dgm:t>
    </dgm:pt>
    <dgm:pt modelId="{6FF28BD9-7C2B-4E16-8F82-567B14F3EB72}">
      <dgm:prSet custT="1"/>
      <dgm:spPr/>
      <dgm:t>
        <a:bodyPr lIns="0" rIns="0"/>
        <a:lstStyle/>
        <a:p>
          <a:pPr rtl="1"/>
          <a:r>
            <a:rPr lang="ar-SA" sz="2400" b="1">
              <a:effectLst>
                <a:outerShdw blurRad="38100" dist="38100" dir="2700000" algn="tl">
                  <a:srgbClr val="000000">
                    <a:alpha val="43137"/>
                  </a:srgbClr>
                </a:outerShdw>
              </a:effectLst>
            </a:rPr>
            <a:t>شركة الروح</a:t>
          </a:r>
          <a:endParaRPr lang="es-ES" sz="24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400"/>
        </a:p>
      </dgm:t>
    </dgm:pt>
    <dgm:pt modelId="{0D8540FB-6BF1-464C-9F63-6FD03B91DEE1}" type="sibTrans" cxnId="{3CDEB68A-33C9-4904-B847-7F9CAA825EE6}">
      <dgm:prSet/>
      <dgm:spPr/>
      <dgm:t>
        <a:bodyPr/>
        <a:lstStyle/>
        <a:p>
          <a:endParaRPr lang="es-ES" sz="2400"/>
        </a:p>
      </dgm:t>
    </dgm:pt>
    <dgm:pt modelId="{56A9467D-88B3-4059-93A8-2F095C499A4F}">
      <dgm:prSet custT="1"/>
      <dgm:spPr/>
      <dgm:t>
        <a:bodyPr lIns="0" rIns="0"/>
        <a:lstStyle/>
        <a:p>
          <a:pPr rtl="1"/>
          <a:r>
            <a:rPr lang="ar-SA" sz="2400" b="1">
              <a:effectLst>
                <a:outerShdw blurRad="38100" dist="38100" dir="2700000" algn="tl">
                  <a:srgbClr val="000000">
                    <a:alpha val="43137"/>
                  </a:srgbClr>
                </a:outerShdw>
              </a:effectLst>
            </a:rPr>
            <a:t>مودة صادقة</a:t>
          </a:r>
          <a:endParaRPr lang="es-ES" sz="24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400"/>
        </a:p>
      </dgm:t>
    </dgm:pt>
    <dgm:pt modelId="{3FCFD674-8903-4536-AB67-1E329E19C8CC}" type="sibTrans" cxnId="{95D7A3E7-1B61-4D2E-9690-7D72BFDFC4AE}">
      <dgm:prSet/>
      <dgm:spPr/>
      <dgm:t>
        <a:bodyPr/>
        <a:lstStyle/>
        <a:p>
          <a:endParaRPr lang="es-ES" sz="2400"/>
        </a:p>
      </dgm:t>
    </dgm:pt>
    <dgm:pt modelId="{8F80357D-8326-4909-AB5C-D3F69333F0F3}">
      <dgm:prSet custT="1"/>
      <dgm:spPr/>
      <dgm:t>
        <a:bodyPr lIns="0" rIns="0"/>
        <a:lstStyle/>
        <a:p>
          <a:pPr rtl="1"/>
          <a:r>
            <a:rPr lang="ar-SA" sz="2400" b="1" dirty="0">
              <a:effectLst>
                <a:outerShdw blurRad="38100" dist="38100" dir="2700000" algn="tl">
                  <a:srgbClr val="000000">
                    <a:alpha val="43137"/>
                  </a:srgbClr>
                </a:outerShdw>
              </a:effectLst>
            </a:rPr>
            <a:t>الرحمة</a:t>
          </a:r>
          <a:endParaRPr lang="es-ES" sz="24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400"/>
        </a:p>
      </dgm:t>
    </dgm:pt>
    <dgm:pt modelId="{E8876D48-1B82-44E9-A890-9CEE1E740717}" type="sibTrans" cxnId="{4295B46C-F812-4952-8D96-7670EB827785}">
      <dgm:prSet/>
      <dgm:spPr/>
      <dgm:t>
        <a:bodyPr/>
        <a:lstStyle/>
        <a:p>
          <a:endParaRPr lang="es-ES" sz="24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pPr rtl="1"/>
          <a:r>
            <a:rPr lang="ar-SA" sz="2400" b="1" dirty="0">
              <a:effectLst>
                <a:outerShdw blurRad="38100" dist="38100" dir="2700000" algn="tl">
                  <a:srgbClr val="000000">
                    <a:alpha val="43137"/>
                  </a:srgbClr>
                </a:outerShdw>
              </a:effectLst>
            </a:rPr>
            <a:t>وحدة الشعور والمحبة</a:t>
          </a:r>
          <a:endParaRPr lang="es-ES" sz="24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400"/>
        </a:p>
      </dgm:t>
    </dgm:pt>
    <dgm:pt modelId="{983C17E3-2632-428F-B392-408AB5BECCA3}" type="sibTrans" cxnId="{A06E8EEA-4B86-4909-B2BE-1D44C003238A}">
      <dgm:prSet/>
      <dgm:spPr/>
      <dgm:t>
        <a:bodyPr/>
        <a:lstStyle/>
        <a:p>
          <a:endParaRPr lang="es-ES" sz="24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gn="ctr" rtl="1">
            <a:buNone/>
          </a:pPr>
          <a:r>
            <a:rPr lang="ar-SA" sz="2000" b="1"/>
            <a:t>يشجعهم على دراسة وتقليد الحياة النموذجية للمسيح</a:t>
          </a:r>
          <a:endParaRPr lang="es-ES" sz="2000" dirty="0"/>
        </a:p>
      </dgm:t>
    </dgm:pt>
    <dgm:pt modelId="{38E44033-10BD-49FB-91FC-8681A76742E5}" type="parTrans" cxnId="{17C8008B-DB9F-456F-8D8A-BF689D3413F6}">
      <dgm:prSet/>
      <dgm:spPr/>
      <dgm:t>
        <a:bodyPr/>
        <a:lstStyle/>
        <a:p>
          <a:endParaRPr lang="es-ES" sz="2400"/>
        </a:p>
      </dgm:t>
    </dgm:pt>
    <dgm:pt modelId="{F6EF2498-00B4-4CA2-90F2-B870C0340A93}" type="sibTrans" cxnId="{17C8008B-DB9F-456F-8D8A-BF689D3413F6}">
      <dgm:prSet/>
      <dgm:spPr/>
      <dgm:t>
        <a:bodyPr/>
        <a:lstStyle/>
        <a:p>
          <a:endParaRPr lang="es-ES" sz="24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gn="ctr" rtl="1">
            <a:buNone/>
          </a:pPr>
          <a:r>
            <a:rPr lang="ar-SA" sz="2000" b="1"/>
            <a:t>محبتهم للمسيح تمارس قوة محفزة على عقولهم</a:t>
          </a:r>
          <a:endParaRPr lang="es-ES" sz="2000" dirty="0"/>
        </a:p>
      </dgm:t>
    </dgm:pt>
    <dgm:pt modelId="{32011D1C-DB4D-4596-950C-9741D603101C}" type="parTrans" cxnId="{732490F2-E54B-4E84-8AA3-445DEDCBBC5D}">
      <dgm:prSet/>
      <dgm:spPr/>
      <dgm:t>
        <a:bodyPr/>
        <a:lstStyle/>
        <a:p>
          <a:endParaRPr lang="es-ES" sz="2400"/>
        </a:p>
      </dgm:t>
    </dgm:pt>
    <dgm:pt modelId="{6750EB8B-7579-41B3-9A67-910D9AB8101E}" type="sibTrans" cxnId="{732490F2-E54B-4E84-8AA3-445DEDCBBC5D}">
      <dgm:prSet/>
      <dgm:spPr/>
      <dgm:t>
        <a:bodyPr/>
        <a:lstStyle/>
        <a:p>
          <a:endParaRPr lang="es-ES" sz="24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gn="ctr" rtl="1">
            <a:buNone/>
          </a:pPr>
          <a:r>
            <a:rPr lang="ar-SA" sz="2000" b="1"/>
            <a:t>يجب أن يخضعوا لسيطرة الروح</a:t>
          </a:r>
          <a:endParaRPr lang="es-ES" sz="2000" dirty="0"/>
        </a:p>
      </dgm:t>
    </dgm:pt>
    <dgm:pt modelId="{4298B1E7-9979-4D7F-891D-EBE67C9D33A8}" type="parTrans" cxnId="{FE2BE666-D7E4-4245-A6EE-4DA2CBEBD80B}">
      <dgm:prSet/>
      <dgm:spPr/>
      <dgm:t>
        <a:bodyPr/>
        <a:lstStyle/>
        <a:p>
          <a:endParaRPr lang="es-ES" sz="2400"/>
        </a:p>
      </dgm:t>
    </dgm:pt>
    <dgm:pt modelId="{4B1B8985-36A4-4563-9E8D-C05BE95F10C3}" type="sibTrans" cxnId="{FE2BE666-D7E4-4245-A6EE-4DA2CBEBD80B}">
      <dgm:prSet/>
      <dgm:spPr/>
      <dgm:t>
        <a:bodyPr/>
        <a:lstStyle/>
        <a:p>
          <a:endParaRPr lang="es-ES" sz="24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gn="ctr" rtl="1">
            <a:buNone/>
          </a:pPr>
          <a:r>
            <a:rPr lang="ar-SA" sz="2000" b="1"/>
            <a:t>يجب أن تعكس المشاعر الرقيقة والدافئة للمودة الإنسانية</a:t>
          </a:r>
          <a:endParaRPr lang="es-ES" sz="2000" dirty="0"/>
        </a:p>
      </dgm:t>
    </dgm:pt>
    <dgm:pt modelId="{6FD8A6BF-FF8D-4EF6-9F29-EB11625F012A}" type="parTrans" cxnId="{B2903920-FFF7-4830-A952-D33880BEA88B}">
      <dgm:prSet/>
      <dgm:spPr/>
      <dgm:t>
        <a:bodyPr/>
        <a:lstStyle/>
        <a:p>
          <a:endParaRPr lang="es-ES" sz="2400"/>
        </a:p>
      </dgm:t>
    </dgm:pt>
    <dgm:pt modelId="{6826BB39-2AD7-4336-83BF-3DF9A3A2AB2B}" type="sibTrans" cxnId="{B2903920-FFF7-4830-A952-D33880BEA88B}">
      <dgm:prSet/>
      <dgm:spPr/>
      <dgm:t>
        <a:bodyPr/>
        <a:lstStyle/>
        <a:p>
          <a:endParaRPr lang="es-ES" sz="24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gn="ctr" rtl="1">
            <a:buNone/>
          </a:pPr>
          <a:r>
            <a:rPr lang="ar-SA" sz="2000" b="1"/>
            <a:t>دعهم يظهرون وجود المودة الحقيقية من خلال أعمال الرحمة الفردية.</a:t>
          </a:r>
          <a:endParaRPr lang="es-ES" sz="2000" dirty="0"/>
        </a:p>
      </dgm:t>
    </dgm:pt>
    <dgm:pt modelId="{9BD2FB5B-3614-475E-8815-5038F12C926D}" type="parTrans" cxnId="{CD97C8FC-188B-4712-A43B-EC7744E2FE21}">
      <dgm:prSet/>
      <dgm:spPr/>
      <dgm:t>
        <a:bodyPr/>
        <a:lstStyle/>
        <a:p>
          <a:endParaRPr lang="es-ES" sz="2400"/>
        </a:p>
      </dgm:t>
    </dgm:pt>
    <dgm:pt modelId="{DF479058-5044-4E96-8B85-AF2EBB35446D}" type="sibTrans" cxnId="{CD97C8FC-188B-4712-A43B-EC7744E2FE21}">
      <dgm:prSet/>
      <dgm:spPr/>
      <dgm:t>
        <a:bodyPr/>
        <a:lstStyle/>
        <a:p>
          <a:endParaRPr lang="es-ES" sz="24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lgn="ctr" rtl="1">
            <a:buNone/>
          </a:pPr>
          <a:r>
            <a:rPr lang="ar-SA" sz="2000" b="1" dirty="0"/>
            <a:t>الحب المتبادل يجعل الأفكار متشابهة ويؤدي إلى العمل الموحد</a:t>
          </a:r>
          <a:endParaRPr lang="es-ES" sz="2000" dirty="0"/>
        </a:p>
      </dgm:t>
    </dgm:pt>
    <dgm:pt modelId="{166C417D-3E36-4E80-8674-EFA5487D2F26}" type="parTrans" cxnId="{74EEFF8F-6E44-41E9-B611-FAE86F3CFFFA}">
      <dgm:prSet/>
      <dgm:spPr/>
      <dgm:t>
        <a:bodyPr/>
        <a:lstStyle/>
        <a:p>
          <a:endParaRPr lang="es-ES" sz="2400"/>
        </a:p>
      </dgm:t>
    </dgm:pt>
    <dgm:pt modelId="{45CC6CB3-E203-48BB-A304-9E17139D704F}" type="sibTrans" cxnId="{74EEFF8F-6E44-41E9-B611-FAE86F3CFFFA}">
      <dgm:prSet/>
      <dgm:spPr/>
      <dgm:t>
        <a:bodyPr/>
        <a:lstStyle/>
        <a:p>
          <a:endParaRPr lang="es-ES" sz="2400"/>
        </a:p>
      </dgm:t>
    </dgm:pt>
    <dgm:pt modelId="{100DECC8-33A6-47B9-A123-D67DB4B86473}" type="pres">
      <dgm:prSet presAssocID="{546C5240-8CFD-40DC-91D5-5979507B04BB}" presName="Name0" presStyleCnt="0">
        <dgm:presLayoutVars>
          <dgm:dir val="rev"/>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9" custLinFactNeighborY="68806">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85859" custLinFactNeighborY="83457">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9" custLinFactNeighborY="5483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85694" custLinFactNeighborY="67395">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9" custLinFactNeighborY="43483">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86104" custLinFactNeighborY="52057">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X="22547" custLinFactNeighborX="100000" custLinFactNeighborY="30430">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85438" custLinFactNeighborY="35264">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X="22547" custLinFactNeighborX="100000" custLinFactNeighborY="13555">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85693" custLinFactNeighborY="18590">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X="22454" custLinFactNeighborX="100000" custLinFactNeighborY="2326">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85867" custLinFactNeighborY="2158">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pPr rtl="1"/>
          <a:r>
            <a:rPr lang="ar-SA" sz="1800" b="1" dirty="0">
              <a:solidFill>
                <a:schemeClr val="bg1"/>
              </a:solidFill>
              <a:effectLst>
                <a:outerShdw blurRad="38100" dist="38100" dir="2700000" algn="tl">
                  <a:srgbClr val="000000">
                    <a:alpha val="43137"/>
                  </a:srgbClr>
                </a:outerShdw>
              </a:effectLst>
            </a:rPr>
            <a:t>تخلى عن امتيازاته الإلهية (فيليب </a:t>
          </a:r>
          <a:r>
            <a:rPr lang="fr-FR" sz="1800" b="1" dirty="0">
              <a:solidFill>
                <a:schemeClr val="bg1"/>
              </a:solidFill>
              <a:effectLst>
                <a:outerShdw blurRad="38100" dist="38100" dir="2700000" algn="tl">
                  <a:srgbClr val="000000">
                    <a:alpha val="43137"/>
                  </a:srgbClr>
                </a:outerShdw>
              </a:effectLst>
            </a:rPr>
            <a:t>6:2</a:t>
          </a:r>
          <a:r>
            <a:rPr lang="ar-SA" sz="1800" b="1" dirty="0">
              <a:solidFill>
                <a:schemeClr val="bg1"/>
              </a:solidFill>
              <a:effectLst>
                <a:outerShdw blurRad="38100" dist="38100" dir="2700000" algn="tl">
                  <a:srgbClr val="000000">
                    <a:alpha val="43137"/>
                  </a:srgbClr>
                </a:outerShdw>
              </a:effectLst>
            </a:rPr>
            <a:t>)</a:t>
          </a:r>
          <a:endParaRPr lang="en" sz="1800" b="1" dirty="0">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pPr algn="ctr" rtl="1"/>
          <a:r>
            <a:rPr lang="ar-SA" sz="1800" b="1" dirty="0">
              <a:solidFill>
                <a:schemeClr val="bg1"/>
              </a:solidFill>
              <a:effectLst>
                <a:outerShdw blurRad="38100" dist="38100" dir="2700000" algn="tl">
                  <a:srgbClr val="000000">
                    <a:alpha val="43137"/>
                  </a:srgbClr>
                </a:outerShdw>
              </a:effectLst>
            </a:rPr>
            <a:t>أصبح إنسانا ليخدمنا (فيلبي </a:t>
          </a:r>
          <a:r>
            <a:rPr lang="fr-FR" sz="1800" b="1" dirty="0">
              <a:solidFill>
                <a:schemeClr val="bg1"/>
              </a:solidFill>
              <a:effectLst>
                <a:outerShdw blurRad="38100" dist="38100" dir="2700000" algn="tl">
                  <a:srgbClr val="000000">
                    <a:alpha val="43137"/>
                  </a:srgbClr>
                </a:outerShdw>
              </a:effectLst>
            </a:rPr>
            <a:t>7:2</a:t>
          </a:r>
          <a:r>
            <a:rPr lang="ar-SA" sz="1800" b="1" dirty="0">
              <a:solidFill>
                <a:schemeClr val="bg1"/>
              </a:solidFill>
              <a:effectLst>
                <a:outerShdw blurRad="38100" dist="38100" dir="2700000" algn="tl">
                  <a:srgbClr val="000000">
                    <a:alpha val="43137"/>
                  </a:srgbClr>
                </a:outerShdw>
              </a:effectLst>
            </a:rPr>
            <a:t>)</a:t>
          </a:r>
          <a:endParaRPr lang="en" sz="1800" b="1" dirty="0">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pPr rtl="1"/>
          <a:r>
            <a:rPr lang="ar-SA" sz="1800" b="1" dirty="0">
              <a:solidFill>
                <a:schemeClr val="bg1"/>
              </a:solidFill>
              <a:effectLst>
                <a:outerShdw blurRad="38100" dist="38100" dir="2700000" algn="tl">
                  <a:srgbClr val="000000">
                    <a:alpha val="43137"/>
                  </a:srgbClr>
                </a:outerShdw>
              </a:effectLst>
            </a:rPr>
            <a:t>أطاع كل شيء بتواضع حتى موته (فيليب </a:t>
          </a:r>
          <a:r>
            <a:rPr lang="fr-FR" sz="1800" b="1" dirty="0">
              <a:solidFill>
                <a:schemeClr val="bg1"/>
              </a:solidFill>
              <a:effectLst>
                <a:outerShdw blurRad="38100" dist="38100" dir="2700000" algn="tl">
                  <a:srgbClr val="000000">
                    <a:alpha val="43137"/>
                  </a:srgbClr>
                </a:outerShdw>
              </a:effectLst>
            </a:rPr>
            <a:t>8:2</a:t>
          </a:r>
          <a:r>
            <a:rPr lang="ar-SA" sz="1800" b="1" dirty="0">
              <a:solidFill>
                <a:schemeClr val="bg1"/>
              </a:solidFill>
              <a:effectLst>
                <a:outerShdw blurRad="38100" dist="38100" dir="2700000" algn="tl">
                  <a:srgbClr val="000000">
                    <a:alpha val="43137"/>
                  </a:srgbClr>
                </a:outerShdw>
              </a:effectLst>
            </a:rPr>
            <a:t>)</a:t>
          </a:r>
          <a:endParaRPr lang="en"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val="rev"/>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16200000">
          <a:off x="3937447" y="-3593657"/>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a:t>يشجعهم على دراسة وتقليد الحياة النموذجية للمسيح</a:t>
          </a:r>
          <a:endParaRPr lang="es-ES" sz="2000" kern="1200" dirty="0"/>
        </a:p>
      </dsp:txBody>
      <dsp:txXfrm rot="5400000">
        <a:off x="20287" y="364077"/>
        <a:ext cx="8270182" cy="375000"/>
      </dsp:txXfrm>
    </dsp:sp>
    <dsp:sp modelId="{F345F0DC-739B-4912-85FD-798D40B447B8}">
      <dsp:nvSpPr>
        <dsp:cNvPr id="0" name=""/>
        <dsp:cNvSpPr/>
      </dsp:nvSpPr>
      <dsp:spPr>
        <a:xfrm>
          <a:off x="8291829" y="325358"/>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rPr>
            <a:t>الراحة في المسيح</a:t>
          </a:r>
          <a:endParaRPr lang="es-ES" sz="2400" kern="1200" dirty="0">
            <a:effectLst>
              <a:outerShdw blurRad="38100" dist="38100" dir="2700000" algn="tl">
                <a:srgbClr val="000000">
                  <a:alpha val="43137"/>
                </a:srgbClr>
              </a:outerShdw>
            </a:effectLst>
          </a:endParaRPr>
        </a:p>
      </dsp:txBody>
      <dsp:txXfrm>
        <a:off x="8314855" y="348384"/>
        <a:ext cx="3577860" cy="425634"/>
      </dsp:txXfrm>
    </dsp:sp>
    <dsp:sp modelId="{70AE16FB-1CA3-4D95-8532-67B1C21F24F5}">
      <dsp:nvSpPr>
        <dsp:cNvPr id="0" name=""/>
        <dsp:cNvSpPr/>
      </dsp:nvSpPr>
      <dsp:spPr>
        <a:xfrm rot="16200000">
          <a:off x="3937447" y="-3158995"/>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a:t>محبتهم للمسيح تمارس قوة محفزة على عقولهم</a:t>
          </a:r>
          <a:endParaRPr lang="es-ES" sz="2000" kern="1200" dirty="0"/>
        </a:p>
      </dsp:txBody>
      <dsp:txXfrm rot="5400000">
        <a:off x="20287" y="798739"/>
        <a:ext cx="8270182" cy="375000"/>
      </dsp:txXfrm>
    </dsp:sp>
    <dsp:sp modelId="{38A2E8CB-CFE4-465A-8900-6ABEE3E03BF6}">
      <dsp:nvSpPr>
        <dsp:cNvPr id="0" name=""/>
        <dsp:cNvSpPr/>
      </dsp:nvSpPr>
      <dsp:spPr>
        <a:xfrm>
          <a:off x="8291829" y="754749"/>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rPr>
            <a:t>الراحة في الحب</a:t>
          </a:r>
          <a:endParaRPr lang="es-ES" sz="2400" kern="1200" dirty="0">
            <a:effectLst>
              <a:outerShdw blurRad="38100" dist="38100" dir="2700000" algn="tl">
                <a:srgbClr val="000000">
                  <a:alpha val="43137"/>
                </a:srgbClr>
              </a:outerShdw>
            </a:effectLst>
          </a:endParaRPr>
        </a:p>
      </dsp:txBody>
      <dsp:txXfrm>
        <a:off x="8314855" y="777775"/>
        <a:ext cx="3577860" cy="425634"/>
      </dsp:txXfrm>
    </dsp:sp>
    <dsp:sp modelId="{A07AF936-934C-43B9-9E11-CB036ADFDB92}">
      <dsp:nvSpPr>
        <dsp:cNvPr id="0" name=""/>
        <dsp:cNvSpPr/>
      </dsp:nvSpPr>
      <dsp:spPr>
        <a:xfrm rot="16200000">
          <a:off x="3937447" y="-2721602"/>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a:t>يجب أن يخضعوا لسيطرة الروح</a:t>
          </a:r>
          <a:endParaRPr lang="es-ES" sz="2000" kern="1200" dirty="0"/>
        </a:p>
      </dsp:txBody>
      <dsp:txXfrm rot="5400000">
        <a:off x="20287" y="1236132"/>
        <a:ext cx="8270182" cy="375000"/>
      </dsp:txXfrm>
    </dsp:sp>
    <dsp:sp modelId="{225F09F4-9F2B-4BA9-BFC5-4949A0E5B0A4}">
      <dsp:nvSpPr>
        <dsp:cNvPr id="0" name=""/>
        <dsp:cNvSpPr/>
      </dsp:nvSpPr>
      <dsp:spPr>
        <a:xfrm>
          <a:off x="8291829" y="1196455"/>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rPr>
            <a:t>شركة الروح</a:t>
          </a:r>
          <a:endParaRPr lang="es-ES" sz="2400" kern="1200" dirty="0">
            <a:effectLst>
              <a:outerShdw blurRad="38100" dist="38100" dir="2700000" algn="tl">
                <a:srgbClr val="000000">
                  <a:alpha val="43137"/>
                </a:srgbClr>
              </a:outerShdw>
            </a:effectLst>
          </a:endParaRPr>
        </a:p>
      </dsp:txBody>
      <dsp:txXfrm>
        <a:off x="8314855" y="1219481"/>
        <a:ext cx="3577860" cy="425634"/>
      </dsp:txXfrm>
    </dsp:sp>
    <dsp:sp modelId="{A95744FE-A75C-42EE-A600-0978F5810D02}">
      <dsp:nvSpPr>
        <dsp:cNvPr id="0" name=""/>
        <dsp:cNvSpPr/>
      </dsp:nvSpPr>
      <dsp:spPr>
        <a:xfrm rot="16200000">
          <a:off x="3937447" y="-2289700"/>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a:t>يجب أن تعكس المشاعر الرقيقة والدافئة للمودة الإنسانية</a:t>
          </a:r>
          <a:endParaRPr lang="es-ES" sz="2000" kern="1200" dirty="0"/>
        </a:p>
      </dsp:txBody>
      <dsp:txXfrm rot="5400000">
        <a:off x="20287" y="1668034"/>
        <a:ext cx="8270182" cy="375000"/>
      </dsp:txXfrm>
    </dsp:sp>
    <dsp:sp modelId="{C254F32F-86CA-4E99-979B-AF9096E5D968}">
      <dsp:nvSpPr>
        <dsp:cNvPr id="0" name=""/>
        <dsp:cNvSpPr/>
      </dsp:nvSpPr>
      <dsp:spPr>
        <a:xfrm>
          <a:off x="8291863" y="1630157"/>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alpha val="43137"/>
                  </a:srgbClr>
                </a:outerShdw>
              </a:effectLst>
            </a:rPr>
            <a:t>مودة صادقة</a:t>
          </a:r>
          <a:endParaRPr lang="es-ES" sz="2400" kern="1200" dirty="0">
            <a:effectLst>
              <a:outerShdw blurRad="38100" dist="38100" dir="2700000" algn="tl">
                <a:srgbClr val="000000">
                  <a:alpha val="43137"/>
                </a:srgbClr>
              </a:outerShdw>
            </a:effectLst>
          </a:endParaRPr>
        </a:p>
      </dsp:txBody>
      <dsp:txXfrm>
        <a:off x="8314889" y="1653183"/>
        <a:ext cx="3577860" cy="425634"/>
      </dsp:txXfrm>
    </dsp:sp>
    <dsp:sp modelId="{E4276F12-D4D7-4759-9AAC-224505EC7F61}">
      <dsp:nvSpPr>
        <dsp:cNvPr id="0" name=""/>
        <dsp:cNvSpPr/>
      </dsp:nvSpPr>
      <dsp:spPr>
        <a:xfrm rot="16200000">
          <a:off x="3937447" y="-1857348"/>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a:t>دعهم يظهرون وجود المودة الحقيقية من خلال أعمال الرحمة الفردية.</a:t>
          </a:r>
          <a:endParaRPr lang="es-ES" sz="2000" kern="1200" dirty="0"/>
        </a:p>
      </dsp:txBody>
      <dsp:txXfrm rot="5400000">
        <a:off x="20287" y="2100386"/>
        <a:ext cx="8270182" cy="375000"/>
      </dsp:txXfrm>
    </dsp:sp>
    <dsp:sp modelId="{9F224E3E-D8F3-4E8C-94A2-5FFD1B0B6430}">
      <dsp:nvSpPr>
        <dsp:cNvPr id="0" name=""/>
        <dsp:cNvSpPr/>
      </dsp:nvSpPr>
      <dsp:spPr>
        <a:xfrm>
          <a:off x="8291863" y="2045831"/>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الرحمة</a:t>
          </a:r>
          <a:endParaRPr lang="es-ES" sz="2400" kern="1200" dirty="0">
            <a:effectLst>
              <a:outerShdw blurRad="38100" dist="38100" dir="2700000" algn="tl">
                <a:srgbClr val="000000">
                  <a:alpha val="43137"/>
                </a:srgbClr>
              </a:outerShdw>
            </a:effectLst>
          </a:endParaRPr>
        </a:p>
      </dsp:txBody>
      <dsp:txXfrm>
        <a:off x="8314889" y="2068857"/>
        <a:ext cx="3577860" cy="425634"/>
      </dsp:txXfrm>
    </dsp:sp>
    <dsp:sp modelId="{0F736E9E-DC0F-41A1-89FA-11AAAE29D790}">
      <dsp:nvSpPr>
        <dsp:cNvPr id="0" name=""/>
        <dsp:cNvSpPr/>
      </dsp:nvSpPr>
      <dsp:spPr>
        <a:xfrm rot="16200000">
          <a:off x="3937447" y="-1424083"/>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ctr" defTabSz="889000" rtl="1">
            <a:lnSpc>
              <a:spcPct val="90000"/>
            </a:lnSpc>
            <a:spcBef>
              <a:spcPct val="0"/>
            </a:spcBef>
            <a:spcAft>
              <a:spcPct val="15000"/>
            </a:spcAft>
            <a:buNone/>
          </a:pPr>
          <a:r>
            <a:rPr lang="ar-SA" sz="2000" b="1" kern="1200" dirty="0"/>
            <a:t>الحب المتبادل يجعل الأفكار متشابهة ويؤدي إلى العمل الموحد</a:t>
          </a:r>
          <a:endParaRPr lang="es-ES" sz="2000" kern="1200" dirty="0"/>
        </a:p>
      </dsp:txBody>
      <dsp:txXfrm rot="5400000">
        <a:off x="20287" y="2533651"/>
        <a:ext cx="8270182" cy="375000"/>
      </dsp:txXfrm>
    </dsp:sp>
    <dsp:sp modelId="{D322E446-1E18-40C5-B54D-DBDC6663ED62}">
      <dsp:nvSpPr>
        <dsp:cNvPr id="0" name=""/>
        <dsp:cNvSpPr/>
      </dsp:nvSpPr>
      <dsp:spPr>
        <a:xfrm>
          <a:off x="8291863" y="247797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45720" rIns="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وحدة الشعور والمحبة</a:t>
          </a:r>
          <a:endParaRPr lang="es-ES" sz="2400" kern="1200" dirty="0">
            <a:effectLst>
              <a:outerShdw blurRad="38100" dist="38100" dir="2700000" algn="tl">
                <a:srgbClr val="000000">
                  <a:alpha val="43137"/>
                </a:srgbClr>
              </a:outerShdw>
            </a:effectLst>
          </a:endParaRPr>
        </a:p>
      </dsp:txBody>
      <dsp:txXfrm>
        <a:off x="8314889" y="250100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5890977" y="0"/>
          <a:ext cx="1395652" cy="1395652"/>
        </a:xfrm>
        <a:prstGeom prst="pie">
          <a:avLst>
            <a:gd name="adj1" fmla="val 16200000"/>
            <a:gd name="adj2" fmla="val 54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0"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effectLst>
                <a:outerShdw blurRad="38100" dist="38100" dir="2700000" algn="tl">
                  <a:srgbClr val="000000">
                    <a:alpha val="43137"/>
                  </a:srgbClr>
                </a:outerShdw>
              </a:effectLst>
            </a:rPr>
            <a:t>تخلى عن امتيازاته الإلهية (فيليب </a:t>
          </a:r>
          <a:r>
            <a:rPr lang="fr-FR" sz="1800" b="1" kern="1200" dirty="0">
              <a:solidFill>
                <a:schemeClr val="bg1"/>
              </a:solidFill>
              <a:effectLst>
                <a:outerShdw blurRad="38100" dist="38100" dir="2700000" algn="tl">
                  <a:srgbClr val="000000">
                    <a:alpha val="43137"/>
                  </a:srgbClr>
                </a:outerShdw>
              </a:effectLst>
            </a:rPr>
            <a:t>6:2</a:t>
          </a:r>
          <a:r>
            <a:rPr lang="ar-SA" sz="1800" b="1" kern="1200" dirty="0">
              <a:solidFill>
                <a:schemeClr val="bg1"/>
              </a:solidFill>
              <a:effectLst>
                <a:outerShdw blurRad="38100" dist="38100" dir="2700000" algn="tl">
                  <a:srgbClr val="000000">
                    <a:alpha val="43137"/>
                  </a:srgbClr>
                </a:outerShdw>
              </a:effectLst>
            </a:rPr>
            <a:t>)</a:t>
          </a:r>
          <a:endParaRPr lang="en" sz="1800" b="1" kern="1200" dirty="0">
            <a:solidFill>
              <a:schemeClr val="bg1"/>
            </a:solidFill>
            <a:effectLst>
              <a:outerShdw blurRad="38100" dist="38100" dir="2700000" algn="tl">
                <a:srgbClr val="000000">
                  <a:alpha val="43137"/>
                </a:srgbClr>
              </a:outerShdw>
            </a:effectLst>
          </a:endParaRPr>
        </a:p>
      </dsp:txBody>
      <dsp:txXfrm>
        <a:off x="0" y="0"/>
        <a:ext cx="6588803" cy="418696"/>
      </dsp:txXfrm>
    </dsp:sp>
    <dsp:sp modelId="{C2FDA4A1-9C8B-4AB2-8804-E6F5287D1812}">
      <dsp:nvSpPr>
        <dsp:cNvPr id="0" name=""/>
        <dsp:cNvSpPr/>
      </dsp:nvSpPr>
      <dsp:spPr>
        <a:xfrm>
          <a:off x="6135216" y="418696"/>
          <a:ext cx="907172" cy="907172"/>
        </a:xfrm>
        <a:prstGeom prst="pie">
          <a:avLst>
            <a:gd name="adj1" fmla="val 16200000"/>
            <a:gd name="adj2" fmla="val 54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0"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effectLst>
                <a:outerShdw blurRad="38100" dist="38100" dir="2700000" algn="tl">
                  <a:srgbClr val="000000">
                    <a:alpha val="43137"/>
                  </a:srgbClr>
                </a:outerShdw>
              </a:effectLst>
            </a:rPr>
            <a:t>أصبح إنسانا ليخدمنا (فيلبي </a:t>
          </a:r>
          <a:r>
            <a:rPr lang="fr-FR" sz="1800" b="1" kern="1200" dirty="0">
              <a:solidFill>
                <a:schemeClr val="bg1"/>
              </a:solidFill>
              <a:effectLst>
                <a:outerShdw blurRad="38100" dist="38100" dir="2700000" algn="tl">
                  <a:srgbClr val="000000">
                    <a:alpha val="43137"/>
                  </a:srgbClr>
                </a:outerShdw>
              </a:effectLst>
            </a:rPr>
            <a:t>7:2</a:t>
          </a:r>
          <a:r>
            <a:rPr lang="ar-SA" sz="1800" b="1" kern="1200" dirty="0">
              <a:solidFill>
                <a:schemeClr val="bg1"/>
              </a:solidFill>
              <a:effectLst>
                <a:outerShdw blurRad="38100" dist="38100" dir="2700000" algn="tl">
                  <a:srgbClr val="000000">
                    <a:alpha val="43137"/>
                  </a:srgbClr>
                </a:outerShdw>
              </a:effectLst>
            </a:rPr>
            <a:t>)</a:t>
          </a:r>
          <a:endParaRPr lang="en" sz="1800" b="1" kern="1200" dirty="0">
            <a:solidFill>
              <a:schemeClr val="bg1"/>
            </a:solidFill>
            <a:effectLst>
              <a:outerShdw blurRad="38100" dist="38100" dir="2700000" algn="tl">
                <a:srgbClr val="000000">
                  <a:alpha val="43137"/>
                </a:srgbClr>
              </a:outerShdw>
            </a:effectLst>
          </a:endParaRPr>
        </a:p>
      </dsp:txBody>
      <dsp:txXfrm>
        <a:off x="0" y="418696"/>
        <a:ext cx="6588803" cy="418695"/>
      </dsp:txXfrm>
    </dsp:sp>
    <dsp:sp modelId="{19352A9B-ABA8-4B1D-BA66-0C1BD53D8556}">
      <dsp:nvSpPr>
        <dsp:cNvPr id="0" name=""/>
        <dsp:cNvSpPr/>
      </dsp:nvSpPr>
      <dsp:spPr>
        <a:xfrm>
          <a:off x="6379455" y="837391"/>
          <a:ext cx="418695" cy="418695"/>
        </a:xfrm>
        <a:prstGeom prst="pie">
          <a:avLst>
            <a:gd name="adj1" fmla="val 16200000"/>
            <a:gd name="adj2" fmla="val 54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0"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effectLst>
                <a:outerShdw blurRad="38100" dist="38100" dir="2700000" algn="tl">
                  <a:srgbClr val="000000">
                    <a:alpha val="43137"/>
                  </a:srgbClr>
                </a:outerShdw>
              </a:effectLst>
            </a:rPr>
            <a:t>أطاع كل شيء بتواضع حتى موته (فيليب </a:t>
          </a:r>
          <a:r>
            <a:rPr lang="fr-FR" sz="1800" b="1" kern="1200" dirty="0">
              <a:solidFill>
                <a:schemeClr val="bg1"/>
              </a:solidFill>
              <a:effectLst>
                <a:outerShdw blurRad="38100" dist="38100" dir="2700000" algn="tl">
                  <a:srgbClr val="000000">
                    <a:alpha val="43137"/>
                  </a:srgbClr>
                </a:outerShdw>
              </a:effectLst>
            </a:rPr>
            <a:t>8:2</a:t>
          </a:r>
          <a:r>
            <a:rPr lang="ar-SA" sz="1800" b="1" kern="1200" dirty="0">
              <a:solidFill>
                <a:schemeClr val="bg1"/>
              </a:solidFill>
              <a:effectLst>
                <a:outerShdw blurRad="38100" dist="38100" dir="2700000" algn="tl">
                  <a:srgbClr val="000000">
                    <a:alpha val="43137"/>
                  </a:srgbClr>
                </a:outerShdw>
              </a:effectLst>
            </a:rPr>
            <a:t>)</a:t>
          </a:r>
          <a:endParaRPr lang="en" sz="1800" b="1" kern="1200" dirty="0">
            <a:solidFill>
              <a:schemeClr val="bg1"/>
            </a:solidFill>
            <a:effectLst>
              <a:outerShdw blurRad="38100" dist="38100" dir="2700000" algn="tl">
                <a:srgbClr val="000000">
                  <a:alpha val="43137"/>
                </a:srgbClr>
              </a:outerShdw>
            </a:effectLst>
          </a:endParaRPr>
        </a:p>
      </dsp:txBody>
      <dsp:txXfrm>
        <a:off x="0"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19/01/2026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19/01/2026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rtl="1"/>
            <a:r>
              <a:rPr lang="ar-SA"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متَّحِدون و متواضعون</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Lesson 4 for January 24,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381294"/>
            <a:ext cx="7993380" cy="3970318"/>
          </a:xfrm>
          <a:prstGeom prst="rect">
            <a:avLst/>
          </a:prstGeom>
          <a:noFill/>
        </p:spPr>
        <p:txBody>
          <a:bodyPr wrap="square">
            <a:spAutoFit/>
          </a:bodyPr>
          <a:lstStyle/>
          <a:p>
            <a:pPr algn="ctr" rtl="1">
              <a:spcBef>
                <a:spcPts val="600"/>
              </a:spcBef>
            </a:pPr>
            <a:r>
              <a:rPr lang="ar-SA" sz="3600" b="1" dirty="0"/>
              <a:t>«إن الله يسمح لكل إنسان أن يمارس فرديّته. وهو لا يريد لأحد أن يُذيب فكره في فكر إنسانٍ آخر. فالذين يرغبون في أن يتغيّر فكرهم وطباعهم لا ينبغي لهم أن ينظروا إلى البشر، بل إلى المثال الإلهي. إن الله يوجّه الدعوة قائلًا: “فليكن فيكم هذا الفكر الذي كان أيضًا في المسيح يسوع”. وبالتوبة والتغيير ينال الناس فكر المسيح.»</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4AFEA4C1-B5BE-FFC2-BBB6-28B6D435CA7A}"/>
              </a:ext>
            </a:extLst>
          </p:cNvPr>
          <p:cNvSpPr txBox="1"/>
          <p:nvPr/>
        </p:nvSpPr>
        <p:spPr>
          <a:xfrm>
            <a:off x="8254156" y="5539472"/>
            <a:ext cx="1958549" cy="338554"/>
          </a:xfrm>
          <a:prstGeom prst="rect">
            <a:avLst/>
          </a:prstGeom>
          <a:noFill/>
        </p:spPr>
        <p:txBody>
          <a:bodyPr wrap="none" rtlCol="0">
            <a:spAutoFit/>
          </a:bodyPr>
          <a:lstStyle/>
          <a:p>
            <a:pPr rtl="1"/>
            <a:r>
              <a:rPr lang="fr-FR" sz="1600" b="1" dirty="0"/>
              <a:t>EGW (</a:t>
            </a:r>
            <a:r>
              <a:rPr lang="ar-SA" sz="1600" b="1" dirty="0"/>
              <a:t>أن أعرفه، 8 مايو)</a:t>
            </a:r>
            <a:endParaRPr lang="en" sz="1600" b="1" dirty="0"/>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1081097"/>
            <a:ext cx="5958672" cy="427809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s-ES" sz="5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lang="ar-SA" sz="5400" b="1" dirty="0">
                <a:ln w="12700" cmpd="sng">
                  <a:noFill/>
                  <a:prstDash val="solid"/>
                </a:ln>
                <a:solidFill>
                  <a:srgbClr val="4EB3CF">
                    <a:lumMod val="75000"/>
                  </a:srgbClr>
                </a:solidFill>
                <a:latin typeface="Comic Sans MS" panose="030F0702030302020204" pitchFamily="66" charset="0"/>
              </a:rPr>
              <a:t>فَتَمِّمُوا فَرَحِي بِأَنْ يَكُونَ لَكُمْ رَأْيٌ وَاحِدٌ وَمَحَبَّةٌ وَاحِدَةٌ وَنَفْسٌ وَاحِدَةٌ وَفِكْرٌ وَاحِدٌ.</a:t>
            </a:r>
            <a:r>
              <a:rPr kumimoji="0" lang="es-ES" sz="5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lvl="0" algn="ctr" rtl="1">
              <a:spcBef>
                <a:spcPts val="2400"/>
              </a:spcBef>
              <a:defRPr/>
            </a:pPr>
            <a:r>
              <a:rPr lang="ar-SA" sz="3600" b="1" dirty="0">
                <a:ln w="12700" cmpd="sng">
                  <a:noFill/>
                  <a:prstDash val="solid"/>
                </a:ln>
                <a:solidFill>
                  <a:srgbClr val="4EB3CF">
                    <a:lumMod val="75000"/>
                  </a:srgbClr>
                </a:solidFill>
                <a:latin typeface="Comic Sans MS" panose="030F0702030302020204" pitchFamily="66" charset="0"/>
              </a:rPr>
              <a:t>فيلبي 2:2</a:t>
            </a:r>
            <a:endParaRPr kumimoji="0" lang="es-ES" sz="36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343899" y="3842073"/>
            <a:ext cx="4981201" cy="2723823"/>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3000"/>
              </a:spcBef>
            </a:pPr>
            <a:r>
              <a:rPr lang="ar-SA" sz="2400" b="1" dirty="0">
                <a:solidFill>
                  <a:srgbClr val="B92F00"/>
                </a:solidFill>
              </a:rPr>
              <a:t>أصل الانقسام (فيلبي </a:t>
            </a:r>
            <a:r>
              <a:rPr lang="fr-FR" sz="2400" b="1" dirty="0">
                <a:solidFill>
                  <a:srgbClr val="B92F00"/>
                </a:solidFill>
              </a:rPr>
              <a:t>3-1:2</a:t>
            </a:r>
            <a:r>
              <a:rPr lang="ar-SA" sz="2400" b="1" dirty="0">
                <a:solidFill>
                  <a:srgbClr val="B92F00"/>
                </a:solidFill>
              </a:rPr>
              <a:t>)</a:t>
            </a:r>
            <a:endParaRPr lang="es-ES" sz="2400" b="1" dirty="0">
              <a:solidFill>
                <a:srgbClr val="B92F00"/>
              </a:solidFill>
            </a:endParaRPr>
          </a:p>
          <a:p>
            <a:pPr algn="r" rtl="1">
              <a:spcBef>
                <a:spcPts val="3000"/>
              </a:spcBef>
            </a:pPr>
            <a:r>
              <a:rPr lang="ar-SA" sz="2400" b="1" dirty="0">
                <a:solidFill>
                  <a:srgbClr val="008496"/>
                </a:solidFill>
              </a:rPr>
              <a:t>الوحدة من خلال التواضع (فيلبي </a:t>
            </a:r>
            <a:r>
              <a:rPr lang="fr-FR" sz="2400" b="1" dirty="0">
                <a:solidFill>
                  <a:srgbClr val="008496"/>
                </a:solidFill>
              </a:rPr>
              <a:t>3:2</a:t>
            </a:r>
            <a:r>
              <a:rPr lang="ar-SA" sz="2400" b="1" dirty="0">
                <a:solidFill>
                  <a:srgbClr val="008496"/>
                </a:solidFill>
              </a:rPr>
              <a:t>-4)</a:t>
            </a:r>
            <a:endParaRPr lang="es-ES" sz="2400" b="1" dirty="0">
              <a:solidFill>
                <a:srgbClr val="008496"/>
              </a:solidFill>
            </a:endParaRPr>
          </a:p>
          <a:p>
            <a:pPr algn="r" rtl="1">
              <a:spcBef>
                <a:spcPts val="3000"/>
              </a:spcBef>
            </a:pPr>
            <a:r>
              <a:rPr lang="ar-SA" sz="2400" b="1" dirty="0">
                <a:solidFill>
                  <a:srgbClr val="B92F00"/>
                </a:solidFill>
              </a:rPr>
              <a:t> </a:t>
            </a:r>
            <a:r>
              <a:rPr lang="ar-SA" sz="2400" b="1" dirty="0">
                <a:solidFill>
                  <a:srgbClr val="139E00"/>
                </a:solidFill>
              </a:rPr>
              <a:t>فَكِّر مثل يسوع (فيلبي </a:t>
            </a:r>
            <a:r>
              <a:rPr lang="fr-FR" sz="2400" b="1" dirty="0">
                <a:solidFill>
                  <a:srgbClr val="139E00"/>
                </a:solidFill>
              </a:rPr>
              <a:t>5:2</a:t>
            </a:r>
            <a:r>
              <a:rPr lang="ar-SA" sz="2400" b="1" dirty="0">
                <a:solidFill>
                  <a:srgbClr val="139E00"/>
                </a:solidFill>
              </a:rPr>
              <a:t>)</a:t>
            </a:r>
            <a:endParaRPr lang="es-ES" sz="2400" b="1" dirty="0">
              <a:solidFill>
                <a:srgbClr val="139E00"/>
              </a:solidFill>
            </a:endParaRPr>
          </a:p>
          <a:p>
            <a:pPr algn="r" rtl="1">
              <a:spcBef>
                <a:spcPts val="3000"/>
              </a:spcBef>
            </a:pPr>
            <a:r>
              <a:rPr lang="ar-SA" sz="2400" b="1" dirty="0">
                <a:solidFill>
                  <a:srgbClr val="9800B9"/>
                </a:solidFill>
              </a:rPr>
              <a:t>موقف يسوع (فيلبي </a:t>
            </a:r>
            <a:r>
              <a:rPr lang="fr-FR" sz="2400" b="1" dirty="0">
                <a:solidFill>
                  <a:srgbClr val="9800B9"/>
                </a:solidFill>
              </a:rPr>
              <a:t>8-6:2</a:t>
            </a:r>
            <a:r>
              <a:rPr lang="ar-SA" sz="2400" b="1" dirty="0">
                <a:solidFill>
                  <a:srgbClr val="9800B9"/>
                </a:solidFill>
              </a:rPr>
              <a:t>)</a:t>
            </a:r>
            <a:endParaRPr lang="en" sz="2000" b="1" dirty="0">
              <a:solidFill>
                <a:srgbClr val="9800B9"/>
              </a:solidFill>
            </a:endParaRP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4929"/>
            <a:ext cx="6267450" cy="1815882"/>
          </a:xfrm>
          <a:prstGeom prst="rect">
            <a:avLst/>
          </a:prstGeom>
          <a:noFill/>
        </p:spPr>
        <p:txBody>
          <a:bodyPr wrap="square" rtlCol="0">
            <a:spAutoFit/>
          </a:bodyPr>
          <a:lstStyle/>
          <a:p>
            <a:pPr algn="r" rtl="1">
              <a:spcBef>
                <a:spcPts val="600"/>
              </a:spcBef>
            </a:pPr>
            <a:r>
              <a:rPr lang="ar-SA" sz="2800" b="1" dirty="0"/>
              <a:t>لقد شجع بولس المؤمنين في فيليبي على الوقوف بثبات في مواجهة تحديات الحياة المسيحية. طلب منهم التصرف بطريقة تليق بالمواطنين السماويين، مؤكدا على الوحدة.</a:t>
            </a:r>
            <a:endParaRPr lang="en" sz="2400" b="1" dirty="0"/>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0800000" flipH="1">
            <a:off x="10363200" y="5344307"/>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0800000" flipH="1">
            <a:off x="10363200" y="4586432"/>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0800000" flipH="1">
            <a:off x="10363200" y="6102183"/>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0800000" flipH="1">
            <a:off x="10363200" y="3828557"/>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48410"/>
            <a:ext cx="6267449" cy="1446550"/>
          </a:xfrm>
          <a:prstGeom prst="rect">
            <a:avLst/>
          </a:prstGeom>
          <a:noFill/>
        </p:spPr>
        <p:txBody>
          <a:bodyPr wrap="square">
            <a:spAutoFit/>
          </a:bodyPr>
          <a:lstStyle/>
          <a:p>
            <a:pPr algn="r" rtl="1">
              <a:spcBef>
                <a:spcPts val="600"/>
              </a:spcBef>
            </a:pPr>
            <a:r>
              <a:rPr lang="ar-SA" sz="2800" b="1" dirty="0"/>
              <a:t>«وبعبارة </a:t>
            </a:r>
            <a:r>
              <a:rPr lang="ar-SA" sz="3200" b="1" dirty="0"/>
              <a:t>"لذلك" </a:t>
            </a:r>
            <a:r>
              <a:rPr lang="ar-SA" sz="2800" b="1" dirty="0"/>
              <a:t>يبدأ بولس قسمًا جديدًا يقدّم فيه مفاتيح فهم كيفية بلوغ تلك الوحدة الكاملة، وذلك من خلال الاقتداء بمثال يسوع.»</a:t>
            </a:r>
            <a:endParaRPr lang="en" sz="2800" b="1" dirty="0"/>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righ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righ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righ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2"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righ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5080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a:ln/>
                <a:solidFill>
                  <a:schemeClr val="accent6"/>
                </a:solidFill>
              </a:rPr>
              <a:t>أصل الانقسام</a:t>
            </a:r>
            <a:endParaRPr lang="en"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72716" y="575897"/>
            <a:ext cx="7600950" cy="461665"/>
          </a:xfrm>
          <a:prstGeom prst="rect">
            <a:avLst/>
          </a:prstGeom>
          <a:noFill/>
        </p:spPr>
        <p:txBody>
          <a:bodyPr wrap="square">
            <a:spAutoFit/>
            <a:scene3d>
              <a:camera prst="orthographicFront"/>
              <a:lightRig rig="threePt" dir="t"/>
            </a:scene3d>
            <a:sp3d extrusionH="57150">
              <a:bevelT w="38100" h="38100"/>
            </a:sp3d>
          </a:bodyPr>
          <a:lstStyle/>
          <a:p>
            <a:pPr algn="ctr" rtl="1"/>
            <a:r>
              <a:rPr lang="en" sz="2400" b="1" dirty="0">
                <a:solidFill>
                  <a:schemeClr val="tx2"/>
                </a:solidFill>
                <a:latin typeface="Comic Sans MS" panose="030F0702030302020204" pitchFamily="66" charset="0"/>
              </a:rPr>
              <a:t>“</a:t>
            </a:r>
            <a:r>
              <a:rPr lang="ar-SA" sz="2400" b="1" dirty="0">
                <a:solidFill>
                  <a:schemeClr val="tx2"/>
                </a:solidFill>
                <a:latin typeface="Comic Sans MS" panose="030F0702030302020204" pitchFamily="66" charset="0"/>
              </a:rPr>
              <a:t>لَا يَكُنْ بَيْنَكُمْ شَيْءٌ بِرُوحِ التَّحَزُّبِ وَالاِفْتِخَارِ الْبَاطِلِ</a:t>
            </a:r>
            <a:r>
              <a:rPr lang="ar-SA" sz="2000" b="1" dirty="0">
                <a:solidFill>
                  <a:schemeClr val="tx2">
                    <a:lumMod val="50000"/>
                  </a:schemeClr>
                </a:solidFill>
                <a:latin typeface="Comic Sans MS" panose="030F0702030302020204" pitchFamily="66" charset="0"/>
              </a:rPr>
              <a:t>" </a:t>
            </a:r>
            <a:r>
              <a:rPr lang="ar-SA" b="1" dirty="0">
                <a:solidFill>
                  <a:schemeClr val="tx2">
                    <a:lumMod val="50000"/>
                  </a:schemeClr>
                </a:solidFill>
                <a:latin typeface="Comic Sans MS" panose="030F0702030302020204" pitchFamily="66" charset="0"/>
              </a:rPr>
              <a:t>(فيلبي </a:t>
            </a:r>
            <a:r>
              <a:rPr lang="fr-FR" b="1" dirty="0">
                <a:solidFill>
                  <a:schemeClr val="tx2">
                    <a:lumMod val="50000"/>
                  </a:schemeClr>
                </a:solidFill>
                <a:latin typeface="Comic Sans MS" panose="030F0702030302020204" pitchFamily="66" charset="0"/>
              </a:rPr>
              <a:t>3:2</a:t>
            </a:r>
            <a:r>
              <a:rPr lang="ar-SA" b="1" dirty="0">
                <a:solidFill>
                  <a:schemeClr val="tx2">
                    <a:lumMod val="50000"/>
                  </a:schemeClr>
                </a:solidFill>
                <a:latin typeface="Comic Sans MS" panose="030F0702030302020204" pitchFamily="66" charset="0"/>
              </a:rPr>
              <a:t>أ)</a:t>
            </a:r>
            <a:endParaRPr lang="en" sz="1600"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117859" y="1207630"/>
            <a:ext cx="8682139" cy="1200329"/>
          </a:xfrm>
          <a:prstGeom prst="rect">
            <a:avLst/>
          </a:prstGeom>
          <a:noFill/>
        </p:spPr>
        <p:txBody>
          <a:bodyPr wrap="square" rtlCol="0">
            <a:spAutoFit/>
          </a:bodyPr>
          <a:lstStyle/>
          <a:p>
            <a:pPr algn="r" rtl="1">
              <a:spcBef>
                <a:spcPts val="600"/>
              </a:spcBef>
            </a:pPr>
            <a:r>
              <a:rPr lang="ar-SA" sz="2400" b="1" dirty="0"/>
              <a:t>قبل أن يضع إصبعه على النقطة المؤلمة، مشيرا إلى أسباب الانقسام الذي شعر به بين </a:t>
            </a:r>
            <a:r>
              <a:rPr lang="ar-SA" sz="2400" b="1" dirty="0" err="1"/>
              <a:t>الفيلبيين</a:t>
            </a:r>
            <a:r>
              <a:rPr lang="ar-SA" sz="2400" b="1" dirty="0"/>
              <a:t>، ما هي أولى النصائح التي يقدمها لهم لتحقيق الوحدة، وإكمال فرحه (فيليبي</a:t>
            </a:r>
            <a:r>
              <a:rPr lang="fr-FR" sz="2400" b="1" dirty="0"/>
              <a:t>2-1:2</a:t>
            </a:r>
            <a:r>
              <a:rPr lang="ar-SA" sz="2400" b="1" dirty="0"/>
              <a:t>)؟</a:t>
            </a:r>
            <a:endParaRPr lang="en" sz="2400" b="1" dirty="0"/>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1835811094"/>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222565"/>
            <a:ext cx="7087102" cy="830997"/>
          </a:xfrm>
          <a:prstGeom prst="rect">
            <a:avLst/>
          </a:prstGeom>
          <a:noFill/>
        </p:spPr>
        <p:txBody>
          <a:bodyPr wrap="square" rtlCol="0">
            <a:spAutoFit/>
          </a:bodyPr>
          <a:lstStyle/>
          <a:p>
            <a:pPr algn="r" rtl="1">
              <a:spcBef>
                <a:spcPts val="600"/>
              </a:spcBef>
            </a:pPr>
            <a:r>
              <a:rPr lang="ar-SA" sz="2400" b="1" dirty="0"/>
              <a:t>كل هذا لم يكن بإمكانهم تحقيقه إلا إذا وضعوا جانبا ما يفرقهم: الكبرياء والجدالات (فيليبي </a:t>
            </a:r>
            <a:r>
              <a:rPr lang="fr-FR" sz="2400" b="1" dirty="0"/>
              <a:t>3:2</a:t>
            </a:r>
            <a:r>
              <a:rPr lang="ar-SA" sz="2400" b="1" dirty="0"/>
              <a:t>أ).</a:t>
            </a:r>
            <a:endParaRPr lang="en" sz="2400" b="1" dirty="0"/>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6082107"/>
            <a:ext cx="7087101" cy="830997"/>
          </a:xfrm>
          <a:prstGeom prst="rect">
            <a:avLst/>
          </a:prstGeom>
          <a:noFill/>
        </p:spPr>
        <p:txBody>
          <a:bodyPr wrap="square">
            <a:spAutoFit/>
          </a:bodyPr>
          <a:lstStyle/>
          <a:p>
            <a:pPr algn="r" rtl="1">
              <a:spcBef>
                <a:spcPts val="600"/>
              </a:spcBef>
            </a:pPr>
            <a:r>
              <a:rPr lang="ar-SA" sz="2400" b="1" dirty="0"/>
              <a:t>كلا هاتين المشكلتين كانتا حاضرتين في تمرد لوسيفر، وهما من أخطر المشاكل في العلاقات (</a:t>
            </a:r>
            <a:r>
              <a:rPr lang="ar-SA" sz="2400" b="1" dirty="0" err="1"/>
              <a:t>غلاطية</a:t>
            </a:r>
            <a:r>
              <a:rPr lang="ar-SA" sz="2400" b="1" dirty="0"/>
              <a:t> </a:t>
            </a:r>
            <a:r>
              <a:rPr lang="fr-FR" sz="2400" b="1" dirty="0"/>
              <a:t>26:5</a:t>
            </a:r>
            <a:r>
              <a:rPr lang="ar-SA" sz="2400" b="1" dirty="0"/>
              <a:t>؛ يعقوب </a:t>
            </a:r>
            <a:r>
              <a:rPr lang="fr-FR" sz="2400" b="1" dirty="0"/>
              <a:t>16:3</a:t>
            </a:r>
            <a:r>
              <a:rPr lang="ar-SA" sz="2400" b="1" dirty="0"/>
              <a:t> </a:t>
            </a:r>
            <a:r>
              <a:rPr lang="fr-FR" sz="2400" b="1" dirty="0"/>
              <a:t>(</a:t>
            </a:r>
            <a:endParaRPr lang="en" sz="2400" b="1" dirty="0"/>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righ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righ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righ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righ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righ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righ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righ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righ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rtl="1"/>
            <a:r>
              <a:rPr lang="ar-SA" sz="4400" b="1" spc="300">
                <a:ln w="6600">
                  <a:solidFill>
                    <a:srgbClr val="10A499"/>
                  </a:solidFill>
                  <a:prstDash val="solid"/>
                </a:ln>
                <a:solidFill>
                  <a:srgbClr val="96F5EE"/>
                </a:solidFill>
                <a:effectLst>
                  <a:outerShdw dist="38100" dir="2700000" algn="tl" rotWithShape="0">
                    <a:schemeClr val="accent2"/>
                  </a:outerShdw>
                </a:effectLst>
              </a:rPr>
              <a:t>الوحدة من خلال التواضع</a:t>
            </a:r>
            <a:endParaRPr lang="en"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666273"/>
            <a:ext cx="12191999" cy="707886"/>
          </a:xfrm>
          <a:prstGeom prst="rect">
            <a:avLst/>
          </a:prstGeom>
          <a:noFill/>
        </p:spPr>
        <p:txBody>
          <a:bodyPr wrap="square">
            <a:spAutoFit/>
          </a:bodyPr>
          <a:lstStyle/>
          <a:p>
            <a:pPr algn="ctr" rtl="1"/>
            <a:r>
              <a:rPr lang="en"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لَا يَكُنْ بَيْنَكُمْ شَيْءٌ بِرُوحِ التَّحَزُّبِ وَالاِفْتِخَارِ الْبَاطِلِ، بَلْ بِالتَّوَاضُعِ لِيَعْتَبِرْ كُلُّ وَاحِدٍ مِنْكُمْ غَيْرَهُ أَفْضَلَ كَثِيراً مِنْ نَفْسِهِ، 4مُهْتَمّاً لَا بِمَصْلَحَتِهِ الْخَاصَّةِ بَلْ بِمَصَالِحِ الآخَرِينَ أَيْضاً. ” </a:t>
            </a:r>
            <a:r>
              <a:rPr lang="ar-SA"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(فيلبي </a:t>
            </a:r>
            <a:r>
              <a:rPr lang="fr-FR"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4-3:2</a:t>
            </a:r>
            <a:r>
              <a:rPr lang="ar-SA"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n" sz="20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321414"/>
            <a:ext cx="8386057" cy="1200329"/>
          </a:xfrm>
          <a:prstGeom prst="rect">
            <a:avLst/>
          </a:prstGeom>
          <a:noFill/>
        </p:spPr>
        <p:txBody>
          <a:bodyPr wrap="square" rtlCol="0">
            <a:spAutoFit/>
          </a:bodyPr>
          <a:lstStyle/>
          <a:p>
            <a:pPr algn="r" rtl="1">
              <a:spcBef>
                <a:spcPts val="600"/>
              </a:spcBef>
            </a:pPr>
            <a:r>
              <a:rPr lang="ar-SA" sz="2400" dirty="0"/>
              <a:t>«</a:t>
            </a:r>
            <a:r>
              <a:rPr lang="ar-SA" sz="2400" b="1" dirty="0"/>
              <a:t>إن الصيغة التي يقترحها بولس للوحدة ليست أمرًا خارجيًا، بل هي موقف داخلي: التواضع. وإضافةً إلى كونه سمة مميِّزة ليسوع، فقد شجَّع مستمعيه أيضًا على التواضع </a:t>
            </a:r>
            <a:r>
              <a:rPr lang="ar-SA" sz="2400" dirty="0"/>
              <a:t>(متى </a:t>
            </a:r>
            <a:r>
              <a:rPr lang="fr-FR" sz="2400" dirty="0"/>
              <a:t>29;11</a:t>
            </a:r>
            <a:r>
              <a:rPr lang="ar-SA" sz="2400" dirty="0"/>
              <a:t>؛ </a:t>
            </a:r>
            <a:r>
              <a:rPr lang="fr-FR" sz="2400" dirty="0"/>
              <a:t>4:18</a:t>
            </a:r>
            <a:r>
              <a:rPr lang="ar-SA" sz="2400" dirty="0"/>
              <a:t>؛ </a:t>
            </a:r>
            <a:r>
              <a:rPr lang="fr-FR" sz="2400" dirty="0"/>
              <a:t>12:23</a:t>
            </a:r>
            <a:r>
              <a:rPr lang="ar-SA" sz="2400" dirty="0"/>
              <a:t>).»</a:t>
            </a:r>
            <a:endParaRPr lang="en" sz="2400" b="1" dirty="0"/>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14849"/>
            <a:ext cx="3491681" cy="2149581"/>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765715"/>
            <a:ext cx="5465877" cy="1569660"/>
          </a:xfrm>
          <a:prstGeom prst="rect">
            <a:avLst/>
          </a:prstGeom>
          <a:noFill/>
        </p:spPr>
        <p:txBody>
          <a:bodyPr wrap="square">
            <a:spAutoFit/>
          </a:bodyPr>
          <a:lstStyle/>
          <a:p>
            <a:pPr algn="r" rtl="1">
              <a:spcBef>
                <a:spcPts val="600"/>
              </a:spcBef>
            </a:pPr>
            <a:r>
              <a:rPr lang="ar-SA" sz="2400" b="1" dirty="0"/>
              <a:t>ولتحقيق هذا التواضع، يقترح بولس أن نعتبر الآخرين أهم من أنفسنا (فيلبي </a:t>
            </a:r>
            <a:r>
              <a:rPr lang="fr-FR" sz="2400" b="1" dirty="0"/>
              <a:t>3:2</a:t>
            </a:r>
            <a:r>
              <a:rPr lang="ar-SA" sz="2400" b="1" dirty="0"/>
              <a:t>). لكن ألسنا جميعا متساوين أمام الله؟ أليس من المفترض أن تكون هناك مساواة من أجل الوحدة؟</a:t>
            </a:r>
            <a:endParaRPr lang="en" sz="2400" b="1" dirty="0"/>
          </a:p>
        </p:txBody>
      </p:sp>
      <p:sp>
        <p:nvSpPr>
          <p:cNvPr id="15" name="CuadroTexto 14">
            <a:extLst>
              <a:ext uri="{FF2B5EF4-FFF2-40B4-BE49-F238E27FC236}">
                <a16:creationId xmlns:a16="http://schemas.microsoft.com/office/drawing/2014/main" id="{8AB7D662-A7DB-042A-FF5A-FE4B06840749}"/>
              </a:ext>
            </a:extLst>
          </p:cNvPr>
          <p:cNvSpPr txBox="1"/>
          <p:nvPr/>
        </p:nvSpPr>
        <p:spPr>
          <a:xfrm>
            <a:off x="81240" y="6023647"/>
            <a:ext cx="9128636" cy="830997"/>
          </a:xfrm>
          <a:prstGeom prst="rect">
            <a:avLst/>
          </a:prstGeom>
          <a:noFill/>
        </p:spPr>
        <p:txBody>
          <a:bodyPr wrap="square">
            <a:spAutoFit/>
          </a:bodyPr>
          <a:lstStyle/>
          <a:p>
            <a:pPr algn="r" rtl="1">
              <a:spcBef>
                <a:spcPts val="600"/>
              </a:spcBef>
            </a:pPr>
            <a:r>
              <a:rPr lang="ar-SA" sz="2400" b="1" dirty="0"/>
              <a:t>لكي نتمكن من مساعدة الآخرين، يجب أن نتعلم الاستماع إليهم وفهم وجهة نظرهم. كل هذا بلا شك عمل الروح القدس.</a:t>
            </a:r>
            <a:endParaRPr lang="en" sz="2400" b="1" dirty="0"/>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579347"/>
            <a:ext cx="5465876" cy="1200329"/>
          </a:xfrm>
          <a:prstGeom prst="rect">
            <a:avLst/>
          </a:prstGeom>
          <a:noFill/>
        </p:spPr>
        <p:txBody>
          <a:bodyPr wrap="square">
            <a:spAutoFit/>
          </a:bodyPr>
          <a:lstStyle/>
          <a:p>
            <a:pPr algn="r" rtl="1">
              <a:spcBef>
                <a:spcPts val="600"/>
              </a:spcBef>
            </a:pPr>
            <a:r>
              <a:rPr lang="ar-SA" sz="2400" b="1" dirty="0"/>
              <a:t>لا يقول بولس إننا أدنى من الآخرين، بل يجب أن نعتبر أنفسنا كذلك. تماما كما يسعى الخادم لخير سيده، يجب أن نسعى لخير من نعتبرهم أسمى منا (فيليب </a:t>
            </a:r>
            <a:r>
              <a:rPr lang="fr-FR" sz="2400" b="1" dirty="0"/>
              <a:t>4:2</a:t>
            </a:r>
            <a:r>
              <a:rPr lang="ar-SA" sz="2400" b="1" dirty="0"/>
              <a:t>).</a:t>
            </a:r>
            <a:endParaRPr lang="en" sz="24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30480"/>
            <a:ext cx="8721213" cy="769441"/>
          </a:xfrm>
          <a:prstGeom prst="rect">
            <a:avLst/>
          </a:prstGeom>
          <a:noFill/>
        </p:spPr>
        <p:txBody>
          <a:bodyPr wrap="square">
            <a:spAutoFit/>
          </a:bodyPr>
          <a:lstStyle>
            <a:defPPr>
              <a:defRPr lang="es-ES"/>
            </a:defPPr>
            <a:lvl1pPr algn="ctr">
              <a:defRPr sz="4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lvl1pPr>
          </a:lstStyle>
          <a:p>
            <a:r>
              <a:rPr lang="ar-SA" dirty="0"/>
              <a:t>فَكِّر </a:t>
            </a:r>
            <a:r>
              <a:rPr lang="ar-SA"/>
              <a:t>مثل يسوع</a:t>
            </a:r>
            <a:endParaRPr lang="en" dirty="0"/>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717815"/>
            <a:ext cx="7649497" cy="461665"/>
          </a:xfrm>
          <a:prstGeom prst="rect">
            <a:avLst/>
          </a:prstGeom>
          <a:noFill/>
        </p:spPr>
        <p:txBody>
          <a:bodyPr wrap="square">
            <a:spAutoFit/>
          </a:bodyPr>
          <a:lstStyle/>
          <a:p>
            <a:pPr algn="ctr" rtl="1"/>
            <a:r>
              <a:rPr lang="en" sz="2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فَلْيَكُنْ فِيكُمْ هَذَا الْفِكْرُ الَّذِي فِي الْمَسِيحِ يَسُوعَ.</a:t>
            </a:r>
            <a:r>
              <a:rPr lang="es-ES" sz="2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2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ar-SA"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fr-FR"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(5:2</a:t>
            </a:r>
            <a:endPar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266878"/>
            <a:ext cx="8266034" cy="1200329"/>
          </a:xfrm>
          <a:prstGeom prst="rect">
            <a:avLst/>
          </a:prstGeom>
          <a:noFill/>
        </p:spPr>
        <p:txBody>
          <a:bodyPr wrap="square" rtlCol="0">
            <a:spAutoFit/>
          </a:bodyPr>
          <a:lstStyle/>
          <a:p>
            <a:pPr algn="r" rtl="1">
              <a:spcBef>
                <a:spcPts val="600"/>
              </a:spcBef>
            </a:pPr>
            <a:r>
              <a:rPr lang="ar-SA" sz="2400" b="1" dirty="0"/>
              <a:t>كيف تتشكل أفكارنا؟ من خلال "طرق الروح"، أي حواسنا. كل ما نقرأه أو نراه أو نسمعه يشكلنا بطريقة ما. وطبعا، الشيطان يقصف حواسنا ليشكل عقولنا على طريقته الخاصة.</a:t>
            </a:r>
            <a:endParaRPr lang="en" sz="2400" b="1" dirty="0"/>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647571"/>
            <a:ext cx="3797164" cy="2015936"/>
          </a:xfrm>
          <a:prstGeom prst="rect">
            <a:avLst/>
          </a:prstGeom>
          <a:noFill/>
        </p:spPr>
        <p:txBody>
          <a:bodyPr wrap="square">
            <a:spAutoFit/>
          </a:bodyPr>
          <a:lstStyle/>
          <a:p>
            <a:pPr algn="r" rtl="1">
              <a:spcBef>
                <a:spcPts val="600"/>
              </a:spcBef>
            </a:pPr>
            <a:r>
              <a:rPr lang="ar-SA" sz="2400" b="1" dirty="0"/>
              <a:t>وذلك لأن أفكارنا مادية، وقلوبنا مخادعة (إرميا </a:t>
            </a:r>
            <a:r>
              <a:rPr lang="fr-FR" sz="2400" b="1" dirty="0"/>
              <a:t>9:17</a:t>
            </a:r>
            <a:r>
              <a:rPr lang="ar-SA" sz="2400" b="1" dirty="0"/>
              <a:t>). سيحول الروح عقلنا الجسدي إلى عقل روحي، مثل عقل المسيح</a:t>
            </a:r>
            <a:endParaRPr lang="fr-FR" sz="2400" b="1" dirty="0"/>
          </a:p>
          <a:p>
            <a:pPr algn="r" rtl="1">
              <a:spcBef>
                <a:spcPts val="600"/>
              </a:spcBef>
            </a:pPr>
            <a:r>
              <a:rPr lang="ar-SA" sz="2400" b="1" dirty="0"/>
              <a:t> (رومية</a:t>
            </a:r>
            <a:r>
              <a:rPr lang="fr-FR" sz="2400" b="1" dirty="0"/>
              <a:t>5-1:8 </a:t>
            </a:r>
            <a:r>
              <a:rPr lang="ar-SA" sz="2400" b="1" dirty="0"/>
              <a:t>).</a:t>
            </a:r>
            <a:endParaRPr lang="en" sz="2400" b="1" dirty="0"/>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643784"/>
            <a:ext cx="8266034" cy="830997"/>
          </a:xfrm>
          <a:prstGeom prst="rect">
            <a:avLst/>
          </a:prstGeom>
          <a:noFill/>
        </p:spPr>
        <p:txBody>
          <a:bodyPr wrap="square">
            <a:spAutoFit/>
          </a:bodyPr>
          <a:lstStyle/>
          <a:p>
            <a:pPr algn="r" rtl="1">
              <a:spcBef>
                <a:spcPts val="600"/>
              </a:spcBef>
            </a:pPr>
            <a:r>
              <a:rPr lang="ar-SA" sz="2400" b="1"/>
              <a:t>ربما يمكننا، بجهد كبير، تحقيق الأولى. لكن تغيير أفكارنا لنتوافق مع عقل يسوع لا يمكن أن يحدث فينا إلا بالروح القدس.</a:t>
            </a:r>
            <a:endParaRPr lang="en" sz="2400" b="1" dirty="0"/>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639997"/>
            <a:ext cx="8266034" cy="830997"/>
          </a:xfrm>
          <a:prstGeom prst="rect">
            <a:avLst/>
          </a:prstGeom>
          <a:noFill/>
        </p:spPr>
        <p:txBody>
          <a:bodyPr wrap="square">
            <a:spAutoFit/>
          </a:bodyPr>
          <a:lstStyle/>
          <a:p>
            <a:pPr algn="r" rtl="1">
              <a:spcBef>
                <a:spcPts val="600"/>
              </a:spcBef>
            </a:pPr>
            <a:r>
              <a:rPr lang="ar-SA" sz="2400" b="1" dirty="0"/>
              <a:t>بول راديكالي. فهو لا يدعونا فقط لمراقبة أفكارنا، بل يطلب منا أن نفكر كما فكر المسيح (فيلبي </a:t>
            </a:r>
            <a:r>
              <a:rPr lang="fr-FR" sz="2400" b="1" dirty="0"/>
              <a:t>8:4</a:t>
            </a:r>
            <a:r>
              <a:rPr lang="ar-SA" sz="2400" b="1" dirty="0"/>
              <a:t>؛ </a:t>
            </a:r>
            <a:r>
              <a:rPr lang="fr-FR" sz="2400" b="1" dirty="0"/>
              <a:t>5:2</a:t>
            </a:r>
            <a:r>
              <a:rPr lang="ar-SA" sz="2400" b="1" dirty="0"/>
              <a:t>).</a:t>
            </a:r>
            <a:endParaRPr lang="en" sz="2400" b="1" dirty="0"/>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87316"/>
            <a:ext cx="8908028" cy="3785652"/>
          </a:xfrm>
          <a:prstGeom prst="rect">
            <a:avLst/>
          </a:prstGeom>
          <a:noFill/>
        </p:spPr>
        <p:txBody>
          <a:bodyPr wrap="square">
            <a:spAutoFit/>
          </a:bodyPr>
          <a:lstStyle/>
          <a:p>
            <a:pPr algn="ctr" rtl="1"/>
            <a:r>
              <a:rPr lang="ar-SA" sz="3600" dirty="0"/>
              <a:t>«</a:t>
            </a:r>
            <a:r>
              <a:rPr lang="ar-SA" sz="4000" b="1" dirty="0"/>
              <a:t>ومع ذلك، لدينا عمل نقوم به لمقاومة التجربة. فالذين لا يريدون أن يقعوا فريسةً لمكائد الشيطان يجب أن يحرسوا جيدًا مداخل النفس، وأن يتجنبوا القراءة أو النظر أو السماع إلى ما يثير أفكارًا نجسة. ولا ينبغي أن يُترك الذهن ليهيم بلا ضابط في كل موضوع قد يقترحه عدوُّ النفوس.»</a:t>
            </a:r>
            <a:endParaRPr lang="ar-SA" sz="3600" b="1" dirty="0"/>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2836"/>
            <a:ext cx="12192000" cy="830997"/>
          </a:xfrm>
          <a:prstGeom prst="rect">
            <a:avLst/>
          </a:prstGeom>
          <a:noFill/>
        </p:spPr>
        <p:txBody>
          <a:bodyPr wrap="square">
            <a:spAutoFit/>
          </a:bodyPr>
          <a:lstStyle/>
          <a:p>
            <a:pPr algn="ctr" rtl="1"/>
            <a:r>
              <a:rPr lang="ar-SA" sz="48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موقف يسوع (1)</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12589"/>
            <a:ext cx="12192000" cy="461665"/>
          </a:xfrm>
          <a:prstGeom prst="rect">
            <a:avLst/>
          </a:prstGeom>
          <a:noFill/>
        </p:spPr>
        <p:txBody>
          <a:bodyPr wrap="square">
            <a:spAutoFit/>
          </a:bodyPr>
          <a:lstStyle/>
          <a:p>
            <a:pPr algn="ctr" rtl="1"/>
            <a:r>
              <a:rPr lang="en" sz="2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ar-SA" sz="2400" b="1" dirty="0"/>
              <a:t>إ</a:t>
            </a:r>
            <a:r>
              <a:rPr lang="ar-SA" sz="2400" b="1" dirty="0">
                <a:solidFill>
                  <a:srgbClr val="FFFF00"/>
                </a:solidFill>
                <a:effectLst>
                  <a:outerShdw blurRad="38100" dist="38100" dir="2700000" algn="tl">
                    <a:srgbClr val="000000">
                      <a:alpha val="43137"/>
                    </a:srgbClr>
                  </a:outerShdw>
                </a:effectLst>
                <a:latin typeface="Comic Sans MS" panose="030F0702030302020204" pitchFamily="66" charset="0"/>
              </a:rPr>
              <a:t>ِذْ إِنَّهُ، وَهُوَ الْكَائِنُ فِي هَيْئَةِ اللهِ، لَمْ يَعْتَبِرْ مُسَاوَاتَهُ لِلهِ خُلْسَةً، أَوْ غَنِيمَةً يُتَمَسَّكُ بِها؛</a:t>
            </a:r>
            <a:r>
              <a:rPr lang="es-ES" sz="24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24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ar-SA" b="1" dirty="0">
                <a:solidFill>
                  <a:srgbClr val="FFFF00"/>
                </a:solidFill>
                <a:effectLst>
                  <a:outerShdw blurRad="38100" dist="38100" dir="2700000" algn="tl">
                    <a:srgbClr val="000000">
                      <a:alpha val="43137"/>
                    </a:srgbClr>
                  </a:outerShdw>
                </a:effectLst>
                <a:latin typeface="Comic Sans MS" panose="030F0702030302020204" pitchFamily="66" charset="0"/>
              </a:rPr>
              <a:t>(فيلبي </a:t>
            </a:r>
            <a:r>
              <a:rPr lang="fr-FR" b="1" dirty="0">
                <a:solidFill>
                  <a:srgbClr val="FFFF00"/>
                </a:solidFill>
                <a:effectLst>
                  <a:outerShdw blurRad="38100" dist="38100" dir="2700000" algn="tl">
                    <a:srgbClr val="000000">
                      <a:alpha val="43137"/>
                    </a:srgbClr>
                  </a:outerShdw>
                </a:effectLst>
                <a:latin typeface="Comic Sans MS" panose="030F0702030302020204" pitchFamily="66" charset="0"/>
              </a:rPr>
              <a:t>6;2</a:t>
            </a:r>
            <a:r>
              <a:rPr lang="ar-SA" b="1" dirty="0">
                <a:solidFill>
                  <a:srgbClr val="FFFF00"/>
                </a:solidFill>
                <a:effectLst>
                  <a:outerShdw blurRad="38100" dist="38100" dir="2700000" algn="tl">
                    <a:srgbClr val="000000">
                      <a:alpha val="43137"/>
                    </a:srgbClr>
                  </a:outerShdw>
                </a:effectLst>
                <a:latin typeface="Comic Sans MS" panose="030F0702030302020204" pitchFamily="66" charset="0"/>
              </a:rPr>
              <a:t>)</a:t>
            </a:r>
            <a:endParaRPr lang="es-ES" sz="2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356454"/>
            <a:ext cx="6577777" cy="461665"/>
          </a:xfrm>
          <a:prstGeom prst="rect">
            <a:avLst/>
          </a:prstGeom>
          <a:noFill/>
        </p:spPr>
        <p:txBody>
          <a:bodyPr wrap="square" rtlCol="0">
            <a:spAutoFit/>
          </a:bodyPr>
          <a:lstStyle/>
          <a:p>
            <a:pPr algn="r" rtl="1">
              <a:spcBef>
                <a:spcPts val="600"/>
              </a:spcBef>
            </a:pPr>
            <a:r>
              <a:rPr lang="ar-SA" sz="2400" b="1" u="sng" dirty="0"/>
              <a:t>يبرز بولس ثلاث صفات ليسوع:</a:t>
            </a:r>
            <a:endParaRPr lang="en" sz="2400" b="1" u="sng" dirty="0"/>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3836126699"/>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830997"/>
          </a:xfrm>
          <a:prstGeom prst="rect">
            <a:avLst/>
          </a:prstGeom>
          <a:noFill/>
        </p:spPr>
        <p:txBody>
          <a:bodyPr wrap="square" rtlCol="0">
            <a:spAutoFit/>
          </a:bodyPr>
          <a:lstStyle/>
          <a:p>
            <a:pPr algn="r" rtl="1">
              <a:spcBef>
                <a:spcPts val="600"/>
              </a:spcBef>
            </a:pPr>
            <a:r>
              <a:rPr lang="ar-SA" sz="2400" b="1" dirty="0"/>
              <a:t>«وإذ كان هو الخالق، صار مخلوقًا. قَبِلَ أن يُساء إليه وأن يموت على الصليب من أجل فدائنا.»</a:t>
            </a:r>
            <a:endParaRPr lang="en" sz="2400" b="1" dirty="0"/>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830997"/>
          </a:xfrm>
          <a:prstGeom prst="rect">
            <a:avLst/>
          </a:prstGeom>
          <a:noFill/>
        </p:spPr>
        <p:txBody>
          <a:bodyPr wrap="square">
            <a:spAutoFit/>
          </a:bodyPr>
          <a:lstStyle/>
          <a:p>
            <a:pPr algn="r" rtl="1">
              <a:spcBef>
                <a:spcPts val="600"/>
              </a:spcBef>
            </a:pPr>
            <a:r>
              <a:rPr lang="ar-SA" sz="2400" b="1" dirty="0"/>
              <a:t>هو قدوتنا المثالية. يجب أن نكون مستعدين للتواضع والتضحية بأنفسنا من أجل خير الآخرين.</a:t>
            </a:r>
            <a:endParaRPr lang="en" sz="24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519558"/>
            <a:ext cx="7144359" cy="461665"/>
          </a:xfrm>
          <a:prstGeom prst="rect">
            <a:avLst/>
          </a:prstGeom>
          <a:noFill/>
        </p:spPr>
        <p:txBody>
          <a:bodyPr wrap="square">
            <a:spAutoFit/>
          </a:bodyPr>
          <a:lstStyle/>
          <a:p>
            <a:pPr algn="r" rtl="1">
              <a:spcBef>
                <a:spcPts val="600"/>
              </a:spcBef>
            </a:pPr>
            <a:r>
              <a:rPr lang="ar-SA" sz="2400" b="1"/>
              <a:t>عندما نفكر في هذا، لا يمكننا إلا أن ننحني ونعبد مخلصنا الرائع.</a:t>
            </a:r>
            <a:endParaRPr lang="en" sz="2400" b="1" dirty="0"/>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253444"/>
            <a:ext cx="7144358" cy="1200329"/>
          </a:xfrm>
          <a:prstGeom prst="rect">
            <a:avLst/>
          </a:prstGeom>
          <a:noFill/>
        </p:spPr>
        <p:txBody>
          <a:bodyPr wrap="square">
            <a:spAutoFit/>
          </a:bodyPr>
          <a:lstStyle/>
          <a:p>
            <a:pPr algn="r" rtl="1">
              <a:spcBef>
                <a:spcPts val="600"/>
              </a:spcBef>
            </a:pPr>
            <a:r>
              <a:rPr lang="ar-SA" sz="2400" b="1" dirty="0"/>
              <a:t>«على الرغم من كونه على قدم المساواة مع الشخصين الآخرين في اللاهوت، فإن خضوع يسوع لمشيئة الآب كان كاملًا دائمًا. ولم تكن هناك لحظة واحدة رفض فيها أن يخضع.»</a:t>
            </a:r>
            <a:endParaRPr lang="en" sz="2400" b="1" dirty="0"/>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left)">
                                      <p:cBhvr>
                                        <p:cTn id="36" dur="500"/>
                                        <p:tgtEl>
                                          <p:spTgt spid="2">
                                            <p:graphicEl>
                                              <a:dgm id="{FCA06444-AC4B-4EC3-8BEC-323D0F7CE06F}"/>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righ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left)">
                                      <p:cBhvr>
                                        <p:cTn id="50" dur="500"/>
                                        <p:tgtEl>
                                          <p:spTgt spid="2">
                                            <p:graphicEl>
                                              <a:dgm id="{C2FDA4A1-9C8B-4AB2-8804-E6F5287D1812}"/>
                                            </p:graphicEl>
                                          </p:spTgt>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righ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left)">
                                      <p:cBhvr>
                                        <p:cTn id="64" dur="500"/>
                                        <p:tgtEl>
                                          <p:spTgt spid="2">
                                            <p:graphicEl>
                                              <a:dgm id="{19352A9B-ABA8-4B1D-BA66-0C1BD53D8556}"/>
                                            </p:graphicEl>
                                          </p:spTgt>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righ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righ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righ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16422"/>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rtl="1"/>
            <a:r>
              <a:rPr lang="ar-SA" sz="4000" b="1" spc="30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موقف يسوع (2)</a:t>
            </a:r>
            <a:endPar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45406"/>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rtl="1"/>
            <a:r>
              <a:rPr lang="en" sz="2400" b="1" dirty="0">
                <a:effectLst>
                  <a:outerShdw blurRad="38100" dist="38100" dir="2700000" algn="tl">
                    <a:srgbClr val="000000">
                      <a:alpha val="43137"/>
                    </a:srgbClr>
                  </a:outerShdw>
                </a:effectLst>
                <a:latin typeface="Comic Sans MS" panose="030F0702030302020204" pitchFamily="66" charset="0"/>
              </a:rPr>
              <a:t>“</a:t>
            </a:r>
            <a:r>
              <a:rPr lang="ar-SA" sz="2400" dirty="0"/>
              <a:t>وَبِاعْتِرَافِ الْجَمِيعِ، إِنَّ سِرَّ التَّقْوَى عَظِيمٌ: اللهُ ظَهَرَ فِي الْجَسَدِ، شَهِدَ الرُّوحُ لِبِرِّهِ، شَاهَدَتْهُ الْمَلائِكَةُ، بُشِّرَ بِهِ بَيْنَ الأُمَمِ، أُومِنَ بِهِ فِي الْعَالَمِ، ثُمَّ رُفِعَ فِي الْمَجْدِ.</a:t>
            </a:r>
            <a:r>
              <a:rPr lang="en" sz="2400" b="1" dirty="0">
                <a:effectLst>
                  <a:outerShdw blurRad="38100" dist="38100" dir="2700000" algn="tl">
                    <a:srgbClr val="000000">
                      <a:alpha val="43137"/>
                    </a:srgbClr>
                  </a:outerShdw>
                </a:effectLst>
                <a:latin typeface="Comic Sans MS" panose="030F0702030302020204" pitchFamily="66" charset="0"/>
              </a:rPr>
              <a:t>”</a:t>
            </a:r>
            <a:r>
              <a:rPr lang="ar-SA" b="1" dirty="0">
                <a:effectLst>
                  <a:outerShdw blurRad="38100" dist="38100" dir="2700000" algn="tl">
                    <a:srgbClr val="000000">
                      <a:alpha val="43137"/>
                    </a:srgbClr>
                  </a:outerShdw>
                </a:effectLst>
                <a:latin typeface="Comic Sans MS" panose="030F0702030302020204" pitchFamily="66" charset="0"/>
              </a:rPr>
              <a:t>(1 تيموثاوس </a:t>
            </a:r>
            <a:r>
              <a:rPr lang="fr-FR" b="1" dirty="0">
                <a:effectLst>
                  <a:outerShdw blurRad="38100" dist="38100" dir="2700000" algn="tl">
                    <a:srgbClr val="000000">
                      <a:alpha val="43137"/>
                    </a:srgbClr>
                  </a:outerShdw>
                </a:effectLst>
                <a:latin typeface="Comic Sans MS" panose="030F0702030302020204" pitchFamily="66" charset="0"/>
              </a:rPr>
              <a:t>16:3</a:t>
            </a:r>
            <a:r>
              <a:rPr lang="ar-SA" b="1" dirty="0">
                <a:effectLst>
                  <a:outerShdw blurRad="38100" dist="38100" dir="2700000" algn="tl">
                    <a:srgbClr val="000000">
                      <a:alpha val="43137"/>
                    </a:srgbClr>
                  </a:outerShdw>
                </a:effectLst>
                <a:latin typeface="Comic Sans MS" panose="030F0702030302020204" pitchFamily="66" charset="0"/>
              </a:rPr>
              <a:t>)</a:t>
            </a:r>
            <a:endParaRPr lang="en"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40386"/>
            <a:ext cx="7099742" cy="830997"/>
          </a:xfrm>
          <a:prstGeom prst="rect">
            <a:avLst/>
          </a:prstGeom>
          <a:noFill/>
        </p:spPr>
        <p:txBody>
          <a:bodyPr wrap="square" rtlCol="0">
            <a:spAutoFit/>
          </a:bodyPr>
          <a:lstStyle/>
          <a:p>
            <a:pPr algn="r" rtl="1">
              <a:spcBef>
                <a:spcPts val="600"/>
              </a:spcBef>
            </a:pPr>
            <a:r>
              <a:rPr lang="ar-SA" sz="2400" b="1" dirty="0"/>
              <a:t>تعالي المسيح المذهل في أن يصبح إنسانا سيكون موضوع دراسة للمخلصين إلى الأبد.</a:t>
            </a:r>
            <a:endParaRPr lang="en" sz="2400" b="1" dirty="0"/>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810070"/>
            <a:ext cx="7099745" cy="830997"/>
          </a:xfrm>
          <a:prstGeom prst="rect">
            <a:avLst/>
          </a:prstGeom>
          <a:noFill/>
        </p:spPr>
        <p:txBody>
          <a:bodyPr wrap="square">
            <a:spAutoFit/>
          </a:bodyPr>
          <a:lstStyle/>
          <a:p>
            <a:pPr algn="r" rtl="1">
              <a:spcBef>
                <a:spcPts val="600"/>
              </a:spcBef>
            </a:pPr>
            <a:r>
              <a:rPr lang="ar-SA" sz="2400" b="1"/>
              <a:t>هذا المثال يدعونا إلى التخلي عن أنانيتنا ورغبتنا في أن نخدم، واستبدالهما بالتواضع والاستعداد لخدمة الآخرين.</a:t>
            </a:r>
            <a:endParaRPr lang="en" sz="2400" b="1" dirty="0"/>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597064"/>
            <a:ext cx="7099744" cy="1200329"/>
          </a:xfrm>
          <a:prstGeom prst="rect">
            <a:avLst/>
          </a:prstGeom>
          <a:noFill/>
        </p:spPr>
        <p:txBody>
          <a:bodyPr wrap="square">
            <a:spAutoFit/>
          </a:bodyPr>
          <a:lstStyle/>
          <a:p>
            <a:pPr algn="r" rtl="1">
              <a:spcBef>
                <a:spcPts val="600"/>
              </a:spcBef>
            </a:pPr>
            <a:r>
              <a:rPr lang="ar-SA" sz="2400" b="1"/>
              <a:t>انتقل يسوع من السيادة العالمية إلى العبودية المطلقة. وهذا عكس تماما ما طمح إليه لوسيفر، الذي، كونه خادما، كان يرغب في السيادة الكونية.</a:t>
            </a:r>
            <a:endParaRPr lang="en" sz="2400" b="1" dirty="0"/>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384059"/>
            <a:ext cx="7099744" cy="1200329"/>
          </a:xfrm>
          <a:prstGeom prst="rect">
            <a:avLst/>
          </a:prstGeom>
          <a:noFill/>
        </p:spPr>
        <p:txBody>
          <a:bodyPr wrap="square">
            <a:spAutoFit/>
          </a:bodyPr>
          <a:lstStyle/>
          <a:p>
            <a:pPr algn="r" rtl="1">
              <a:spcBef>
                <a:spcPts val="600"/>
              </a:spcBef>
            </a:pPr>
            <a:r>
              <a:rPr lang="ar-SA" sz="2400" b="1" dirty="0"/>
              <a:t>من المدهش أن الكائن اللامتناهي والأبدي أصبح إنسانا محدودا، خاضعا للموت. هذا ما يسميه بولس "سر التقوى" </a:t>
            </a:r>
            <a:br>
              <a:rPr lang="es-ES" sz="2400" b="1" dirty="0"/>
            </a:br>
            <a:r>
              <a:rPr lang="ar-SA" sz="2400" b="1" dirty="0"/>
              <a:t>(1 تيموثوس </a:t>
            </a:r>
            <a:r>
              <a:rPr lang="fr-FR" sz="2400" b="1" dirty="0"/>
              <a:t>16:3</a:t>
            </a:r>
            <a:r>
              <a:rPr lang="ar-SA" sz="2400" b="1" dirty="0"/>
              <a:t>).</a:t>
            </a:r>
            <a:endParaRPr lang="en" sz="2400" b="1" dirty="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1004</TotalTime>
  <Words>982</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2025-12-31T11:02:26Z</dcterms:created>
  <dcterms:modified xsi:type="dcterms:W3CDTF">2026-01-19T08:07:21Z</dcterms:modified>
</cp:coreProperties>
</file>