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pPr algn="ctr" rtl="1"/>
          <a:r>
            <a:rPr lang="ar-SA" sz="2400" b="1" dirty="0"/>
            <a:t>يشجعهم في القلب</a:t>
          </a:r>
          <a:endParaRPr lang="es-ES" sz="24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pPr algn="ctr" rtl="1"/>
          <a:r>
            <a:rPr lang="ar-SA" sz="2400" b="1" dirty="0"/>
            <a:t>ومتحدين في الحب</a:t>
          </a:r>
          <a:endParaRPr lang="es-ES" sz="24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pPr algn="ctr" rtl="1"/>
          <a:r>
            <a:rPr lang="ar-SA" sz="2400" b="1"/>
            <a:t>لكي يحصلوا على ثروات الفهم الكامل</a:t>
          </a:r>
          <a:endParaRPr lang="es-ES" sz="24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rtl="1">
            <a:lnSpc>
              <a:spcPct val="90000"/>
            </a:lnSpc>
            <a:spcBef>
              <a:spcPct val="0"/>
            </a:spcBef>
            <a:spcAft>
              <a:spcPct val="35000"/>
            </a:spcAft>
            <a:buNone/>
          </a:pPr>
          <a:r>
            <a:rPr lang="ar-SA" sz="2400" b="1" kern="1200">
              <a:solidFill>
                <a:prstClr val="white"/>
              </a:solidFill>
              <a:effectLst>
                <a:outerShdw blurRad="38100" dist="38100" dir="2700000" algn="tl">
                  <a:srgbClr val="000000">
                    <a:alpha val="43137"/>
                  </a:srgbClr>
                </a:outerShdw>
              </a:effectLst>
              <a:latin typeface="Aptos" panose="02110004020202020204"/>
              <a:ea typeface="+mn-ea"/>
              <a:cs typeface="+mn-cs"/>
            </a:rPr>
            <a:t>هناك نوعان من العقيدة</a:t>
          </a:r>
          <a:endPar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pPr rtl="1"/>
          <a:r>
            <a:rPr lang="ar-SA" sz="2400" b="1" dirty="0">
              <a:effectLst>
                <a:outerShdw blurRad="38100" dist="38100" dir="2700000" algn="tl">
                  <a:srgbClr val="000000">
                    <a:alpha val="43137"/>
                  </a:srgbClr>
                </a:outerShdw>
              </a:effectLst>
            </a:rPr>
            <a:t>وفقا للمسيح وتعاليمه المدرجة في الكتاب المقدس</a:t>
          </a:r>
          <a:endParaRPr lang="en" sz="24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rtl="1">
            <a:lnSpc>
              <a:spcPct val="90000"/>
            </a:lnSpc>
            <a:spcBef>
              <a:spcPct val="0"/>
            </a:spcBef>
            <a:spcAft>
              <a:spcPct val="35000"/>
            </a:spcAft>
            <a:buNone/>
          </a:pPr>
          <a:r>
            <a:rPr lang="ar-SA"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نحن أقوى في الإيمان ونكثر في الشكر (كولوسي </a:t>
          </a:r>
          <a:r>
            <a:rPr lang="fr-FR"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7:2</a:t>
          </a:r>
          <a:r>
            <a:rPr lang="ar-SA"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endPar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rtl="1"/>
          <a:r>
            <a:rPr lang="ar-SA" sz="2400" b="1">
              <a:effectLst>
                <a:outerShdw blurRad="38100" dist="38100" dir="2700000" algn="tl">
                  <a:srgbClr val="000000">
                    <a:alpha val="43137"/>
                  </a:srgbClr>
                </a:outerShdw>
              </a:effectLst>
            </a:rPr>
            <a:t>وفقا للفلسفات والتفاصيل الفارغة، وفقا لتقاليد البشر</a:t>
          </a:r>
          <a:endParaRPr lang="en" sz="2400" b="1" dirty="0">
            <a:effectLst>
              <a:outerShdw blurRad="38100" dist="38100" dir="2700000" algn="tl">
                <a:srgbClr val="000000">
                  <a:alpha val="43137"/>
                </a:srgbClr>
              </a:outerShdw>
            </a:effectLst>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pPr rtl="1"/>
          <a:r>
            <a:rPr lang="ar-SA" sz="2400" b="1" dirty="0">
              <a:effectLst>
                <a:outerShdw blurRad="38100" dist="38100" dir="2700000" algn="tl">
                  <a:srgbClr val="000000">
                    <a:alpha val="43137"/>
                  </a:srgbClr>
                </a:outerShdw>
              </a:effectLst>
            </a:rPr>
            <a:t>نحن مخدوعون، وحكم علينا، وحرمنا من مكافأتنا (</a:t>
          </a:r>
          <a:r>
            <a:rPr lang="ar-SA" sz="2400" b="1" dirty="0" err="1">
              <a:effectLst>
                <a:outerShdw blurRad="38100" dist="38100" dir="2700000" algn="tl">
                  <a:srgbClr val="000000">
                    <a:alpha val="43137"/>
                  </a:srgbClr>
                </a:outerShdw>
              </a:effectLst>
            </a:rPr>
            <a:t>كولوسي</a:t>
          </a:r>
          <a:r>
            <a:rPr lang="ar-SA" sz="2400" b="1" dirty="0">
              <a:effectLst>
                <a:outerShdw blurRad="38100" dist="38100" dir="2700000" algn="tl">
                  <a:srgbClr val="000000">
                    <a:alpha val="43137"/>
                  </a:srgbClr>
                </a:outerShdw>
              </a:effectLst>
            </a:rPr>
            <a:t> 2:8، 16، 18)</a:t>
          </a:r>
          <a:endParaRPr lang="en" sz="24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val="rev"/>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custLinFactX="217491" custLinFactNeighborX="300000" custLinFactNeighborY="2163">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custLinFactNeighborX="-9231" custLinFactNeighborY="2618">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custLinFactNeighborX="-3709" custLinFactNeighborY="1894">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custLinFactNeighborX="-9238" custLinFactNeighborY="-1238">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custLinFactNeighborX="-3709" custLinFactNeighborY="-1251">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pPr algn="ctr" rtl="1"/>
          <a:r>
            <a:rPr lang="ar-SA" sz="2400" b="1" dirty="0">
              <a:effectLst>
                <a:outerShdw blurRad="38100" dist="38100" dir="2700000" algn="tl">
                  <a:srgbClr val="000000">
                    <a:alpha val="43137"/>
                  </a:srgbClr>
                </a:outerShdw>
              </a:effectLst>
            </a:rPr>
            <a:t>أعطانا الحياة، وغفر لنا خطايانا </a:t>
          </a:r>
          <a:br>
            <a:rPr lang="es-ES" sz="2400" b="1" dirty="0">
              <a:effectLst>
                <a:outerShdw blurRad="38100" dist="38100" dir="2700000" algn="tl">
                  <a:srgbClr val="000000">
                    <a:alpha val="43137"/>
                  </a:srgbClr>
                </a:outerShdw>
              </a:effectLst>
            </a:rPr>
          </a:br>
          <a:r>
            <a:rPr lang="ar-SA" sz="2400" b="1" dirty="0">
              <a:effectLst>
                <a:outerShdw blurRad="38100" dist="38100" dir="2700000" algn="tl">
                  <a:srgbClr val="000000">
                    <a:alpha val="43137"/>
                  </a:srgbClr>
                </a:outerShdw>
              </a:effectLst>
            </a:rPr>
            <a:t>(كولوسي </a:t>
          </a:r>
          <a:r>
            <a:rPr lang="fr-FR" sz="2400" b="1" dirty="0">
              <a:effectLst>
                <a:outerShdw blurRad="38100" dist="38100" dir="2700000" algn="tl">
                  <a:srgbClr val="000000">
                    <a:alpha val="43137"/>
                  </a:srgbClr>
                </a:outerShdw>
              </a:effectLst>
            </a:rPr>
            <a:t>13:2</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249BE228-72AD-4782-A29D-0A2CC46E1FAF}" type="parTrans" cxnId="{35D8F171-33B1-4ED9-B11E-8DBF35019808}">
      <dgm:prSet/>
      <dgm:spPr/>
      <dgm:t>
        <a:bodyPr/>
        <a:lstStyle/>
        <a:p>
          <a:endParaRPr lang="es-ES" sz="2400" b="1">
            <a:effectLst>
              <a:outerShdw blurRad="38100" dist="38100" dir="2700000" algn="tl">
                <a:srgbClr val="000000">
                  <a:alpha val="43137"/>
                </a:srgbClr>
              </a:outerShdw>
            </a:effectLst>
          </a:endParaRPr>
        </a:p>
      </dgm:t>
    </dgm:pt>
    <dgm:pt modelId="{F3E369D6-F802-4AB6-9BC5-88E8EF138DB5}" type="sibTrans" cxnId="{35D8F171-33B1-4ED9-B11E-8DBF35019808}">
      <dgm:prSet/>
      <dgm:spPr/>
      <dgm:t>
        <a:bodyPr/>
        <a:lstStyle/>
        <a:p>
          <a:endParaRPr lang="es-ES" sz="2400" b="1">
            <a:effectLst>
              <a:outerShdw blurRad="38100" dist="38100" dir="2700000" algn="tl">
                <a:srgbClr val="000000">
                  <a:alpha val="43137"/>
                </a:srgbClr>
              </a:outerShdw>
            </a:effectLst>
          </a:endParaRPr>
        </a:p>
      </dgm:t>
    </dgm:pt>
    <dgm:pt modelId="{B2957AB7-BB08-4754-B299-2AFE02CDEC39}">
      <dgm:prSet custT="1"/>
      <dgm:spPr>
        <a:solidFill>
          <a:schemeClr val="accent2">
            <a:lumMod val="75000"/>
          </a:schemeClr>
        </a:solidFill>
      </dgm:spPr>
      <dgm:t>
        <a:bodyPr/>
        <a:lstStyle/>
        <a:p>
          <a:pPr rtl="1"/>
          <a:r>
            <a:rPr lang="ar-SA" sz="2400" b="1" dirty="0">
              <a:solidFill>
                <a:schemeClr val="bg1"/>
              </a:solidFill>
              <a:effectLst>
                <a:outerShdw blurRad="38100" dist="38100" dir="2700000" algn="tl">
                  <a:srgbClr val="000000">
                    <a:alpha val="43137"/>
                  </a:srgbClr>
                </a:outerShdw>
              </a:effectLst>
            </a:rPr>
            <a:t>ألغى تهمة ديوننا القانونية، التي كانت ضدنا </a:t>
          </a:r>
          <a:br>
            <a:rPr lang="es-ES" sz="2400" b="1" dirty="0">
              <a:solidFill>
                <a:schemeClr val="bg1"/>
              </a:solidFill>
              <a:effectLst>
                <a:outerShdw blurRad="38100" dist="38100" dir="2700000" algn="tl">
                  <a:srgbClr val="000000">
                    <a:alpha val="43137"/>
                  </a:srgbClr>
                </a:outerShdw>
              </a:effectLst>
            </a:rPr>
          </a:br>
          <a:r>
            <a:rPr lang="ar-SA" sz="2400" b="1" dirty="0">
              <a:solidFill>
                <a:schemeClr val="bg1"/>
              </a:solidFill>
              <a:effectLst>
                <a:outerShdw blurRad="38100" dist="38100" dir="2700000" algn="tl">
                  <a:srgbClr val="000000">
                    <a:alpha val="43137"/>
                  </a:srgbClr>
                </a:outerShdw>
              </a:effectLst>
            </a:rPr>
            <a:t>(كولوسي2 :14)</a:t>
          </a:r>
          <a:endParaRPr lang="en" sz="2400" b="1" dirty="0">
            <a:solidFill>
              <a:schemeClr val="bg1"/>
            </a:solidFill>
            <a:effectLst>
              <a:outerShdw blurRad="38100" dist="38100" dir="2700000" algn="tl">
                <a:srgbClr val="000000">
                  <a:alpha val="43137"/>
                </a:srgbClr>
              </a:outerShdw>
            </a:effectLst>
          </a:endParaRPr>
        </a:p>
      </dgm:t>
    </dgm:pt>
    <dgm:pt modelId="{F4AEE23E-C3E6-4506-A622-5C89BA94B4C7}" type="parTrans" cxnId="{D8739C07-DCFF-4E95-9B07-95C69756C21F}">
      <dgm:prSet/>
      <dgm:spPr/>
      <dgm:t>
        <a:bodyPr/>
        <a:lstStyle/>
        <a:p>
          <a:endParaRPr lang="es-ES" sz="2400" b="1">
            <a:effectLst>
              <a:outerShdw blurRad="38100" dist="38100" dir="2700000" algn="tl">
                <a:srgbClr val="000000">
                  <a:alpha val="43137"/>
                </a:srgbClr>
              </a:outerShdw>
            </a:effectLst>
          </a:endParaRPr>
        </a:p>
      </dgm:t>
    </dgm:pt>
    <dgm:pt modelId="{E2789D54-0578-4D47-86CD-76ED096145D0}" type="sibTrans" cxnId="{D8739C07-DCFF-4E95-9B07-95C69756C21F}">
      <dgm:prSet/>
      <dgm:spPr/>
      <dgm:t>
        <a:bodyPr/>
        <a:lstStyle/>
        <a:p>
          <a:endParaRPr lang="es-ES" sz="2400" b="1">
            <a:effectLst>
              <a:outerShdw blurRad="38100" dist="38100" dir="2700000" algn="tl">
                <a:srgbClr val="000000">
                  <a:alpha val="43137"/>
                </a:srgbClr>
              </a:outerShdw>
            </a:effectLst>
          </a:endParaRPr>
        </a:p>
      </dgm:t>
    </dgm:pt>
    <dgm:pt modelId="{6E158DCC-FDF0-4076-867B-C63F36CAD1C7}">
      <dgm:prSet custT="1"/>
      <dgm:spPr>
        <a:solidFill>
          <a:schemeClr val="accent6">
            <a:lumMod val="50000"/>
          </a:schemeClr>
        </a:solidFill>
      </dgm:spPr>
      <dgm:t>
        <a:bodyPr/>
        <a:lstStyle/>
        <a:p>
          <a:pPr rtl="1"/>
          <a:r>
            <a:rPr lang="ar-SA" sz="2400" b="1" noProof="0" dirty="0">
              <a:solidFill>
                <a:schemeClr val="bg1"/>
              </a:solidFill>
              <a:effectLst>
                <a:outerShdw blurRad="38100" dist="38100" dir="2700000" algn="tl">
                  <a:srgbClr val="000000">
                    <a:alpha val="43137"/>
                  </a:srgbClr>
                </a:outerShdw>
              </a:effectLst>
            </a:rPr>
            <a:t>انتصر على قوى وسلطات الشر (</a:t>
          </a:r>
          <a:r>
            <a:rPr lang="ar-SA" sz="2400" b="1" noProof="0" dirty="0" err="1">
              <a:solidFill>
                <a:schemeClr val="bg1"/>
              </a:solidFill>
              <a:effectLst>
                <a:outerShdw blurRad="38100" dist="38100" dir="2700000" algn="tl">
                  <a:srgbClr val="000000">
                    <a:alpha val="43137"/>
                  </a:srgbClr>
                </a:outerShdw>
              </a:effectLst>
            </a:rPr>
            <a:t>كولوسي</a:t>
          </a:r>
          <a:r>
            <a:rPr lang="ar-SA" sz="2400" b="1" noProof="0" dirty="0">
              <a:solidFill>
                <a:schemeClr val="bg1"/>
              </a:solidFill>
              <a:effectLst>
                <a:outerShdw blurRad="38100" dist="38100" dir="2700000" algn="tl">
                  <a:srgbClr val="000000">
                    <a:alpha val="43137"/>
                  </a:srgbClr>
                </a:outerShdw>
              </a:effectLst>
            </a:rPr>
            <a:t> </a:t>
          </a:r>
          <a:r>
            <a:rPr lang="fr-FR" sz="2400" b="1" noProof="0" dirty="0">
              <a:solidFill>
                <a:schemeClr val="bg1"/>
              </a:solidFill>
              <a:effectLst>
                <a:outerShdw blurRad="38100" dist="38100" dir="2700000" algn="tl">
                  <a:srgbClr val="000000">
                    <a:alpha val="43137"/>
                  </a:srgbClr>
                </a:outerShdw>
              </a:effectLst>
            </a:rPr>
            <a:t>15:2</a:t>
          </a:r>
          <a:r>
            <a:rPr lang="ar-SA" sz="2400" b="1" noProof="0" dirty="0">
              <a:solidFill>
                <a:schemeClr val="bg1"/>
              </a:solidFill>
              <a:effectLst>
                <a:outerShdw blurRad="38100" dist="38100" dir="2700000" algn="tl">
                  <a:srgbClr val="000000">
                    <a:alpha val="43137"/>
                  </a:srgbClr>
                </a:outerShdw>
              </a:effectLst>
            </a:rPr>
            <a:t>)</a:t>
          </a:r>
          <a:endParaRPr lang="en" sz="2400" b="1" dirty="0">
            <a:solidFill>
              <a:schemeClr val="bg1"/>
            </a:solidFill>
            <a:effectLst>
              <a:outerShdw blurRad="38100" dist="38100" dir="2700000" algn="tl">
                <a:srgbClr val="000000">
                  <a:alpha val="43137"/>
                </a:srgbClr>
              </a:outerShdw>
            </a:effectLst>
          </a:endParaRPr>
        </a:p>
      </dgm:t>
    </dgm:pt>
    <dgm:pt modelId="{A086A035-6E1B-4ACB-BFFF-829CBABCD0F4}" type="parTrans" cxnId="{9D3540F4-0139-439E-A7FD-0BB01B2AAEF2}">
      <dgm:prSet/>
      <dgm:spPr/>
      <dgm:t>
        <a:bodyPr/>
        <a:lstStyle/>
        <a:p>
          <a:endParaRPr lang="es-ES" sz="2400" b="1">
            <a:effectLst>
              <a:outerShdw blurRad="38100" dist="38100" dir="2700000" algn="tl">
                <a:srgbClr val="000000">
                  <a:alpha val="43137"/>
                </a:srgbClr>
              </a:outerShdw>
            </a:effectLst>
          </a:endParaRPr>
        </a:p>
      </dgm:t>
    </dgm:pt>
    <dgm:pt modelId="{7C06186A-AF09-4559-B4CF-C880C2C42E99}" type="sibTrans" cxnId="{9D3540F4-0139-439E-A7FD-0BB01B2AAEF2}">
      <dgm:prSet/>
      <dgm:spPr/>
      <dgm:t>
        <a:bodyPr/>
        <a:lstStyle/>
        <a:p>
          <a:endParaRPr lang="es-ES" sz="2400" b="1">
            <a:effectLst>
              <a:outerShdw blurRad="38100" dist="38100" dir="2700000" algn="tl">
                <a:srgbClr val="000000">
                  <a:alpha val="43137"/>
                </a:srgbClr>
              </a:outerShdw>
            </a:effectLst>
          </a:endParaRPr>
        </a:p>
      </dgm:t>
    </dgm:pt>
    <dgm:pt modelId="{958CB4E6-292E-41C3-A4E5-97395F4CD32F}" type="pres">
      <dgm:prSet presAssocID="{DA6B8DEA-5014-4718-A8EE-AE3580F0BBEE}" presName="Name0" presStyleCnt="0">
        <dgm:presLayoutVars>
          <dgm:dir val="rev"/>
          <dgm:resizeHandles val="exact"/>
        </dgm:presLayoutVars>
      </dgm:prSet>
      <dgm:spPr/>
    </dgm:pt>
    <dgm:pt modelId="{FA2F0043-86EB-4077-8019-74B6E61C50F6}" type="pres">
      <dgm:prSet presAssocID="{E5CFAD89-08CF-4C58-817B-7EE8196F0107}" presName="node" presStyleLbl="node1" presStyleIdx="0" presStyleCnt="3" custLinFactX="277025" custLinFactNeighborX="300000" custLinFactNeighborY="-582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custLinFactNeighborX="21197">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custLinFactNeighborX="47641">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90"/>
          <a:ext cx="8559564" cy="42161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يشجعهم في القلب</a:t>
          </a:r>
          <a:endParaRPr lang="es-ES" sz="2400" kern="1200" dirty="0"/>
        </a:p>
      </dsp:txBody>
      <dsp:txXfrm>
        <a:off x="20581" y="20971"/>
        <a:ext cx="8518402" cy="380449"/>
      </dsp:txXfrm>
    </dsp:sp>
    <dsp:sp modelId="{3AC74F1B-8D74-4ECE-829C-7EBFCF5A233D}">
      <dsp:nvSpPr>
        <dsp:cNvPr id="0" name=""/>
        <dsp:cNvSpPr/>
      </dsp:nvSpPr>
      <dsp:spPr>
        <a:xfrm>
          <a:off x="0" y="432380"/>
          <a:ext cx="8559564" cy="42161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ومتحدين في الحب</a:t>
          </a:r>
          <a:endParaRPr lang="es-ES" sz="2400" kern="1200" dirty="0"/>
        </a:p>
      </dsp:txBody>
      <dsp:txXfrm>
        <a:off x="20581" y="452961"/>
        <a:ext cx="8518402" cy="380449"/>
      </dsp:txXfrm>
    </dsp:sp>
    <dsp:sp modelId="{838D3007-E535-4DB8-A0B2-E36AB03A4B57}">
      <dsp:nvSpPr>
        <dsp:cNvPr id="0" name=""/>
        <dsp:cNvSpPr/>
      </dsp:nvSpPr>
      <dsp:spPr>
        <a:xfrm>
          <a:off x="0" y="864369"/>
          <a:ext cx="8559564" cy="42161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لكي يحصلوا على ثروات الفهم الكامل</a:t>
          </a:r>
          <a:endParaRPr lang="es-ES" sz="2400" kern="1200" dirty="0"/>
        </a:p>
      </dsp:txBody>
      <dsp:txXfrm>
        <a:off x="20581" y="884950"/>
        <a:ext cx="8518402" cy="380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9791564" y="210698"/>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400" b="1" kern="1200">
              <a:solidFill>
                <a:prstClr val="white"/>
              </a:solidFill>
              <a:effectLst>
                <a:outerShdw blurRad="38100" dist="38100" dir="2700000" algn="tl">
                  <a:srgbClr val="000000">
                    <a:alpha val="43137"/>
                  </a:srgbClr>
                </a:outerShdw>
              </a:effectLst>
              <a:latin typeface="Aptos" panose="02110004020202020204"/>
              <a:ea typeface="+mn-ea"/>
              <a:cs typeface="+mn-cs"/>
            </a:rPr>
            <a:t>هناك نوعان من العقيدة</a:t>
          </a:r>
          <a:endPar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839298" y="258432"/>
        <a:ext cx="1772082" cy="1534286"/>
      </dsp:txXfrm>
    </dsp:sp>
    <dsp:sp modelId="{AB0CBB47-E424-47FF-8AD8-BA5C37AA2D98}">
      <dsp:nvSpPr>
        <dsp:cNvPr id="0" name=""/>
        <dsp:cNvSpPr/>
      </dsp:nvSpPr>
      <dsp:spPr>
        <a:xfrm rot="12498855">
          <a:off x="8735693" y="717444"/>
          <a:ext cx="1123052" cy="83590"/>
        </a:xfrm>
        <a:custGeom>
          <a:avLst/>
          <a:gdLst/>
          <a:ahLst/>
          <a:cxnLst/>
          <a:rect l="0" t="0" r="0" b="0"/>
          <a:pathLst>
            <a:path>
              <a:moveTo>
                <a:pt x="0" y="41795"/>
              </a:moveTo>
              <a:lnTo>
                <a:pt x="1123052"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9269143" y="731163"/>
        <a:ext cx="56152" cy="56152"/>
      </dsp:txXfrm>
    </dsp:sp>
    <dsp:sp modelId="{628B03C1-2108-40C1-A7E4-4B0B7D9A765A}">
      <dsp:nvSpPr>
        <dsp:cNvPr id="0" name=""/>
        <dsp:cNvSpPr/>
      </dsp:nvSpPr>
      <dsp:spPr>
        <a:xfrm>
          <a:off x="4962650" y="26016"/>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وفقا للمسيح وتعاليمه المدرجة في الكتاب المقدس</a:t>
          </a:r>
          <a:endParaRPr lang="en" sz="2400" b="1" kern="1200" dirty="0">
            <a:effectLst>
              <a:outerShdw blurRad="38100" dist="38100" dir="2700000" algn="tl">
                <a:srgbClr val="000000">
                  <a:alpha val="43137"/>
                </a:srgbClr>
              </a:outerShdw>
            </a:effectLst>
          </a:endParaRPr>
        </a:p>
      </dsp:txBody>
      <dsp:txXfrm>
        <a:off x="4989999" y="53365"/>
        <a:ext cx="3785526" cy="879077"/>
      </dsp:txXfrm>
    </dsp:sp>
    <dsp:sp modelId="{C199F4D7-3ABA-4133-A056-BAEF2F3D776A}">
      <dsp:nvSpPr>
        <dsp:cNvPr id="0" name=""/>
        <dsp:cNvSpPr/>
      </dsp:nvSpPr>
      <dsp:spPr>
        <a:xfrm rot="10836093">
          <a:off x="4318738" y="447728"/>
          <a:ext cx="643929" cy="83590"/>
        </a:xfrm>
        <a:custGeom>
          <a:avLst/>
          <a:gdLst/>
          <a:ahLst/>
          <a:cxnLst/>
          <a:rect l="0" t="0" r="0" b="0"/>
          <a:pathLst>
            <a:path>
              <a:moveTo>
                <a:pt x="0" y="41795"/>
              </a:moveTo>
              <a:lnTo>
                <a:pt x="643929"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4624604" y="473425"/>
        <a:ext cx="32196" cy="32196"/>
      </dsp:txXfrm>
    </dsp:sp>
    <dsp:sp modelId="{3C6B2C48-3092-4773-ACB2-D38B34F145FF}">
      <dsp:nvSpPr>
        <dsp:cNvPr id="0" name=""/>
        <dsp:cNvSpPr/>
      </dsp:nvSpPr>
      <dsp:spPr>
        <a:xfrm>
          <a:off x="9" y="19256"/>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نحن أقوى في الإيمان ونكثر في الشكر (كولوسي </a:t>
          </a:r>
          <a:r>
            <a:rPr lang="fr-FR"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7:2</a:t>
          </a:r>
          <a:r>
            <a:rPr lang="ar-SA"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endPar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7358" y="46605"/>
        <a:ext cx="4264048" cy="879077"/>
      </dsp:txXfrm>
    </dsp:sp>
    <dsp:sp modelId="{80EEE3D0-C2C4-40CE-9E73-DCDA5330CD5E}">
      <dsp:nvSpPr>
        <dsp:cNvPr id="0" name=""/>
        <dsp:cNvSpPr/>
      </dsp:nvSpPr>
      <dsp:spPr>
        <a:xfrm rot="9176321">
          <a:off x="8741961" y="1236362"/>
          <a:ext cx="1110385" cy="83590"/>
        </a:xfrm>
        <a:custGeom>
          <a:avLst/>
          <a:gdLst/>
          <a:ahLst/>
          <a:cxnLst/>
          <a:rect l="0" t="0" r="0" b="0"/>
          <a:pathLst>
            <a:path>
              <a:moveTo>
                <a:pt x="0" y="41795"/>
              </a:moveTo>
              <a:lnTo>
                <a:pt x="1110385"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9269394" y="1250397"/>
        <a:ext cx="55519" cy="55519"/>
      </dsp:txXfrm>
    </dsp:sp>
    <dsp:sp modelId="{DD8FD213-494A-48EE-8B01-6F55637C1A93}">
      <dsp:nvSpPr>
        <dsp:cNvPr id="0" name=""/>
        <dsp:cNvSpPr/>
      </dsp:nvSpPr>
      <dsp:spPr>
        <a:xfrm>
          <a:off x="4962519" y="106385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rPr>
            <a:t>وفقا للفلسفات والتفاصيل الفارغة، وفقا لتقاليد البشر</a:t>
          </a:r>
          <a:endParaRPr lang="en" sz="2400" b="1" kern="1200" dirty="0">
            <a:effectLst>
              <a:outerShdw blurRad="38100" dist="38100" dir="2700000" algn="tl">
                <a:srgbClr val="000000">
                  <a:alpha val="43137"/>
                </a:srgbClr>
              </a:outerShdw>
            </a:effectLst>
          </a:endParaRPr>
        </a:p>
      </dsp:txBody>
      <dsp:txXfrm>
        <a:off x="4989868" y="1091200"/>
        <a:ext cx="3785526" cy="879077"/>
      </dsp:txXfrm>
    </dsp:sp>
    <dsp:sp modelId="{BA0379AC-B5CE-4DE2-9563-54FF42A75FD8}">
      <dsp:nvSpPr>
        <dsp:cNvPr id="0" name=""/>
        <dsp:cNvSpPr/>
      </dsp:nvSpPr>
      <dsp:spPr>
        <a:xfrm rot="10800648">
          <a:off x="4318756" y="1488883"/>
          <a:ext cx="643763" cy="83590"/>
        </a:xfrm>
        <a:custGeom>
          <a:avLst/>
          <a:gdLst/>
          <a:ahLst/>
          <a:cxnLst/>
          <a:rect l="0" t="0" r="0" b="0"/>
          <a:pathLst>
            <a:path>
              <a:moveTo>
                <a:pt x="0" y="41795"/>
              </a:moveTo>
              <a:lnTo>
                <a:pt x="643763"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rot="10800000">
        <a:off x="4624543" y="1514584"/>
        <a:ext cx="32188" cy="32188"/>
      </dsp:txXfrm>
    </dsp:sp>
    <dsp:sp modelId="{5EF5C1E4-06C3-494E-AC3C-15D7B9D016A6}">
      <dsp:nvSpPr>
        <dsp:cNvPr id="0" name=""/>
        <dsp:cNvSpPr/>
      </dsp:nvSpPr>
      <dsp:spPr>
        <a:xfrm>
          <a:off x="9" y="1063730"/>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نحن مخدوعون، وحكم علينا، وحرمنا من مكافأتنا (</a:t>
          </a:r>
          <a:r>
            <a:rPr lang="ar-SA" sz="2400" b="1" kern="1200" dirty="0" err="1">
              <a:effectLst>
                <a:outerShdw blurRad="38100" dist="38100" dir="2700000" algn="tl">
                  <a:srgbClr val="000000">
                    <a:alpha val="43137"/>
                  </a:srgbClr>
                </a:outerShdw>
              </a:effectLst>
            </a:rPr>
            <a:t>كولوسي</a:t>
          </a:r>
          <a:r>
            <a:rPr lang="ar-SA" sz="2400" b="1" kern="1200" dirty="0">
              <a:effectLst>
                <a:outerShdw blurRad="38100" dist="38100" dir="2700000" algn="tl">
                  <a:srgbClr val="000000">
                    <a:alpha val="43137"/>
                  </a:srgbClr>
                </a:outerShdw>
              </a:effectLst>
            </a:rPr>
            <a:t> 2:8، 16، 18)</a:t>
          </a:r>
          <a:endParaRPr lang="en" sz="2400" b="1" kern="1200" dirty="0">
            <a:effectLst>
              <a:outerShdw blurRad="38100" dist="38100" dir="2700000" algn="tl">
                <a:srgbClr val="000000">
                  <a:alpha val="43137"/>
                </a:srgbClr>
              </a:outerShdw>
            </a:effectLst>
          </a:endParaRPr>
        </a:p>
      </dsp:txBody>
      <dsp:txXfrm>
        <a:off x="27358" y="1091079"/>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5400000">
          <a:off x="6758380"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أعطانا الحياة، وغفر لنا خطايانا </a:t>
          </a:r>
          <a:br>
            <a:rPr lang="es-ES" sz="2400" b="1" kern="1200" dirty="0">
              <a:effectLst>
                <a:outerShdw blurRad="38100" dist="38100" dir="2700000" algn="tl">
                  <a:srgbClr val="000000">
                    <a:alpha val="43137"/>
                  </a:srgbClr>
                </a:outerShdw>
              </a:effectLst>
            </a:rPr>
          </a:br>
          <a:r>
            <a:rPr lang="ar-SA" sz="2400" b="1" kern="1200" dirty="0">
              <a:effectLst>
                <a:outerShdw blurRad="38100" dist="38100" dir="2700000" algn="tl">
                  <a:srgbClr val="000000">
                    <a:alpha val="43137"/>
                  </a:srgbClr>
                </a:outerShdw>
              </a:effectLst>
            </a:rPr>
            <a:t>(كولوسي </a:t>
          </a:r>
          <a:r>
            <a:rPr lang="fr-FR" sz="2400" b="1" kern="1200" dirty="0">
              <a:effectLst>
                <a:outerShdw blurRad="38100" dist="38100" dir="2700000" algn="tl">
                  <a:srgbClr val="000000">
                    <a:alpha val="43137"/>
                  </a:srgbClr>
                </a:outerShdw>
              </a:effectLst>
            </a:rPr>
            <a:t>13:2</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rot="-5400000">
        <a:off x="6310442" y="348734"/>
        <a:ext cx="2639548" cy="1046204"/>
      </dsp:txXfrm>
    </dsp:sp>
    <dsp:sp modelId="{B885D748-65CB-4770-8E25-553E448535E9}">
      <dsp:nvSpPr>
        <dsp:cNvPr id="0" name=""/>
        <dsp:cNvSpPr/>
      </dsp:nvSpPr>
      <dsp:spPr>
        <a:xfrm rot="5400000">
          <a:off x="3645122"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alpha val="43137"/>
                  </a:srgbClr>
                </a:outerShdw>
              </a:effectLst>
            </a:rPr>
            <a:t>ألغى تهمة ديوننا القانونية، التي كانت ضدنا </a:t>
          </a:r>
          <a:br>
            <a:rPr lang="es-ES" sz="2400" b="1" kern="1200" dirty="0">
              <a:solidFill>
                <a:schemeClr val="bg1"/>
              </a:solidFill>
              <a:effectLst>
                <a:outerShdw blurRad="38100" dist="38100" dir="2700000" algn="tl">
                  <a:srgbClr val="000000">
                    <a:alpha val="43137"/>
                  </a:srgbClr>
                </a:outerShdw>
              </a:effectLst>
            </a:rPr>
          </a:br>
          <a:r>
            <a:rPr lang="ar-SA" sz="2400" b="1" kern="1200" dirty="0">
              <a:solidFill>
                <a:schemeClr val="bg1"/>
              </a:solidFill>
              <a:effectLst>
                <a:outerShdw blurRad="38100" dist="38100" dir="2700000" algn="tl">
                  <a:srgbClr val="000000">
                    <a:alpha val="43137"/>
                  </a:srgbClr>
                </a:outerShdw>
              </a:effectLst>
            </a:rPr>
            <a:t>(كولوسي2 :14)</a:t>
          </a:r>
          <a:endParaRPr lang="en" sz="2400" b="1" kern="1200" dirty="0">
            <a:solidFill>
              <a:schemeClr val="bg1"/>
            </a:solidFill>
            <a:effectLst>
              <a:outerShdw blurRad="38100" dist="38100" dir="2700000" algn="tl">
                <a:srgbClr val="000000">
                  <a:alpha val="43137"/>
                </a:srgbClr>
              </a:outerShdw>
            </a:effectLst>
          </a:endParaRPr>
        </a:p>
      </dsp:txBody>
      <dsp:txXfrm rot="-5400000">
        <a:off x="2881415" y="348734"/>
        <a:ext cx="3271086" cy="1046204"/>
      </dsp:txXfrm>
    </dsp:sp>
    <dsp:sp modelId="{166E1F6B-A796-46A3-907A-6DDF004D0C02}">
      <dsp:nvSpPr>
        <dsp:cNvPr id="0" name=""/>
        <dsp:cNvSpPr/>
      </dsp:nvSpPr>
      <dsp:spPr>
        <a:xfrm rot="5400000">
          <a:off x="544189"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solidFill>
                <a:schemeClr val="bg1"/>
              </a:solidFill>
              <a:effectLst>
                <a:outerShdw blurRad="38100" dist="38100" dir="2700000" algn="tl">
                  <a:srgbClr val="000000">
                    <a:alpha val="43137"/>
                  </a:srgbClr>
                </a:outerShdw>
              </a:effectLst>
            </a:rPr>
            <a:t>انتصر على قوى وسلطات الشر (</a:t>
          </a:r>
          <a:r>
            <a:rPr lang="ar-SA" sz="2400" b="1" kern="1200" noProof="0" dirty="0" err="1">
              <a:solidFill>
                <a:schemeClr val="bg1"/>
              </a:solidFill>
              <a:effectLst>
                <a:outerShdw blurRad="38100" dist="38100" dir="2700000" algn="tl">
                  <a:srgbClr val="000000">
                    <a:alpha val="43137"/>
                  </a:srgbClr>
                </a:outerShdw>
              </a:effectLst>
            </a:rPr>
            <a:t>كولوسي</a:t>
          </a:r>
          <a:r>
            <a:rPr lang="ar-SA" sz="2400" b="1" kern="1200" noProof="0" dirty="0">
              <a:solidFill>
                <a:schemeClr val="bg1"/>
              </a:solidFill>
              <a:effectLst>
                <a:outerShdw blurRad="38100" dist="38100" dir="2700000" algn="tl">
                  <a:srgbClr val="000000">
                    <a:alpha val="43137"/>
                  </a:srgbClr>
                </a:outerShdw>
              </a:effectLst>
            </a:rPr>
            <a:t> </a:t>
          </a:r>
          <a:r>
            <a:rPr lang="fr-FR" sz="2400" b="1" kern="1200" noProof="0" dirty="0">
              <a:solidFill>
                <a:schemeClr val="bg1"/>
              </a:solidFill>
              <a:effectLst>
                <a:outerShdw blurRad="38100" dist="38100" dir="2700000" algn="tl">
                  <a:srgbClr val="000000">
                    <a:alpha val="43137"/>
                  </a:srgbClr>
                </a:outerShdw>
              </a:effectLst>
            </a:rPr>
            <a:t>15:2</a:t>
          </a:r>
          <a:r>
            <a:rPr lang="ar-SA" sz="2400" b="1" kern="1200" noProof="0" dirty="0">
              <a:solidFill>
                <a:schemeClr val="bg1"/>
              </a:solidFill>
              <a:effectLst>
                <a:outerShdw blurRad="38100" dist="38100" dir="2700000" algn="tl">
                  <a:srgbClr val="000000">
                    <a:alpha val="43137"/>
                  </a:srgbClr>
                </a:outerShdw>
              </a:effectLst>
            </a:rPr>
            <a:t>)</a:t>
          </a:r>
          <a:endParaRPr lang="en" sz="2400" b="1" kern="1200" dirty="0">
            <a:solidFill>
              <a:schemeClr val="bg1"/>
            </a:solidFill>
            <a:effectLst>
              <a:outerShdw blurRad="38100" dist="38100" dir="2700000" algn="tl">
                <a:srgbClr val="000000">
                  <a:alpha val="43137"/>
                </a:srgbClr>
              </a:outerShdw>
            </a:effectLst>
          </a:endParaRPr>
        </a:p>
      </dsp:txBody>
      <dsp:txXfrm rot="-5400000">
        <a:off x="96251"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3</a:t>
            </a:fld>
            <a:endParaRPr lang="es-ES"/>
          </a:p>
        </p:txBody>
      </p:sp>
    </p:spTree>
    <p:extLst>
      <p:ext uri="{BB962C8B-B14F-4D97-AF65-F5344CB8AC3E}">
        <p14:creationId xmlns:p14="http://schemas.microsoft.com/office/powerpoint/2010/main" val="51595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01/03/2026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01/03/2026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3" y="1632084"/>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rtl="1"/>
            <a:r>
              <a:rPr lang="ar-SA"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مُكمّلون</a:t>
            </a:r>
            <a:br>
              <a:rPr lang="es-ES"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ar-SA"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في</a:t>
            </a:r>
            <a:br>
              <a:rPr lang="es-ES"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ar-SA"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المسيح</a:t>
            </a:r>
            <a:endParaRPr lang="en" sz="138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rtl="1"/>
            <a:r>
              <a:rPr lang="ar-SA" sz="1600" b="1">
                <a:solidFill>
                  <a:srgbClr val="93CBDA"/>
                </a:solidFill>
                <a:effectLst>
                  <a:outerShdw blurRad="38100" dist="38100" dir="2700000" algn="tl">
                    <a:srgbClr val="000000">
                      <a:alpha val="43137"/>
                    </a:srgbClr>
                  </a:outerShdw>
                </a:effectLst>
              </a:rPr>
              <a:t>الدرس العاشر ل7 مارس 2026</a:t>
            </a:r>
            <a:endParaRPr lang="en" sz="1600" b="1" dirty="0">
              <a:solidFill>
                <a:srgbClr val="93CB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830997"/>
          </a:xfrm>
          <a:prstGeom prst="rect">
            <a:avLst/>
          </a:prstGeom>
          <a:noFill/>
        </p:spPr>
        <p:txBody>
          <a:bodyPr wrap="square">
            <a:spAutoFit/>
          </a:bodyPr>
          <a:lstStyle>
            <a:defPPr>
              <a:defRPr lang="es-ES"/>
            </a:defPPr>
            <a:lvl1pPr algn="ctr">
              <a:defRPr sz="4400" b="1">
                <a:ln w="6600">
                  <a:solidFill>
                    <a:schemeClr val="accent2"/>
                  </a:solidFill>
                  <a:prstDash val="solid"/>
                </a:ln>
                <a:solidFill>
                  <a:srgbClr val="FFFFFF"/>
                </a:solidFill>
                <a:effectLst>
                  <a:outerShdw dist="38100" dir="2700000" algn="tl" rotWithShape="0">
                    <a:schemeClr val="accent2"/>
                  </a:outerShdw>
                </a:effectLst>
              </a:defRPr>
            </a:lvl1pPr>
          </a:lstStyle>
          <a:p>
            <a:r>
              <a:rPr lang="ar-SA" sz="4800" dirty="0"/>
              <a:t>أعياد، ورأس القمر، </a:t>
            </a:r>
            <a:r>
              <a:rPr lang="ar-SA" sz="4800"/>
              <a:t>وأيام السبت</a:t>
            </a:r>
            <a:endParaRPr lang="en" sz="4800" dirty="0"/>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69338"/>
            <a:ext cx="9648825" cy="461665"/>
          </a:xfrm>
          <a:prstGeom prst="rect">
            <a:avLst/>
          </a:prstGeom>
          <a:noFill/>
        </p:spPr>
        <p:txBody>
          <a:bodyPr wrap="square">
            <a:spAutoFit/>
          </a:bodyPr>
          <a:lstStyle/>
          <a:p>
            <a:pPr algn="ctr" rtl="1"/>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rgbClr val="FFFF66"/>
                </a:solidFill>
                <a:effectLst>
                  <a:outerShdw blurRad="38100" dist="38100" dir="2700000" algn="tl">
                    <a:srgbClr val="000000">
                      <a:alpha val="43137"/>
                    </a:srgbClr>
                  </a:outerShdw>
                </a:effectLst>
                <a:latin typeface="Comic Sans MS" panose="030F0702030302020204" pitchFamily="66" charset="0"/>
              </a:rPr>
              <a:t>فلا يَحكُمْ علَيكُمْ أحَدٌ في أكلٍ أو شُربٍ، أو مِنْ جِهَةِ عيدٍ أو هِلالٍ أو سبتٍ،</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ar-SA" sz="1400" b="1" dirty="0" err="1">
                <a:solidFill>
                  <a:srgbClr val="FFFF66"/>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rgbClr val="FFFF66"/>
                </a:solidFill>
                <a:effectLst>
                  <a:outerShdw blurRad="38100" dist="38100" dir="2700000" algn="tl">
                    <a:srgbClr val="000000">
                      <a:alpha val="43137"/>
                    </a:srgbClr>
                  </a:outerShdw>
                </a:effectLst>
                <a:latin typeface="Comic Sans MS" panose="030F0702030302020204" pitchFamily="66" charset="0"/>
              </a:rPr>
              <a:t>16:2</a:t>
            </a:r>
            <a:r>
              <a:rPr lang="ar-SA"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628104"/>
            <a:ext cx="6724650" cy="830997"/>
          </a:xfrm>
          <a:prstGeom prst="rect">
            <a:avLst/>
          </a:prstGeom>
          <a:noFill/>
        </p:spPr>
        <p:txBody>
          <a:bodyPr wrap="square" rtlCol="0">
            <a:spAutoFit/>
          </a:bodyPr>
          <a:lstStyle/>
          <a:p>
            <a:pPr algn="r" rtl="1">
              <a:spcBef>
                <a:spcPts val="600"/>
              </a:spcBef>
            </a:pPr>
            <a:r>
              <a:rPr lang="ar-SA" sz="2400" b="1" dirty="0"/>
              <a:t>إلى جانب الختان، كانت هناك نقاط أخرى تميز اليهود عن الأمم: الطقوس الدينية والاحتفالات.</a:t>
            </a:r>
            <a:endParaRPr lang="en" sz="2400" b="1" dirty="0"/>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196645" y="4798866"/>
            <a:ext cx="6851855" cy="1938992"/>
          </a:xfrm>
          <a:prstGeom prst="rect">
            <a:avLst/>
          </a:prstGeom>
          <a:noFill/>
        </p:spPr>
        <p:txBody>
          <a:bodyPr wrap="square">
            <a:spAutoFit/>
          </a:bodyPr>
          <a:lstStyle/>
          <a:p>
            <a:pPr algn="r" rtl="1">
              <a:spcBef>
                <a:spcPts val="600"/>
              </a:spcBef>
            </a:pPr>
            <a:r>
              <a:rPr lang="ar-SA" sz="2400" b="1" dirty="0"/>
              <a:t>يبدو أن بولس يقتبس من هوشع </a:t>
            </a:r>
            <a:r>
              <a:rPr lang="fr-FR" sz="2400" b="1" dirty="0"/>
              <a:t>11:2</a:t>
            </a:r>
            <a:r>
              <a:rPr lang="ar-SA" sz="2400" b="1" dirty="0"/>
              <a:t> ليلخص النظام الطقوسي بأكمله في المذبح في جملة واحدة. وهذا يعني أن السبت المذكور هنا هو السبت الطقوسي السبع (يحسب بغض النظر عن يوم الأسبوع الذي يصادف فيه)، وليس السبت الأسبوعي (المدرج في الشريعة الأخلاقية، الشامل والقابل للتطبيق على الجميع، اليهود والأمم).</a:t>
            </a:r>
            <a:endParaRPr lang="en" sz="24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844154"/>
            <a:ext cx="6724650" cy="1569660"/>
          </a:xfrm>
          <a:prstGeom prst="rect">
            <a:avLst/>
          </a:prstGeom>
          <a:noFill/>
        </p:spPr>
        <p:txBody>
          <a:bodyPr wrap="square">
            <a:spAutoFit/>
          </a:bodyPr>
          <a:lstStyle/>
          <a:p>
            <a:pPr algn="r" rtl="1">
              <a:spcBef>
                <a:spcPts val="600"/>
              </a:spcBef>
            </a:pPr>
            <a:r>
              <a:rPr lang="ar-SA" sz="2400" b="1" dirty="0"/>
              <a:t>كان بولس قد أوضح بالفعل دور الختان. الآن، مع تعبير "دعنا"، يشير بولس إلى تبعات إلغاء "الخط" (القوانين الطقسية): لم يعد من واجب الخلاص الالتزام بالطقوس والأعياد التي ألامها يسوع بموته على الصليب (متى </a:t>
            </a:r>
            <a:r>
              <a:rPr lang="fr-FR" sz="2400" b="1" dirty="0"/>
              <a:t>51:27</a:t>
            </a:r>
            <a:r>
              <a:rPr lang="ar-SA" sz="2400" b="1" dirty="0"/>
              <a:t>؛ </a:t>
            </a:r>
            <a:r>
              <a:rPr lang="ar-SA" sz="2400" b="1" dirty="0" err="1"/>
              <a:t>كولوسي</a:t>
            </a:r>
            <a:r>
              <a:rPr lang="ar-SA" sz="2400" b="1" dirty="0"/>
              <a:t> </a:t>
            </a:r>
            <a:r>
              <a:rPr lang="fr-FR" sz="2400" b="1" dirty="0"/>
              <a:t>16:2</a:t>
            </a:r>
            <a:r>
              <a:rPr lang="ar-SA" sz="2400" b="1" dirty="0"/>
              <a:t>).</a:t>
            </a:r>
            <a:endParaRPr lang="en" sz="2400" b="1" dirty="0"/>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2"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righ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righ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righ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923330"/>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defPPr>
              <a:defRPr lang="es-ES"/>
            </a:defPPr>
            <a:lvl1pPr algn="ctr">
              <a:defRPr sz="4400" b="1">
                <a:ln/>
                <a:solidFill>
                  <a:srgbClr val="FF0000"/>
                </a:solidFill>
              </a:defRPr>
            </a:lvl1pPr>
          </a:lstStyle>
          <a:p>
            <a:r>
              <a:rPr lang="ar-SA" sz="5400"/>
              <a:t>وصايا البشر</a:t>
            </a:r>
            <a:endParaRPr lang="en" sz="5400" dirty="0"/>
          </a:p>
        </p:txBody>
      </p:sp>
      <p:sp>
        <p:nvSpPr>
          <p:cNvPr id="4" name="CuadroTexto 3">
            <a:extLst>
              <a:ext uri="{FF2B5EF4-FFF2-40B4-BE49-F238E27FC236}">
                <a16:creationId xmlns:a16="http://schemas.microsoft.com/office/drawing/2014/main" id="{ABDBFBC3-D00D-2703-6F2A-9A25EC679054}"/>
              </a:ext>
            </a:extLst>
          </p:cNvPr>
          <p:cNvSpPr txBox="1"/>
          <p:nvPr/>
        </p:nvSpPr>
        <p:spPr>
          <a:xfrm>
            <a:off x="1473641" y="837038"/>
            <a:ext cx="9305925" cy="523220"/>
          </a:xfrm>
          <a:prstGeom prst="rect">
            <a:avLst/>
          </a:prstGeom>
          <a:noFill/>
        </p:spPr>
        <p:txBody>
          <a:bodyPr wrap="square">
            <a:spAutoFit/>
            <a:scene3d>
              <a:camera prst="orthographicFront"/>
              <a:lightRig rig="threePt" dir="t"/>
            </a:scene3d>
            <a:sp3d extrusionH="57150">
              <a:bevelT w="38100" h="38100"/>
            </a:sp3d>
          </a:bodyPr>
          <a:lstStyle/>
          <a:p>
            <a:pPr algn="ctr" rtl="1"/>
            <a:r>
              <a:rPr lang="en" sz="2800" b="1" dirty="0">
                <a:solidFill>
                  <a:schemeClr val="accent4">
                    <a:lumMod val="50000"/>
                  </a:schemeClr>
                </a:solidFill>
                <a:latin typeface="Comic Sans MS" panose="030F0702030302020204" pitchFamily="66" charset="0"/>
              </a:rPr>
              <a:t>“</a:t>
            </a:r>
            <a:r>
              <a:rPr lang="ar-SA" sz="2800" b="1" dirty="0">
                <a:solidFill>
                  <a:schemeClr val="accent4">
                    <a:lumMod val="50000"/>
                  </a:schemeClr>
                </a:solidFill>
                <a:latin typeface="Comic Sans MS" panose="030F0702030302020204" pitchFamily="66" charset="0"/>
              </a:rPr>
              <a:t>الّتي هي جميعُها للفَناءِ في الِاستِعمالِ، حَسَبَ وصايا وتَعاليمِ النّاسِ</a:t>
            </a:r>
            <a:r>
              <a:rPr lang="en" sz="2800" b="1" dirty="0">
                <a:solidFill>
                  <a:schemeClr val="accent4">
                    <a:lumMod val="50000"/>
                  </a:schemeClr>
                </a:solidFill>
                <a:latin typeface="Comic Sans MS" panose="030F0702030302020204" pitchFamily="66" charset="0"/>
              </a:rPr>
              <a:t>” </a:t>
            </a:r>
            <a:r>
              <a:rPr lang="ar-SA" sz="1600" b="1" dirty="0">
                <a:solidFill>
                  <a:schemeClr val="accent4">
                    <a:lumMod val="50000"/>
                  </a:schemeClr>
                </a:solidFill>
                <a:latin typeface="Comic Sans MS" panose="030F0702030302020204" pitchFamily="66" charset="0"/>
              </a:rPr>
              <a:t>(</a:t>
            </a:r>
            <a:r>
              <a:rPr lang="ar-SA" sz="1600" b="1" dirty="0" err="1">
                <a:solidFill>
                  <a:schemeClr val="accent4">
                    <a:lumMod val="50000"/>
                  </a:schemeClr>
                </a:solidFill>
                <a:latin typeface="Comic Sans MS" panose="030F0702030302020204" pitchFamily="66" charset="0"/>
              </a:rPr>
              <a:t>كولوسي</a:t>
            </a:r>
            <a:r>
              <a:rPr lang="ar-SA" sz="1600" b="1" dirty="0">
                <a:solidFill>
                  <a:schemeClr val="accent4">
                    <a:lumMod val="50000"/>
                  </a:schemeClr>
                </a:solidFill>
                <a:latin typeface="Comic Sans MS" panose="030F0702030302020204" pitchFamily="66" charset="0"/>
              </a:rPr>
              <a:t> </a:t>
            </a:r>
            <a:r>
              <a:rPr lang="fr-FR" sz="1600" b="1" dirty="0">
                <a:solidFill>
                  <a:schemeClr val="accent4">
                    <a:lumMod val="50000"/>
                  </a:schemeClr>
                </a:solidFill>
                <a:latin typeface="Comic Sans MS" panose="030F0702030302020204" pitchFamily="66" charset="0"/>
              </a:rPr>
              <a:t>(22:2</a:t>
            </a:r>
            <a:endParaRPr lang="en" sz="1600" b="1"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94525" y="1616802"/>
            <a:ext cx="7124422" cy="1569660"/>
          </a:xfrm>
          <a:prstGeom prst="rect">
            <a:avLst/>
          </a:prstGeom>
          <a:noFill/>
        </p:spPr>
        <p:txBody>
          <a:bodyPr wrap="square" rtlCol="0">
            <a:spAutoFit/>
          </a:bodyPr>
          <a:lstStyle/>
          <a:p>
            <a:pPr algn="r" rtl="1">
              <a:spcBef>
                <a:spcPts val="600"/>
              </a:spcBef>
            </a:pPr>
            <a:r>
              <a:rPr lang="ar-SA" sz="2400" b="1" dirty="0"/>
              <a:t>المعلمون الكذب، الذين أشار إليهم بولس عدة مرات في رسالته، كانوا يهودا علموا ضرورة الالتزام بالشريعة اليهودية للحصول على الخلاص (أعمال </a:t>
            </a:r>
            <a:r>
              <a:rPr lang="fr-FR" sz="2400" b="1" dirty="0"/>
              <a:t>5-1:15</a:t>
            </a:r>
            <a:r>
              <a:rPr lang="ar-SA" sz="2400" b="1" dirty="0"/>
              <a:t>). شملت هذه القوانين أيضا العديد من القواعد التي وضعها الحاخامات</a:t>
            </a:r>
            <a:r>
              <a:rPr lang="en" sz="2400" b="1" dirty="0"/>
              <a:t>.</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968352"/>
            <a:ext cx="8249649" cy="830997"/>
          </a:xfrm>
          <a:prstGeom prst="rect">
            <a:avLst/>
          </a:prstGeom>
          <a:noFill/>
        </p:spPr>
        <p:txBody>
          <a:bodyPr wrap="square">
            <a:spAutoFit/>
          </a:bodyPr>
          <a:lstStyle/>
          <a:p>
            <a:pPr algn="r" rtl="1">
              <a:spcBef>
                <a:spcPts val="600"/>
              </a:spcBef>
            </a:pPr>
            <a:r>
              <a:rPr lang="ar-SA" sz="2400" b="1" dirty="0"/>
              <a:t>ومع ذلك، يوضح بولس أنه بالنسبة لليهود المعتادين على هذه الطقوس، لها قيمة أخلاقية معينة لأنفسهم، رغم أنها ليست مفيدة لتحويل القلب (</a:t>
            </a:r>
            <a:r>
              <a:rPr lang="ar-SA" sz="2400" b="1" dirty="0" err="1"/>
              <a:t>كولوسي</a:t>
            </a:r>
            <a:r>
              <a:rPr lang="ar-SA" sz="2400" b="1" dirty="0"/>
              <a:t> </a:t>
            </a:r>
            <a:r>
              <a:rPr lang="fr-FR" sz="2400" b="1" dirty="0"/>
              <a:t>23:2</a:t>
            </a:r>
            <a:r>
              <a:rPr lang="ar-SA" sz="2400" b="1" dirty="0"/>
              <a:t>).</a:t>
            </a:r>
            <a:endParaRPr lang="en" sz="2400" b="1" dirty="0"/>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45351" y="4968352"/>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569" y="4959704"/>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292577"/>
            <a:ext cx="7066547" cy="1569660"/>
          </a:xfrm>
          <a:prstGeom prst="rect">
            <a:avLst/>
          </a:prstGeom>
          <a:noFill/>
        </p:spPr>
        <p:txBody>
          <a:bodyPr wrap="square">
            <a:spAutoFit/>
          </a:bodyPr>
          <a:lstStyle/>
          <a:p>
            <a:pPr algn="r" rtl="1">
              <a:spcBef>
                <a:spcPts val="600"/>
              </a:spcBef>
            </a:pPr>
            <a:r>
              <a:rPr lang="ar-SA" sz="2400" b="1" dirty="0"/>
              <a:t>دعونا نتبع منطق بولس. في المعمودية متنا على "أساسيات العالم" ونعيش من أجل المسيح. إذا استمررنا في القلق، على سبيل المثال، من الشوائب الطقسية، فإننا ما زلنا نعيش في العالم، ونهتم بالأشياء التي تختفي مع الاستخدام (</a:t>
            </a:r>
            <a:r>
              <a:rPr lang="ar-SA" sz="2400" b="1" dirty="0" err="1"/>
              <a:t>كولوسي</a:t>
            </a:r>
            <a:r>
              <a:rPr lang="ar-SA" sz="2400" b="1" dirty="0"/>
              <a:t> </a:t>
            </a:r>
            <a:r>
              <a:rPr lang="fr-FR" sz="2400" b="1" dirty="0"/>
              <a:t>20:2</a:t>
            </a:r>
            <a:r>
              <a:rPr lang="ar-SA" sz="2400" b="1" dirty="0"/>
              <a:t>-22).</a:t>
            </a:r>
            <a:endParaRPr lang="en" sz="2400" b="1"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905463"/>
            <a:ext cx="8249648" cy="830997"/>
          </a:xfrm>
          <a:prstGeom prst="rect">
            <a:avLst/>
          </a:prstGeom>
          <a:noFill/>
        </p:spPr>
        <p:txBody>
          <a:bodyPr wrap="square">
            <a:spAutoFit/>
          </a:bodyPr>
          <a:lstStyle/>
          <a:p>
            <a:pPr algn="r" rtl="1">
              <a:spcBef>
                <a:spcPts val="600"/>
              </a:spcBef>
            </a:pPr>
            <a:r>
              <a:rPr lang="ar-SA" sz="2400" b="1" dirty="0"/>
              <a:t>باختصار، يجب أن نوجه بالتعاليم الواردة في الكتب المقدسة – الموحى بها إلهيا – وليس بالفلسفات أو التفكير البشري.</a:t>
            </a:r>
            <a:endParaRPr lang="en" sz="2400" b="1"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4031873"/>
          </a:xfrm>
          <a:prstGeom prst="rect">
            <a:avLst/>
          </a:prstGeom>
          <a:noFill/>
        </p:spPr>
        <p:txBody>
          <a:bodyPr wrap="square">
            <a:spAutoFit/>
          </a:bodyPr>
          <a:lstStyle/>
          <a:p>
            <a:pPr algn="ctr" rtl="1"/>
            <a:r>
              <a:rPr lang="ar-SA" sz="3200" b="1" dirty="0"/>
              <a:t>« يُشبَّه المسيحي بأرز لبنان. لقد قرأتُ أن هذه الشجرة لا تُرسل بضعة جذور قصيرة في التربة اللينة فحسب، بل تُرسل جذورًا قوية عميقًا في الأرض، وتمتدّ أكثر فأكثر بحثًا عن ثباتٍ أقوى. وفي هبوب العاصفة العنيفة تقف ثابتة، ممسوكةً بشبكة جذورها الممتدة في الأعماق.</a:t>
            </a:r>
          </a:p>
          <a:p>
            <a:pPr algn="ctr" rtl="1"/>
            <a:r>
              <a:rPr lang="ar-SA" sz="3200" b="1" dirty="0"/>
              <a:t>هكذا أيضًا يضرب المسيحي جذوره عميقًا في المسيح. له إيمانٌ بفاديه. إنه يعرف بمن آمن، وهو مقتنع تمامًا أن يسوع هو ابن الله ومخلّص </a:t>
            </a:r>
            <a:r>
              <a:rPr lang="ar-SA" sz="3200" b="1" dirty="0" err="1"/>
              <a:t>الخطاة</a:t>
            </a:r>
            <a:r>
              <a:rPr lang="ar-SA" sz="3200" b="1" dirty="0"/>
              <a:t>. … جذور الإيمان تمتد عميقًا. فالمسيحيون الحقيقيون، مثل أرز لبنان، لا ينمون في التربة السطحية الرخوة، بل هم </a:t>
            </a:r>
            <a:r>
              <a:rPr lang="ar-SA" sz="3200" b="1" dirty="0" err="1"/>
              <a:t>متجذّرون</a:t>
            </a:r>
            <a:r>
              <a:rPr lang="ar-SA" sz="3200" b="1" dirty="0"/>
              <a:t> في الله، ومثبَّتون في شقوق صخور الجبال.»</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88722"/>
            <a:ext cx="4540629" cy="2523768"/>
          </a:xfrm>
          <a:prstGeom prst="rect">
            <a:avLst/>
          </a:prstGeom>
          <a:noFill/>
        </p:spPr>
        <p:txBody>
          <a:bodyPr wrap="square">
            <a:spAutoFit/>
            <a:scene3d>
              <a:camera prst="orthographicFront"/>
              <a:lightRig rig="threePt" dir="t"/>
            </a:scene3d>
            <a:sp3d extrusionH="57150">
              <a:bevelT w="38100" h="38100"/>
            </a:sp3d>
          </a:bodyPr>
          <a:lstStyle/>
          <a:p>
            <a:pPr lvl="0" algn="ctr" rtl="1">
              <a:spcBef>
                <a:spcPts val="1200"/>
              </a:spcBef>
              <a:defRPr/>
            </a:pPr>
            <a:r>
              <a:rPr kumimoji="0" lang="es-ES" sz="3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lang="ar-SA" sz="4000" b="1" dirty="0">
                <a:ln w="12700" cmpd="sng">
                  <a:noFill/>
                  <a:prstDash val="solid"/>
                </a:ln>
                <a:solidFill>
                  <a:srgbClr val="CC3399">
                    <a:lumMod val="75000"/>
                  </a:srgbClr>
                </a:solidFill>
                <a:latin typeface="Comic Sans MS" panose="030F0702030302020204" pitchFamily="66" charset="0"/>
              </a:rPr>
              <a:t>فلا يَحكُمْ علَيكُمْ أحَدٌ في أكلٍ أو شُربٍ، أو مِنْ جِهَةِ عيدٍ أو هِلالٍ أو سبتٍ</a:t>
            </a:r>
            <a:r>
              <a:rPr lang="fr-FR" sz="4000" b="1" dirty="0">
                <a:ln w="12700" cmpd="sng">
                  <a:noFill/>
                  <a:prstDash val="solid"/>
                </a:ln>
                <a:solidFill>
                  <a:srgbClr val="CC3399">
                    <a:lumMod val="75000"/>
                  </a:srgbClr>
                </a:solidFill>
                <a:latin typeface="Comic Sans MS" panose="030F0702030302020204" pitchFamily="66" charset="0"/>
              </a:rPr>
              <a:t>.</a:t>
            </a:r>
            <a:r>
              <a:rPr lang="ar-SA" sz="4000" b="1" dirty="0">
                <a:ln w="12700" cmpd="sng">
                  <a:noFill/>
                  <a:prstDash val="solid"/>
                </a:ln>
                <a:solidFill>
                  <a:srgbClr val="CC3399">
                    <a:lumMod val="75000"/>
                  </a:srgbClr>
                </a:solidFill>
                <a:latin typeface="Comic Sans MS" panose="030F0702030302020204" pitchFamily="66" charset="0"/>
              </a:rPr>
              <a:t> </a:t>
            </a:r>
            <a:endParaRPr lang="fr-FR" sz="3200" b="1" dirty="0">
              <a:ln w="12700" cmpd="sng">
                <a:noFill/>
                <a:prstDash val="solid"/>
              </a:ln>
              <a:solidFill>
                <a:srgbClr val="CC3399">
                  <a:lumMod val="75000"/>
                </a:srgbClr>
              </a:solidFill>
              <a:latin typeface="Comic Sans MS" panose="030F0702030302020204" pitchFamily="66" charset="0"/>
            </a:endParaRPr>
          </a:p>
          <a:p>
            <a:pPr lvl="0" algn="ctr" rtl="1">
              <a:spcBef>
                <a:spcPts val="1200"/>
              </a:spcBef>
              <a:defRPr/>
            </a:pPr>
            <a:r>
              <a:rPr lang="ar-SA" sz="2800" b="1" dirty="0">
                <a:ln w="12700" cmpd="sng">
                  <a:noFill/>
                  <a:prstDash val="solid"/>
                </a:ln>
                <a:solidFill>
                  <a:srgbClr val="CC3399">
                    <a:lumMod val="75000"/>
                  </a:srgbClr>
                </a:solidFill>
                <a:latin typeface="Comic Sans MS" panose="030F0702030302020204" pitchFamily="66" charset="0"/>
              </a:rPr>
              <a:t>كولوسي </a:t>
            </a:r>
            <a:r>
              <a:rPr lang="fr-FR" sz="2800" b="1" dirty="0">
                <a:ln w="12700" cmpd="sng">
                  <a:noFill/>
                  <a:prstDash val="solid"/>
                </a:ln>
                <a:solidFill>
                  <a:srgbClr val="CC3399">
                    <a:lumMod val="75000"/>
                  </a:srgbClr>
                </a:solidFill>
                <a:latin typeface="Comic Sans MS" panose="030F0702030302020204" pitchFamily="66" charset="0"/>
              </a:rPr>
              <a:t>‘’17-16:2</a:t>
            </a:r>
            <a:r>
              <a:rPr kumimoji="0" lang="es-ES" sz="2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206190" y="3608744"/>
            <a:ext cx="6136858" cy="3139321"/>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fr-FR" sz="2400" b="1" dirty="0">
                <a:solidFill>
                  <a:srgbClr val="0B8B10"/>
                </a:solidFill>
              </a:rPr>
              <a:t> </a:t>
            </a:r>
            <a:r>
              <a:rPr lang="ar-SA" sz="2400" b="1" dirty="0">
                <a:solidFill>
                  <a:srgbClr val="0B8B10"/>
                </a:solidFill>
              </a:rPr>
              <a:t>فوائد الإيمان:</a:t>
            </a:r>
            <a:endParaRPr lang="fr-FR" sz="2400" b="1" dirty="0">
              <a:solidFill>
                <a:srgbClr val="0B8B10"/>
              </a:solidFill>
            </a:endParaRPr>
          </a:p>
          <a:p>
            <a:pPr lvl="1" algn="r" rtl="1">
              <a:spcBef>
                <a:spcPts val="600"/>
              </a:spcBef>
            </a:pPr>
            <a:r>
              <a:rPr lang="ar-SA" sz="2000" b="1" dirty="0"/>
              <a:t>العزاء والتسبيح والنظام </a:t>
            </a:r>
            <a:r>
              <a:rPr lang="ar-SA" sz="2000" dirty="0"/>
              <a:t>(كولوسي </a:t>
            </a:r>
            <a:r>
              <a:rPr lang="fr-FR" sz="2000" dirty="0"/>
              <a:t>1:2</a:t>
            </a:r>
            <a:r>
              <a:rPr lang="ar-SA" sz="2000" dirty="0"/>
              <a:t>-5)</a:t>
            </a:r>
            <a:r>
              <a:rPr lang="fr-FR" sz="2000" dirty="0"/>
              <a:t>      </a:t>
            </a:r>
          </a:p>
          <a:p>
            <a:pPr lvl="1" algn="r" rtl="1">
              <a:spcBef>
                <a:spcPts val="600"/>
              </a:spcBef>
            </a:pPr>
            <a:r>
              <a:rPr lang="ar-SA" sz="2000" b="1" dirty="0"/>
              <a:t>متجذّر في المسيح</a:t>
            </a:r>
            <a:r>
              <a:rPr lang="fr-FR" sz="2000" b="1" dirty="0"/>
              <a:t> </a:t>
            </a:r>
            <a:r>
              <a:rPr lang="ar-SA" sz="2000" dirty="0"/>
              <a:t>(</a:t>
            </a:r>
            <a:r>
              <a:rPr lang="ar-SA" sz="2000" dirty="0" err="1"/>
              <a:t>كولوسي</a:t>
            </a:r>
            <a:r>
              <a:rPr lang="ar-SA" sz="2000" dirty="0"/>
              <a:t> </a:t>
            </a:r>
            <a:r>
              <a:rPr lang="fr-FR" sz="2000" dirty="0"/>
              <a:t>6:2</a:t>
            </a:r>
            <a:r>
              <a:rPr lang="ar-SA" sz="2000" dirty="0"/>
              <a:t>-8)</a:t>
            </a:r>
            <a:r>
              <a:rPr lang="fr-FR" sz="2000" dirty="0"/>
              <a:t>  </a:t>
            </a:r>
          </a:p>
          <a:p>
            <a:pPr lvl="1" algn="r" rtl="1">
              <a:spcBef>
                <a:spcPts val="600"/>
              </a:spcBef>
            </a:pPr>
            <a:r>
              <a:rPr lang="ar-SA" sz="2000" b="1" dirty="0"/>
              <a:t>محا صكَّ الفرائض المُسمَّر على صليبه</a:t>
            </a:r>
            <a:r>
              <a:rPr lang="fr-FR" sz="2000" b="1" dirty="0"/>
              <a:t> </a:t>
            </a:r>
            <a:r>
              <a:rPr lang="ar-SA" sz="2000" dirty="0"/>
              <a:t>(</a:t>
            </a:r>
            <a:r>
              <a:rPr lang="ar-SA" sz="2000" dirty="0" err="1"/>
              <a:t>كولوسي</a:t>
            </a:r>
            <a:r>
              <a:rPr lang="ar-SA" sz="2000" dirty="0"/>
              <a:t> </a:t>
            </a:r>
            <a:r>
              <a:rPr lang="fr-FR" sz="2000" dirty="0"/>
              <a:t>9:2</a:t>
            </a:r>
            <a:r>
              <a:rPr lang="ar-SA" sz="2000" dirty="0"/>
              <a:t>-15)</a:t>
            </a:r>
            <a:endParaRPr lang="en" sz="2000" dirty="0"/>
          </a:p>
          <a:p>
            <a:pPr algn="r" rtl="1">
              <a:spcBef>
                <a:spcPts val="1800"/>
              </a:spcBef>
            </a:pPr>
            <a:r>
              <a:rPr lang="ar-SA" sz="2400" b="1" dirty="0">
                <a:solidFill>
                  <a:srgbClr val="500797"/>
                </a:solidFill>
              </a:rPr>
              <a:t>مشاكل تهز الإيمان:</a:t>
            </a:r>
            <a:endParaRPr lang="fr-FR" sz="2400" b="1" dirty="0">
              <a:solidFill>
                <a:srgbClr val="500797"/>
              </a:solidFill>
            </a:endParaRPr>
          </a:p>
          <a:p>
            <a:pPr lvl="1" algn="r" rtl="1">
              <a:spcBef>
                <a:spcPts val="1800"/>
              </a:spcBef>
            </a:pPr>
            <a:r>
              <a:rPr lang="ar-SA" b="1" dirty="0"/>
              <a:t>أعياد</a:t>
            </a:r>
            <a:r>
              <a:rPr lang="ar-SA" sz="2000" b="1" dirty="0"/>
              <a:t>، ورأس القمر، وأيام السبت </a:t>
            </a:r>
            <a:r>
              <a:rPr lang="ar-SA" sz="2000" dirty="0"/>
              <a:t>(كولوسي </a:t>
            </a:r>
            <a:r>
              <a:rPr lang="fr-FR" sz="2000" dirty="0"/>
              <a:t>16;2</a:t>
            </a:r>
            <a:r>
              <a:rPr lang="ar-SA" sz="2000" dirty="0"/>
              <a:t>-19)</a:t>
            </a:r>
            <a:endParaRPr lang="fr-FR" sz="2000" dirty="0"/>
          </a:p>
          <a:p>
            <a:pPr lvl="1" algn="r" rtl="1">
              <a:spcBef>
                <a:spcPts val="600"/>
              </a:spcBef>
            </a:pPr>
            <a:r>
              <a:rPr lang="ar-SA" sz="2000" b="1" dirty="0"/>
              <a:t>وصايا البشر </a:t>
            </a:r>
            <a:r>
              <a:rPr lang="ar-SA" sz="2000" dirty="0"/>
              <a:t>(كولوسي </a:t>
            </a:r>
            <a:r>
              <a:rPr lang="fr-FR" sz="2000" dirty="0"/>
              <a:t>20:2</a:t>
            </a:r>
            <a:r>
              <a:rPr lang="ar-SA" sz="2000" dirty="0"/>
              <a:t>-23)</a:t>
            </a:r>
            <a:endParaRPr lang="en" sz="2000" dirty="0"/>
          </a:p>
        </p:txBody>
      </p:sp>
      <p:sp>
        <p:nvSpPr>
          <p:cNvPr id="3" name="CuadroTexto 2">
            <a:extLst>
              <a:ext uri="{FF2B5EF4-FFF2-40B4-BE49-F238E27FC236}">
                <a16:creationId xmlns:a16="http://schemas.microsoft.com/office/drawing/2014/main" id="{9E709FED-E1CA-A956-4290-5E5110D53C6A}"/>
              </a:ext>
            </a:extLst>
          </p:cNvPr>
          <p:cNvSpPr txBox="1"/>
          <p:nvPr/>
        </p:nvSpPr>
        <p:spPr>
          <a:xfrm>
            <a:off x="5102548" y="76213"/>
            <a:ext cx="6819276" cy="830997"/>
          </a:xfrm>
          <a:prstGeom prst="rect">
            <a:avLst/>
          </a:prstGeom>
          <a:noFill/>
        </p:spPr>
        <p:txBody>
          <a:bodyPr wrap="square" rtlCol="0">
            <a:spAutoFit/>
          </a:bodyPr>
          <a:lstStyle/>
          <a:p>
            <a:pPr algn="r" rtl="1">
              <a:spcBef>
                <a:spcPts val="600"/>
              </a:spcBef>
            </a:pPr>
            <a:r>
              <a:rPr lang="ar-SA" sz="2400" b="1" dirty="0"/>
              <a:t>الإيمان بيسوع يجلب لنا فوائد عظيمة. فبالإضافة إلى غفران خطايانا، ننال التعزية والحكمة والمزيد.</a:t>
            </a:r>
            <a:endParaRPr lang="en" sz="2400" b="1" dirty="0"/>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901" y="224577"/>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7349" y="315730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312402">
            <a:off x="6374921" y="5340264"/>
            <a:ext cx="461577" cy="394520"/>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rot="10641140">
            <a:off x="6389934" y="3617207"/>
            <a:ext cx="463232" cy="396000"/>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a:off x="5979683" y="4865893"/>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a:off x="5979683" y="638733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a:off x="5979683" y="5984320"/>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533629">
            <a:off x="5990008" y="4080858"/>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0562184">
            <a:off x="5988943" y="4479930"/>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5334005" y="2129350"/>
            <a:ext cx="6598419" cy="830997"/>
          </a:xfrm>
          <a:prstGeom prst="rect">
            <a:avLst/>
          </a:prstGeom>
          <a:noFill/>
        </p:spPr>
        <p:txBody>
          <a:bodyPr wrap="square">
            <a:spAutoFit/>
          </a:bodyPr>
          <a:lstStyle/>
          <a:p>
            <a:pPr algn="r" rtl="1">
              <a:spcBef>
                <a:spcPts val="600"/>
              </a:spcBef>
            </a:pPr>
            <a:r>
              <a:rPr lang="ar-SA" sz="2400" b="1" dirty="0"/>
              <a:t>كما يحذرنا من كيفية أن نترسخ: ليس بناء على الفلسفات والنظريات البشرية، بل فقط على كلمة الله الحية.</a:t>
            </a:r>
            <a:endParaRPr lang="en" sz="2400" b="1" dirty="0"/>
          </a:p>
        </p:txBody>
      </p:sp>
      <p:sp>
        <p:nvSpPr>
          <p:cNvPr id="7" name="CuadroTexto 6">
            <a:extLst>
              <a:ext uri="{FF2B5EF4-FFF2-40B4-BE49-F238E27FC236}">
                <a16:creationId xmlns:a16="http://schemas.microsoft.com/office/drawing/2014/main" id="{0EE89E5B-04AA-F5A8-FE8D-CB1B4B6B721F}"/>
              </a:ext>
            </a:extLst>
          </p:cNvPr>
          <p:cNvSpPr txBox="1"/>
          <p:nvPr/>
        </p:nvSpPr>
        <p:spPr>
          <a:xfrm>
            <a:off x="5334006" y="1102781"/>
            <a:ext cx="6598418" cy="830997"/>
          </a:xfrm>
          <a:prstGeom prst="rect">
            <a:avLst/>
          </a:prstGeom>
          <a:noFill/>
        </p:spPr>
        <p:txBody>
          <a:bodyPr wrap="square">
            <a:spAutoFit/>
          </a:bodyPr>
          <a:lstStyle/>
          <a:p>
            <a:pPr algn="r" rtl="1">
              <a:spcBef>
                <a:spcPts val="600"/>
              </a:spcBef>
            </a:pPr>
            <a:r>
              <a:rPr lang="ar-SA" sz="2400" b="1"/>
              <a:t>يدعونا بولس لنترسخ في ذلك الإيمان لكي نكون أشجارا تثمر ثمارا صالحة لملكوت الله.</a:t>
            </a:r>
            <a:endParaRPr lang="en" sz="2400" b="1" dirty="0"/>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righ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2"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righ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2"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righ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2"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righ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righ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2"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righ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2"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righ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فوائد الإيمان</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730706" y="114857"/>
            <a:ext cx="3600000" cy="1298377"/>
          </a:xfrm>
          <a:prstGeom prst="wedgeEllipseCallout">
            <a:avLst>
              <a:gd name="adj1" fmla="val -39764"/>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rtl="1"/>
            <a:r>
              <a:rPr lang="ar-SA" sz="2000" b="1" dirty="0">
                <a:solidFill>
                  <a:schemeClr val="bg1"/>
                </a:solidFill>
                <a:effectLst>
                  <a:outerShdw blurRad="38100" dist="38100" dir="2700000" algn="tl">
                    <a:srgbClr val="000000">
                      <a:alpha val="43137"/>
                    </a:srgbClr>
                  </a:outerShdw>
                </a:effectLst>
              </a:rPr>
              <a:t>أين تُوجد الحكمة؟ وأين يسكن الفهم؟</a:t>
            </a:r>
          </a:p>
          <a:p>
            <a:pPr algn="ctr" rtl="1"/>
            <a:r>
              <a:rPr lang="ar-SA" sz="2000" b="1" dirty="0">
                <a:solidFill>
                  <a:schemeClr val="bg1"/>
                </a:solidFill>
                <a:effectLst>
                  <a:outerShdw blurRad="38100" dist="38100" dir="2700000" algn="tl">
                    <a:srgbClr val="000000">
                      <a:alpha val="43137"/>
                    </a:srgbClr>
                  </a:outerShdw>
                </a:effectLst>
              </a:rPr>
              <a:t>(أيوب </a:t>
            </a:r>
            <a:r>
              <a:rPr lang="fr-FR" sz="2000" b="1" dirty="0">
                <a:solidFill>
                  <a:schemeClr val="bg1"/>
                </a:solidFill>
                <a:effectLst>
                  <a:outerShdw blurRad="38100" dist="38100" dir="2700000" algn="tl">
                    <a:srgbClr val="000000">
                      <a:alpha val="43137"/>
                    </a:srgbClr>
                  </a:outerShdw>
                </a:effectLst>
              </a:rPr>
              <a:t>12:28</a:t>
            </a:r>
            <a:r>
              <a:rPr lang="ar-SA" sz="2000" b="1" dirty="0">
                <a:solidFill>
                  <a:schemeClr val="bg1"/>
                </a:solidFill>
                <a:effectLst>
                  <a:outerShdw blurRad="38100" dist="38100" dir="2700000" algn="tl">
                    <a:srgbClr val="000000">
                      <a:alpha val="43137"/>
                    </a:srgbClr>
                  </a:outerShdw>
                </a:effectLst>
              </a:rPr>
              <a:t>)</a:t>
            </a:r>
            <a:endParaRPr lang="en" sz="16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291807"/>
            <a:ext cx="3940312" cy="1298377"/>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rtl="1"/>
            <a:r>
              <a:rPr lang="ar-SA" dirty="0">
                <a:solidFill>
                  <a:schemeClr val="bg1"/>
                </a:solidFill>
                <a:effectLst>
                  <a:outerShdw blurRad="38100" dist="38100" dir="2700000" algn="tl">
                    <a:srgbClr val="000000">
                      <a:alpha val="43137"/>
                    </a:srgbClr>
                  </a:outerShdw>
                </a:effectLst>
              </a:rPr>
              <a:t>في المسيح مخبأة كل كنوز الحكمة والمعرفة
(</a:t>
            </a:r>
            <a:r>
              <a:rPr lang="ar-SA" dirty="0" err="1">
                <a:solidFill>
                  <a:schemeClr val="bg1"/>
                </a:solidFill>
                <a:effectLst>
                  <a:outerShdw blurRad="38100" dist="38100" dir="2700000" algn="tl">
                    <a:srgbClr val="000000">
                      <a:alpha val="43137"/>
                    </a:srgbClr>
                  </a:outerShdw>
                </a:effectLst>
              </a:rPr>
              <a:t>كولوسي</a:t>
            </a:r>
            <a:r>
              <a:rPr lang="ar-SA" dirty="0">
                <a:solidFill>
                  <a:schemeClr val="bg1"/>
                </a:solidFill>
                <a:effectLst>
                  <a:outerShdw blurRad="38100" dist="38100" dir="2700000" algn="tl">
                    <a:srgbClr val="000000">
                      <a:alpha val="43137"/>
                    </a:srgbClr>
                  </a:outerShdw>
                </a:effectLst>
              </a:rPr>
              <a:t> </a:t>
            </a:r>
            <a:r>
              <a:rPr lang="fr-FR" dirty="0">
                <a:solidFill>
                  <a:schemeClr val="bg1"/>
                </a:solidFill>
                <a:effectLst>
                  <a:outerShdw blurRad="38100" dist="38100" dir="2700000" algn="tl">
                    <a:srgbClr val="000000">
                      <a:alpha val="43137"/>
                    </a:srgbClr>
                  </a:outerShdw>
                </a:effectLst>
              </a:rPr>
              <a:t>3:2</a:t>
            </a:r>
            <a:r>
              <a:rPr lang="ar-SA" dirty="0">
                <a:solidFill>
                  <a:schemeClr val="bg1"/>
                </a:solidFill>
                <a:effectLst>
                  <a:outerShdw blurRad="38100" dist="38100" dir="2700000" algn="tl">
                    <a:srgbClr val="000000">
                      <a:alpha val="43137"/>
                    </a:srgbClr>
                  </a:outerShdw>
                </a:effectLst>
              </a:rPr>
              <a:t>)</a:t>
            </a:r>
            <a:endParaRPr lang="en"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defPPr>
              <a:defRPr lang="es-ES"/>
            </a:defPPr>
            <a:lvl1pPr algn="ctr">
              <a:defRPr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lvl1pPr>
          </a:lstStyle>
          <a:p>
            <a:pPr rtl="1"/>
            <a:r>
              <a:rPr lang="fr-FR"/>
              <a:t> </a:t>
            </a:r>
            <a:r>
              <a:rPr lang="ar-SA" dirty="0"/>
              <a:t>العزاء والتسبيح </a:t>
            </a:r>
            <a:r>
              <a:rPr lang="ar-SA"/>
              <a:t>والنظام </a:t>
            </a:r>
            <a:endParaRPr lang="en" dirty="0"/>
          </a:p>
        </p:txBody>
      </p:sp>
      <p:sp>
        <p:nvSpPr>
          <p:cNvPr id="5" name="CuadroTexto 4">
            <a:extLst>
              <a:ext uri="{FF2B5EF4-FFF2-40B4-BE49-F238E27FC236}">
                <a16:creationId xmlns:a16="http://schemas.microsoft.com/office/drawing/2014/main" id="{2013AA1A-A0B4-7424-A1FF-448AD852ABE3}"/>
              </a:ext>
            </a:extLst>
          </p:cNvPr>
          <p:cNvSpPr txBox="1"/>
          <p:nvPr/>
        </p:nvSpPr>
        <p:spPr>
          <a:xfrm>
            <a:off x="0" y="830091"/>
            <a:ext cx="12192000" cy="461665"/>
          </a:xfrm>
          <a:prstGeom prst="rect">
            <a:avLst/>
          </a:prstGeom>
          <a:noFill/>
        </p:spPr>
        <p:txBody>
          <a:bodyPr wrap="square">
            <a:spAutoFit/>
          </a:bodyPr>
          <a:lstStyle/>
          <a:p>
            <a:pPr algn="ctr" rtl="1"/>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فإنّي وإنْ كُنتُ غائبًا في الجَسَدِ لكني معكُمْ في الرّوحِ، فرِحًا، وناظِرًا ترتيبَكُمْ ومَتانَةَ إيمانِكُمْ في المَسيحِ</a:t>
            </a:r>
            <a:r>
              <a:rPr lang="en"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ar-SA"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كولوسي</a:t>
            </a:r>
            <a:r>
              <a:rPr lang="ar-SA"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fr-FR"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5:2</a:t>
            </a:r>
            <a:r>
              <a:rPr lang="ar-SA"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830997"/>
          </a:xfrm>
          <a:prstGeom prst="rect">
            <a:avLst/>
          </a:prstGeom>
          <a:noFill/>
        </p:spPr>
        <p:txBody>
          <a:bodyPr wrap="square" rtlCol="0">
            <a:spAutoFit/>
          </a:bodyPr>
          <a:lstStyle/>
          <a:p>
            <a:pPr algn="r" rtl="1">
              <a:spcBef>
                <a:spcPts val="600"/>
              </a:spcBef>
            </a:pPr>
            <a:r>
              <a:rPr lang="ar-SA" sz="2400" b="1" dirty="0"/>
              <a:t>على الرغم من أنه لم يكن يعرف الكنيسة في </a:t>
            </a:r>
            <a:r>
              <a:rPr lang="ar-SA" sz="2400" b="1" dirty="0" err="1"/>
              <a:t>كولوسي</a:t>
            </a:r>
            <a:r>
              <a:rPr lang="ar-SA" sz="2400" b="1" dirty="0"/>
              <a:t> شخصيا، كان بولس يعلم أنها مهددة بتعاليم زائفة (</a:t>
            </a:r>
            <a:r>
              <a:rPr lang="ar-SA" sz="2400" b="1" dirty="0" err="1"/>
              <a:t>كولوسي</a:t>
            </a:r>
            <a:r>
              <a:rPr lang="ar-SA" sz="2400" b="1" dirty="0"/>
              <a:t> </a:t>
            </a:r>
            <a:r>
              <a:rPr lang="fr-FR" sz="2400" b="1" dirty="0"/>
              <a:t>-1:2</a:t>
            </a:r>
            <a:r>
              <a:rPr lang="ar-SA" sz="2400" b="1" dirty="0"/>
              <a:t>4).</a:t>
            </a:r>
            <a:endParaRPr lang="en" sz="2400" b="1" dirty="0"/>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5192712"/>
              </p:ext>
            </p:extLst>
          </p:nvPr>
        </p:nvGraphicFramePr>
        <p:xfrm>
          <a:off x="3423898" y="3132468"/>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486216"/>
            <a:ext cx="8559567" cy="830997"/>
          </a:xfrm>
          <a:prstGeom prst="rect">
            <a:avLst/>
          </a:prstGeom>
          <a:noFill/>
        </p:spPr>
        <p:txBody>
          <a:bodyPr wrap="square">
            <a:spAutoFit/>
          </a:bodyPr>
          <a:lstStyle/>
          <a:p>
            <a:pPr algn="r" rtl="1">
              <a:spcBef>
                <a:spcPts val="600"/>
              </a:spcBef>
            </a:pPr>
            <a:r>
              <a:rPr lang="ar-SA" sz="2400" b="1" dirty="0"/>
              <a:t>قبل تحديد العقائد الخاطئة، هناك مدح مزدوج </a:t>
            </a:r>
            <a:r>
              <a:rPr lang="ar-SA" sz="2400" b="1" dirty="0" err="1"/>
              <a:t>للكولوسيين</a:t>
            </a:r>
            <a:r>
              <a:rPr lang="ar-SA" sz="2400" b="1" dirty="0"/>
              <a:t>: لديهم نظام جيد؛ وهم ثابتون في الإيمان (</a:t>
            </a:r>
            <a:r>
              <a:rPr lang="ar-SA" sz="2400" b="1" dirty="0" err="1"/>
              <a:t>كولوسي</a:t>
            </a:r>
            <a:r>
              <a:rPr lang="ar-SA" sz="2400" b="1" dirty="0"/>
              <a:t> </a:t>
            </a:r>
            <a:r>
              <a:rPr lang="fr-FR" sz="2400" b="1" dirty="0"/>
              <a:t>5:2</a:t>
            </a:r>
            <a:r>
              <a:rPr lang="ar-SA" sz="2400" b="1" dirty="0"/>
              <a:t>).</a:t>
            </a:r>
            <a:endParaRPr lang="en" sz="24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125129" y="3206698"/>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rtl="1"/>
            <a:r>
              <a:rPr lang="ar-SA" sz="2400"/>
              <a:t>لكي يعرفوا سر الله، وهو المسيح</a:t>
            </a:r>
            <a:endParaRPr lang="en" sz="2400"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a:off x="3262942" y="3123691"/>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830997"/>
          </a:xfrm>
          <a:prstGeom prst="rect">
            <a:avLst/>
          </a:prstGeom>
          <a:noFill/>
        </p:spPr>
        <p:txBody>
          <a:bodyPr wrap="square">
            <a:spAutoFit/>
          </a:bodyPr>
          <a:lstStyle/>
          <a:p>
            <a:pPr algn="r" rtl="1">
              <a:spcBef>
                <a:spcPts val="600"/>
              </a:spcBef>
            </a:pPr>
            <a:r>
              <a:rPr lang="ar-SA" sz="2400" b="1" dirty="0"/>
              <a:t>لهذا السبب، يكتب لهم بثلاثة أهداف واضحة ستساعدهم على مواجهة هذا الخطر (كولوسي 2:2):</a:t>
            </a:r>
            <a:endParaRPr lang="en" sz="2400" b="1" dirty="0"/>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413611"/>
            <a:ext cx="8559565" cy="1200329"/>
          </a:xfrm>
          <a:prstGeom prst="rect">
            <a:avLst/>
          </a:prstGeom>
          <a:noFill/>
        </p:spPr>
        <p:txBody>
          <a:bodyPr wrap="square">
            <a:spAutoFit/>
          </a:bodyPr>
          <a:lstStyle/>
          <a:p>
            <a:pPr algn="r" rtl="1">
              <a:spcBef>
                <a:spcPts val="600"/>
              </a:spcBef>
            </a:pPr>
            <a:r>
              <a:rPr lang="ar-SA" sz="2400" b="1" dirty="0"/>
              <a:t>" الرتبة" التي يشير إليها بولس هنا تعني النظام في العبادة وفي الأنشطة المختلفة للكنيسة. يجب أن يكون هناك قيادة وتقسيم للمسؤوليات؛ يجب تنفيذ الأنشطة باحترام ولائق؛ وهكذا. سيؤدي ذلك إلى إعلان أفضل للإنجيل </a:t>
            </a:r>
            <a:r>
              <a:rPr lang="ar-SA" sz="2400" b="1" dirty="0" err="1"/>
              <a:t>وسيحميتهم</a:t>
            </a:r>
            <a:r>
              <a:rPr lang="ar-SA" sz="2400" b="1" dirty="0"/>
              <a:t> من بعض الأخطاء.</a:t>
            </a:r>
            <a:endParaRPr lang="en" sz="2400" b="1" dirty="0"/>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righ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righ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righ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righ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2"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righ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ar-SA" sz="4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متجذر في المسيح</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803181"/>
            <a:ext cx="10858500" cy="400110"/>
          </a:xfrm>
          <a:prstGeom prst="rect">
            <a:avLst/>
          </a:prstGeom>
          <a:noFill/>
        </p:spPr>
        <p:txBody>
          <a:bodyPr wrap="square">
            <a:spAutoFit/>
          </a:bodyPr>
          <a:lstStyle/>
          <a:p>
            <a:pPr algn="ctr" rtl="1"/>
            <a:r>
              <a:rPr lang="en" sz="20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rgbClr val="FFCA6A"/>
                </a:solidFill>
                <a:effectLst>
                  <a:outerShdw blurRad="38100" dist="38100" dir="2700000" algn="tl">
                    <a:srgbClr val="000000">
                      <a:alpha val="43137"/>
                    </a:srgbClr>
                  </a:outerShdw>
                </a:effectLst>
                <a:latin typeface="Comic Sans MS" panose="030F0702030302020204" pitchFamily="66" charset="0"/>
              </a:rPr>
              <a:t>مُتأصِّلينَ ومَبنيّينَ فيهِ، </a:t>
            </a:r>
            <a:r>
              <a:rPr lang="ar-SA" sz="2000" b="1" dirty="0" err="1">
                <a:solidFill>
                  <a:srgbClr val="FFCA6A"/>
                </a:solidFill>
                <a:effectLst>
                  <a:outerShdw blurRad="38100" dist="38100" dir="2700000" algn="tl">
                    <a:srgbClr val="000000">
                      <a:alpha val="43137"/>
                    </a:srgbClr>
                  </a:outerShdw>
                </a:effectLst>
                <a:latin typeface="Comic Sans MS" panose="030F0702030302020204" pitchFamily="66" charset="0"/>
              </a:rPr>
              <a:t>وموَطَّدينَ</a:t>
            </a:r>
            <a:r>
              <a:rPr lang="ar-SA" sz="2000" b="1" dirty="0">
                <a:solidFill>
                  <a:srgbClr val="FFCA6A"/>
                </a:solidFill>
                <a:effectLst>
                  <a:outerShdw blurRad="38100" dist="38100" dir="2700000" algn="tl">
                    <a:srgbClr val="000000">
                      <a:alpha val="43137"/>
                    </a:srgbClr>
                  </a:outerShdw>
                </a:effectLst>
                <a:latin typeface="Comic Sans MS" panose="030F0702030302020204" pitchFamily="66" charset="0"/>
              </a:rPr>
              <a:t> في الإيمانِ، كما عُلِّمتُمْ، مُتَفاضِلينَ فيهِ بالشُّكرِ.</a:t>
            </a:r>
            <a:r>
              <a:rPr lang="en-US" sz="20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sz="20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sz="2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ar-SA" sz="1400" b="1" dirty="0" err="1">
                <a:solidFill>
                  <a:srgbClr val="FFCA6A"/>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rgbClr val="FFCA6A"/>
                </a:solidFill>
                <a:effectLst>
                  <a:outerShdw blurRad="38100" dist="38100" dir="2700000" algn="tl">
                    <a:srgbClr val="000000">
                      <a:alpha val="43137"/>
                    </a:srgbClr>
                  </a:outerShdw>
                </a:effectLst>
                <a:latin typeface="Comic Sans MS" panose="030F0702030302020204" pitchFamily="66" charset="0"/>
              </a:rPr>
              <a:t>7:2</a:t>
            </a:r>
            <a:r>
              <a:rPr lang="ar-SA"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rgbClr val="FFCA6A"/>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848663" cy="1569660"/>
          </a:xfrm>
          <a:prstGeom prst="rect">
            <a:avLst/>
          </a:prstGeom>
          <a:noFill/>
        </p:spPr>
        <p:txBody>
          <a:bodyPr wrap="square" rtlCol="0">
            <a:spAutoFit/>
          </a:bodyPr>
          <a:lstStyle/>
          <a:p>
            <a:pPr algn="r" rtl="1">
              <a:spcBef>
                <a:spcPts val="600"/>
              </a:spcBef>
            </a:pPr>
            <a:r>
              <a:rPr lang="ar-SA" sz="2400" b="1" dirty="0"/>
              <a:t>نحصل على الخلاص بقبول شخص، وليس بقبول العقائد (</a:t>
            </a:r>
            <a:r>
              <a:rPr lang="ar-SA" sz="2400" b="1" dirty="0" err="1"/>
              <a:t>كولوسي</a:t>
            </a:r>
            <a:r>
              <a:rPr lang="ar-SA" sz="2400" b="1" dirty="0"/>
              <a:t> </a:t>
            </a:r>
            <a:r>
              <a:rPr lang="fr-FR" sz="2400" b="1" dirty="0"/>
              <a:t>6:2</a:t>
            </a:r>
            <a:r>
              <a:rPr lang="ar-SA" sz="2400" b="1" dirty="0"/>
              <a:t>). ومع ذلك، هذه النقاط ضرورية. يحثنا بولس على السير في المسيح "كما تعلمت" </a:t>
            </a:r>
            <a:br>
              <a:rPr lang="es-ES" sz="2400" b="1" dirty="0"/>
            </a:br>
            <a:r>
              <a:rPr lang="ar-SA" sz="2400" b="1" dirty="0"/>
              <a:t>(كولوسي </a:t>
            </a:r>
            <a:r>
              <a:rPr lang="fr-FR" sz="2400" b="1" dirty="0"/>
              <a:t>7:2</a:t>
            </a:r>
            <a:r>
              <a:rPr lang="ar-SA" sz="2400" b="1" dirty="0"/>
              <a:t>ب).</a:t>
            </a:r>
            <a:endParaRPr lang="en" sz="2400" b="1" dirty="0"/>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1506327254"/>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246005"/>
            <a:ext cx="5848663" cy="1200329"/>
          </a:xfrm>
          <a:prstGeom prst="rect">
            <a:avLst/>
          </a:prstGeom>
          <a:noFill/>
        </p:spPr>
        <p:txBody>
          <a:bodyPr wrap="square">
            <a:spAutoFit/>
          </a:bodyPr>
          <a:lstStyle/>
          <a:p>
            <a:pPr algn="r" rtl="1">
              <a:spcBef>
                <a:spcPts val="600"/>
              </a:spcBef>
            </a:pPr>
            <a:r>
              <a:rPr lang="ar-SA" sz="2400" b="1" dirty="0"/>
              <a:t>ونحن نسير مع يسوع، فنحن </a:t>
            </a:r>
            <a:r>
              <a:rPr lang="ar-SA" sz="2400" b="1" dirty="0" err="1"/>
              <a:t>متجذرون</a:t>
            </a:r>
            <a:r>
              <a:rPr lang="ar-SA" sz="2400" b="1" dirty="0"/>
              <a:t> فيه. نحن، مجازيا، "زرع الرب لكي يمجد" (إشعياء </a:t>
            </a:r>
            <a:r>
              <a:rPr lang="fr-FR" sz="2400" b="1" dirty="0"/>
              <a:t>3:61</a:t>
            </a:r>
            <a:r>
              <a:rPr lang="ar-SA" sz="2400" b="1" dirty="0"/>
              <a:t>). نحن "أشجار" متشبثة بيسوع وتعاليمه (مزمور </a:t>
            </a:r>
            <a:r>
              <a:rPr lang="fr-FR" sz="2400" b="1" dirty="0"/>
              <a:t>3:1</a:t>
            </a:r>
            <a:r>
              <a:rPr lang="ar-SA" sz="2400" b="1" dirty="0"/>
              <a:t>).</a:t>
            </a:r>
            <a:endParaRPr lang="en" sz="2400" b="1" dirty="0"/>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right)">
                                      <p:cBhvr>
                                        <p:cTn id="45" dur="500"/>
                                        <p:tgtEl>
                                          <p:spTgt spid="6">
                                            <p:graphicEl>
                                              <a:dgm id="{AB0CBB47-E424-47FF-8AD8-BA5C37AA2D98}"/>
                                            </p:graphic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righ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right)">
                                      <p:cBhvr>
                                        <p:cTn id="53" dur="500"/>
                                        <p:tgtEl>
                                          <p:spTgt spid="6">
                                            <p:graphicEl>
                                              <a:dgm id="{C199F4D7-3ABA-4133-A056-BAEF2F3D776A}"/>
                                            </p:graphicEl>
                                          </p:spTgt>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righ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right)">
                                      <p:cBhvr>
                                        <p:cTn id="61" dur="500"/>
                                        <p:tgtEl>
                                          <p:spTgt spid="6">
                                            <p:graphicEl>
                                              <a:dgm id="{80EEE3D0-C2C4-40CE-9E73-DCDA5330CD5E}"/>
                                            </p:graphicEl>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righ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right)">
                                      <p:cBhvr>
                                        <p:cTn id="69" dur="500"/>
                                        <p:tgtEl>
                                          <p:spTgt spid="6">
                                            <p:graphicEl>
                                              <a:dgm id="{BA0379AC-B5CE-4DE2-9563-54FF42A75FD8}"/>
                                            </p:graphicEl>
                                          </p:spTgt>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righ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defPPr>
              <a:defRPr lang="es-ES"/>
            </a:defPPr>
            <a:lvl1pPr algn="ctr">
              <a:defRPr sz="4000" b="1">
                <a:ln w="10160">
                  <a:solidFill>
                    <a:schemeClr val="accent6"/>
                  </a:solidFill>
                  <a:prstDash val="solid"/>
                </a:ln>
                <a:solidFill>
                  <a:srgbClr val="FFFFFF"/>
                </a:solidFill>
                <a:effectLst>
                  <a:outerShdw blurRad="38100" dist="22860" dir="5400000" algn="tl" rotWithShape="0">
                    <a:srgbClr val="000000"/>
                  </a:outerShdw>
                </a:effectLst>
              </a:defRPr>
            </a:lvl1pPr>
          </a:lstStyle>
          <a:p>
            <a:r>
              <a:rPr lang="fr-FR"/>
              <a:t> </a:t>
            </a:r>
            <a:r>
              <a:rPr lang="ar-SA" dirty="0"/>
              <a:t>محا صكَّ </a:t>
            </a:r>
            <a:r>
              <a:rPr lang="ar-SA"/>
              <a:t>الفرائض المُسمَّر</a:t>
            </a:r>
            <a:r>
              <a:rPr lang="ar-SA" dirty="0"/>
              <a:t> </a:t>
            </a:r>
            <a:r>
              <a:rPr lang="ar-SA"/>
              <a:t>على صليبه</a:t>
            </a:r>
            <a:r>
              <a:rPr lang="fr-FR"/>
              <a:t> </a:t>
            </a:r>
            <a:endParaRPr lang="en" dirty="0"/>
          </a:p>
        </p:txBody>
      </p:sp>
      <p:sp>
        <p:nvSpPr>
          <p:cNvPr id="4" name="CuadroTexto 3">
            <a:extLst>
              <a:ext uri="{FF2B5EF4-FFF2-40B4-BE49-F238E27FC236}">
                <a16:creationId xmlns:a16="http://schemas.microsoft.com/office/drawing/2014/main" id="{69791E0C-7E91-F7D3-5B14-516B4B90E9B4}"/>
              </a:ext>
            </a:extLst>
          </p:cNvPr>
          <p:cNvSpPr txBox="1"/>
          <p:nvPr/>
        </p:nvSpPr>
        <p:spPr>
          <a:xfrm>
            <a:off x="2865019" y="720285"/>
            <a:ext cx="9264919" cy="369332"/>
          </a:xfrm>
          <a:prstGeom prst="rect">
            <a:avLst/>
          </a:prstGeom>
          <a:noFill/>
          <a:effectLst>
            <a:outerShdw blurRad="50800" dist="12700" dir="2640000" algn="ctr" rotWithShape="0">
              <a:schemeClr val="bg1"/>
            </a:outerShdw>
          </a:effectLst>
        </p:spPr>
        <p:txBody>
          <a:bodyPr wrap="square">
            <a:spAutoFit/>
          </a:bodyPr>
          <a:lstStyle/>
          <a:p>
            <a:pPr algn="ctr" rtl="1"/>
            <a:r>
              <a:rPr lang="en"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ar-SA"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إذ مَحا الصَّكَّ الّذي علَينا في الفَرائضِ، الّذي كانَ ضِدًّا لنا، وقَدْ رَفَعَهُ مِنَ الوَسَطِ </a:t>
            </a:r>
            <a:r>
              <a:rPr lang="ar-SA"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مُسَمِّرًا</a:t>
            </a:r>
            <a:r>
              <a:rPr lang="ar-SA"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إيّاهُ بالصَّليبِ</a:t>
            </a:r>
            <a:r>
              <a:rPr lang="fr-FR"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ar-SA"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ar-SA" sz="12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كولوسي</a:t>
            </a:r>
            <a:r>
              <a:rPr lang="ar-SA"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fr-FR"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(14:2</a:t>
            </a:r>
            <a:endPar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0D2E6B5-B064-3AB7-6DFC-68E48AD83701}"/>
              </a:ext>
            </a:extLst>
          </p:cNvPr>
          <p:cNvSpPr txBox="1"/>
          <p:nvPr/>
        </p:nvSpPr>
        <p:spPr>
          <a:xfrm>
            <a:off x="2988476" y="1407196"/>
            <a:ext cx="9134074" cy="1569660"/>
          </a:xfrm>
          <a:prstGeom prst="rect">
            <a:avLst/>
          </a:prstGeom>
          <a:noFill/>
        </p:spPr>
        <p:txBody>
          <a:bodyPr wrap="square" rtlCol="0">
            <a:spAutoFit/>
          </a:bodyPr>
          <a:lstStyle/>
          <a:p>
            <a:pPr algn="r" rtl="1">
              <a:spcBef>
                <a:spcPts val="600"/>
              </a:spcBef>
            </a:pPr>
            <a:r>
              <a:rPr lang="ar-SA" sz="2400" b="1" dirty="0"/>
              <a:t>صادق إبراهيم على عهده مع الله من خلال الختان (تكوين </a:t>
            </a:r>
            <a:r>
              <a:rPr lang="fr-FR" sz="2400" b="1" dirty="0"/>
              <a:t>11:17</a:t>
            </a:r>
            <a:r>
              <a:rPr lang="ar-SA" sz="2400" b="1" dirty="0"/>
              <a:t>). نصادق على عهدنا مع يسوع من خلال المعمودية، وهي "ختان المسيح" (</a:t>
            </a:r>
            <a:r>
              <a:rPr lang="ar-SA" sz="2400" b="1" dirty="0" err="1"/>
              <a:t>كولوسي</a:t>
            </a:r>
            <a:r>
              <a:rPr lang="ar-SA" sz="2400" b="1" dirty="0"/>
              <a:t> </a:t>
            </a:r>
            <a:r>
              <a:rPr lang="fr-FR" sz="2400" b="1" dirty="0"/>
              <a:t>-11:2</a:t>
            </a:r>
            <a:r>
              <a:rPr lang="ar-SA" sz="2400" b="1" dirty="0"/>
              <a:t>12). وهذا يعني أن الختان الجسدي لم يعد ضروريا. بعد توضيح هذه النقطة، يتحدث بولس عن عمل يسوع على الصليب. ماذا حقق يسوع؟</a:t>
            </a:r>
            <a:endParaRPr lang="en" sz="2400" b="1" dirty="0"/>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491543397"/>
              </p:ext>
            </p:extLst>
          </p:nvPr>
        </p:nvGraphicFramePr>
        <p:xfrm>
          <a:off x="3019426" y="303550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849530"/>
            <a:ext cx="6458553" cy="1200329"/>
          </a:xfrm>
          <a:prstGeom prst="rect">
            <a:avLst/>
          </a:prstGeom>
          <a:noFill/>
        </p:spPr>
        <p:txBody>
          <a:bodyPr wrap="square" rtlCol="0">
            <a:spAutoFit/>
          </a:bodyPr>
          <a:lstStyle/>
          <a:p>
            <a:pPr algn="r" rtl="1">
              <a:spcBef>
                <a:spcPts val="600"/>
              </a:spcBef>
            </a:pPr>
            <a:r>
              <a:rPr lang="ar-SA" sz="2400" b="1" dirty="0"/>
              <a:t>يوضح أفسس </a:t>
            </a:r>
            <a:r>
              <a:rPr lang="fr-FR" sz="2400" b="1" dirty="0"/>
              <a:t>15-14:2</a:t>
            </a:r>
            <a:r>
              <a:rPr lang="ar-SA" sz="2400" b="1" dirty="0"/>
              <a:t> أن "الشرائع" أو "المتطلبات" التي كانت ضدنا كانت الشريعة الطقسية، التي شكلت جدارا للفصل بين اليهود والأمم.</a:t>
            </a:r>
            <a:endParaRPr lang="en" sz="2400" b="1" noProof="0" dirty="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02571" y="4849530"/>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36558" y="2853267"/>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986519"/>
            <a:ext cx="6458553" cy="830997"/>
          </a:xfrm>
          <a:prstGeom prst="rect">
            <a:avLst/>
          </a:prstGeom>
          <a:noFill/>
        </p:spPr>
        <p:txBody>
          <a:bodyPr wrap="square">
            <a:spAutoFit/>
          </a:bodyPr>
          <a:lstStyle/>
          <a:p>
            <a:pPr algn="r" rtl="1">
              <a:spcBef>
                <a:spcPts val="600"/>
              </a:spcBef>
            </a:pPr>
            <a:r>
              <a:rPr lang="ar-SA" sz="2400" b="1" dirty="0"/>
              <a:t>لهذا السبب، لم نعد بحاجة للقلق بشأن الالتزام بقوانين الطقوس في العهد القديم، التي تحقق وانتهت في المسيح.</a:t>
            </a:r>
            <a:endParaRPr lang="en" sz="2400" b="1" dirty="0"/>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righ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righ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righ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righ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962927"/>
            <a:ext cx="9877425" cy="1200329"/>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7200" b="1" spc="300">
                <a:ln/>
                <a:solidFill>
                  <a:srgbClr val="0F6587"/>
                </a:solidFill>
                <a:effectLst>
                  <a:outerShdw blurRad="38100" dist="38100" dir="2700000" algn="tl">
                    <a:srgbClr val="000000">
                      <a:alpha val="43137"/>
                    </a:srgbClr>
                  </a:outerShdw>
                  <a:reflection blurRad="6350" stA="58000" endPos="34000" dir="5400000" sy="-100000" algn="bl" rotWithShape="0"/>
                </a:effectLst>
              </a:rPr>
              <a:t>مشاكل تهز الإيمان</a:t>
            </a:r>
            <a:endParaRPr lang="en" sz="72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756</TotalTime>
  <Words>1070</Words>
  <Application>Microsoft Office PowerPoint</Application>
  <PresentationFormat>Panorámica</PresentationFormat>
  <Paragraphs>62</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114</cp:revision>
  <dcterms:created xsi:type="dcterms:W3CDTF">2026-01-27T09:08:36Z</dcterms:created>
  <dcterms:modified xsi:type="dcterms:W3CDTF">2026-03-01T15:04:02Z</dcterms:modified>
</cp:coreProperties>
</file>