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70" r:id="rId3"/>
    <p:sldId id="265" r:id="rId4"/>
    <p:sldId id="275" r:id="rId5"/>
    <p:sldId id="258" r:id="rId6"/>
    <p:sldId id="276" r:id="rId7"/>
    <p:sldId id="260" r:id="rId8"/>
    <p:sldId id="277" r:id="rId9"/>
    <p:sldId id="274" r:id="rId10"/>
    <p:sldId id="264"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CA"/>
    <a:srgbClr val="FF7C5D"/>
    <a:srgbClr val="888039"/>
    <a:srgbClr val="D5FFB9"/>
    <a:srgbClr val="C8FFA2"/>
    <a:srgbClr val="A7E68D"/>
    <a:srgbClr val="CD3B46"/>
    <a:srgbClr val="FF3399"/>
    <a:srgbClr val="D00068"/>
    <a:srgbClr val="B46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04" autoAdjust="0"/>
    <p:restoredTop sz="96327"/>
  </p:normalViewPr>
  <p:slideViewPr>
    <p:cSldViewPr snapToGrid="0">
      <p:cViewPr varScale="1">
        <p:scale>
          <a:sx n="98" d="100"/>
          <a:sy n="98" d="100"/>
        </p:scale>
        <p:origin x="10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rIns="432000"/>
        <a:lstStyle/>
        <a:p>
          <a:pPr algn="r" rtl="1"/>
          <a:r>
            <a:rPr lang="ar-SA" sz="2400" b="1">
              <a:solidFill>
                <a:schemeClr val="tx1"/>
              </a:solidFill>
            </a:rPr>
            <a:t>عدو الكتاب المقدس</a:t>
          </a:r>
          <a:endParaRPr lang="es-ES" sz="2400" b="1" dirty="0">
            <a:solidFill>
              <a:schemeClr val="tx1"/>
            </a:solidFill>
          </a:endParaRPr>
        </a:p>
      </dgm:t>
    </dgm:pt>
    <dgm:pt modelId="{42E60EA5-9A40-488D-B06F-77E7555B0F16}" type="parTrans" cxnId="{DB96C997-4965-46BA-BAC9-71C4BC6E7CDE}">
      <dgm:prSet/>
      <dgm:spPr/>
      <dgm:t>
        <a:bodyPr/>
        <a:lstStyle/>
        <a:p>
          <a:pPr algn="r"/>
          <a:endParaRPr lang="es-ES" sz="2400">
            <a:solidFill>
              <a:schemeClr val="tx1"/>
            </a:solidFill>
          </a:endParaRPr>
        </a:p>
      </dgm:t>
    </dgm:pt>
    <dgm:pt modelId="{7E90B7CE-9ACE-47FB-B57B-3508005CC308}" type="sibTrans" cxnId="{DB96C997-4965-46BA-BAC9-71C4BC6E7CDE}">
      <dgm:prSet/>
      <dgm:spPr/>
      <dgm:t>
        <a:bodyPr/>
        <a:lstStyle/>
        <a:p>
          <a:pPr algn="r"/>
          <a:endParaRPr lang="es-ES" sz="2400">
            <a:solidFill>
              <a:schemeClr val="tx1"/>
            </a:solidFill>
          </a:endParaRPr>
        </a:p>
      </dgm:t>
    </dgm:pt>
    <dgm:pt modelId="{1ABA58F3-DD2B-4754-84BC-C88287FB88C5}">
      <dgm:prSet custT="1"/>
      <dgm:spPr>
        <a:solidFill>
          <a:schemeClr val="accent2">
            <a:lumMod val="20000"/>
            <a:lumOff val="80000"/>
          </a:schemeClr>
        </a:solidFill>
      </dgm:spPr>
      <dgm:t>
        <a:bodyPr lIns="360000" rIns="432000"/>
        <a:lstStyle/>
        <a:p>
          <a:pPr algn="r" rtl="1"/>
          <a:r>
            <a:rPr lang="ar-SA" sz="2400" b="1">
              <a:solidFill>
                <a:schemeClr val="tx1"/>
              </a:solidFill>
            </a:rPr>
            <a:t>الطرق الصحيحة والخاطئة لقراءة الكتاب المقدس</a:t>
          </a:r>
          <a:endParaRPr lang="es-ES" sz="2400" b="1" dirty="0">
            <a:solidFill>
              <a:schemeClr val="tx1"/>
            </a:solidFill>
          </a:endParaRPr>
        </a:p>
      </dgm:t>
    </dgm:pt>
    <dgm:pt modelId="{EDD12431-ED07-4BF3-9D16-3BD98D3E7E7F}" type="parTrans" cxnId="{BCA726CA-9EEA-4F50-A0FE-764EF82A7E70}">
      <dgm:prSet/>
      <dgm:spPr/>
      <dgm:t>
        <a:bodyPr/>
        <a:lstStyle/>
        <a:p>
          <a:pPr algn="r"/>
          <a:endParaRPr lang="es-ES" sz="2400">
            <a:solidFill>
              <a:schemeClr val="tx1"/>
            </a:solidFill>
          </a:endParaRPr>
        </a:p>
      </dgm:t>
    </dgm:pt>
    <dgm:pt modelId="{545FE6BB-D91C-4D0A-947E-CDB3D3F58820}" type="sibTrans" cxnId="{BCA726CA-9EEA-4F50-A0FE-764EF82A7E70}">
      <dgm:prSet/>
      <dgm:spPr/>
      <dgm:t>
        <a:bodyPr/>
        <a:lstStyle/>
        <a:p>
          <a:pPr algn="r"/>
          <a:endParaRPr lang="es-ES" sz="2400">
            <a:solidFill>
              <a:schemeClr val="tx1"/>
            </a:solidFill>
          </a:endParaRPr>
        </a:p>
      </dgm:t>
    </dgm:pt>
    <dgm:pt modelId="{494DCE7F-BD8C-4F1D-A46E-FACA54AC082A}">
      <dgm:prSet custT="1"/>
      <dgm:spPr>
        <a:solidFill>
          <a:schemeClr val="accent6">
            <a:lumMod val="20000"/>
            <a:lumOff val="80000"/>
          </a:schemeClr>
        </a:solidFill>
      </dgm:spPr>
      <dgm:t>
        <a:bodyPr lIns="360000" rIns="432000"/>
        <a:lstStyle/>
        <a:p>
          <a:pPr algn="r"/>
          <a:r>
            <a:rPr lang="ar-SA" sz="2400" b="1">
              <a:solidFill>
                <a:schemeClr val="tx1"/>
              </a:solidFill>
            </a:rPr>
            <a:t>ما هو الكتاب المقدس؟</a:t>
          </a:r>
          <a:endParaRPr lang="es-ES" sz="2400" b="1" dirty="0">
            <a:solidFill>
              <a:schemeClr val="tx1"/>
            </a:solidFill>
          </a:endParaRPr>
        </a:p>
      </dgm:t>
    </dgm:pt>
    <dgm:pt modelId="{C55A335D-0DA8-4281-B83B-9B2BF967C317}" type="parTrans" cxnId="{E50F3771-3271-408F-8524-AED79C546619}">
      <dgm:prSet/>
      <dgm:spPr/>
      <dgm:t>
        <a:bodyPr/>
        <a:lstStyle/>
        <a:p>
          <a:pPr algn="r"/>
          <a:endParaRPr lang="es-ES" sz="2400">
            <a:solidFill>
              <a:schemeClr val="tx1"/>
            </a:solidFill>
          </a:endParaRPr>
        </a:p>
      </dgm:t>
    </dgm:pt>
    <dgm:pt modelId="{532C051A-207A-41D2-B89E-1545BA910C14}" type="sibTrans" cxnId="{E50F3771-3271-408F-8524-AED79C546619}">
      <dgm:prSet/>
      <dgm:spPr/>
      <dgm:t>
        <a:bodyPr/>
        <a:lstStyle/>
        <a:p>
          <a:pPr algn="r"/>
          <a:endParaRPr lang="es-ES" sz="2400">
            <a:solidFill>
              <a:schemeClr val="tx1"/>
            </a:solidFill>
          </a:endParaRPr>
        </a:p>
      </dgm:t>
    </dgm:pt>
    <dgm:pt modelId="{05E80930-2069-48A4-BD58-EFE0A5BFD249}">
      <dgm:prSet custT="1"/>
      <dgm:spPr>
        <a:solidFill>
          <a:schemeClr val="accent5">
            <a:lumMod val="20000"/>
            <a:lumOff val="80000"/>
          </a:schemeClr>
        </a:solidFill>
      </dgm:spPr>
      <dgm:t>
        <a:bodyPr lIns="360000" rIns="432000"/>
        <a:lstStyle/>
        <a:p>
          <a:pPr algn="r" rtl="1"/>
          <a:r>
            <a:rPr lang="ar-SA" sz="2400" b="1">
              <a:solidFill>
                <a:schemeClr val="tx1"/>
              </a:solidFill>
            </a:rPr>
            <a:t>الآثار الإيجابية لقراءة الكتاب المقدس</a:t>
          </a:r>
          <a:endParaRPr lang="es-ES" sz="2400" b="1" dirty="0">
            <a:solidFill>
              <a:schemeClr val="tx1"/>
            </a:solidFill>
          </a:endParaRPr>
        </a:p>
      </dgm:t>
    </dgm:pt>
    <dgm:pt modelId="{CFBC8FFD-0BB0-4404-BC56-EE08EDD1F962}" type="parTrans" cxnId="{7495450A-59BA-4D54-96F9-B21574B999B9}">
      <dgm:prSet/>
      <dgm:spPr/>
      <dgm:t>
        <a:bodyPr/>
        <a:lstStyle/>
        <a:p>
          <a:pPr algn="r"/>
          <a:endParaRPr lang="es-ES" sz="2400">
            <a:solidFill>
              <a:schemeClr val="tx1"/>
            </a:solidFill>
          </a:endParaRPr>
        </a:p>
      </dgm:t>
    </dgm:pt>
    <dgm:pt modelId="{51B5E1BF-6864-444B-86CB-16E08E15CFDF}" type="sibTrans" cxnId="{7495450A-59BA-4D54-96F9-B21574B999B9}">
      <dgm:prSet/>
      <dgm:spPr/>
      <dgm:t>
        <a:bodyPr/>
        <a:lstStyle/>
        <a:p>
          <a:pPr algn="r"/>
          <a:endParaRPr lang="es-ES" sz="2400">
            <a:solidFill>
              <a:schemeClr val="tx1"/>
            </a:solidFill>
          </a:endParaRPr>
        </a:p>
      </dgm:t>
    </dgm:pt>
    <dgm:pt modelId="{5466CEF4-B45F-43B0-98F8-5FA09E193C01}">
      <dgm:prSet custT="1"/>
      <dgm:spPr>
        <a:solidFill>
          <a:srgbClr val="CCFFCC"/>
        </a:solidFill>
      </dgm:spPr>
      <dgm:t>
        <a:bodyPr lIns="360000" rIns="432000"/>
        <a:lstStyle/>
        <a:p>
          <a:pPr algn="r" rtl="1"/>
          <a:r>
            <a:rPr lang="ar-SA" sz="2400" b="1" dirty="0">
              <a:solidFill>
                <a:schemeClr val="tx1"/>
              </a:solidFill>
            </a:rPr>
            <a:t>أصدقاء الكتاب المقدس</a:t>
          </a:r>
          <a:endParaRPr lang="es-ES" sz="2400" b="1" dirty="0">
            <a:solidFill>
              <a:schemeClr val="tx1"/>
            </a:solidFill>
          </a:endParaRPr>
        </a:p>
      </dgm:t>
    </dgm:pt>
    <dgm:pt modelId="{2BC92755-6FCA-45D2-A4C1-9A4CCB9FB234}" type="parTrans" cxnId="{E1154EA2-7358-4200-80C5-880EE99E9F8B}">
      <dgm:prSet/>
      <dgm:spPr/>
      <dgm:t>
        <a:bodyPr/>
        <a:lstStyle/>
        <a:p>
          <a:pPr algn="r"/>
          <a:endParaRPr lang="es-ES" sz="2400">
            <a:solidFill>
              <a:schemeClr val="tx1"/>
            </a:solidFill>
          </a:endParaRPr>
        </a:p>
      </dgm:t>
    </dgm:pt>
    <dgm:pt modelId="{8BBA1A98-4068-456E-9733-6F5939A10CE8}" type="sibTrans" cxnId="{E1154EA2-7358-4200-80C5-880EE99E9F8B}">
      <dgm:prSet/>
      <dgm:spPr/>
      <dgm:t>
        <a:bodyPr/>
        <a:lstStyle/>
        <a:p>
          <a:pPr algn="r"/>
          <a:endParaRPr lang="es-ES" sz="2400">
            <a:solidFill>
              <a:schemeClr val="tx1"/>
            </a:solidFill>
          </a:endParaRPr>
        </a:p>
      </dgm:t>
    </dgm:pt>
    <dgm:pt modelId="{FFB4A0DD-6C19-4B78-844E-E492048A9427}" type="pres">
      <dgm:prSet presAssocID="{93143289-4608-442E-83B9-BD6FFEAD1AA2}" presName="Name0" presStyleCnt="0">
        <dgm:presLayoutVars>
          <dgm:chMax val="7"/>
          <dgm:chPref val="7"/>
          <dgm:dir val="rev"/>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4106">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custLinFactX="900000" custLinFactNeighborX="933659"/>
      <dgm:spPr>
        <a:solidFill>
          <a:schemeClr val="accent3"/>
        </a:solidFill>
      </dgm:spPr>
    </dgm:pt>
    <dgm:pt modelId="{6982799C-B51F-49CE-9D77-C3372A051F25}" type="pres">
      <dgm:prSet presAssocID="{1ABA58F3-DD2B-4754-84BC-C88287FB88C5}" presName="text_2" presStyleLbl="node1" presStyleIdx="1" presStyleCnt="5" custScaleX="88403" custLinFactNeighborX="-5754">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90059" custLinFactNeighborX="-100000" custLinFactNeighborY="3670"/>
      <dgm:spPr>
        <a:solidFill>
          <a:schemeClr val="accent2"/>
        </a:solidFill>
      </dgm:spPr>
    </dgm:pt>
    <dgm:pt modelId="{14EB2D60-9376-4AD6-AAE2-2ED52B6F455B}" type="pres">
      <dgm:prSet presAssocID="{494DCE7F-BD8C-4F1D-A46E-FACA54AC082A}" presName="text_3" presStyleLbl="node1" presStyleIdx="2" presStyleCnt="5" custScaleX="82211" custLinFactNeighborX="-16779">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71886" custLinFactNeighborY="7781"/>
      <dgm:spPr>
        <a:solidFill>
          <a:schemeClr val="accent6"/>
        </a:solidFill>
      </dgm:spPr>
    </dgm:pt>
    <dgm:pt modelId="{EBCD6BA2-74C3-4ED5-A04C-5CDE89333083}" type="pres">
      <dgm:prSet presAssocID="{05E80930-2069-48A4-BD58-EFE0A5BFD249}" presName="text_4" presStyleLbl="node1" presStyleIdx="3" presStyleCnt="5" custScaleX="88403" custLinFactNeighborX="-25294">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90059"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647">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custLinFactX="900000" custLinFactNeighborX="933659" custLinFactNeighborY="-6894"/>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ar-SA" sz="2800" b="1" noProof="1">
              <a:effectLst>
                <a:outerShdw blurRad="38100" dist="38100" dir="2700000" algn="tl">
                  <a:srgbClr val="000000"/>
                </a:outerShdw>
              </a:effectLst>
            </a:rPr>
            <a:t>طرق غير صحيحة</a:t>
          </a:r>
          <a:endParaRPr lang="es-ES" sz="28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400" b="1"/>
        </a:p>
      </dgm:t>
    </dgm:pt>
    <dgm:pt modelId="{905F9840-4D13-4E1F-8B18-0464B27396DD}" type="sibTrans" cxnId="{4EC2D25A-0197-4DC7-B6F4-8E11B78B798E}">
      <dgm:prSet/>
      <dgm:spPr/>
      <dgm:t>
        <a:bodyPr/>
        <a:lstStyle/>
        <a:p>
          <a:endParaRPr lang="es-ES" sz="24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pPr rtl="1"/>
          <a:r>
            <a:rPr lang="ar-SA" sz="2400" b="1" noProof="1"/>
            <a:t>اختيار النصوص عشوائيا، بلا هدف</a:t>
          </a:r>
          <a:endParaRPr lang="es-ES" sz="2400" b="1" dirty="0"/>
        </a:p>
      </dgm:t>
    </dgm:pt>
    <dgm:pt modelId="{9D58244D-544C-4680-B770-62A92993B225}" type="parTrans" cxnId="{B6BCF0A9-F12B-4F16-B916-95D1EBDAADCE}">
      <dgm:prSet/>
      <dgm:spPr>
        <a:ln>
          <a:solidFill>
            <a:schemeClr val="accent3">
              <a:lumMod val="50000"/>
            </a:schemeClr>
          </a:solidFill>
        </a:ln>
      </dgm:spPr>
      <dgm:t>
        <a:bodyPr/>
        <a:lstStyle/>
        <a:p>
          <a:endParaRPr lang="es-ES" sz="2400" b="1"/>
        </a:p>
      </dgm:t>
    </dgm:pt>
    <dgm:pt modelId="{9C2244B9-7B77-47CE-A065-F97A03CA66FB}" type="sibTrans" cxnId="{B6BCF0A9-F12B-4F16-B916-95D1EBDAADCE}">
      <dgm:prSet/>
      <dgm:spPr/>
      <dgm:t>
        <a:bodyPr/>
        <a:lstStyle/>
        <a:p>
          <a:endParaRPr lang="es-ES" sz="2400" b="1"/>
        </a:p>
      </dgm:t>
    </dgm:pt>
    <dgm:pt modelId="{A42D12C6-4545-4F6E-B7AA-1B2414F1FA32}">
      <dgm:prSet phldrT="[Texto]" phldr="0" custT="1"/>
      <dgm:spPr>
        <a:solidFill>
          <a:srgbClr val="008000"/>
        </a:solidFill>
      </dgm:spPr>
      <dgm:t>
        <a:bodyPr/>
        <a:lstStyle/>
        <a:p>
          <a:r>
            <a:rPr lang="ar-SA" sz="2800" b="1" noProof="1">
              <a:effectLst>
                <a:outerShdw blurRad="38100" dist="38100" dir="2700000" algn="tl">
                  <a:srgbClr val="000000"/>
                </a:outerShdw>
              </a:effectLst>
            </a:rPr>
            <a:t>الطرق الصحيحة</a:t>
          </a:r>
          <a:endParaRPr lang="es-ES" sz="28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400" b="1"/>
        </a:p>
      </dgm:t>
    </dgm:pt>
    <dgm:pt modelId="{D79143D4-840B-44BA-971B-D6D1A681D1B9}" type="sibTrans" cxnId="{2BA44B7C-EB9E-4108-BDE3-7E131E613F30}">
      <dgm:prSet/>
      <dgm:spPr/>
      <dgm:t>
        <a:bodyPr/>
        <a:lstStyle/>
        <a:p>
          <a:endParaRPr lang="es-ES" sz="24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pPr rtl="1"/>
          <a:r>
            <a:rPr lang="ar-SA" sz="2400" b="1" noProof="1"/>
            <a:t>السعي لتعلم مشيئة الله</a:t>
          </a:r>
          <a:endParaRPr lang="es-ES" sz="2400" b="1" dirty="0"/>
        </a:p>
      </dgm:t>
    </dgm:pt>
    <dgm:pt modelId="{B39116C9-6FDC-4632-A642-22462A21CCD1}" type="parTrans" cxnId="{8F7577F7-9C29-4630-8C5C-B2F2983D50C1}">
      <dgm:prSet/>
      <dgm:spPr>
        <a:ln>
          <a:solidFill>
            <a:schemeClr val="accent1">
              <a:lumMod val="75000"/>
            </a:schemeClr>
          </a:solidFill>
        </a:ln>
      </dgm:spPr>
      <dgm:t>
        <a:bodyPr/>
        <a:lstStyle/>
        <a:p>
          <a:endParaRPr lang="es-ES" sz="2400" b="1"/>
        </a:p>
      </dgm:t>
    </dgm:pt>
    <dgm:pt modelId="{8754A38C-9368-4E5A-9C0B-E32F0BA8F94C}" type="sibTrans" cxnId="{8F7577F7-9C29-4630-8C5C-B2F2983D50C1}">
      <dgm:prSet/>
      <dgm:spPr/>
      <dgm:t>
        <a:bodyPr/>
        <a:lstStyle/>
        <a:p>
          <a:endParaRPr lang="es-ES" sz="24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pPr rtl="1"/>
          <a:r>
            <a:rPr lang="ar-SA" sz="2400" b="1" noProof="1"/>
            <a:t>إجراء مراجعة منهجية</a:t>
          </a:r>
          <a:endParaRPr lang="es-ES" sz="2400" b="1" dirty="0"/>
        </a:p>
      </dgm:t>
    </dgm:pt>
    <dgm:pt modelId="{C4509257-09C3-4927-9DFA-38C219A146A4}" type="parTrans" cxnId="{51749AB3-B523-4DB4-AC4F-D920079D9E12}">
      <dgm:prSet/>
      <dgm:spPr>
        <a:ln>
          <a:solidFill>
            <a:schemeClr val="accent1">
              <a:lumMod val="75000"/>
            </a:schemeClr>
          </a:solidFill>
        </a:ln>
      </dgm:spPr>
      <dgm:t>
        <a:bodyPr/>
        <a:lstStyle/>
        <a:p>
          <a:endParaRPr lang="es-ES" sz="2400" b="1"/>
        </a:p>
      </dgm:t>
    </dgm:pt>
    <dgm:pt modelId="{7BB7DE2E-5267-4D63-B9D5-B4145707BB53}" type="sibTrans" cxnId="{51749AB3-B523-4DB4-AC4F-D920079D9E12}">
      <dgm:prSet/>
      <dgm:spPr/>
      <dgm:t>
        <a:bodyPr/>
        <a:lstStyle/>
        <a:p>
          <a:endParaRPr lang="es-ES" sz="24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pPr algn="ctr" rtl="1"/>
          <a:r>
            <a:rPr lang="ar-SA" sz="2400" b="1" noProof="1"/>
            <a:t>اختيار الأجزاء التي نحبها ورفض تلك التي لا نحبها</a:t>
          </a:r>
          <a:endParaRPr lang="es-ES" sz="2400" b="1" dirty="0"/>
        </a:p>
      </dgm:t>
    </dgm:pt>
    <dgm:pt modelId="{7C89FEFD-6E27-4378-9AF6-ECCD6DA9D1FC}" type="parTrans" cxnId="{2E81A3D5-EEF2-4555-910D-D175D1DDE10E}">
      <dgm:prSet/>
      <dgm:spPr>
        <a:ln>
          <a:solidFill>
            <a:schemeClr val="accent3">
              <a:lumMod val="50000"/>
            </a:schemeClr>
          </a:solidFill>
        </a:ln>
      </dgm:spPr>
      <dgm:t>
        <a:bodyPr/>
        <a:lstStyle/>
        <a:p>
          <a:endParaRPr lang="es-ES" sz="2400" b="1"/>
        </a:p>
      </dgm:t>
    </dgm:pt>
    <dgm:pt modelId="{068B4882-DC92-419C-85A2-4D91EA3DE607}" type="sibTrans" cxnId="{2E81A3D5-EEF2-4555-910D-D175D1DDE10E}">
      <dgm:prSet/>
      <dgm:spPr/>
      <dgm:t>
        <a:bodyPr/>
        <a:lstStyle/>
        <a:p>
          <a:endParaRPr lang="es-ES" sz="24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pPr rtl="1"/>
          <a:r>
            <a:rPr lang="ar-SA" sz="2400" b="1" noProof="1"/>
            <a:t>لا ترفض أي نص، بل حللها جميعا</a:t>
          </a:r>
          <a:endParaRPr lang="es-ES" sz="2400" b="1" dirty="0"/>
        </a:p>
      </dgm:t>
    </dgm:pt>
    <dgm:pt modelId="{BD3D05D8-FAFE-47F5-B2D6-E08A63A387EB}" type="parTrans" cxnId="{828FD69A-F9D0-4D1C-AE2C-6560E41AD155}">
      <dgm:prSet/>
      <dgm:spPr>
        <a:ln>
          <a:solidFill>
            <a:schemeClr val="accent1">
              <a:lumMod val="75000"/>
            </a:schemeClr>
          </a:solidFill>
        </a:ln>
      </dgm:spPr>
      <dgm:t>
        <a:bodyPr/>
        <a:lstStyle/>
        <a:p>
          <a:endParaRPr lang="es-ES" sz="2400" b="1"/>
        </a:p>
      </dgm:t>
    </dgm:pt>
    <dgm:pt modelId="{676C967B-18AA-469B-89F2-224C28D0AE6D}" type="sibTrans" cxnId="{828FD69A-F9D0-4D1C-AE2C-6560E41AD155}">
      <dgm:prSet/>
      <dgm:spPr/>
      <dgm:t>
        <a:bodyPr/>
        <a:lstStyle/>
        <a:p>
          <a:endParaRPr lang="es-ES" sz="24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pPr rtl="1"/>
          <a:r>
            <a:rPr lang="ar-SA" sz="2400" b="1" dirty="0"/>
            <a:t>البحث عمّا يؤكّد وجهة نظرنا</a:t>
          </a:r>
          <a:endParaRPr lang="es-ES" sz="2400" b="1" dirty="0"/>
        </a:p>
      </dgm:t>
    </dgm:pt>
    <dgm:pt modelId="{B8706B19-7C43-4BD4-BF98-97D3FB77C350}" type="sibTrans" cxnId="{B2264A2D-F66A-4D79-90AE-802561DDABEA}">
      <dgm:prSet/>
      <dgm:spPr/>
      <dgm:t>
        <a:bodyPr/>
        <a:lstStyle/>
        <a:p>
          <a:endParaRPr lang="es-ES" sz="2400" b="1"/>
        </a:p>
      </dgm:t>
    </dgm:pt>
    <dgm:pt modelId="{D5438ACE-8FC8-4927-B92B-C63C3E18A5A5}" type="parTrans" cxnId="{B2264A2D-F66A-4D79-90AE-802561DDABEA}">
      <dgm:prSet/>
      <dgm:spPr>
        <a:ln>
          <a:solidFill>
            <a:schemeClr val="accent3">
              <a:lumMod val="50000"/>
            </a:schemeClr>
          </a:solidFill>
        </a:ln>
      </dgm:spPr>
      <dgm:t>
        <a:bodyPr/>
        <a:lstStyle/>
        <a:p>
          <a:endParaRPr lang="es-ES" sz="2400" b="1"/>
        </a:p>
      </dgm:t>
    </dgm:pt>
    <dgm:pt modelId="{94E1F382-ABE7-40CC-ABB6-B6E786E0346F}" type="pres">
      <dgm:prSet presAssocID="{6456D1F4-76BA-4FAE-9F70-261F589B4955}" presName="diagram" presStyleCnt="0">
        <dgm:presLayoutVars>
          <dgm:chPref val="1"/>
          <dgm:dir val="rev"/>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309441" custScaleY="119927" custLinFactNeighborX="10270">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309441" custLinFactNeighborX="10270">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309441" custScaleY="127894" custLinFactNeighborX="10270">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rtl="1"/>
          <a:r>
            <a:rPr lang="ar-SA" sz="1800" b="1" noProof="1">
              <a:effectLst>
                <a:outerShdw blurRad="38100" dist="38100" dir="2700000" algn="tl">
                  <a:srgbClr val="000000"/>
                </a:outerShdw>
              </a:effectLst>
            </a:rPr>
            <a:t>يجعلنا نرى حقيقتنا</a:t>
          </a:r>
          <a:br>
            <a:rPr lang="ar-SA" sz="1800" b="1" noProof="1">
              <a:effectLst>
                <a:outerShdw blurRad="38100" dist="38100" dir="2700000" algn="tl">
                  <a:srgbClr val="000000"/>
                </a:outerShdw>
              </a:effectLst>
            </a:rPr>
          </a:br>
          <a:r>
            <a:rPr lang="ar-SA" sz="1800" b="1" noProof="1">
              <a:effectLst>
                <a:outerShdw blurRad="38100" dist="38100" dir="2700000" algn="tl">
                  <a:srgbClr val="000000"/>
                </a:outerShdw>
              </a:effectLst>
            </a:rPr>
            <a:t>(عبرانيين </a:t>
          </a:r>
          <a:r>
            <a:rPr lang="fr-FR" sz="1800" b="1" noProof="1">
              <a:effectLst>
                <a:outerShdw blurRad="38100" dist="38100" dir="2700000" algn="tl">
                  <a:srgbClr val="000000"/>
                </a:outerShdw>
              </a:effectLst>
            </a:rPr>
            <a:t>12:4</a:t>
          </a:r>
          <a:r>
            <a:rPr lang="ar-SA" sz="1800" b="1" noProof="1">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rtl="1"/>
          <a:r>
            <a:rPr lang="ar-SA" sz="1800" b="1" noProof="1">
              <a:effectLst>
                <a:outerShdw blurRad="38100" dist="38100" dir="2700000" algn="tl">
                  <a:srgbClr val="000000"/>
                </a:outerShdw>
              </a:effectLst>
            </a:rPr>
            <a:t>إنه يبعدنا عن الخطيئة</a:t>
          </a:r>
          <a:br>
            <a:rPr lang="ar-SA" sz="1800" b="1" noProof="1">
              <a:effectLst>
                <a:outerShdw blurRad="38100" dist="38100" dir="2700000" algn="tl">
                  <a:srgbClr val="000000"/>
                </a:outerShdw>
              </a:effectLst>
            </a:rPr>
          </a:br>
          <a:r>
            <a:rPr lang="ar-SA" sz="1800" b="1" noProof="1">
              <a:effectLst>
                <a:outerShdw blurRad="38100" dist="38100" dir="2700000" algn="tl">
                  <a:srgbClr val="000000"/>
                </a:outerShdw>
              </a:effectLst>
            </a:rPr>
            <a:t>(مزمور </a:t>
          </a:r>
          <a:r>
            <a:rPr lang="fr-FR" sz="1800" b="1" noProof="1">
              <a:effectLst>
                <a:outerShdw blurRad="38100" dist="38100" dir="2700000" algn="tl">
                  <a:srgbClr val="000000"/>
                </a:outerShdw>
              </a:effectLst>
            </a:rPr>
            <a:t>11:119</a:t>
          </a:r>
          <a:r>
            <a:rPr lang="ar-SA" sz="1800" b="1" noProof="1">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rtl="1"/>
          <a:r>
            <a:rPr lang="ar-SA" sz="1800" b="1" dirty="0"/>
            <a:t>هي غذاءُ نفوسِنا </a:t>
          </a:r>
          <a:endParaRPr lang="fr-FR" sz="1800" b="1" dirty="0"/>
        </a:p>
        <a:p>
          <a:pPr rtl="1"/>
          <a:r>
            <a:rPr lang="ar-SA" sz="1800" dirty="0"/>
            <a:t>(سفر إرميا </a:t>
          </a:r>
          <a:r>
            <a:rPr lang="fr-FR" sz="1800" dirty="0"/>
            <a:t>16:15</a:t>
          </a:r>
          <a:r>
            <a:rPr lang="ar-SA" sz="1800" dirty="0"/>
            <a:t>).</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rtl="1"/>
          <a:r>
            <a:rPr lang="ar-SA" sz="1800" b="1" noProof="1">
              <a:effectLst>
                <a:outerShdw blurRad="38100" dist="38100" dir="2700000" algn="tl">
                  <a:srgbClr val="000000"/>
                </a:outerShdw>
              </a:effectLst>
            </a:rPr>
            <a:t>يجعلنا ننمو روحيا </a:t>
          </a:r>
          <a:endParaRPr lang="fr-FR" sz="1800" b="1" noProof="1">
            <a:effectLst>
              <a:outerShdw blurRad="38100" dist="38100" dir="2700000" algn="tl">
                <a:srgbClr val="000000"/>
              </a:outerShdw>
            </a:effectLst>
          </a:endParaRPr>
        </a:p>
        <a:p>
          <a:pPr rtl="1"/>
          <a:r>
            <a:rPr lang="ar-SA" sz="1800" b="1" noProof="1">
              <a:effectLst>
                <a:outerShdw blurRad="38100" dist="38100" dir="2700000" algn="tl">
                  <a:srgbClr val="000000"/>
                </a:outerShdw>
              </a:effectLst>
            </a:rPr>
            <a:t>(1 بطرس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rtl="1"/>
          <a:r>
            <a:rPr lang="ar-SA" sz="1800" b="1" noProof="1">
              <a:effectLst>
                <a:outerShdw blurRad="38100" dist="38100" dir="2700000" algn="tl">
                  <a:srgbClr val="000000"/>
                </a:outerShdw>
              </a:effectLst>
            </a:rPr>
            <a:t>يمنحنا الحياة</a:t>
          </a:r>
          <a:br>
            <a:rPr lang="ar-SA" sz="1800" b="1" noProof="1">
              <a:effectLst>
                <a:outerShdw blurRad="38100" dist="38100" dir="2700000" algn="tl">
                  <a:srgbClr val="000000"/>
                </a:outerShdw>
              </a:effectLst>
            </a:rPr>
          </a:br>
          <a:r>
            <a:rPr lang="ar-SA" sz="1800" b="1" noProof="1">
              <a:effectLst>
                <a:outerShdw blurRad="38100" dist="38100" dir="2700000" algn="tl">
                  <a:srgbClr val="000000"/>
                </a:outerShdw>
              </a:effectLst>
            </a:rPr>
            <a:t>(يوحنا </a:t>
          </a:r>
          <a:r>
            <a:rPr lang="fr-FR" sz="1800" b="1" noProof="1">
              <a:effectLst>
                <a:outerShdw blurRad="38100" dist="38100" dir="2700000" algn="tl">
                  <a:srgbClr val="000000"/>
                </a:outerShdw>
              </a:effectLst>
            </a:rPr>
            <a:t>63;6</a:t>
          </a:r>
          <a:r>
            <a:rPr lang="ar-SA" sz="1800" b="1" noProof="1">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custLinFactX="335866" custLinFactNeighborX="400000" custLinFactNeighborY="155">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custLinFactX="170651" custLinFactNeighborX="200000" custLinFactNeighborY="-268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custLinFactNeighborX="3252">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custLinFactX="-161836" custLinFactNeighborX="-200000" custLinFactNeighborY="-1314">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custLinFactX="-327262" custLinFactNeighborX="-400000" custLinFactNeighborY="-8303">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pPr rtl="1"/>
          <a:r>
            <a:rPr lang="ar-SA" sz="2400" b="1" dirty="0"/>
            <a:t>عندما نتلقى الكتاب المقدس بهذه الطريقة...</a:t>
          </a:r>
          <a:endParaRPr lang="es-ES" sz="2400" b="1" dirty="0"/>
        </a:p>
      </dgm:t>
    </dgm:pt>
    <dgm:pt modelId="{5BCBEE84-E333-4EB2-BEE8-482F2D8A6042}" type="parTrans" cxnId="{B85C8C5B-7FDD-40A9-9DFD-AAF27A111DBB}">
      <dgm:prSet/>
      <dgm:spPr/>
      <dgm:t>
        <a:bodyPr/>
        <a:lstStyle/>
        <a:p>
          <a:endParaRPr lang="es-ES" sz="2400" b="1"/>
        </a:p>
      </dgm:t>
    </dgm:pt>
    <dgm:pt modelId="{9AB7D515-F805-4A4C-B4AF-B5830EC63CD8}" type="sibTrans" cxnId="{B85C8C5B-7FDD-40A9-9DFD-AAF27A111DBB}">
      <dgm:prSet/>
      <dgm:spPr/>
      <dgm:t>
        <a:bodyPr/>
        <a:lstStyle/>
        <a:p>
          <a:endParaRPr lang="es-ES" sz="24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rtl="1">
            <a:lnSpc>
              <a:spcPts val="1900"/>
            </a:lnSpc>
            <a:spcAft>
              <a:spcPts val="0"/>
            </a:spcAft>
          </a:pPr>
          <a:r>
            <a:rPr lang="ar-SA" sz="2400" b="1" dirty="0">
              <a:solidFill>
                <a:schemeClr val="tx1"/>
              </a:solidFill>
            </a:rPr>
            <a:t>يظهر لنا حالة علاقتنا مع الله</a:t>
          </a:r>
          <a:endParaRPr lang="es-ES" sz="2400" b="1" dirty="0">
            <a:solidFill>
              <a:schemeClr val="tx1"/>
            </a:solidFill>
          </a:endParaRPr>
        </a:p>
      </dgm:t>
    </dgm:pt>
    <dgm:pt modelId="{662755EB-E1DF-4AE9-BC91-A35F5357E9A5}" type="parTrans" cxnId="{3E072FC8-A469-45C5-A1D8-D3D5BB1C9E8B}">
      <dgm:prSet/>
      <dgm:spPr/>
      <dgm:t>
        <a:bodyPr/>
        <a:lstStyle/>
        <a:p>
          <a:endParaRPr lang="es-ES" sz="2400" b="1"/>
        </a:p>
      </dgm:t>
    </dgm:pt>
    <dgm:pt modelId="{279D2E67-60D1-4451-BD02-801DBC3410C6}" type="sibTrans" cxnId="{3E072FC8-A469-45C5-A1D8-D3D5BB1C9E8B}">
      <dgm:prSet/>
      <dgm:spPr/>
      <dgm:t>
        <a:bodyPr/>
        <a:lstStyle/>
        <a:p>
          <a:endParaRPr lang="es-ES" sz="24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rtl="1">
            <a:lnSpc>
              <a:spcPts val="1900"/>
            </a:lnSpc>
            <a:spcBef>
              <a:spcPct val="0"/>
            </a:spcBef>
            <a:spcAft>
              <a:spcPts val="0"/>
            </a:spcAft>
            <a:buNone/>
          </a:pPr>
          <a:r>
            <a:rPr lang="ar-SA" sz="2400" b="1" kern="1200" dirty="0">
              <a:solidFill>
                <a:prstClr val="black"/>
              </a:solidFill>
              <a:latin typeface="Aptos" panose="02110004020202020204"/>
              <a:ea typeface="+mn-ea"/>
              <a:cs typeface="+mn-cs"/>
            </a:rPr>
            <a:t>تخبرنا كيف نقوي هذه العلاقة</a:t>
          </a:r>
          <a:endParaRPr lang="es-ES" sz="24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400" b="1"/>
        </a:p>
      </dgm:t>
    </dgm:pt>
    <dgm:pt modelId="{E058A1BC-CA52-4E7D-BBFD-320ADB2CCB71}" type="sibTrans" cxnId="{5F2A8257-BD8A-4F65-AFB8-F31D5D13864C}">
      <dgm:prSet/>
      <dgm:spPr/>
      <dgm:t>
        <a:bodyPr/>
        <a:lstStyle/>
        <a:p>
          <a:endParaRPr lang="es-ES" sz="24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rtl="1">
            <a:lnSpc>
              <a:spcPts val="1900"/>
            </a:lnSpc>
            <a:spcAft>
              <a:spcPts val="0"/>
            </a:spcAft>
          </a:pPr>
          <a:r>
            <a:rPr lang="ar-SA" sz="2400" b="1" dirty="0">
              <a:solidFill>
                <a:schemeClr val="tx1"/>
              </a:solidFill>
            </a:rPr>
            <a:t>نحن نمر بتحول تدريجي</a:t>
          </a:r>
          <a:endParaRPr lang="es-ES" sz="2400" b="1" dirty="0">
            <a:solidFill>
              <a:schemeClr val="tx1"/>
            </a:solidFill>
          </a:endParaRPr>
        </a:p>
      </dgm:t>
    </dgm:pt>
    <dgm:pt modelId="{9A59C70E-7758-499A-949E-E0B8226D4655}" type="parTrans" cxnId="{DE3E7771-FDF7-4F00-B351-7FA810BEDC7C}">
      <dgm:prSet/>
      <dgm:spPr/>
      <dgm:t>
        <a:bodyPr/>
        <a:lstStyle/>
        <a:p>
          <a:endParaRPr lang="es-ES" sz="2400" b="1"/>
        </a:p>
      </dgm:t>
    </dgm:pt>
    <dgm:pt modelId="{1BC2C559-BA1F-4FE6-884B-D8CB6D045584}" type="sibTrans" cxnId="{DE3E7771-FDF7-4F00-B351-7FA810BEDC7C}">
      <dgm:prSet/>
      <dgm:spPr/>
      <dgm:t>
        <a:bodyPr/>
        <a:lstStyle/>
        <a:p>
          <a:endParaRPr lang="es-ES" sz="24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rtl="1">
            <a:lnSpc>
              <a:spcPts val="1900"/>
            </a:lnSpc>
            <a:spcBef>
              <a:spcPct val="0"/>
            </a:spcBef>
            <a:spcAft>
              <a:spcPts val="0"/>
            </a:spcAft>
            <a:buNone/>
          </a:pPr>
          <a:r>
            <a:rPr lang="ar-SA" sz="2400" b="1" kern="1200" dirty="0">
              <a:solidFill>
                <a:prstClr val="black"/>
              </a:solidFill>
              <a:latin typeface="Aptos" panose="02110004020202020204"/>
              <a:ea typeface="+mn-ea"/>
              <a:cs typeface="+mn-cs"/>
            </a:rPr>
            <a:t>نحن نقترب من يسوع</a:t>
          </a:r>
          <a:endParaRPr lang="es-ES" sz="24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400" b="1"/>
        </a:p>
      </dgm:t>
    </dgm:pt>
    <dgm:pt modelId="{72E1438D-5AF3-4206-9E98-EB23518FF02E}" type="sibTrans" cxnId="{2D7306BC-FEC8-4779-A564-522663D0802A}">
      <dgm:prSet/>
      <dgm:spPr/>
      <dgm:t>
        <a:bodyPr/>
        <a:lstStyle/>
        <a:p>
          <a:endParaRPr lang="es-ES" sz="24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rtl="1">
            <a:lnSpc>
              <a:spcPts val="1900"/>
            </a:lnSpc>
            <a:spcBef>
              <a:spcPct val="0"/>
            </a:spcBef>
            <a:spcAft>
              <a:spcPts val="0"/>
            </a:spcAft>
            <a:buNone/>
          </a:pPr>
          <a:r>
            <a:rPr lang="ar-SA" sz="2400" b="1" kern="1200" dirty="0">
              <a:solidFill>
                <a:prstClr val="black"/>
              </a:solidFill>
              <a:latin typeface="Aptos" panose="02110004020202020204"/>
              <a:ea typeface="+mn-ea"/>
              <a:cs typeface="+mn-cs"/>
            </a:rPr>
            <a:t>يجعلنا حكماء من أجل الخلاص</a:t>
          </a:r>
          <a:endParaRPr lang="es-ES" sz="2400" b="1" kern="1200" dirty="0">
            <a:solidFill>
              <a:prstClr val="black"/>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400" b="1"/>
        </a:p>
      </dgm:t>
    </dgm:pt>
    <dgm:pt modelId="{5A236727-2E55-4CB3-AB5C-D2D5012E04C9}" type="sibTrans" cxnId="{C2E29184-E1AE-4136-829D-83D505BA8CBA}">
      <dgm:prSet/>
      <dgm:spPr/>
      <dgm:t>
        <a:bodyPr/>
        <a:lstStyle/>
        <a:p>
          <a:endParaRPr lang="es-ES" sz="2400" b="1"/>
        </a:p>
      </dgm:t>
    </dgm:pt>
    <dgm:pt modelId="{7DC214A9-46A7-4D8D-AD41-47A6C949EB85}">
      <dgm:prSet custT="1"/>
      <dgm:spPr/>
      <dgm:t>
        <a:bodyPr/>
        <a:lstStyle/>
        <a:p>
          <a:pPr rtl="1">
            <a:lnSpc>
              <a:spcPts val="1900"/>
            </a:lnSpc>
            <a:spcAft>
              <a:spcPts val="0"/>
            </a:spcAft>
          </a:pPr>
          <a:r>
            <a:rPr lang="ar-SA" sz="2400" b="1" dirty="0">
              <a:solidFill>
                <a:schemeClr val="tx1"/>
              </a:solidFill>
            </a:rPr>
            <a:t>ننمو في معرفة الحقيقة</a:t>
          </a:r>
          <a:endParaRPr lang="es-ES" sz="2400" b="1" dirty="0">
            <a:solidFill>
              <a:schemeClr val="tx1"/>
            </a:solidFill>
          </a:endParaRPr>
        </a:p>
      </dgm:t>
    </dgm:pt>
    <dgm:pt modelId="{096A233E-33D4-4A54-B656-8E4BCCE847B4}" type="parTrans" cxnId="{531AD319-BA78-4DD6-A0DA-2E57CD119F0E}">
      <dgm:prSet/>
      <dgm:spPr/>
      <dgm:t>
        <a:bodyPr/>
        <a:lstStyle/>
        <a:p>
          <a:endParaRPr lang="es-ES" sz="2400" b="1"/>
        </a:p>
      </dgm:t>
    </dgm:pt>
    <dgm:pt modelId="{2BEF5533-48D3-43CF-8116-15E437E2A549}" type="sibTrans" cxnId="{531AD319-BA78-4DD6-A0DA-2E57CD119F0E}">
      <dgm:prSet/>
      <dgm:spPr/>
      <dgm:t>
        <a:bodyPr/>
        <a:lstStyle/>
        <a:p>
          <a:endParaRPr lang="es-ES" sz="2400" b="1"/>
        </a:p>
      </dgm:t>
    </dgm:pt>
    <dgm:pt modelId="{B4A954DD-3BCF-4ED3-AD88-01D05555513B}">
      <dgm:prSet custT="1"/>
      <dgm:spPr/>
      <dgm:t>
        <a:bodyPr/>
        <a:lstStyle/>
        <a:p>
          <a:pPr rtl="1">
            <a:lnSpc>
              <a:spcPts val="1900"/>
            </a:lnSpc>
            <a:spcAft>
              <a:spcPts val="0"/>
            </a:spcAft>
          </a:pPr>
          <a:r>
            <a:rPr lang="ar-SA" sz="2400" b="1" dirty="0">
              <a:solidFill>
                <a:schemeClr val="tx1"/>
              </a:solidFill>
            </a:rPr>
            <a:t>إيماننا ينمو ويقوي</a:t>
          </a:r>
          <a:endParaRPr lang="es-ES" sz="2400" b="1" dirty="0">
            <a:solidFill>
              <a:schemeClr val="tx1"/>
            </a:solidFill>
          </a:endParaRPr>
        </a:p>
      </dgm:t>
    </dgm:pt>
    <dgm:pt modelId="{15D850D0-5C0D-4FC1-9994-20D28CEC035B}" type="parTrans" cxnId="{43CA888A-D21F-43A0-B9E9-C40F83C9A77E}">
      <dgm:prSet/>
      <dgm:spPr/>
      <dgm:t>
        <a:bodyPr/>
        <a:lstStyle/>
        <a:p>
          <a:endParaRPr lang="es-ES" sz="2400" b="1"/>
        </a:p>
      </dgm:t>
    </dgm:pt>
    <dgm:pt modelId="{EA7375F6-926A-4410-A1D9-342824692382}" type="sibTrans" cxnId="{43CA888A-D21F-43A0-B9E9-C40F83C9A77E}">
      <dgm:prSet/>
      <dgm:spPr/>
      <dgm:t>
        <a:bodyPr/>
        <a:lstStyle/>
        <a:p>
          <a:endParaRPr lang="es-ES" sz="2400" b="1"/>
        </a:p>
      </dgm:t>
    </dgm:pt>
    <dgm:pt modelId="{5EADA036-8C9A-42AE-8E1B-C200854DE60E}">
      <dgm:prSet custT="1"/>
      <dgm:spPr/>
      <dgm:t>
        <a:bodyPr/>
        <a:lstStyle/>
        <a:p>
          <a:pPr rtl="1">
            <a:lnSpc>
              <a:spcPts val="1900"/>
            </a:lnSpc>
            <a:spcAft>
              <a:spcPts val="0"/>
            </a:spcAft>
          </a:pPr>
          <a:r>
            <a:rPr lang="ar-SA" sz="2400" b="1" dirty="0">
              <a:effectLst>
                <a:outerShdw blurRad="38100" dist="38100" dir="2700000" algn="tl">
                  <a:srgbClr val="000000"/>
                </a:outerShdw>
              </a:effectLst>
            </a:rPr>
            <a:t>لدينا أمل</a:t>
          </a:r>
          <a:endParaRPr lang="es-ES" sz="24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400" b="1"/>
        </a:p>
      </dgm:t>
    </dgm:pt>
    <dgm:pt modelId="{B6C64FD4-C2D4-43A2-883C-DDDC7919FC3E}" type="sibTrans" cxnId="{28BD0EF3-A94B-4F05-9FBA-748C4892AA3E}">
      <dgm:prSet/>
      <dgm:spPr/>
      <dgm:t>
        <a:bodyPr/>
        <a:lstStyle/>
        <a:p>
          <a:endParaRPr lang="es-ES" sz="2400" b="1"/>
        </a:p>
      </dgm:t>
    </dgm:pt>
    <dgm:pt modelId="{58ABEAFA-CCB0-47BE-82C5-02D538E89773}">
      <dgm:prSet custT="1"/>
      <dgm:spPr/>
      <dgm:t>
        <a:bodyPr/>
        <a:lstStyle/>
        <a:p>
          <a:pPr rtl="1">
            <a:lnSpc>
              <a:spcPts val="1900"/>
            </a:lnSpc>
            <a:spcAft>
              <a:spcPts val="0"/>
            </a:spcAft>
          </a:pPr>
          <a:r>
            <a:rPr lang="ar-SA" sz="2400" b="1" dirty="0">
              <a:effectLst>
                <a:outerShdw blurRad="38100" dist="38100" dir="2700000" algn="tl">
                  <a:srgbClr val="000000"/>
                </a:outerShdw>
              </a:effectLst>
            </a:rPr>
            <a:t>نحن ندرك أن حياة أفضل وأبدية ورائعة تنتظرنا</a:t>
          </a:r>
          <a:endParaRPr lang="es-ES" sz="24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400" b="1"/>
        </a:p>
      </dgm:t>
    </dgm:pt>
    <dgm:pt modelId="{7530480A-A000-428F-A82E-CD38CECE6300}" type="sibTrans" cxnId="{1AB2D77A-8A66-431A-BB9E-3FCF3F974396}">
      <dgm:prSet/>
      <dgm:spPr/>
      <dgm:t>
        <a:bodyPr/>
        <a:lstStyle/>
        <a:p>
          <a:endParaRPr lang="es-ES" sz="2400" b="1"/>
        </a:p>
      </dgm:t>
    </dgm:pt>
    <dgm:pt modelId="{5EC42C01-ED42-4741-807E-B65F358CCA47}" type="pres">
      <dgm:prSet presAssocID="{185A185C-DB6E-45F9-98F1-09BD71F13DBD}" presName="layout" presStyleCnt="0">
        <dgm:presLayoutVars>
          <dgm:chMax/>
          <dgm:chPref/>
          <dgm:dir val="rev"/>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FlipHor="1" custLinFactX="453451" custLinFactNeighborX="5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7577">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FlipHor="1" custLinFactX="453451" custLinFactNeighborX="5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7577">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FlipHor="1" custLinFactX="453451" custLinFactNeighborX="5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7577">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FlipHor="1" custLinFactX="453451" custLinFactNeighborX="5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7577">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FlipHor="1" custLinFactX="453451" custLinFactNeighborX="5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7577">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FlipHor="1" custLinFactX="453451" custLinFactNeighborX="5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7577">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FlipHor="1" custLinFactX="453451" custLinFactNeighborX="5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7577">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FlipHor="1" custLinFactX="453451" custLinFactNeighborX="5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7577">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FlipHor="1" custLinFactX="453451" custLinFactNeighborX="5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7577">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6438825" y="159019"/>
          <a:ext cx="5672780" cy="2335709"/>
        </a:xfrm>
        <a:prstGeom prst="blockArc">
          <a:avLst>
            <a:gd name="adj1" fmla="val 8100000"/>
            <a:gd name="adj2" fmla="val 135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0"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60960" rIns="432000" bIns="60960" numCol="1" spcCol="1270" anchor="ctr" anchorCtr="0">
          <a:noAutofit/>
        </a:bodyPr>
        <a:lstStyle/>
        <a:p>
          <a:pPr marL="0" lvl="0" indent="0" algn="r" defTabSz="1066800" rtl="1">
            <a:lnSpc>
              <a:spcPct val="90000"/>
            </a:lnSpc>
            <a:spcBef>
              <a:spcPct val="0"/>
            </a:spcBef>
            <a:spcAft>
              <a:spcPct val="35000"/>
            </a:spcAft>
            <a:buNone/>
          </a:pPr>
          <a:r>
            <a:rPr lang="ar-SA" sz="2400" b="1" kern="1200">
              <a:solidFill>
                <a:schemeClr val="tx1"/>
              </a:solidFill>
            </a:rPr>
            <a:t>عدو الكتاب المقدس</a:t>
          </a:r>
          <a:endParaRPr lang="es-ES" sz="2400" b="1" kern="1200" dirty="0">
            <a:solidFill>
              <a:schemeClr val="tx1"/>
            </a:solidFill>
          </a:endParaRPr>
        </a:p>
      </dsp:txBody>
      <dsp:txXfrm>
        <a:off x="0" y="165806"/>
        <a:ext cx="7715703" cy="331824"/>
      </dsp:txXfrm>
    </dsp:sp>
    <dsp:sp modelId="{8A4485F0-5830-409E-BD89-B4EC82E10F29}">
      <dsp:nvSpPr>
        <dsp:cNvPr id="0" name=""/>
        <dsp:cNvSpPr/>
      </dsp:nvSpPr>
      <dsp:spPr>
        <a:xfrm>
          <a:off x="7671115"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5513"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60960" rIns="432000" bIns="60960" numCol="1" spcCol="1270" anchor="ctr" anchorCtr="0">
          <a:noAutofit/>
        </a:bodyPr>
        <a:lstStyle/>
        <a:p>
          <a:pPr marL="0" lvl="0" indent="0" algn="r" defTabSz="1066800" rtl="1">
            <a:lnSpc>
              <a:spcPct val="90000"/>
            </a:lnSpc>
            <a:spcBef>
              <a:spcPct val="0"/>
            </a:spcBef>
            <a:spcAft>
              <a:spcPct val="35000"/>
            </a:spcAft>
            <a:buNone/>
          </a:pPr>
          <a:r>
            <a:rPr lang="ar-SA" sz="2400" b="1" kern="1200">
              <a:solidFill>
                <a:schemeClr val="tx1"/>
              </a:solidFill>
            </a:rPr>
            <a:t>الطرق الصحيحة والخاطئة لقراءة الكتاب المقدس</a:t>
          </a:r>
          <a:endParaRPr lang="es-ES" sz="2400" b="1" kern="1200" dirty="0">
            <a:solidFill>
              <a:schemeClr val="tx1"/>
            </a:solidFill>
          </a:endParaRPr>
        </a:p>
      </dsp:txBody>
      <dsp:txXfrm>
        <a:off x="15513" y="663384"/>
        <a:ext cx="6684137" cy="331824"/>
      </dsp:txXfrm>
    </dsp:sp>
    <dsp:sp modelId="{A0DB3F8B-7E73-4163-A969-64745ECA4B7F}">
      <dsp:nvSpPr>
        <dsp:cNvPr id="0" name=""/>
        <dsp:cNvSpPr/>
      </dsp:nvSpPr>
      <dsp:spPr>
        <a:xfrm>
          <a:off x="6577414" y="637128"/>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0"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60960" rIns="432000" bIns="60960" numCol="1" spcCol="1270" anchor="ctr" anchorCtr="0">
          <a:noAutofit/>
        </a:bodyPr>
        <a:lstStyle/>
        <a:p>
          <a:pPr marL="0" lvl="0" indent="0" algn="r" defTabSz="1066800">
            <a:lnSpc>
              <a:spcPct val="90000"/>
            </a:lnSpc>
            <a:spcBef>
              <a:spcPct val="0"/>
            </a:spcBef>
            <a:spcAft>
              <a:spcPct val="35000"/>
            </a:spcAft>
            <a:buNone/>
          </a:pPr>
          <a:r>
            <a:rPr lang="ar-SA" sz="2400" b="1" kern="1200">
              <a:solidFill>
                <a:schemeClr val="tx1"/>
              </a:solidFill>
            </a:rPr>
            <a:t>ما هو الكتاب المقدس؟</a:t>
          </a:r>
          <a:endParaRPr lang="es-ES" sz="2400" b="1" kern="1200" dirty="0">
            <a:solidFill>
              <a:schemeClr val="tx1"/>
            </a:solidFill>
          </a:endParaRPr>
        </a:p>
      </dsp:txBody>
      <dsp:txXfrm>
        <a:off x="0" y="1160962"/>
        <a:ext cx="6155964" cy="331824"/>
      </dsp:txXfrm>
    </dsp:sp>
    <dsp:sp modelId="{56BD2A48-F842-40CF-B491-A2E0608AEDBC}">
      <dsp:nvSpPr>
        <dsp:cNvPr id="0" name=""/>
        <dsp:cNvSpPr/>
      </dsp:nvSpPr>
      <dsp:spPr>
        <a:xfrm>
          <a:off x="6165033" y="1151758"/>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0"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60960" rIns="432000" bIns="60960" numCol="1" spcCol="1270" anchor="ctr" anchorCtr="0">
          <a:noAutofit/>
        </a:bodyPr>
        <a:lstStyle/>
        <a:p>
          <a:pPr marL="0" lvl="0" indent="0" algn="r" defTabSz="1066800" rtl="1">
            <a:lnSpc>
              <a:spcPct val="90000"/>
            </a:lnSpc>
            <a:spcBef>
              <a:spcPct val="0"/>
            </a:spcBef>
            <a:spcAft>
              <a:spcPct val="35000"/>
            </a:spcAft>
            <a:buNone/>
          </a:pPr>
          <a:r>
            <a:rPr lang="ar-SA" sz="2400" b="1" kern="1200">
              <a:solidFill>
                <a:schemeClr val="tx1"/>
              </a:solidFill>
            </a:rPr>
            <a:t>الآثار الإيجابية لقراءة الكتاب المقدس</a:t>
          </a:r>
          <a:endParaRPr lang="es-ES" sz="2400" b="1" kern="1200" dirty="0">
            <a:solidFill>
              <a:schemeClr val="tx1"/>
            </a:solidFill>
          </a:endParaRPr>
        </a:p>
      </dsp:txBody>
      <dsp:txXfrm>
        <a:off x="0" y="1658540"/>
        <a:ext cx="6684137" cy="331824"/>
      </dsp:txXfrm>
    </dsp:sp>
    <dsp:sp modelId="{628893F9-1BC5-464F-A67C-BCDBB454FBA9}">
      <dsp:nvSpPr>
        <dsp:cNvPr id="0" name=""/>
        <dsp:cNvSpPr/>
      </dsp:nvSpPr>
      <dsp:spPr>
        <a:xfrm>
          <a:off x="6577414"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0"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60960" rIns="432000" bIns="60960" numCol="1" spcCol="1270" anchor="ctr" anchorCtr="0">
          <a:noAutofit/>
        </a:bodyPr>
        <a:lstStyle/>
        <a:p>
          <a:pPr marL="0" lvl="0" indent="0" algn="r" defTabSz="1066800" rtl="1">
            <a:lnSpc>
              <a:spcPct val="90000"/>
            </a:lnSpc>
            <a:spcBef>
              <a:spcPct val="0"/>
            </a:spcBef>
            <a:spcAft>
              <a:spcPct val="35000"/>
            </a:spcAft>
            <a:buNone/>
          </a:pPr>
          <a:r>
            <a:rPr lang="ar-SA" sz="2400" b="1" kern="1200" dirty="0">
              <a:solidFill>
                <a:schemeClr val="tx1"/>
              </a:solidFill>
            </a:rPr>
            <a:t>أصدقاء الكتاب المقدس</a:t>
          </a:r>
          <a:endParaRPr lang="es-ES" sz="2400" b="1" kern="1200" dirty="0">
            <a:solidFill>
              <a:schemeClr val="tx1"/>
            </a:solidFill>
          </a:endParaRPr>
        </a:p>
      </dsp:txBody>
      <dsp:txXfrm>
        <a:off x="0" y="2156117"/>
        <a:ext cx="7715703" cy="331824"/>
      </dsp:txXfrm>
    </dsp:sp>
    <dsp:sp modelId="{6ED91C5A-688A-48BD-9DB4-A583E2DC6A26}">
      <dsp:nvSpPr>
        <dsp:cNvPr id="0" name=""/>
        <dsp:cNvSpPr/>
      </dsp:nvSpPr>
      <dsp:spPr>
        <a:xfrm>
          <a:off x="7671115" y="2086044"/>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3746567" y="128142"/>
          <a:ext cx="2852138" cy="643806"/>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ar-SA" sz="2800" b="1" kern="1200" noProof="1">
              <a:effectLst>
                <a:outerShdw blurRad="38100" dist="38100" dir="2700000" algn="tl">
                  <a:srgbClr val="000000"/>
                </a:outerShdw>
              </a:effectLst>
            </a:rPr>
            <a:t>طرق غير صحيحة</a:t>
          </a:r>
          <a:endParaRPr lang="es-ES" sz="2800" b="1" kern="1200" dirty="0">
            <a:effectLst>
              <a:outerShdw blurRad="38100" dist="38100" dir="2700000" algn="tl">
                <a:srgbClr val="000000"/>
              </a:outerShdw>
            </a:effectLst>
          </a:endParaRPr>
        </a:p>
      </dsp:txBody>
      <dsp:txXfrm>
        <a:off x="3765423" y="146998"/>
        <a:ext cx="2814426" cy="606094"/>
      </dsp:txXfrm>
    </dsp:sp>
    <dsp:sp modelId="{6F51F73F-CB68-4CA2-B2B1-1D364B2D7406}">
      <dsp:nvSpPr>
        <dsp:cNvPr id="0" name=""/>
        <dsp:cNvSpPr/>
      </dsp:nvSpPr>
      <dsp:spPr>
        <a:xfrm>
          <a:off x="6134068" y="771948"/>
          <a:ext cx="179423" cy="547000"/>
        </a:xfrm>
        <a:custGeom>
          <a:avLst/>
          <a:gdLst/>
          <a:ahLst/>
          <a:cxnLst/>
          <a:rect l="0" t="0" r="0" b="0"/>
          <a:pathLst>
            <a:path>
              <a:moveTo>
                <a:pt x="179423" y="0"/>
              </a:moveTo>
              <a:lnTo>
                <a:pt x="179423" y="547000"/>
              </a:lnTo>
              <a:lnTo>
                <a:pt x="0" y="547000"/>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2946548" y="932899"/>
          <a:ext cx="3187519" cy="772097"/>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البحث عمّا يؤكّد وجهة نظرنا</a:t>
          </a:r>
          <a:endParaRPr lang="es-ES" sz="2400" b="1" kern="1200" dirty="0"/>
        </a:p>
      </dsp:txBody>
      <dsp:txXfrm>
        <a:off x="2969162" y="955513"/>
        <a:ext cx="3142291" cy="726869"/>
      </dsp:txXfrm>
    </dsp:sp>
    <dsp:sp modelId="{0AE54E3A-5EBF-4A3D-A81A-14563D98CF21}">
      <dsp:nvSpPr>
        <dsp:cNvPr id="0" name=""/>
        <dsp:cNvSpPr/>
      </dsp:nvSpPr>
      <dsp:spPr>
        <a:xfrm>
          <a:off x="6134068" y="771948"/>
          <a:ext cx="179423" cy="1415903"/>
        </a:xfrm>
        <a:custGeom>
          <a:avLst/>
          <a:gdLst/>
          <a:ahLst/>
          <a:cxnLst/>
          <a:rect l="0" t="0" r="0" b="0"/>
          <a:pathLst>
            <a:path>
              <a:moveTo>
                <a:pt x="179423" y="0"/>
              </a:moveTo>
              <a:lnTo>
                <a:pt x="179423" y="1415903"/>
              </a:lnTo>
              <a:lnTo>
                <a:pt x="0" y="14159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2946548" y="1865948"/>
          <a:ext cx="3187519" cy="643806"/>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1"/>
            <a:t>اختيار النصوص عشوائيا، بلا هدف</a:t>
          </a:r>
          <a:endParaRPr lang="es-ES" sz="2400" b="1" kern="1200" dirty="0"/>
        </a:p>
      </dsp:txBody>
      <dsp:txXfrm>
        <a:off x="2965404" y="1884804"/>
        <a:ext cx="3149807" cy="606094"/>
      </dsp:txXfrm>
    </dsp:sp>
    <dsp:sp modelId="{578A16A8-0853-43B4-AE5B-D4C943848F95}">
      <dsp:nvSpPr>
        <dsp:cNvPr id="0" name=""/>
        <dsp:cNvSpPr/>
      </dsp:nvSpPr>
      <dsp:spPr>
        <a:xfrm>
          <a:off x="6134068" y="771948"/>
          <a:ext cx="179423" cy="2310452"/>
        </a:xfrm>
        <a:custGeom>
          <a:avLst/>
          <a:gdLst/>
          <a:ahLst/>
          <a:cxnLst/>
          <a:rect l="0" t="0" r="0" b="0"/>
          <a:pathLst>
            <a:path>
              <a:moveTo>
                <a:pt x="179423" y="0"/>
              </a:moveTo>
              <a:lnTo>
                <a:pt x="179423" y="2310452"/>
              </a:lnTo>
              <a:lnTo>
                <a:pt x="0" y="2310452"/>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2946548" y="2670706"/>
          <a:ext cx="3187519" cy="82338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1"/>
            <a:t>اختيار الأجزاء التي نحبها ورفض تلك التي لا نحبها</a:t>
          </a:r>
          <a:endParaRPr lang="es-ES" sz="2400" b="1" kern="1200" dirty="0"/>
        </a:p>
      </dsp:txBody>
      <dsp:txXfrm>
        <a:off x="2970664" y="2694822"/>
        <a:ext cx="3139287" cy="775157"/>
      </dsp:txXfrm>
    </dsp:sp>
    <dsp:sp modelId="{93D14829-74D2-461E-8767-4D1E4D0599EF}">
      <dsp:nvSpPr>
        <dsp:cNvPr id="0" name=""/>
        <dsp:cNvSpPr/>
      </dsp:nvSpPr>
      <dsp:spPr>
        <a:xfrm>
          <a:off x="237144" y="128142"/>
          <a:ext cx="2852138" cy="643806"/>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ar-SA" sz="2800" b="1" kern="1200" noProof="1">
              <a:effectLst>
                <a:outerShdw blurRad="38100" dist="38100" dir="2700000" algn="tl">
                  <a:srgbClr val="000000"/>
                </a:outerShdw>
              </a:effectLst>
            </a:rPr>
            <a:t>الطرق الصحيحة</a:t>
          </a:r>
          <a:endParaRPr lang="es-ES" sz="2800" b="1" kern="1200" dirty="0">
            <a:effectLst>
              <a:outerShdw blurRad="38100" dist="38100" dir="2700000" algn="tl">
                <a:srgbClr val="000000"/>
              </a:outerShdw>
            </a:effectLst>
          </a:endParaRPr>
        </a:p>
      </dsp:txBody>
      <dsp:txXfrm>
        <a:off x="256000" y="146998"/>
        <a:ext cx="2814426" cy="606094"/>
      </dsp:txXfrm>
    </dsp:sp>
    <dsp:sp modelId="{EE477606-2F95-4BBB-9AC0-1BDA525C3BFA}">
      <dsp:nvSpPr>
        <dsp:cNvPr id="0" name=""/>
        <dsp:cNvSpPr/>
      </dsp:nvSpPr>
      <dsp:spPr>
        <a:xfrm>
          <a:off x="2518855" y="771948"/>
          <a:ext cx="285213" cy="547000"/>
        </a:xfrm>
        <a:custGeom>
          <a:avLst/>
          <a:gdLst/>
          <a:ahLst/>
          <a:cxnLst/>
          <a:rect l="0" t="0" r="0" b="0"/>
          <a:pathLst>
            <a:path>
              <a:moveTo>
                <a:pt x="285213" y="0"/>
              </a:moveTo>
              <a:lnTo>
                <a:pt x="285213" y="547000"/>
              </a:lnTo>
              <a:lnTo>
                <a:pt x="0" y="54700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2119" y="932899"/>
          <a:ext cx="2516735" cy="772097"/>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1"/>
            <a:t>السعي لتعلم مشيئة الله</a:t>
          </a:r>
          <a:endParaRPr lang="es-ES" sz="2400" b="1" kern="1200" dirty="0"/>
        </a:p>
      </dsp:txBody>
      <dsp:txXfrm>
        <a:off x="24733" y="955513"/>
        <a:ext cx="2471507" cy="726869"/>
      </dsp:txXfrm>
    </dsp:sp>
    <dsp:sp modelId="{0D3FCF36-19B2-4F24-B313-7514E31DA139}">
      <dsp:nvSpPr>
        <dsp:cNvPr id="0" name=""/>
        <dsp:cNvSpPr/>
      </dsp:nvSpPr>
      <dsp:spPr>
        <a:xfrm>
          <a:off x="2518855" y="771948"/>
          <a:ext cx="285213" cy="1415903"/>
        </a:xfrm>
        <a:custGeom>
          <a:avLst/>
          <a:gdLst/>
          <a:ahLst/>
          <a:cxnLst/>
          <a:rect l="0" t="0" r="0" b="0"/>
          <a:pathLst>
            <a:path>
              <a:moveTo>
                <a:pt x="285213" y="0"/>
              </a:moveTo>
              <a:lnTo>
                <a:pt x="285213" y="1415903"/>
              </a:lnTo>
              <a:lnTo>
                <a:pt x="0" y="14159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2119" y="1865948"/>
          <a:ext cx="2516735" cy="643806"/>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1"/>
            <a:t>إجراء مراجعة منهجية</a:t>
          </a:r>
          <a:endParaRPr lang="es-ES" sz="2400" b="1" kern="1200" dirty="0"/>
        </a:p>
      </dsp:txBody>
      <dsp:txXfrm>
        <a:off x="20975" y="1884804"/>
        <a:ext cx="2479023" cy="606094"/>
      </dsp:txXfrm>
    </dsp:sp>
    <dsp:sp modelId="{847F9CCA-4121-41D9-8E9D-63ABFA6DAA30}">
      <dsp:nvSpPr>
        <dsp:cNvPr id="0" name=""/>
        <dsp:cNvSpPr/>
      </dsp:nvSpPr>
      <dsp:spPr>
        <a:xfrm>
          <a:off x="2518855" y="771948"/>
          <a:ext cx="285213" cy="2310452"/>
        </a:xfrm>
        <a:custGeom>
          <a:avLst/>
          <a:gdLst/>
          <a:ahLst/>
          <a:cxnLst/>
          <a:rect l="0" t="0" r="0" b="0"/>
          <a:pathLst>
            <a:path>
              <a:moveTo>
                <a:pt x="285213" y="0"/>
              </a:moveTo>
              <a:lnTo>
                <a:pt x="285213" y="2310452"/>
              </a:lnTo>
              <a:lnTo>
                <a:pt x="0" y="2310452"/>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2119" y="2670706"/>
          <a:ext cx="2516735" cy="82338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1"/>
            <a:t>لا ترفض أي نص، بل حللها جميعا</a:t>
          </a:r>
          <a:endParaRPr lang="es-ES" sz="2400" b="1" kern="1200" dirty="0"/>
        </a:p>
      </dsp:txBody>
      <dsp:txXfrm>
        <a:off x="26235" y="2694822"/>
        <a:ext cx="2468503" cy="775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9739193" y="96838"/>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rtl="1">
            <a:lnSpc>
              <a:spcPct val="90000"/>
            </a:lnSpc>
            <a:spcBef>
              <a:spcPct val="0"/>
            </a:spcBef>
            <a:spcAft>
              <a:spcPct val="35000"/>
            </a:spcAft>
            <a:buNone/>
          </a:pPr>
          <a:r>
            <a:rPr lang="ar-SA" sz="1800" b="1" kern="1200" noProof="1">
              <a:effectLst>
                <a:outerShdw blurRad="38100" dist="38100" dir="2700000" algn="tl">
                  <a:srgbClr val="000000"/>
                </a:outerShdw>
              </a:effectLst>
            </a:rPr>
            <a:t>يجعلنا نرى حقيقتنا</a:t>
          </a:r>
          <a:br>
            <a:rPr lang="ar-SA" sz="1800" b="1" kern="1200" noProof="1">
              <a:effectLst>
                <a:outerShdw blurRad="38100" dist="38100" dir="2700000" algn="tl">
                  <a:srgbClr val="000000"/>
                </a:outerShdw>
              </a:effectLst>
            </a:rPr>
          </a:br>
          <a:r>
            <a:rPr lang="ar-SA" sz="1800" b="1" kern="1200" noProof="1">
              <a:effectLst>
                <a:outerShdw blurRad="38100" dist="38100" dir="2700000" algn="tl">
                  <a:srgbClr val="000000"/>
                </a:outerShdw>
              </a:effectLst>
            </a:rPr>
            <a:t>(عبرانيين </a:t>
          </a:r>
          <a:r>
            <a:rPr lang="fr-FR" sz="1800" b="1" kern="1200" noProof="1">
              <a:effectLst>
                <a:outerShdw blurRad="38100" dist="38100" dir="2700000" algn="tl">
                  <a:srgbClr val="000000"/>
                </a:outerShdw>
              </a:effectLst>
            </a:rPr>
            <a:t>12:4</a:t>
          </a:r>
          <a:r>
            <a:rPr lang="ar-SA" sz="1800" b="1" kern="1200" noProof="1">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9781369" y="139014"/>
        <a:ext cx="1823647" cy="1355648"/>
      </dsp:txXfrm>
    </dsp:sp>
    <dsp:sp modelId="{6C468082-A093-40C5-B5E6-41F8FA05CB25}">
      <dsp:nvSpPr>
        <dsp:cNvPr id="0" name=""/>
        <dsp:cNvSpPr/>
      </dsp:nvSpPr>
      <dsp:spPr>
        <a:xfrm rot="10832309">
          <a:off x="9373085" y="670497"/>
          <a:ext cx="258723"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9450700" y="724922"/>
        <a:ext cx="181106" cy="162180"/>
      </dsp:txXfrm>
    </dsp:sp>
    <dsp:sp modelId="{E2669A77-472B-4973-A92F-D98F8ED6B2AF}">
      <dsp:nvSpPr>
        <dsp:cNvPr id="0" name=""/>
        <dsp:cNvSpPr/>
      </dsp:nvSpPr>
      <dsp:spPr>
        <a:xfrm>
          <a:off x="7343057" y="74318"/>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rtl="1">
            <a:lnSpc>
              <a:spcPct val="90000"/>
            </a:lnSpc>
            <a:spcBef>
              <a:spcPct val="0"/>
            </a:spcBef>
            <a:spcAft>
              <a:spcPct val="35000"/>
            </a:spcAft>
            <a:buNone/>
          </a:pPr>
          <a:r>
            <a:rPr lang="ar-SA" sz="1800" b="1" kern="1200" noProof="1">
              <a:effectLst>
                <a:outerShdw blurRad="38100" dist="38100" dir="2700000" algn="tl">
                  <a:srgbClr val="000000"/>
                </a:outerShdw>
              </a:effectLst>
            </a:rPr>
            <a:t>إنه يبعدنا عن الخطيئة</a:t>
          </a:r>
          <a:br>
            <a:rPr lang="ar-SA" sz="1800" b="1" kern="1200" noProof="1">
              <a:effectLst>
                <a:outerShdw blurRad="38100" dist="38100" dir="2700000" algn="tl">
                  <a:srgbClr val="000000"/>
                </a:outerShdw>
              </a:effectLst>
            </a:rPr>
          </a:br>
          <a:r>
            <a:rPr lang="ar-SA" sz="1800" b="1" kern="1200" noProof="1">
              <a:effectLst>
                <a:outerShdw blurRad="38100" dist="38100" dir="2700000" algn="tl">
                  <a:srgbClr val="000000"/>
                </a:outerShdw>
              </a:effectLst>
            </a:rPr>
            <a:t>(مزمور </a:t>
          </a:r>
          <a:r>
            <a:rPr lang="fr-FR" sz="1800" b="1" kern="1200" noProof="1">
              <a:effectLst>
                <a:outerShdw blurRad="38100" dist="38100" dir="2700000" algn="tl">
                  <a:srgbClr val="000000"/>
                </a:outerShdw>
              </a:effectLst>
            </a:rPr>
            <a:t>11:119</a:t>
          </a:r>
          <a:r>
            <a:rPr lang="ar-SA" sz="1800" b="1" kern="1200" noProof="1">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7385233" y="116494"/>
        <a:ext cx="1823647" cy="1355648"/>
      </dsp:txXfrm>
    </dsp:sp>
    <dsp:sp modelId="{EC3367F0-5659-4024-9E51-ED48FD4D60B3}">
      <dsp:nvSpPr>
        <dsp:cNvPr id="0" name=""/>
        <dsp:cNvSpPr/>
      </dsp:nvSpPr>
      <dsp:spPr>
        <a:xfrm rot="10769821">
          <a:off x="6955271" y="669745"/>
          <a:ext cx="274042"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7036359" y="723449"/>
        <a:ext cx="192952" cy="162180"/>
      </dsp:txXfrm>
    </dsp:sp>
    <dsp:sp modelId="{420B7C76-98E9-41D0-AB08-C326E9038D37}">
      <dsp:nvSpPr>
        <dsp:cNvPr id="0" name=""/>
        <dsp:cNvSpPr/>
      </dsp:nvSpPr>
      <dsp:spPr>
        <a:xfrm>
          <a:off x="4918016"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rtl="1">
            <a:lnSpc>
              <a:spcPct val="90000"/>
            </a:lnSpc>
            <a:spcBef>
              <a:spcPct val="0"/>
            </a:spcBef>
            <a:spcAft>
              <a:spcPct val="35000"/>
            </a:spcAft>
            <a:buNone/>
          </a:pPr>
          <a:r>
            <a:rPr lang="ar-SA" sz="1800" b="1" kern="1200" dirty="0"/>
            <a:t>هي غذاءُ نفوسِنا </a:t>
          </a:r>
          <a:endParaRPr lang="fr-FR" sz="1800" b="1" kern="1200" dirty="0"/>
        </a:p>
        <a:p>
          <a:pPr marL="0" lvl="0" indent="0" algn="ctr" defTabSz="800100" rtl="1">
            <a:lnSpc>
              <a:spcPct val="90000"/>
            </a:lnSpc>
            <a:spcBef>
              <a:spcPct val="0"/>
            </a:spcBef>
            <a:spcAft>
              <a:spcPct val="35000"/>
            </a:spcAft>
            <a:buNone/>
          </a:pPr>
          <a:r>
            <a:rPr lang="ar-SA" sz="1800" kern="1200" dirty="0"/>
            <a:t>(سفر إرميا </a:t>
          </a:r>
          <a:r>
            <a:rPr lang="fr-FR" sz="1800" kern="1200" dirty="0"/>
            <a:t>16:15</a:t>
          </a:r>
          <a:r>
            <a:rPr lang="ar-SA" sz="1800" kern="1200" dirty="0"/>
            <a:t>).</a:t>
          </a:r>
          <a:endParaRPr lang="es-ES" sz="1800" kern="1200" dirty="0">
            <a:effectLst>
              <a:outerShdw blurRad="38100" dist="38100" dir="2700000" algn="tl">
                <a:srgbClr val="000000"/>
              </a:outerShdw>
            </a:effectLst>
          </a:endParaRPr>
        </a:p>
      </dsp:txBody>
      <dsp:txXfrm>
        <a:off x="4960192" y="137783"/>
        <a:ext cx="1823647" cy="1355648"/>
      </dsp:txXfrm>
    </dsp:sp>
    <dsp:sp modelId="{715F3F80-D498-4A0A-B8DA-73F01AB47577}">
      <dsp:nvSpPr>
        <dsp:cNvPr id="0" name=""/>
        <dsp:cNvSpPr/>
      </dsp:nvSpPr>
      <dsp:spPr>
        <a:xfrm rot="10814981">
          <a:off x="4553173" y="675272"/>
          <a:ext cx="257824"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4630520" y="729501"/>
        <a:ext cx="180477" cy="162180"/>
      </dsp:txXfrm>
    </dsp:sp>
    <dsp:sp modelId="{6FBCEB90-616A-4B8E-8639-1346AC328E41}">
      <dsp:nvSpPr>
        <dsp:cNvPr id="0" name=""/>
        <dsp:cNvSpPr/>
      </dsp:nvSpPr>
      <dsp:spPr>
        <a:xfrm>
          <a:off x="2523561" y="85173"/>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rtl="1">
            <a:lnSpc>
              <a:spcPct val="90000"/>
            </a:lnSpc>
            <a:spcBef>
              <a:spcPct val="0"/>
            </a:spcBef>
            <a:spcAft>
              <a:spcPct val="35000"/>
            </a:spcAft>
            <a:buNone/>
          </a:pPr>
          <a:r>
            <a:rPr lang="ar-SA" sz="1800" b="1" kern="1200" noProof="1">
              <a:effectLst>
                <a:outerShdw blurRad="38100" dist="38100" dir="2700000" algn="tl">
                  <a:srgbClr val="000000"/>
                </a:outerShdw>
              </a:effectLst>
            </a:rPr>
            <a:t>يجعلنا ننمو روحيا </a:t>
          </a:r>
          <a:endParaRPr lang="fr-FR" sz="1800" b="1" kern="1200" noProof="1">
            <a:effectLst>
              <a:outerShdw blurRad="38100" dist="38100" dir="2700000" algn="tl">
                <a:srgbClr val="000000"/>
              </a:outerShdw>
            </a:effectLst>
          </a:endParaRPr>
        </a:p>
        <a:p>
          <a:pPr marL="0" lvl="0" indent="0" algn="ctr" defTabSz="800100" rtl="1">
            <a:lnSpc>
              <a:spcPct val="90000"/>
            </a:lnSpc>
            <a:spcBef>
              <a:spcPct val="0"/>
            </a:spcBef>
            <a:spcAft>
              <a:spcPct val="35000"/>
            </a:spcAft>
            <a:buNone/>
          </a:pPr>
          <a:r>
            <a:rPr lang="ar-SA" sz="1800" b="1" kern="1200" noProof="1">
              <a:effectLst>
                <a:outerShdw blurRad="38100" dist="38100" dir="2700000" algn="tl">
                  <a:srgbClr val="000000"/>
                </a:outerShdw>
              </a:effectLst>
            </a:rPr>
            <a:t>(1 بطرس 2:2)</a:t>
          </a:r>
          <a:endParaRPr lang="es-ES" sz="1800" kern="1200" dirty="0">
            <a:effectLst>
              <a:outerShdw blurRad="38100" dist="38100" dir="2700000" algn="tl">
                <a:srgbClr val="000000"/>
              </a:outerShdw>
            </a:effectLst>
          </a:endParaRPr>
        </a:p>
      </dsp:txBody>
      <dsp:txXfrm>
        <a:off x="2565737" y="127349"/>
        <a:ext cx="1823647" cy="1355648"/>
      </dsp:txXfrm>
    </dsp:sp>
    <dsp:sp modelId="{23E394F4-A05E-41D7-A968-AEBDC424CB5C}">
      <dsp:nvSpPr>
        <dsp:cNvPr id="0" name=""/>
        <dsp:cNvSpPr/>
      </dsp:nvSpPr>
      <dsp:spPr>
        <a:xfrm rot="10879517">
          <a:off x="2155329" y="642444"/>
          <a:ext cx="260262"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2233398" y="697407"/>
        <a:ext cx="182183" cy="162180"/>
      </dsp:txXfrm>
    </dsp:sp>
    <dsp:sp modelId="{30C7BF7C-D61E-4B93-9002-B275466A0842}">
      <dsp:nvSpPr>
        <dsp:cNvPr id="0" name=""/>
        <dsp:cNvSpPr/>
      </dsp:nvSpPr>
      <dsp:spPr>
        <a:xfrm>
          <a:off x="124632" y="29675"/>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rtl="1">
            <a:lnSpc>
              <a:spcPct val="90000"/>
            </a:lnSpc>
            <a:spcBef>
              <a:spcPct val="0"/>
            </a:spcBef>
            <a:spcAft>
              <a:spcPct val="35000"/>
            </a:spcAft>
            <a:buNone/>
          </a:pPr>
          <a:r>
            <a:rPr lang="ar-SA" sz="1800" b="1" kern="1200" noProof="1">
              <a:effectLst>
                <a:outerShdw blurRad="38100" dist="38100" dir="2700000" algn="tl">
                  <a:srgbClr val="000000"/>
                </a:outerShdw>
              </a:effectLst>
            </a:rPr>
            <a:t>يمنحنا الحياة</a:t>
          </a:r>
          <a:br>
            <a:rPr lang="ar-SA" sz="1800" b="1" kern="1200" noProof="1">
              <a:effectLst>
                <a:outerShdw blurRad="38100" dist="38100" dir="2700000" algn="tl">
                  <a:srgbClr val="000000"/>
                </a:outerShdw>
              </a:effectLst>
            </a:rPr>
          </a:br>
          <a:r>
            <a:rPr lang="ar-SA" sz="1800" b="1" kern="1200" noProof="1">
              <a:effectLst>
                <a:outerShdw blurRad="38100" dist="38100" dir="2700000" algn="tl">
                  <a:srgbClr val="000000"/>
                </a:outerShdw>
              </a:effectLst>
            </a:rPr>
            <a:t>(يوحنا </a:t>
          </a:r>
          <a:r>
            <a:rPr lang="fr-FR" sz="1800" b="1" kern="1200" noProof="1">
              <a:effectLst>
                <a:outerShdw blurRad="38100" dist="38100" dir="2700000" algn="tl">
                  <a:srgbClr val="000000"/>
                </a:outerShdw>
              </a:effectLst>
            </a:rPr>
            <a:t>63;6</a:t>
          </a:r>
          <a:r>
            <a:rPr lang="ar-SA" sz="1800" b="1" kern="1200" noProof="1">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166808" y="71851"/>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dirty="0"/>
            <a:t>عندما نتلقى الكتاب المقدس بهذه الطريقة...</a:t>
          </a:r>
          <a:endParaRPr lang="es-ES" sz="2400" b="1" kern="1200" dirty="0"/>
        </a:p>
      </dsp:txBody>
      <dsp:txXfrm>
        <a:off x="15719" y="17215"/>
        <a:ext cx="5811635" cy="505237"/>
      </dsp:txXfrm>
    </dsp:sp>
    <dsp:sp modelId="{034AB7BD-BAE1-4951-A6CC-9B7D701C3D9B}">
      <dsp:nvSpPr>
        <dsp:cNvPr id="0" name=""/>
        <dsp:cNvSpPr/>
      </dsp:nvSpPr>
      <dsp:spPr>
        <a:xfrm flipH="1">
          <a:off x="5306407"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16828"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1066800" rtl="1">
            <a:lnSpc>
              <a:spcPts val="1900"/>
            </a:lnSpc>
            <a:spcBef>
              <a:spcPct val="0"/>
            </a:spcBef>
            <a:spcAft>
              <a:spcPts val="0"/>
            </a:spcAft>
            <a:buNone/>
          </a:pPr>
          <a:r>
            <a:rPr lang="ar-SA" sz="2400" b="1" kern="1200" dirty="0">
              <a:solidFill>
                <a:schemeClr val="tx1"/>
              </a:solidFill>
            </a:rPr>
            <a:t>يظهر لنا حالة علاقتنا مع الله</a:t>
          </a:r>
          <a:endParaRPr lang="es-ES" sz="2400" b="1" kern="1200" dirty="0">
            <a:solidFill>
              <a:schemeClr val="tx1"/>
            </a:solidFill>
          </a:endParaRPr>
        </a:p>
      </dsp:txBody>
      <dsp:txXfrm>
        <a:off x="43031" y="660976"/>
        <a:ext cx="5219822" cy="484269"/>
      </dsp:txXfrm>
    </dsp:sp>
    <dsp:sp modelId="{142A125E-D469-41B9-A81F-E8C610791EBC}">
      <dsp:nvSpPr>
        <dsp:cNvPr id="0" name=""/>
        <dsp:cNvSpPr/>
      </dsp:nvSpPr>
      <dsp:spPr>
        <a:xfrm flipH="1">
          <a:off x="5306407"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16828"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ts val="1900"/>
            </a:lnSpc>
            <a:spcBef>
              <a:spcPct val="0"/>
            </a:spcBef>
            <a:spcAft>
              <a:spcPts val="0"/>
            </a:spcAft>
            <a:buNone/>
          </a:pPr>
          <a:r>
            <a:rPr lang="ar-SA" sz="2400" b="1" kern="1200" dirty="0">
              <a:solidFill>
                <a:prstClr val="black"/>
              </a:solidFill>
              <a:latin typeface="Aptos" panose="02110004020202020204"/>
              <a:ea typeface="+mn-ea"/>
              <a:cs typeface="+mn-cs"/>
            </a:rPr>
            <a:t>تخبرنا كيف نقوي هذه العلاقة</a:t>
          </a:r>
          <a:endParaRPr lang="es-ES" sz="2400" b="1" kern="1200" dirty="0">
            <a:solidFill>
              <a:prstClr val="black"/>
            </a:solidFill>
            <a:latin typeface="Aptos" panose="02110004020202020204"/>
            <a:ea typeface="+mn-ea"/>
            <a:cs typeface="+mn-cs"/>
          </a:endParaRPr>
        </a:p>
      </dsp:txBody>
      <dsp:txXfrm>
        <a:off x="43031" y="1262053"/>
        <a:ext cx="5219822" cy="484269"/>
      </dsp:txXfrm>
    </dsp:sp>
    <dsp:sp modelId="{8319C1FC-A1D9-469A-B04C-BD9DCAC46959}">
      <dsp:nvSpPr>
        <dsp:cNvPr id="0" name=""/>
        <dsp:cNvSpPr/>
      </dsp:nvSpPr>
      <dsp:spPr>
        <a:xfrm flipH="1">
          <a:off x="5306407"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16828"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066800" rtl="1">
            <a:lnSpc>
              <a:spcPts val="1900"/>
            </a:lnSpc>
            <a:spcBef>
              <a:spcPct val="0"/>
            </a:spcBef>
            <a:spcAft>
              <a:spcPts val="0"/>
            </a:spcAft>
            <a:buNone/>
          </a:pPr>
          <a:r>
            <a:rPr lang="ar-SA" sz="2400" b="1" kern="1200" dirty="0">
              <a:solidFill>
                <a:schemeClr val="tx1"/>
              </a:solidFill>
            </a:rPr>
            <a:t>نحن نمر بتحول تدريجي</a:t>
          </a:r>
          <a:endParaRPr lang="es-ES" sz="2400" b="1" kern="1200" dirty="0">
            <a:solidFill>
              <a:schemeClr val="tx1"/>
            </a:solidFill>
          </a:endParaRPr>
        </a:p>
      </dsp:txBody>
      <dsp:txXfrm>
        <a:off x="43031" y="1863129"/>
        <a:ext cx="5219822" cy="484269"/>
      </dsp:txXfrm>
    </dsp:sp>
    <dsp:sp modelId="{E4CB6EEB-4F03-44B1-AE8E-FE6B92B0943E}">
      <dsp:nvSpPr>
        <dsp:cNvPr id="0" name=""/>
        <dsp:cNvSpPr/>
      </dsp:nvSpPr>
      <dsp:spPr>
        <a:xfrm flipH="1">
          <a:off x="5306407"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16828"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ts val="1900"/>
            </a:lnSpc>
            <a:spcBef>
              <a:spcPct val="0"/>
            </a:spcBef>
            <a:spcAft>
              <a:spcPts val="0"/>
            </a:spcAft>
            <a:buNone/>
          </a:pPr>
          <a:r>
            <a:rPr lang="ar-SA" sz="2400" b="1" kern="1200" dirty="0">
              <a:solidFill>
                <a:prstClr val="black"/>
              </a:solidFill>
              <a:latin typeface="Aptos" panose="02110004020202020204"/>
              <a:ea typeface="+mn-ea"/>
              <a:cs typeface="+mn-cs"/>
            </a:rPr>
            <a:t>نحن نقترب من يسوع</a:t>
          </a:r>
          <a:endParaRPr lang="es-ES" sz="2400" b="1" kern="1200" dirty="0">
            <a:solidFill>
              <a:prstClr val="black"/>
            </a:solidFill>
            <a:latin typeface="Aptos" panose="02110004020202020204"/>
            <a:ea typeface="+mn-ea"/>
            <a:cs typeface="+mn-cs"/>
          </a:endParaRPr>
        </a:p>
      </dsp:txBody>
      <dsp:txXfrm>
        <a:off x="43031" y="2464206"/>
        <a:ext cx="5219822" cy="484269"/>
      </dsp:txXfrm>
    </dsp:sp>
    <dsp:sp modelId="{5311544D-30AD-43D3-B056-CF9BF3272E16}">
      <dsp:nvSpPr>
        <dsp:cNvPr id="0" name=""/>
        <dsp:cNvSpPr/>
      </dsp:nvSpPr>
      <dsp:spPr>
        <a:xfrm flipH="1">
          <a:off x="5306407"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16828"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ts val="1900"/>
            </a:lnSpc>
            <a:spcBef>
              <a:spcPct val="0"/>
            </a:spcBef>
            <a:spcAft>
              <a:spcPts val="0"/>
            </a:spcAft>
            <a:buNone/>
          </a:pPr>
          <a:r>
            <a:rPr lang="ar-SA" sz="2400" b="1" kern="1200" dirty="0">
              <a:solidFill>
                <a:prstClr val="black"/>
              </a:solidFill>
              <a:latin typeface="Aptos" panose="02110004020202020204"/>
              <a:ea typeface="+mn-ea"/>
              <a:cs typeface="+mn-cs"/>
            </a:rPr>
            <a:t>يجعلنا حكماء من أجل الخلاص</a:t>
          </a:r>
          <a:endParaRPr lang="es-ES" sz="2400" b="1" kern="1200" dirty="0">
            <a:solidFill>
              <a:prstClr val="black"/>
            </a:solidFill>
            <a:latin typeface="Aptos" panose="02110004020202020204"/>
            <a:ea typeface="+mn-ea"/>
            <a:cs typeface="+mn-cs"/>
          </a:endParaRPr>
        </a:p>
      </dsp:txBody>
      <dsp:txXfrm>
        <a:off x="43031" y="3065282"/>
        <a:ext cx="5219822" cy="484269"/>
      </dsp:txXfrm>
    </dsp:sp>
    <dsp:sp modelId="{F80B0194-C76D-4F64-8EF8-1AB483AB753E}">
      <dsp:nvSpPr>
        <dsp:cNvPr id="0" name=""/>
        <dsp:cNvSpPr/>
      </dsp:nvSpPr>
      <dsp:spPr>
        <a:xfrm flipH="1">
          <a:off x="5306407"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16828"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ts val="1900"/>
            </a:lnSpc>
            <a:spcBef>
              <a:spcPct val="0"/>
            </a:spcBef>
            <a:spcAft>
              <a:spcPts val="0"/>
            </a:spcAft>
            <a:buNone/>
          </a:pPr>
          <a:r>
            <a:rPr lang="ar-SA" sz="2400" b="1" kern="1200" dirty="0">
              <a:solidFill>
                <a:schemeClr val="tx1"/>
              </a:solidFill>
            </a:rPr>
            <a:t>ننمو في معرفة الحقيقة</a:t>
          </a:r>
          <a:endParaRPr lang="es-ES" sz="2400" b="1" kern="1200" dirty="0">
            <a:solidFill>
              <a:schemeClr val="tx1"/>
            </a:solidFill>
          </a:endParaRPr>
        </a:p>
      </dsp:txBody>
      <dsp:txXfrm>
        <a:off x="43031" y="3666359"/>
        <a:ext cx="5219822" cy="484269"/>
      </dsp:txXfrm>
    </dsp:sp>
    <dsp:sp modelId="{4318AA3B-2457-4F9C-A3AC-61A75DEAB590}">
      <dsp:nvSpPr>
        <dsp:cNvPr id="0" name=""/>
        <dsp:cNvSpPr/>
      </dsp:nvSpPr>
      <dsp:spPr>
        <a:xfrm flipH="1">
          <a:off x="5306407"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16828"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ts val="1900"/>
            </a:lnSpc>
            <a:spcBef>
              <a:spcPct val="0"/>
            </a:spcBef>
            <a:spcAft>
              <a:spcPts val="0"/>
            </a:spcAft>
            <a:buNone/>
          </a:pPr>
          <a:r>
            <a:rPr lang="ar-SA" sz="2400" b="1" kern="1200" dirty="0">
              <a:solidFill>
                <a:schemeClr val="tx1"/>
              </a:solidFill>
            </a:rPr>
            <a:t>إيماننا ينمو ويقوي</a:t>
          </a:r>
          <a:endParaRPr lang="es-ES" sz="2400" b="1" kern="1200" dirty="0">
            <a:solidFill>
              <a:schemeClr val="tx1"/>
            </a:solidFill>
          </a:endParaRPr>
        </a:p>
      </dsp:txBody>
      <dsp:txXfrm>
        <a:off x="43031" y="4267435"/>
        <a:ext cx="5219822" cy="484269"/>
      </dsp:txXfrm>
    </dsp:sp>
    <dsp:sp modelId="{5FDE71CD-4CD1-45C3-B63E-763B50391B24}">
      <dsp:nvSpPr>
        <dsp:cNvPr id="0" name=""/>
        <dsp:cNvSpPr/>
      </dsp:nvSpPr>
      <dsp:spPr>
        <a:xfrm flipH="1">
          <a:off x="5306407"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16828"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ts val="1900"/>
            </a:lnSpc>
            <a:spcBef>
              <a:spcPct val="0"/>
            </a:spcBef>
            <a:spcAft>
              <a:spcPts val="0"/>
            </a:spcAft>
            <a:buNone/>
          </a:pPr>
          <a:r>
            <a:rPr lang="ar-SA" sz="2400" b="1" kern="1200" dirty="0">
              <a:effectLst>
                <a:outerShdw blurRad="38100" dist="38100" dir="2700000" algn="tl">
                  <a:srgbClr val="000000"/>
                </a:outerShdw>
              </a:effectLst>
            </a:rPr>
            <a:t>لدينا أمل</a:t>
          </a:r>
          <a:endParaRPr lang="es-ES" sz="2400" b="1" kern="1200" dirty="0">
            <a:effectLst>
              <a:outerShdw blurRad="38100" dist="38100" dir="2700000" algn="tl">
                <a:srgbClr val="000000"/>
              </a:outerShdw>
            </a:effectLst>
          </a:endParaRPr>
        </a:p>
      </dsp:txBody>
      <dsp:txXfrm>
        <a:off x="43031" y="4868512"/>
        <a:ext cx="5219822" cy="484269"/>
      </dsp:txXfrm>
    </dsp:sp>
    <dsp:sp modelId="{28A4FF88-7095-4169-9A82-CF8EDC1C937E}">
      <dsp:nvSpPr>
        <dsp:cNvPr id="0" name=""/>
        <dsp:cNvSpPr/>
      </dsp:nvSpPr>
      <dsp:spPr>
        <a:xfrm flipH="1">
          <a:off x="5306407"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16828"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ts val="1900"/>
            </a:lnSpc>
            <a:spcBef>
              <a:spcPct val="0"/>
            </a:spcBef>
            <a:spcAft>
              <a:spcPts val="0"/>
            </a:spcAft>
            <a:buNone/>
          </a:pPr>
          <a:r>
            <a:rPr lang="ar-SA" sz="2400" b="1" kern="1200" dirty="0">
              <a:effectLst>
                <a:outerShdw blurRad="38100" dist="38100" dir="2700000" algn="tl">
                  <a:srgbClr val="000000"/>
                </a:outerShdw>
              </a:effectLst>
            </a:rPr>
            <a:t>نحن ندرك أن حياة أفضل وأبدية ورائعة تنتظرنا</a:t>
          </a:r>
          <a:endParaRPr lang="es-ES" sz="2400" b="1" kern="1200" dirty="0">
            <a:effectLst>
              <a:outerShdw blurRad="38100" dist="38100" dir="2700000" algn="tl">
                <a:srgbClr val="000000"/>
              </a:outerShdw>
            </a:effectLst>
          </a:endParaRPr>
        </a:p>
      </dsp:txBody>
      <dsp:txXfrm>
        <a:off x="43031"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19/04/2026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19/04/2026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19/04/2026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6.jpeg"/><Relationship Id="rId5" Type="http://schemas.openxmlformats.org/officeDocument/2006/relationships/diagramQuickStyle" Target="../diagrams/quickStyle2.xml"/><Relationship Id="rId10" Type="http://schemas.openxmlformats.org/officeDocument/2006/relationships/image" Target="../media/image15.jpeg"/><Relationship Id="rId4" Type="http://schemas.openxmlformats.org/officeDocument/2006/relationships/diagramLayout" Target="../diagrams/layout2.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diagramQuickStyle" Target="../diagrams/quickStyle3.xml"/><Relationship Id="rId12" Type="http://schemas.openxmlformats.org/officeDocument/2006/relationships/image" Target="../media/image24.jpe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3.png"/><Relationship Id="rId5" Type="http://schemas.openxmlformats.org/officeDocument/2006/relationships/diagramData" Target="../diagrams/data3.xml"/><Relationship Id="rId10" Type="http://schemas.openxmlformats.org/officeDocument/2006/relationships/image" Target="../media/image22.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7" name="Picture 6">
            <a:extLst>
              <a:ext uri="{FF2B5EF4-FFF2-40B4-BE49-F238E27FC236}">
                <a16:creationId xmlns:a16="http://schemas.microsoft.com/office/drawing/2014/main" id="{92A59558-CFBE-D48D-21E1-D1B04861E41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CuadroTexto 3">
            <a:extLst>
              <a:ext uri="{FF2B5EF4-FFF2-40B4-BE49-F238E27FC236}">
                <a16:creationId xmlns:a16="http://schemas.microsoft.com/office/drawing/2014/main" id="{F38BBDD5-77D7-E575-7465-3D0F3DCEB1AB}"/>
              </a:ext>
            </a:extLst>
          </p:cNvPr>
          <p:cNvSpPr txBox="1"/>
          <p:nvPr/>
        </p:nvSpPr>
        <p:spPr>
          <a:xfrm>
            <a:off x="6474941" y="4638017"/>
            <a:ext cx="5503804"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rtl="1"/>
            <a:r>
              <a:rPr lang="ar-SA" sz="6000" b="1" noProof="1">
                <a:ln w="9525">
                  <a:noFill/>
                  <a:prstDash val="solid"/>
                </a:ln>
                <a:solidFill>
                  <a:schemeClr val="accent3">
                    <a:lumMod val="75000"/>
                  </a:schemeClr>
                </a:solidFill>
                <a:effectLst>
                  <a:outerShdw blurRad="12700" dist="38100" dir="2700000" algn="tl" rotWithShape="0">
                    <a:srgbClr val="6E471D"/>
                  </a:outerShdw>
                </a:effectLst>
              </a:rPr>
              <a:t>دور</a:t>
            </a:r>
            <a:br>
              <a:rPr lang="ar-SA" sz="6000" b="1" noProof="1">
                <a:ln w="9525">
                  <a:noFill/>
                  <a:prstDash val="solid"/>
                </a:ln>
                <a:solidFill>
                  <a:schemeClr val="accent3">
                    <a:lumMod val="75000"/>
                  </a:schemeClr>
                </a:solidFill>
                <a:effectLst>
                  <a:outerShdw blurRad="12700" dist="38100" dir="2700000" algn="tl" rotWithShape="0">
                    <a:srgbClr val="6E471D"/>
                  </a:outerShdw>
                </a:effectLst>
              </a:rPr>
            </a:br>
            <a:r>
              <a:rPr lang="ar-SA" sz="6000" b="1" noProof="1">
                <a:ln w="9525">
                  <a:noFill/>
                  <a:prstDash val="solid"/>
                </a:ln>
                <a:solidFill>
                  <a:schemeClr val="accent3">
                    <a:lumMod val="75000"/>
                  </a:schemeClr>
                </a:solidFill>
                <a:effectLst>
                  <a:outerShdw blurRad="12700" dist="38100" dir="2700000" algn="tl" rotWithShape="0">
                    <a:srgbClr val="6E471D"/>
                  </a:outerShdw>
                </a:effectLst>
              </a:rPr>
              <a:t>الكتاب المقدس</a:t>
            </a:r>
            <a:endParaRPr lang="fr-FR" sz="6000" b="1" noProof="1">
              <a:ln w="9525">
                <a:noFill/>
                <a:prstDash val="solid"/>
              </a:ln>
              <a:solidFill>
                <a:schemeClr val="accent3">
                  <a:lumMod val="75000"/>
                </a:schemeClr>
              </a:solidFill>
              <a:effectLst>
                <a:outerShdw blurRad="12700" dist="38100" dir="2700000" algn="tl" rotWithShape="0">
                  <a:srgbClr val="6E471D"/>
                </a:outerShdw>
              </a:effectLst>
            </a:endParaRPr>
          </a:p>
        </p:txBody>
      </p:sp>
      <p:sp>
        <p:nvSpPr>
          <p:cNvPr id="3" name="CuadroTexto 5">
            <a:extLst>
              <a:ext uri="{FF2B5EF4-FFF2-40B4-BE49-F238E27FC236}">
                <a16:creationId xmlns:a16="http://schemas.microsoft.com/office/drawing/2014/main" id="{61A7ED12-62EC-F1C6-C118-E695F6DCF053}"/>
              </a:ext>
            </a:extLst>
          </p:cNvPr>
          <p:cNvSpPr txBox="1"/>
          <p:nvPr/>
        </p:nvSpPr>
        <p:spPr>
          <a:xfrm>
            <a:off x="426982" y="6527581"/>
            <a:ext cx="2113079" cy="338554"/>
          </a:xfrm>
          <a:prstGeom prst="rect">
            <a:avLst/>
          </a:prstGeom>
          <a:noFill/>
        </p:spPr>
        <p:txBody>
          <a:bodyPr wrap="none" rtlCol="0">
            <a:spAutoFit/>
          </a:bodyPr>
          <a:lstStyle/>
          <a:p>
            <a:pPr algn="r" rtl="1"/>
            <a:r>
              <a:rPr lang="ar-SA" sz="1600" b="1" noProof="1">
                <a:solidFill>
                  <a:srgbClr val="7B2807"/>
                </a:solidFill>
              </a:rPr>
              <a:t>الدرس 4 - 25 أبريل 2026</a:t>
            </a:r>
            <a:endParaRPr lang="fr-FR" sz="1600" noProof="1"/>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1384A2DD-673C-C01D-150E-8B19C66385EE}"/>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32360" y="5229503"/>
            <a:ext cx="8591550" cy="1569660"/>
          </a:xfrm>
          <a:prstGeom prst="rect">
            <a:avLst/>
          </a:prstGeom>
          <a:noFill/>
        </p:spPr>
        <p:txBody>
          <a:bodyPr wrap="square">
            <a:spAutoFit/>
          </a:bodyPr>
          <a:lstStyle/>
          <a:p>
            <a:pPr lvl="0" algn="ctr" rtl="1">
              <a:spcAft>
                <a:spcPts val="600"/>
              </a:spcAft>
              <a:defRPr/>
            </a:pPr>
            <a:r>
              <a:rPr kumimoji="0" lang="fr-FR" sz="2800" i="0" u="none" strike="noStrike" kern="1200" cap="none" spc="0" normalizeH="0" baseline="0" noProof="1">
                <a:ln>
                  <a:noFill/>
                </a:ln>
                <a:solidFill>
                  <a:schemeClr val="tx2">
                    <a:lumMod val="10000"/>
                    <a:lumOff val="90000"/>
                  </a:schemeClr>
                </a:solidFill>
                <a:effectLst/>
                <a:uLnTx/>
                <a:uFillTx/>
                <a:latin typeface="Comic Sans MS" panose="030F0702030302020204" pitchFamily="66" charset="0"/>
                <a:ea typeface="+mn-ea"/>
                <a:cs typeface="+mn-cs"/>
              </a:rPr>
              <a:t>“</a:t>
            </a:r>
            <a:r>
              <a:rPr lang="ar-SA" sz="3200" i="0" dirty="0">
                <a:solidFill>
                  <a:schemeClr val="tx2">
                    <a:lumMod val="10000"/>
                    <a:lumOff val="90000"/>
                  </a:schemeClr>
                </a:solidFill>
                <a:effectLst/>
                <a:latin typeface="Inter"/>
              </a:rPr>
              <a:t>لأنَّ كلِمَةَ اللهِ حَيَّةٌ وفَعّالَةٌ وأمضَى مِنْ كُلِّ سيفٍ ذي حَدَّينِ، وخارِقَةٌ إلَى مَفرَقِ النَّفسِ والرّوحِ والمَفاصِلِ والمِخاخِ، ومُمَيِّزَةٌ أفكارَ القَلبِ ونيّاتِهِ</a:t>
            </a:r>
            <a:r>
              <a:rPr lang="fr-FR" sz="3200" i="0" dirty="0">
                <a:solidFill>
                  <a:schemeClr val="tx2">
                    <a:lumMod val="10000"/>
                    <a:lumOff val="90000"/>
                  </a:schemeClr>
                </a:solidFill>
                <a:effectLst/>
                <a:latin typeface="Inter"/>
              </a:rPr>
              <a:t> </a:t>
            </a:r>
            <a:r>
              <a:rPr lang="ar-SA" sz="2200" b="1" noProof="1">
                <a:solidFill>
                  <a:srgbClr val="D3E2E9"/>
                </a:solidFill>
                <a:latin typeface="Comic Sans MS" panose="030F0702030302020204" pitchFamily="66" charset="0"/>
              </a:rPr>
              <a:t>(</a:t>
            </a:r>
            <a:r>
              <a:rPr lang="ar-SA" noProof="1">
                <a:solidFill>
                  <a:srgbClr val="D3E2E9"/>
                </a:solidFill>
                <a:latin typeface="Comic Sans MS" panose="030F0702030302020204" pitchFamily="66" charset="0"/>
              </a:rPr>
              <a:t>عبرانيين </a:t>
            </a:r>
            <a:r>
              <a:rPr lang="fr-FR" noProof="1">
                <a:solidFill>
                  <a:srgbClr val="D3E2E9"/>
                </a:solidFill>
                <a:latin typeface="Comic Sans MS" panose="030F0702030302020204" pitchFamily="66" charset="0"/>
              </a:rPr>
              <a:t>12:4</a:t>
            </a:r>
            <a:r>
              <a:rPr lang="ar-SA" sz="2200" b="1" noProof="1">
                <a:solidFill>
                  <a:srgbClr val="D3E2E9"/>
                </a:solidFill>
                <a:latin typeface="Comic Sans MS" panose="030F0702030302020204" pitchFamily="66" charset="0"/>
              </a:rPr>
              <a:t>).</a:t>
            </a:r>
            <a:endParaRPr kumimoji="0" lang="fr-FR" sz="2000" b="1" i="0" u="none" strike="noStrike" kern="1200" cap="none" spc="0" normalizeH="0" baseline="0" noProof="1">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8988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7D373-616F-9CD2-1608-A82F93E0AE0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FFB2257-BA0C-10CB-F2EE-FD2823B476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97DE0947-D473-9C42-1476-64D7113D5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3F40614B-69A4-7B67-B555-98A0E016A46C}"/>
              </a:ext>
            </a:extLst>
          </p:cNvPr>
          <p:cNvSpPr txBox="1"/>
          <p:nvPr/>
        </p:nvSpPr>
        <p:spPr>
          <a:xfrm>
            <a:off x="221974" y="67114"/>
            <a:ext cx="6745356" cy="1200329"/>
          </a:xfrm>
          <a:prstGeom prst="rect">
            <a:avLst/>
          </a:prstGeom>
          <a:noFill/>
        </p:spPr>
        <p:txBody>
          <a:bodyPr wrap="square" rtlCol="0">
            <a:spAutoFit/>
          </a:bodyPr>
          <a:lstStyle/>
          <a:p>
            <a:pPr algn="r" rtl="1">
              <a:spcBef>
                <a:spcPts val="600"/>
              </a:spcBef>
            </a:pPr>
            <a:r>
              <a:rPr lang="ar-SA" sz="2400" b="1" dirty="0"/>
              <a:t>الكتاب المقدس هو أكثر الكتب مبيعًا في العالم، إذ يفوق عدد نسخه خمسة أضعاف الكتاب الذي يأتي في المرتبة الثانية في القائمة. ومع ذلك، لم يكن الأمر كذلك دائمًا.</a:t>
            </a:r>
            <a:endParaRPr lang="fr-FR" sz="2400" b="1" noProof="1"/>
          </a:p>
        </p:txBody>
      </p:sp>
      <p:pic>
        <p:nvPicPr>
          <p:cNvPr id="7" name="Imagen 6">
            <a:extLst>
              <a:ext uri="{FF2B5EF4-FFF2-40B4-BE49-F238E27FC236}">
                <a16:creationId xmlns:a16="http://schemas.microsoft.com/office/drawing/2014/main" id="{F5903E62-46A2-D166-BA6B-869A15970EB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AE6E5019-A154-6D58-36E5-CAE3538E248B}"/>
              </a:ext>
            </a:extLst>
          </p:cNvPr>
          <p:cNvSpPr txBox="1"/>
          <p:nvPr/>
        </p:nvSpPr>
        <p:spPr>
          <a:xfrm>
            <a:off x="3590287" y="2053234"/>
            <a:ext cx="3377043" cy="2308324"/>
          </a:xfrm>
          <a:prstGeom prst="rect">
            <a:avLst/>
          </a:prstGeom>
          <a:noFill/>
        </p:spPr>
        <p:txBody>
          <a:bodyPr wrap="square">
            <a:spAutoFit/>
          </a:bodyPr>
          <a:lstStyle/>
          <a:p>
            <a:pPr algn="r" rtl="1">
              <a:spcBef>
                <a:spcPts val="600"/>
              </a:spcBef>
            </a:pPr>
            <a:r>
              <a:rPr lang="ar-SA" sz="2400" b="1" dirty="0"/>
              <a:t>لولا حماية الله الخاصة، لكان الكتاب المقدس قد اختفى منذ زمن بعيد. لماذا؟</a:t>
            </a:r>
            <a:br>
              <a:rPr lang="ar-SA" sz="2400" b="1" dirty="0"/>
            </a:br>
            <a:r>
              <a:rPr lang="ar-SA" sz="2400" b="1" dirty="0"/>
              <a:t>ما الذي يميّز هذا الكتاب، الذي هو في الوقت نفسه محبوب جدًا ومكروه أيضًا؟</a:t>
            </a:r>
            <a:endParaRPr lang="fr-FR" sz="2400" b="1" noProof="1"/>
          </a:p>
        </p:txBody>
      </p:sp>
      <p:sp>
        <p:nvSpPr>
          <p:cNvPr id="6" name="CuadroTexto 5">
            <a:extLst>
              <a:ext uri="{FF2B5EF4-FFF2-40B4-BE49-F238E27FC236}">
                <a16:creationId xmlns:a16="http://schemas.microsoft.com/office/drawing/2014/main" id="{06E9EF0B-C8DF-4123-6F64-F27C7F2C1388}"/>
              </a:ext>
            </a:extLst>
          </p:cNvPr>
          <p:cNvSpPr txBox="1"/>
          <p:nvPr/>
        </p:nvSpPr>
        <p:spPr>
          <a:xfrm>
            <a:off x="221974" y="1244840"/>
            <a:ext cx="6745356" cy="830997"/>
          </a:xfrm>
          <a:prstGeom prst="rect">
            <a:avLst/>
          </a:prstGeom>
          <a:noFill/>
        </p:spPr>
        <p:txBody>
          <a:bodyPr wrap="square">
            <a:spAutoFit/>
          </a:bodyPr>
          <a:lstStyle/>
          <a:p>
            <a:pPr lvl="0" algn="r" rtl="1">
              <a:spcBef>
                <a:spcPts val="600"/>
              </a:spcBef>
              <a:defRPr/>
            </a:pPr>
            <a:r>
              <a:rPr lang="ar-SA" sz="2400" b="1" dirty="0"/>
              <a:t>كان هناك وقتٌ كان فيه امتلاك الكتاب المقدس، أو قراءته، أو حتى التحدث عنه سببًا للسجن أو التعذيب، بل وحتى الموت.</a:t>
            </a:r>
            <a:endParaRPr kumimoji="0" lang="fr-FR" sz="2400" b="1" i="0" u="none" strike="noStrike" kern="1200" cap="none" spc="0" normalizeH="0" baseline="0" noProof="1">
              <a:ln>
                <a:noFill/>
              </a:ln>
              <a:solidFill>
                <a:prstClr val="black"/>
              </a:solidFill>
              <a:effectLst/>
              <a:uLnTx/>
              <a:uFillTx/>
              <a:latin typeface="Aptos" panose="02110004020202020204"/>
            </a:endParaRPr>
          </a:p>
        </p:txBody>
      </p:sp>
      <p:graphicFrame>
        <p:nvGraphicFramePr>
          <p:cNvPr id="2" name="Diagrama 1">
            <a:extLst>
              <a:ext uri="{FF2B5EF4-FFF2-40B4-BE49-F238E27FC236}">
                <a16:creationId xmlns:a16="http://schemas.microsoft.com/office/drawing/2014/main" id="{7EE5F567-BEB9-EC3A-E9FF-50334169734C}"/>
              </a:ext>
            </a:extLst>
          </p:cNvPr>
          <p:cNvGraphicFramePr/>
          <p:nvPr>
            <p:extLst>
              <p:ext uri="{D42A27DB-BD31-4B8C-83A1-F6EECF244321}">
                <p14:modId xmlns:p14="http://schemas.microsoft.com/office/powerpoint/2010/main" val="26887463"/>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9474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
                                            <p:graphicEl>
                                              <a:dgm id="{0883BAA4-B7B1-42E8-8BDA-A7AF965CC56F}"/>
                                            </p:graphicEl>
                                          </p:spTgt>
                                        </p:tgtEl>
                                        <p:attrNameLst>
                                          <p:attrName>style.visibility</p:attrName>
                                        </p:attrNameLst>
                                      </p:cBhvr>
                                      <p:to>
                                        <p:strVal val="visible"/>
                                      </p:to>
                                    </p:set>
                                    <p:anim calcmode="lin" valueType="num">
                                      <p:cBhvr>
                                        <p:cTn id="37" dur="500" fill="hold"/>
                                        <p:tgtEl>
                                          <p:spTgt spid="2">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2">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2">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2">
                                            <p:graphicEl>
                                              <a:dgm id="{8A4485F0-5830-409E-BD89-B4EC82E10F29}"/>
                                            </p:graphicEl>
                                          </p:spTgt>
                                        </p:tgtEl>
                                        <p:attrNameLst>
                                          <p:attrName>style.visibility</p:attrName>
                                        </p:attrNameLst>
                                      </p:cBhvr>
                                      <p:to>
                                        <p:strVal val="visible"/>
                                      </p:to>
                                    </p:set>
                                    <p:anim calcmode="lin" valueType="num">
                                      <p:cBhvr>
                                        <p:cTn id="43" dur="500" fill="hold"/>
                                        <p:tgtEl>
                                          <p:spTgt spid="2">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8A4485F0-5830-409E-BD89-B4EC82E10F29}"/>
                                            </p:graphicEl>
                                          </p:spTgt>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
                                            <p:graphicEl>
                                              <a:dgm id="{53126F07-6A32-4A1F-AEA6-80B671203E3C}"/>
                                            </p:graphicEl>
                                          </p:spTgt>
                                        </p:tgtEl>
                                        <p:attrNameLst>
                                          <p:attrName>style.visibility</p:attrName>
                                        </p:attrNameLst>
                                      </p:cBhvr>
                                      <p:to>
                                        <p:strVal val="visible"/>
                                      </p:to>
                                    </p:set>
                                    <p:animEffect transition="in" filter="wipe(right)">
                                      <p:cBhvr>
                                        <p:cTn id="49" dur="500"/>
                                        <p:tgtEl>
                                          <p:spTgt spid="2">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A0DB3F8B-7E73-4163-A969-64745ECA4B7F}"/>
                                            </p:graphicEl>
                                          </p:spTgt>
                                        </p:tgtEl>
                                        <p:attrNameLst>
                                          <p:attrName>style.visibility</p:attrName>
                                        </p:attrNameLst>
                                      </p:cBhvr>
                                      <p:to>
                                        <p:strVal val="visible"/>
                                      </p:to>
                                    </p:set>
                                    <p:anim calcmode="lin" valueType="num">
                                      <p:cBhvr>
                                        <p:cTn id="54" dur="500" fill="hold"/>
                                        <p:tgtEl>
                                          <p:spTgt spid="2">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A0DB3F8B-7E73-4163-A969-64745ECA4B7F}"/>
                                            </p:graphicEl>
                                          </p:spTgt>
                                        </p:tgtEl>
                                      </p:cBhvr>
                                    </p:animEffec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2">
                                            <p:graphicEl>
                                              <a:dgm id="{6982799C-B51F-49CE-9D77-C3372A051F25}"/>
                                            </p:graphicEl>
                                          </p:spTgt>
                                        </p:tgtEl>
                                        <p:attrNameLst>
                                          <p:attrName>style.visibility</p:attrName>
                                        </p:attrNameLst>
                                      </p:cBhvr>
                                      <p:to>
                                        <p:strVal val="visible"/>
                                      </p:to>
                                    </p:set>
                                    <p:animEffect transition="in" filter="wipe(right)">
                                      <p:cBhvr>
                                        <p:cTn id="60" dur="500"/>
                                        <p:tgtEl>
                                          <p:spTgt spid="2">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56BD2A48-F842-40CF-B491-A2E0608AEDBC}"/>
                                            </p:graphicEl>
                                          </p:spTgt>
                                        </p:tgtEl>
                                        <p:attrNameLst>
                                          <p:attrName>style.visibility</p:attrName>
                                        </p:attrNameLst>
                                      </p:cBhvr>
                                      <p:to>
                                        <p:strVal val="visible"/>
                                      </p:to>
                                    </p:set>
                                    <p:anim calcmode="lin" valueType="num">
                                      <p:cBhvr>
                                        <p:cTn id="65" dur="500" fill="hold"/>
                                        <p:tgtEl>
                                          <p:spTgt spid="2">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56BD2A48-F842-40CF-B491-A2E0608AEDBC}"/>
                                            </p:graphicEl>
                                          </p:spTgt>
                                        </p:tgtEl>
                                      </p:cBhvr>
                                    </p:animEffect>
                                  </p:childTnLst>
                                </p:cTn>
                              </p:par>
                            </p:childTnLst>
                          </p:cTn>
                        </p:par>
                        <p:par>
                          <p:cTn id="68" fill="hold">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2">
                                            <p:graphicEl>
                                              <a:dgm id="{14EB2D60-9376-4AD6-AAE2-2ED52B6F455B}"/>
                                            </p:graphicEl>
                                          </p:spTgt>
                                        </p:tgtEl>
                                        <p:attrNameLst>
                                          <p:attrName>style.visibility</p:attrName>
                                        </p:attrNameLst>
                                      </p:cBhvr>
                                      <p:to>
                                        <p:strVal val="visible"/>
                                      </p:to>
                                    </p:set>
                                    <p:animEffect transition="in" filter="wipe(right)">
                                      <p:cBhvr>
                                        <p:cTn id="71" dur="500"/>
                                        <p:tgtEl>
                                          <p:spTgt spid="2">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628893F9-1BC5-464F-A67C-BCDBB454FBA9}"/>
                                            </p:graphicEl>
                                          </p:spTgt>
                                        </p:tgtEl>
                                        <p:attrNameLst>
                                          <p:attrName>style.visibility</p:attrName>
                                        </p:attrNameLst>
                                      </p:cBhvr>
                                      <p:to>
                                        <p:strVal val="visible"/>
                                      </p:to>
                                    </p:set>
                                    <p:anim calcmode="lin" valueType="num">
                                      <p:cBhvr>
                                        <p:cTn id="76" dur="500" fill="hold"/>
                                        <p:tgtEl>
                                          <p:spTgt spid="2">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628893F9-1BC5-464F-A67C-BCDBB454FBA9}"/>
                                            </p:graphicEl>
                                          </p:spTgt>
                                        </p:tgtEl>
                                      </p:cBhvr>
                                    </p:animEffect>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2">
                                            <p:graphicEl>
                                              <a:dgm id="{EBCD6BA2-74C3-4ED5-A04C-5CDE89333083}"/>
                                            </p:graphicEl>
                                          </p:spTgt>
                                        </p:tgtEl>
                                        <p:attrNameLst>
                                          <p:attrName>style.visibility</p:attrName>
                                        </p:attrNameLst>
                                      </p:cBhvr>
                                      <p:to>
                                        <p:strVal val="visible"/>
                                      </p:to>
                                    </p:set>
                                    <p:animEffect transition="in" filter="wipe(right)">
                                      <p:cBhvr>
                                        <p:cTn id="82" dur="500"/>
                                        <p:tgtEl>
                                          <p:spTgt spid="2">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
                                            <p:graphicEl>
                                              <a:dgm id="{6ED91C5A-688A-48BD-9DB4-A583E2DC6A26}"/>
                                            </p:graphicEl>
                                          </p:spTgt>
                                        </p:tgtEl>
                                        <p:attrNameLst>
                                          <p:attrName>style.visibility</p:attrName>
                                        </p:attrNameLst>
                                      </p:cBhvr>
                                      <p:to>
                                        <p:strVal val="visible"/>
                                      </p:to>
                                    </p:set>
                                    <p:anim calcmode="lin" valueType="num">
                                      <p:cBhvr>
                                        <p:cTn id="87" dur="500" fill="hold"/>
                                        <p:tgtEl>
                                          <p:spTgt spid="2">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ED91C5A-688A-48BD-9DB4-A583E2DC6A26}"/>
                                            </p:graphicEl>
                                          </p:spTgt>
                                        </p:tgtEl>
                                      </p:cBhvr>
                                    </p:animEffect>
                                  </p:child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2">
                                            <p:graphicEl>
                                              <a:dgm id="{3BD9607E-5CFC-490B-BE06-CC86B95F1C7B}"/>
                                            </p:graphicEl>
                                          </p:spTgt>
                                        </p:tgtEl>
                                        <p:attrNameLst>
                                          <p:attrName>style.visibility</p:attrName>
                                        </p:attrNameLst>
                                      </p:cBhvr>
                                      <p:to>
                                        <p:strVal val="visible"/>
                                      </p:to>
                                    </p:set>
                                    <p:animEffect transition="in" filter="wipe(right)">
                                      <p:cBhvr>
                                        <p:cTn id="93" dur="500"/>
                                        <p:tgtEl>
                                          <p:spTgt spid="2">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6" grpId="0"/>
      <p:bldGraphic spid="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6C8E3C-7256-6646-5C5A-E9E6AEA3D1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rtl="1"/>
            <a:r>
              <a:rPr lang="ar-SA" sz="4400" b="1" spc="300" noProof="1">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عدو الكتاب المقدس</a:t>
            </a:r>
            <a:endParaRPr lang="fr-FR" sz="4400" b="1" spc="300" noProof="1">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rtl="1"/>
            <a:r>
              <a:rPr lang="fr-FR" b="1" noProof="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ar-SA" b="1" dirty="0">
                <a:solidFill>
                  <a:schemeClr val="bg1"/>
                </a:solidFill>
              </a:rPr>
              <a:t>وخُذوا خوذَةَ الخَلاصِ، وسَيفَ الرّوحِ الّذي هو كلِمَةُ اللهِ</a:t>
            </a:r>
            <a:r>
              <a:rPr lang="fr-FR" b="1" noProof="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ar-SA" sz="1400" b="1" noProof="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أفسس </a:t>
            </a:r>
            <a:r>
              <a:rPr lang="fr-FR" sz="1400" b="1" noProof="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(17:6</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144602"/>
            <a:ext cx="6924810" cy="830997"/>
          </a:xfrm>
          <a:prstGeom prst="rect">
            <a:avLst/>
          </a:prstGeom>
          <a:noFill/>
        </p:spPr>
        <p:txBody>
          <a:bodyPr wrap="square" rtlCol="0">
            <a:spAutoFit/>
          </a:bodyPr>
          <a:lstStyle/>
          <a:p>
            <a:pPr algn="r" rtl="1">
              <a:spcBef>
                <a:spcPts val="600"/>
              </a:spcBef>
            </a:pPr>
            <a:r>
              <a:rPr lang="ar-SA" sz="2400" b="1" dirty="0"/>
              <a:t>تأمّل في ما تستطيع كلمة الله المنطوقة أن تفعله: فهي تخلق وتمنح الحياة (مزمور </a:t>
            </a:r>
            <a:r>
              <a:rPr lang="fr-FR" sz="2400" b="1" dirty="0"/>
              <a:t>6:33</a:t>
            </a:r>
            <a:r>
              <a:rPr lang="ar-SA" sz="2400" b="1" dirty="0"/>
              <a:t>)، بل وتقيم الأموات (يوحنا </a:t>
            </a:r>
            <a:r>
              <a:rPr lang="fr-FR" sz="2400" b="1" dirty="0"/>
              <a:t>-28:5</a:t>
            </a:r>
            <a:r>
              <a:rPr lang="ar-SA" sz="2400" b="1" dirty="0"/>
              <a:t>29).</a:t>
            </a:r>
            <a:endParaRPr lang="fr-FR" sz="2400" b="1" noProof="1"/>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8300" y="1318379"/>
            <a:ext cx="2998987"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574273" y="1618986"/>
            <a:ext cx="1440000" cy="213077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902265"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574273" y="3915441"/>
            <a:ext cx="1440000" cy="1363978"/>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108000" y="6012004"/>
            <a:ext cx="12014273" cy="830997"/>
          </a:xfrm>
          <a:prstGeom prst="rect">
            <a:avLst/>
          </a:prstGeom>
          <a:noFill/>
        </p:spPr>
        <p:txBody>
          <a:bodyPr wrap="square">
            <a:spAutoFit/>
          </a:bodyPr>
          <a:lstStyle/>
          <a:p>
            <a:pPr algn="r" rtl="1">
              <a:spcBef>
                <a:spcPts val="600"/>
              </a:spcBef>
            </a:pPr>
            <a:r>
              <a:rPr lang="ar-SA" sz="2400" b="1" noProof="1"/>
              <a:t>هل سأدعه يحصل على ما يريد؟ ألن أجد وقتا في مذكرتي لقراءة الكتاب المقدس؟  قراءتها تغيرنا وتجعلنا أقوياء في مواجهة أسوأ أعدائنا: الشيطان.</a:t>
            </a:r>
            <a:endParaRPr lang="fr-FR" sz="2400" b="1" noProof="1"/>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400803" y="3619491"/>
            <a:ext cx="2329499" cy="2292669"/>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2900134" y="3897095"/>
            <a:ext cx="5873638" cy="1938992"/>
          </a:xfrm>
          <a:prstGeom prst="rect">
            <a:avLst/>
          </a:prstGeom>
          <a:noFill/>
        </p:spPr>
        <p:txBody>
          <a:bodyPr wrap="square">
            <a:spAutoFit/>
          </a:bodyPr>
          <a:lstStyle/>
          <a:p>
            <a:pPr algn="r" rtl="1">
              <a:spcBef>
                <a:spcPts val="600"/>
              </a:spcBef>
            </a:pPr>
            <a:r>
              <a:rPr lang="ar-SA" sz="2400" b="1" dirty="0"/>
              <a:t>يعلم الشيطان أنه عاجز أمام قوة الكتاب المقدس، لذلك حاول أن يدمّره ماديًا، لكنه فشل، لأن جمعيات الكتاب المقدس بدأت في توزيع آلاف النسخ. ثم حاول التشكيك فيه من خلال النقد العالي. واليوم، يسعى إلى منعنا من قراءته عبر إشغال وقتنا بأي شيء آخر.</a:t>
            </a:r>
            <a:endParaRPr lang="fr-FR" sz="2400" b="1" noProof="1"/>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151517"/>
            <a:ext cx="6922032" cy="1569660"/>
          </a:xfrm>
          <a:prstGeom prst="rect">
            <a:avLst/>
          </a:prstGeom>
          <a:noFill/>
        </p:spPr>
        <p:txBody>
          <a:bodyPr wrap="square">
            <a:spAutoFit/>
          </a:bodyPr>
          <a:lstStyle/>
          <a:p>
            <a:pPr lvl="0" algn="r" rtl="1">
              <a:spcBef>
                <a:spcPts val="600"/>
              </a:spcBef>
              <a:defRPr/>
            </a:pPr>
            <a:r>
              <a:rPr lang="ar-SA" sz="2400" b="1" dirty="0"/>
              <a:t>ماذا يمكن أن تفعل الكتاب المقدس، كلمة الله المكتوبة؟</a:t>
            </a:r>
            <a:br>
              <a:rPr lang="ar-SA" sz="2400" b="1" dirty="0"/>
            </a:br>
            <a:r>
              <a:rPr lang="ar-SA" sz="2400" b="1" dirty="0"/>
              <a:t>لها القدرة أن تدافع عنا (أفسس </a:t>
            </a:r>
            <a:r>
              <a:rPr lang="fr-FR" sz="2400" b="1" dirty="0"/>
              <a:t>17:6</a:t>
            </a:r>
            <a:r>
              <a:rPr lang="ar-SA" sz="2400" b="1" dirty="0"/>
              <a:t>ب) وأن تغيّرنا (عبرانيين </a:t>
            </a:r>
            <a:r>
              <a:rPr lang="fr-FR" sz="2400" b="1" dirty="0"/>
              <a:t>12:4</a:t>
            </a:r>
            <a:r>
              <a:rPr lang="ar-SA" sz="2400" b="1" dirty="0"/>
              <a:t>). وقد استخدم يسوع المسيح الكتاب المقدس ليدافع عن نفسه ضد التجربة (متى 4:4، 7، 10).</a:t>
            </a:r>
            <a:endParaRPr kumimoji="0" lang="fr-FR" sz="2400" b="1" i="0" u="none" strike="noStrike" kern="1200" cap="none" spc="0" normalizeH="0" baseline="0" noProof="1">
              <a:ln>
                <a:noFill/>
              </a:ln>
              <a:effectLst/>
              <a:uLnTx/>
              <a:uFillTx/>
              <a:latin typeface="Aptos" panose="02110004020202020204"/>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2"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righ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707886"/>
          </a:xfrm>
          <a:prstGeom prst="rect">
            <a:avLst/>
          </a:prstGeom>
          <a:noFill/>
        </p:spPr>
        <p:txBody>
          <a:bodyPr wrap="square">
            <a:spAutoFit/>
          </a:bodyPr>
          <a:lstStyle/>
          <a:p>
            <a:pPr lvl="0" algn="ctr" rtl="1"/>
            <a:r>
              <a:rPr lang="ar-SA" sz="4000" b="1" noProof="1">
                <a:ln w="0"/>
                <a:solidFill>
                  <a:prstClr val="black"/>
                </a:solidFill>
                <a:effectLst>
                  <a:outerShdw blurRad="38100" dist="19050" dir="2700000" algn="tl" rotWithShape="0">
                    <a:srgbClr val="F5F010"/>
                  </a:outerShdw>
                </a:effectLst>
              </a:rPr>
              <a:t>طرق صحيحة وخاطئة لقراءة الكتاب المقدس</a:t>
            </a:r>
            <a:endParaRPr lang="fr-FR" sz="4000" b="1" noProof="1">
              <a:ln w="0"/>
              <a:solidFill>
                <a:prstClr val="black"/>
              </a:solidFill>
              <a:effectLst>
                <a:outerShdw blurRad="38100" dist="19050" dir="2700000" algn="tl" rotWithShape="0">
                  <a:srgbClr val="F5F010"/>
                </a:outerShdw>
              </a:effectLst>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687389"/>
            <a:ext cx="11534774" cy="369332"/>
          </a:xfrm>
          <a:prstGeom prst="rect">
            <a:avLst/>
          </a:prstGeom>
          <a:noFill/>
        </p:spPr>
        <p:txBody>
          <a:bodyPr wrap="square">
            <a:spAutoFit/>
            <a:scene3d>
              <a:camera prst="orthographicFront"/>
              <a:lightRig rig="threePt" dir="t"/>
            </a:scene3d>
            <a:sp3d extrusionH="57150">
              <a:bevelT w="38100" h="38100"/>
            </a:sp3d>
          </a:bodyPr>
          <a:lstStyle/>
          <a:p>
            <a:pPr lvl="0" algn="ctr" rtl="1"/>
            <a:r>
              <a:rPr lang="fr-FR" b="1" noProof="1">
                <a:solidFill>
                  <a:srgbClr val="7030A0"/>
                </a:solidFill>
                <a:latin typeface="Comic Sans MS" panose="030F0702030302020204" pitchFamily="66" charset="0"/>
              </a:rPr>
              <a:t>“</a:t>
            </a:r>
            <a:r>
              <a:rPr lang="ar-SA" b="1" dirty="0"/>
              <a:t>اجتَهِدْ أنْ تُقيمَ نَفسَكَ للهِ مُزَكًّى، عامِلًا لا يُخزَى، مُفَصِّلًا كلِمَةَ الحَقِّ بالِاستِقامَةِ.</a:t>
            </a:r>
            <a:r>
              <a:rPr lang="fr-FR" b="1" noProof="1">
                <a:solidFill>
                  <a:srgbClr val="7030A0"/>
                </a:solidFill>
                <a:latin typeface="Comic Sans MS" panose="030F0702030302020204" pitchFamily="66" charset="0"/>
              </a:rPr>
              <a:t>” </a:t>
            </a:r>
            <a:r>
              <a:rPr lang="fr-FR" sz="1400" b="1" noProof="1">
                <a:solidFill>
                  <a:srgbClr val="7030A0"/>
                </a:solidFill>
                <a:latin typeface="Comic Sans MS" panose="030F0702030302020204" pitchFamily="66" charset="0"/>
              </a:rPr>
              <a:t>(</a:t>
            </a:r>
            <a:r>
              <a:rPr lang="ar-SA" sz="1400" b="1" noProof="1">
                <a:solidFill>
                  <a:srgbClr val="7030A0"/>
                </a:solidFill>
                <a:latin typeface="Comic Sans MS" panose="030F0702030302020204" pitchFamily="66" charset="0"/>
              </a:rPr>
              <a:t>2 تيموثاوس </a:t>
            </a:r>
            <a:r>
              <a:rPr lang="fr-FR" sz="1400" b="1" noProof="1">
                <a:solidFill>
                  <a:srgbClr val="7030A0"/>
                </a:solidFill>
                <a:latin typeface="Comic Sans MS" panose="030F0702030302020204" pitchFamily="66" charset="0"/>
              </a:rPr>
              <a:t>(15:2)</a:t>
            </a:r>
            <a:endParaRPr lang="fr-FR" sz="1100" b="1" noProof="1">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1095591842"/>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5" y="4814197"/>
            <a:ext cx="6703078" cy="1200329"/>
          </a:xfrm>
          <a:prstGeom prst="rect">
            <a:avLst/>
          </a:prstGeom>
          <a:noFill/>
        </p:spPr>
        <p:txBody>
          <a:bodyPr wrap="square" rtlCol="0">
            <a:spAutoFit/>
          </a:bodyPr>
          <a:lstStyle/>
          <a:p>
            <a:pPr lvl="0" algn="r" rtl="1">
              <a:spcBef>
                <a:spcPts val="600"/>
              </a:spcBef>
            </a:pPr>
            <a:r>
              <a:rPr lang="ar-SA" sz="2400" b="1" dirty="0"/>
              <a:t>يجب أن تكون دراستنا للكتاب المقدس عقلانية، لكن ينبغي أن تخضع عقولنا لقوة الروح القدس لكي نميّز رسالة الكتاب المقدس تمييزًا صحيحًا.</a:t>
            </a:r>
            <a:endParaRPr lang="fr-FR" sz="2400" b="1" noProof="1">
              <a:solidFill>
                <a:prstClr val="black"/>
              </a:solidFill>
            </a:endParaRP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600916" y="1253485"/>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6670" y="1253485"/>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6001674"/>
            <a:ext cx="6703080" cy="830997"/>
          </a:xfrm>
          <a:prstGeom prst="rect">
            <a:avLst/>
          </a:prstGeom>
          <a:noFill/>
        </p:spPr>
        <p:txBody>
          <a:bodyPr wrap="square">
            <a:spAutoFit/>
          </a:bodyPr>
          <a:lstStyle/>
          <a:p>
            <a:pPr lvl="0" algn="r" rtl="1">
              <a:spcBef>
                <a:spcPts val="600"/>
              </a:spcBef>
            </a:pPr>
            <a:r>
              <a:rPr lang="ar-SA" sz="2400" b="1" dirty="0"/>
              <a:t>لماذا؟ لأن عقلنا محدود وليس موثوقًا دائمًا. لذلك، عندما ندرس الكتاب المقدس، ينبغي أن نطلب حكمة مُؤلِّفه.</a:t>
            </a:r>
            <a:endParaRPr lang="fr-FR" sz="2400" b="1" noProof="1">
              <a:solidFill>
                <a:prstClr val="black"/>
              </a:solidFill>
            </a:endParaRP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2"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righ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2"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righ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7" name="Picture 6">
            <a:extLst>
              <a:ext uri="{FF2B5EF4-FFF2-40B4-BE49-F238E27FC236}">
                <a16:creationId xmlns:a16="http://schemas.microsoft.com/office/drawing/2014/main" id="{7E3621F3-F28C-ED81-2EE0-AD547DADD4C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rtl="1">
              <a:spcAft>
                <a:spcPts val="600"/>
              </a:spcAft>
            </a:pPr>
            <a:r>
              <a:rPr lang="ar-SA" sz="4400" b="1" spc="300" noProof="1">
                <a:ln w="12700" cmpd="sng">
                  <a:solidFill>
                    <a:schemeClr val="accent4"/>
                  </a:solidFill>
                  <a:prstDash val="solid"/>
                </a:ln>
                <a:solidFill>
                  <a:schemeClr val="bg1"/>
                </a:solidFill>
                <a:effectLst>
                  <a:outerShdw blurRad="38100" dist="38100" dir="2700000" algn="tl">
                    <a:srgbClr val="000000"/>
                  </a:outerShdw>
                </a:effectLst>
              </a:rPr>
              <a:t>ما هو الكتاب المقدس؟</a:t>
            </a:r>
            <a:endParaRPr lang="fr-FR" sz="4400" b="1" spc="300" noProof="1">
              <a:ln w="12700" cmpd="sng">
                <a:solidFill>
                  <a:schemeClr val="accent4"/>
                </a:solidFill>
                <a:prstDash val="solid"/>
              </a:ln>
              <a:solidFill>
                <a:schemeClr val="bg1"/>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a:off x="8658225" y="2372707"/>
            <a:ext cx="3305293" cy="707886"/>
          </a:xfrm>
          <a:prstGeom prst="rect">
            <a:avLst/>
          </a:prstGeom>
          <a:noFill/>
        </p:spPr>
        <p:txBody>
          <a:bodyPr wrap="square">
            <a:spAutoFit/>
          </a:bodyPr>
          <a:lstStyle/>
          <a:p>
            <a:pPr algn="ctr" rtl="1">
              <a:spcAft>
                <a:spcPts val="600"/>
              </a:spcAft>
            </a:pPr>
            <a:r>
              <a:rPr lang="ar-SA" sz="2000" b="1" dirty="0">
                <a:solidFill>
                  <a:schemeClr val="bg1"/>
                </a:solidFill>
              </a:rPr>
              <a:t>رأسُ كلامِكَ حَقٌّ، وإلَى الدَّهرِ كُلُّ أحكامِ عَدلِكَ.</a:t>
            </a:r>
            <a:r>
              <a:rPr lang="fr-FR" sz="2000" b="1" noProof="1">
                <a:ln w="12700" cmpd="sng">
                  <a:solidFill>
                    <a:schemeClr val="accent4"/>
                  </a:solidFill>
                  <a:prstDash val="solid"/>
                </a:ln>
                <a:solidFill>
                  <a:schemeClr val="bg1"/>
                </a:solidFill>
                <a:latin typeface="Comic Sans MS" panose="030F0702030302020204" pitchFamily="66" charset="0"/>
              </a:rPr>
              <a:t>” </a:t>
            </a:r>
            <a:r>
              <a:rPr lang="fr-FR" sz="16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ar-SA" sz="1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مزمور </a:t>
            </a:r>
            <a:r>
              <a:rPr lang="fr-FR" sz="1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160:119</a:t>
            </a:r>
            <a:r>
              <a:rPr lang="ar-SA" sz="1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endParaRPr lang="fr-FR" sz="12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09775" y="855808"/>
            <a:ext cx="5048250" cy="1200329"/>
          </a:xfrm>
          <a:prstGeom prst="rect">
            <a:avLst/>
          </a:prstGeom>
          <a:noFill/>
        </p:spPr>
        <p:txBody>
          <a:bodyPr wrap="square">
            <a:spAutoFit/>
          </a:bodyPr>
          <a:lstStyle>
            <a:defPPr>
              <a:defRPr lang="es-ES"/>
            </a:defPPr>
            <a:lvl1pPr algn="r" rtl="1">
              <a:spcBef>
                <a:spcPts val="600"/>
              </a:spcBef>
              <a:defRPr sz="2400" b="1">
                <a:solidFill>
                  <a:schemeClr val="bg1"/>
                </a:solidFill>
              </a:defRPr>
            </a:lvl1pPr>
          </a:lstStyle>
          <a:p>
            <a:r>
              <a:rPr lang="ar-SA" dirty="0"/>
              <a:t>في مجتمعنا، وحتى في الأوساط المسيحية، تسود فكرة أن الحقيقة نسبية، وأنه لا توجد حقيقة تبقى ثابتة وغير متغيّرة عبر الزمن.</a:t>
            </a:r>
            <a:endParaRPr lang="fr-FR" noProof="1"/>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339"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266138" y="5162137"/>
            <a:ext cx="5815541" cy="1569660"/>
          </a:xfrm>
          <a:prstGeom prst="rect">
            <a:avLst/>
          </a:prstGeom>
          <a:noFill/>
        </p:spPr>
        <p:txBody>
          <a:bodyPr wrap="square">
            <a:spAutoFit/>
          </a:bodyPr>
          <a:lstStyle/>
          <a:p>
            <a:pPr algn="r" rtl="1">
              <a:spcBef>
                <a:spcPts val="600"/>
              </a:spcBef>
            </a:pPr>
            <a:r>
              <a:rPr lang="ar-SA" sz="2400" b="1" noProof="1">
                <a:solidFill>
                  <a:schemeClr val="bg1"/>
                </a:solidFill>
                <a:effectLst>
                  <a:glow rad="127000">
                    <a:srgbClr val="501F1A"/>
                  </a:glow>
                  <a:outerShdw blurRad="38100" dist="38100" dir="2700000" algn="tl">
                    <a:srgbClr val="000000"/>
                  </a:outerShdw>
                </a:effectLst>
              </a:rPr>
              <a:t>كل تأكيد، وكل حقيقة، يجب أن تختبر بالكتاب المقدس. عندما يكون هناك تناقض بين ما نعتبره صحيحا وما يقوله الكتاب المقدس، يكون لدينا خياران: إما أننا مخطئون؛ أو نسيء تفسير الكتاب المقدس.</a:t>
            </a:r>
            <a:endParaRPr lang="fr-FR" sz="2400" b="1" noProof="1">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228482" y="2811901"/>
            <a:ext cx="7096243" cy="1938992"/>
          </a:xfrm>
          <a:prstGeom prst="rect">
            <a:avLst/>
          </a:prstGeom>
          <a:noFill/>
        </p:spPr>
        <p:txBody>
          <a:bodyPr wrap="square">
            <a:spAutoFit/>
          </a:bodyPr>
          <a:lstStyle/>
          <a:p>
            <a:pPr algn="r" rtl="1">
              <a:spcBef>
                <a:spcPts val="600"/>
              </a:spcBef>
            </a:pPr>
            <a:r>
              <a:rPr lang="ar-SA" sz="2400" b="1" dirty="0">
                <a:solidFill>
                  <a:schemeClr val="bg1"/>
                </a:solidFill>
              </a:rPr>
              <a:t>ومع ذلك، فإن الكتاب المقدس — باعتباره كلمة الله — يؤكد أنه يحمل الحقيقة المطلقة (مزمور </a:t>
            </a:r>
            <a:r>
              <a:rPr lang="fr-FR" sz="2400" b="1" dirty="0">
                <a:solidFill>
                  <a:schemeClr val="bg1"/>
                </a:solidFill>
              </a:rPr>
              <a:t>160-119</a:t>
            </a:r>
            <a:r>
              <a:rPr lang="ar-SA" sz="2400" b="1" dirty="0">
                <a:solidFill>
                  <a:schemeClr val="bg1"/>
                </a:solidFill>
              </a:rPr>
              <a:t>؛ يوحنا 17:17؛ يعقوب </a:t>
            </a:r>
            <a:r>
              <a:rPr lang="fr-FR" sz="2400" b="1" dirty="0">
                <a:solidFill>
                  <a:schemeClr val="bg1"/>
                </a:solidFill>
              </a:rPr>
              <a:t>18:1</a:t>
            </a:r>
            <a:r>
              <a:rPr lang="ar-SA" sz="2400" b="1" dirty="0">
                <a:solidFill>
                  <a:schemeClr val="bg1"/>
                </a:solidFill>
              </a:rPr>
              <a:t>). ويؤكد أيضًا أنه نقي، وأنه درع يحمي من الأفكار البشرية المضلِّلة (أمثال </a:t>
            </a:r>
            <a:r>
              <a:rPr lang="fr-FR" sz="2400" b="1" dirty="0">
                <a:solidFill>
                  <a:schemeClr val="bg1"/>
                </a:solidFill>
              </a:rPr>
              <a:t>5:30</a:t>
            </a:r>
            <a:r>
              <a:rPr lang="ar-SA" sz="2400" b="1" dirty="0">
                <a:solidFill>
                  <a:schemeClr val="bg1"/>
                </a:solidFill>
              </a:rPr>
              <a:t>). وإذا أضفنا إليه بعض “حقائقنا” الخاصة، فقد نُعتبر أمام الله كاذبين (أمثال </a:t>
            </a:r>
            <a:r>
              <a:rPr lang="fr-FR" sz="2400" b="1" dirty="0">
                <a:solidFill>
                  <a:schemeClr val="bg1"/>
                </a:solidFill>
              </a:rPr>
              <a:t>6:30</a:t>
            </a:r>
            <a:r>
              <a:rPr lang="ar-SA" sz="2400" b="1" dirty="0">
                <a:solidFill>
                  <a:schemeClr val="bg1"/>
                </a:solidFill>
              </a:rPr>
              <a:t>).</a:t>
            </a:r>
            <a:endParaRPr lang="fr-FR" sz="2400" b="1" noProof="1">
              <a:solidFill>
                <a:schemeClr val="bg1"/>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646331"/>
          </a:xfrm>
          <a:prstGeom prst="rect">
            <a:avLst/>
          </a:prstGeom>
          <a:noFill/>
        </p:spPr>
        <p:txBody>
          <a:bodyPr wrap="square">
            <a:spAutoFit/>
          </a:bodyPr>
          <a:lstStyle/>
          <a:p>
            <a:pPr lvl="0" algn="ctr" rtl="1"/>
            <a:r>
              <a:rPr lang="ar-SA" sz="3600" b="1" noProof="1">
                <a:ln w="6600">
                  <a:solidFill>
                    <a:srgbClr val="FFC000">
                      <a:lumMod val="50000"/>
                    </a:srgbClr>
                  </a:solidFill>
                  <a:prstDash val="solid"/>
                </a:ln>
                <a:solidFill>
                  <a:srgbClr val="FFFFFF"/>
                </a:solidFill>
                <a:effectLst>
                  <a:outerShdw dist="38100" dir="2700000" algn="tl" rotWithShape="0">
                    <a:srgbClr val="FFFF00"/>
                  </a:outerShdw>
                </a:effectLst>
              </a:rPr>
              <a:t>الآثار الإيجابية لقراءة الكتاب المقدس</a:t>
            </a:r>
            <a:endParaRPr lang="fr-FR" sz="3600" b="1" noProof="1">
              <a:ln w="6600">
                <a:solidFill>
                  <a:srgbClr val="FFC000">
                    <a:lumMod val="50000"/>
                  </a:srgbClr>
                </a:solidFill>
                <a:prstDash val="solid"/>
              </a:ln>
              <a:solidFill>
                <a:srgbClr val="FFFFFF"/>
              </a:solidFill>
              <a:effectLst>
                <a:outerShdw dist="38100" dir="2700000" algn="tl" rotWithShape="0">
                  <a:srgbClr val="FFFF00"/>
                </a:outerShdw>
              </a:effectLst>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0791"/>
            <a:ext cx="8430827" cy="584775"/>
          </a:xfrm>
          <a:prstGeom prst="rect">
            <a:avLst/>
          </a:prstGeom>
          <a:noFill/>
        </p:spPr>
        <p:txBody>
          <a:bodyPr wrap="square">
            <a:spAutoFit/>
          </a:bodyPr>
          <a:lstStyle/>
          <a:p>
            <a:pPr lvl="0" algn="ctr" rtl="1"/>
            <a:r>
              <a:rPr lang="fr-FR" b="1" noProof="1">
                <a:solidFill>
                  <a:srgbClr val="D5FFB9"/>
                </a:solidFill>
                <a:effectLst>
                  <a:outerShdw blurRad="38100" dist="38100" dir="2700000" algn="tl">
                    <a:srgbClr val="000000"/>
                  </a:outerShdw>
                </a:effectLst>
                <a:latin typeface="Comic Sans MS" panose="030F0702030302020204" pitchFamily="66" charset="0"/>
              </a:rPr>
              <a:t>“</a:t>
            </a:r>
            <a:r>
              <a:rPr lang="ar-SA" b="1" dirty="0">
                <a:solidFill>
                  <a:schemeClr val="bg1"/>
                </a:solidFill>
              </a:rPr>
              <a:t>خَبأتُ كلامَكَ في قَلبي لكَيلا أُخطِئَ إلَيكَ</a:t>
            </a:r>
            <a:r>
              <a:rPr lang="ar-SA" dirty="0"/>
              <a:t>.</a:t>
            </a:r>
            <a:r>
              <a:rPr lang="fr-FR" b="1" noProof="1">
                <a:solidFill>
                  <a:srgbClr val="D5FFB9"/>
                </a:solidFill>
                <a:effectLst>
                  <a:outerShdw blurRad="38100" dist="38100" dir="2700000" algn="tl">
                    <a:srgbClr val="000000"/>
                  </a:outerShdw>
                </a:effectLst>
                <a:latin typeface="Comic Sans MS" panose="030F0702030302020204" pitchFamily="66" charset="0"/>
              </a:rPr>
              <a:t>” </a:t>
            </a:r>
          </a:p>
          <a:p>
            <a:pPr lvl="0" algn="ctr" rtl="1"/>
            <a:r>
              <a:rPr lang="fr-FR" sz="1400" b="1" noProof="1">
                <a:solidFill>
                  <a:srgbClr val="D5FFB9"/>
                </a:solidFill>
                <a:effectLst>
                  <a:outerShdw blurRad="38100" dist="38100" dir="2700000" algn="tl">
                    <a:srgbClr val="000000"/>
                  </a:outerShdw>
                </a:effectLst>
                <a:latin typeface="Comic Sans MS" panose="030F0702030302020204" pitchFamily="66" charset="0"/>
              </a:rPr>
              <a:t>)</a:t>
            </a:r>
            <a:r>
              <a:rPr lang="ar-SA" sz="1200" noProof="1">
                <a:solidFill>
                  <a:srgbClr val="D5FFB9"/>
                </a:solidFill>
                <a:effectLst>
                  <a:outerShdw blurRad="38100" dist="38100" dir="2700000" algn="tl">
                    <a:srgbClr val="000000"/>
                  </a:outerShdw>
                </a:effectLst>
                <a:latin typeface="Comic Sans MS" panose="030F0702030302020204" pitchFamily="66" charset="0"/>
              </a:rPr>
              <a:t>المزمور </a:t>
            </a:r>
            <a:r>
              <a:rPr lang="fr-FR" sz="1200" noProof="1">
                <a:solidFill>
                  <a:srgbClr val="D5FFB9"/>
                </a:solidFill>
                <a:effectLst>
                  <a:outerShdw blurRad="38100" dist="38100" dir="2700000" algn="tl">
                    <a:srgbClr val="000000"/>
                  </a:outerShdw>
                </a:effectLst>
                <a:latin typeface="Comic Sans MS" panose="030F0702030302020204" pitchFamily="66" charset="0"/>
              </a:rPr>
              <a:t>(11:119</a:t>
            </a:r>
            <a:endParaRPr lang="fr-FR" sz="1400" noProof="1">
              <a:solidFill>
                <a:srgbClr val="D5FFB9"/>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845E602-C989-3C63-3D3A-7B14E91D5951}"/>
              </a:ext>
            </a:extLst>
          </p:cNvPr>
          <p:cNvSpPr txBox="1"/>
          <p:nvPr/>
        </p:nvSpPr>
        <p:spPr>
          <a:xfrm>
            <a:off x="2228208" y="1505681"/>
            <a:ext cx="7964488" cy="830997"/>
          </a:xfrm>
          <a:prstGeom prst="rect">
            <a:avLst/>
          </a:prstGeom>
          <a:noFill/>
        </p:spPr>
        <p:txBody>
          <a:bodyPr wrap="square" rtlCol="0">
            <a:spAutoFit/>
          </a:bodyPr>
          <a:lstStyle/>
          <a:p>
            <a:pPr lvl="0" algn="r" rtl="1">
              <a:spcBef>
                <a:spcPts val="600"/>
              </a:spcBef>
            </a:pPr>
            <a:r>
              <a:rPr lang="ar-SA" sz="2400" b="1" dirty="0"/>
              <a:t>ا لا يستطيع حتى أشدّ أعداء الكتاب المقدّس إنكاره هو قدرته على تغيير الناس.</a:t>
            </a:r>
            <a:br>
              <a:rPr lang="ar-SA" sz="2400" b="1" dirty="0"/>
            </a:br>
            <a:r>
              <a:rPr lang="ar-SA" sz="2400" b="1" dirty="0"/>
              <a:t>وقد شبّهها بولس بسيفٍ يتمتّع بقوّة عظيمة.</a:t>
            </a:r>
            <a:endParaRPr lang="fr-FR" sz="2400" b="1" noProof="1">
              <a:solidFill>
                <a:prstClr val="black"/>
              </a:solidFill>
            </a:endParaRP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1980211155"/>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712845" y="4395335"/>
            <a:ext cx="5920628" cy="1200329"/>
          </a:xfrm>
          <a:prstGeom prst="rect">
            <a:avLst/>
          </a:prstGeom>
          <a:noFill/>
        </p:spPr>
        <p:txBody>
          <a:bodyPr wrap="square" rtlCol="0">
            <a:spAutoFit/>
          </a:bodyPr>
          <a:lstStyle/>
          <a:p>
            <a:pPr lvl="0" algn="r" rtl="1">
              <a:spcBef>
                <a:spcPts val="600"/>
              </a:spcBef>
            </a:pPr>
            <a:r>
              <a:rPr lang="ar-SA" sz="2400" b="1" noProof="1">
                <a:solidFill>
                  <a:prstClr val="black"/>
                </a:solidFill>
              </a:rPr>
              <a:t>لا يوجد كتاب آخر يمكن أن يلمسنا مثل الكتاب المقدس. عندما نكون مستعدين لدمج التعاليم التي تحتويها في حياتنا، نتغير نحو الأفضل.</a:t>
            </a:r>
            <a:endParaRPr lang="fr-FR" sz="2400" b="1" noProof="1">
              <a:solidFill>
                <a:prstClr val="black"/>
              </a:solidFill>
            </a:endParaRP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734361" y="5643468"/>
            <a:ext cx="5920628" cy="830997"/>
          </a:xfrm>
          <a:prstGeom prst="rect">
            <a:avLst/>
          </a:prstGeom>
          <a:noFill/>
        </p:spPr>
        <p:txBody>
          <a:bodyPr wrap="square">
            <a:spAutoFit/>
          </a:bodyPr>
          <a:lstStyle/>
          <a:p>
            <a:pPr lvl="0" algn="r" rtl="1">
              <a:spcBef>
                <a:spcPts val="600"/>
              </a:spcBef>
              <a:defRPr/>
            </a:pPr>
            <a:r>
              <a:rPr lang="ar-SA" sz="2400" b="1" noProof="1">
                <a:solidFill>
                  <a:prstClr val="black"/>
                </a:solidFill>
              </a:rPr>
              <a:t>عندما نقرأها بقلب مفتوح ونطلب من الله استنارة الروح القدس، تتغير حياتنا.</a:t>
            </a:r>
            <a:endParaRPr lang="fr-FR" sz="2400" b="1" noProof="1">
              <a:solidFill>
                <a:prstClr val="black"/>
              </a:solidFill>
            </a:endParaRPr>
          </a:p>
        </p:txBody>
      </p:sp>
    </p:spTree>
    <p:extLst>
      <p:ext uri="{BB962C8B-B14F-4D97-AF65-F5344CB8AC3E}">
        <p14:creationId xmlns:p14="http://schemas.microsoft.com/office/powerpoint/2010/main" val="1865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2"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righ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2"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righ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21798062-E042-9B91-6A25-B95415E69556}"/>
              </a:ext>
            </a:extLst>
          </p:cNvPr>
          <p:cNvSpPr txBox="1"/>
          <p:nvPr/>
        </p:nvSpPr>
        <p:spPr>
          <a:xfrm>
            <a:off x="5985566" y="84524"/>
            <a:ext cx="617706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gn="ctr" rtl="1"/>
            <a:r>
              <a:rPr lang="ar-SA" b="1" dirty="0">
                <a:solidFill>
                  <a:prstClr val="white"/>
                </a:solidFill>
                <a:effectLst>
                  <a:outerShdw blurRad="38100" dist="38100" dir="2700000" algn="tl">
                    <a:srgbClr val="000000"/>
                  </a:outerShdw>
                </a:effectLst>
                <a:latin typeface="Comic Sans MS" panose="030F0702030302020204" pitchFamily="66" charset="0"/>
              </a:rPr>
              <a:t>“مِنْ أجلِ ذلكَ نَحنُ أيضًا نَشكُرُ اللهَ بلا انقِطاعٍ، لأنَّكُمْ إذ تسَلَّمتُمْ مِنّا كلِمَةَ خَبَرٍ مِنَ اللهِ، قَبِلتُموها لا ككلِمَةِ أُناسٍ، بل كما هي بالحَقيقَةِ ككلِمَةِ اللهِ، الّتي تعمَلُ أيضًا فيكُم أنتُمُ المؤمِنينَ.” (1 تسالونيكي (13:2</a:t>
            </a:r>
          </a:p>
        </p:txBody>
      </p:sp>
      <p:sp>
        <p:nvSpPr>
          <p:cNvPr id="3" name="CuadroTexto 2">
            <a:extLst>
              <a:ext uri="{FF2B5EF4-FFF2-40B4-BE49-F238E27FC236}">
                <a16:creationId xmlns:a16="http://schemas.microsoft.com/office/drawing/2014/main" id="{B10D011A-4988-7FB7-8DE0-D5F774B9486B}"/>
              </a:ext>
            </a:extLst>
          </p:cNvPr>
          <p:cNvSpPr txBox="1"/>
          <p:nvPr/>
        </p:nvSpPr>
        <p:spPr>
          <a:xfrm>
            <a:off x="76102" y="-48640"/>
            <a:ext cx="584308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rtl="1"/>
            <a:r>
              <a:rPr lang="ar-SA" sz="4400" b="1" dirty="0">
                <a:ln/>
                <a:solidFill>
                  <a:srgbClr val="FF3300"/>
                </a:solidFill>
                <a:effectLst>
                  <a:outerShdw blurRad="50800" dist="38100" dir="2700000" algn="tl" rotWithShape="0">
                    <a:srgbClr val="9900CC">
                      <a:lumMod val="50000"/>
                    </a:srgbClr>
                  </a:outerShdw>
                </a:effectLst>
              </a:rPr>
              <a:t>أصدقاء الكتاب المقدس</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6022450" y="3904518"/>
            <a:ext cx="6140178" cy="1200329"/>
          </a:xfrm>
          <a:prstGeom prst="rect">
            <a:avLst/>
          </a:prstGeom>
          <a:noFill/>
        </p:spPr>
        <p:txBody>
          <a:bodyPr wrap="square" rtlCol="0">
            <a:spAutoFit/>
          </a:bodyPr>
          <a:lstStyle/>
          <a:p>
            <a:pPr lvl="0" algn="r" rtl="1">
              <a:spcBef>
                <a:spcPts val="600"/>
              </a:spcBef>
            </a:pPr>
            <a:r>
              <a:rPr lang="ar-SA" sz="2400" b="1" dirty="0">
                <a:solidFill>
                  <a:prstClr val="black"/>
                </a:solidFill>
              </a:rPr>
              <a:t>يقترب أصدقاء الكتاب المقدس منها، وهم مدركون أنها كلمة الله الحية (1 تسالونيكي 13:2). لكن كيف يمكنني أن أصل إلى هذه القناعة؟</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1196388636"/>
              </p:ext>
            </p:extLst>
          </p:nvPr>
        </p:nvGraphicFramePr>
        <p:xfrm>
          <a:off x="76103"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6202815" y="1248320"/>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6022450" y="5216017"/>
            <a:ext cx="6140178" cy="1569660"/>
          </a:xfrm>
          <a:prstGeom prst="rect">
            <a:avLst/>
          </a:prstGeom>
          <a:noFill/>
        </p:spPr>
        <p:txBody>
          <a:bodyPr wrap="square">
            <a:spAutoFit/>
          </a:bodyPr>
          <a:lstStyle/>
          <a:p>
            <a:pPr lvl="0" algn="r" rtl="1">
              <a:spcBef>
                <a:spcPts val="600"/>
              </a:spcBef>
              <a:defRPr/>
            </a:pPr>
            <a:r>
              <a:rPr lang="ar-SA" sz="2400" b="1" dirty="0">
                <a:solidFill>
                  <a:prstClr val="black"/>
                </a:solidFill>
              </a:rPr>
              <a:t>يخبرنا بولس أنه من أجل ذلك نحتاج إلى التمييز الروحي—القدرة على فهم الأمور الروحية (1 كورنثوس 14:2). لذا، فإن تمييز الرسالة الإلهية في الكتاب المقدس هو عمل الروح القدس الذي يعمل فينا.</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2"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2"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2"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2"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2"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2"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2"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2"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2"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19F48A3D-ABEF-132B-3729-3AB2B963ABA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201DA47-DBAC-62CA-D9B0-B5286B63D63C}"/>
              </a:ext>
            </a:extLst>
          </p:cNvPr>
          <p:cNvSpPr txBox="1"/>
          <p:nvPr/>
        </p:nvSpPr>
        <p:spPr>
          <a:xfrm>
            <a:off x="272374" y="1470261"/>
            <a:ext cx="10282137" cy="4108817"/>
          </a:xfrm>
          <a:prstGeom prst="rect">
            <a:avLst/>
          </a:prstGeom>
          <a:noFill/>
        </p:spPr>
        <p:txBody>
          <a:bodyPr wrap="square">
            <a:spAutoFit/>
          </a:bodyPr>
          <a:lstStyle/>
          <a:p>
            <a:pPr algn="ctr" rtl="1"/>
            <a:r>
              <a:rPr lang="ar-SA" sz="3200" b="1" dirty="0"/>
              <a:t>يكشف الكتاب المقدّس الحقّ ببساطةٍ عجيبة، وبملاءمةٍ كاملة لاحتياجات قلب الإنسان وتطلّعاته، حتى إنه أدهش وأمتع أرقى العقول وأكثرها ثقافة. ومن جهةٍ أخرى، فهو يمكّن المتواضعين والأميّين من فهم طريق الخلاص. ومع ذلك، فإن هذه الحقائق، رغم بساطة تعبيرها، تتناول مواضيع سامية وعميقة، وبعيدة كلّ البعد عن إدراك القدرات البشرية، بحيث لا يمكننا قبولها إلا لأن الله هو الذي تكلّم. […] وكلّما تعمّق الإنسان في دراسة الكتاب المقدّس، ازدادت قناعته بأنه كلمة الله. وهكذا تخضع العقول أمام جلال الإعلان الإلهي.</a:t>
            </a:r>
          </a:p>
          <a:p>
            <a:pPr algn="ctr" rtl="1">
              <a:spcBef>
                <a:spcPts val="600"/>
              </a:spcBef>
            </a:pPr>
            <a:endParaRPr lang="fr-FR" sz="3200" b="1" noProof="1">
              <a:latin typeface="Constantia" panose="02030602050306030303" pitchFamily="18" charset="0"/>
            </a:endParaRPr>
          </a:p>
        </p:txBody>
      </p:sp>
      <p:sp>
        <p:nvSpPr>
          <p:cNvPr id="4" name="CuadroTexto 3">
            <a:extLst>
              <a:ext uri="{FF2B5EF4-FFF2-40B4-BE49-F238E27FC236}">
                <a16:creationId xmlns:a16="http://schemas.microsoft.com/office/drawing/2014/main" id="{4BDFA4EF-5398-F348-FA2D-910E6E964E1E}"/>
              </a:ext>
            </a:extLst>
          </p:cNvPr>
          <p:cNvSpPr txBox="1"/>
          <p:nvPr/>
        </p:nvSpPr>
        <p:spPr>
          <a:xfrm>
            <a:off x="6887846" y="5416792"/>
            <a:ext cx="3789179" cy="338554"/>
          </a:xfrm>
          <a:prstGeom prst="rect">
            <a:avLst/>
          </a:prstGeom>
          <a:noFill/>
        </p:spPr>
        <p:txBody>
          <a:bodyPr wrap="none" rtlCol="0">
            <a:spAutoFit/>
          </a:bodyPr>
          <a:lstStyle/>
          <a:p>
            <a:pPr algn="r">
              <a:spcAft>
                <a:spcPts val="600"/>
              </a:spcAft>
            </a:pPr>
            <a:r>
              <a:rPr lang="fr-FR" sz="1600" b="1" noProof="1"/>
              <a:t>E. G. White (Le Meilleur chemin, p. 105)</a:t>
            </a:r>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755</TotalTime>
  <Words>975</Words>
  <Application>Microsoft Office PowerPoint</Application>
  <PresentationFormat>Panorámica</PresentationFormat>
  <Paragraphs>65</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vt:lpstr>
      <vt:lpstr>Aptos Display</vt:lpstr>
      <vt:lpstr>Arial</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Sergio</dc:creator>
  <cp:lastModifiedBy>Sergio</cp:lastModifiedBy>
  <cp:revision>97</cp:revision>
  <dcterms:created xsi:type="dcterms:W3CDTF">2026-03-14T15:12:41Z</dcterms:created>
  <dcterms:modified xsi:type="dcterms:W3CDTF">2026-04-19T15:03:42Z</dcterms:modified>
</cp:coreProperties>
</file>