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88" r:id="rId4"/>
    <p:sldId id="257" r:id="rId5"/>
    <p:sldId id="258" r:id="rId6"/>
    <p:sldId id="282" r:id="rId7"/>
    <p:sldId id="289" r:id="rId8"/>
    <p:sldId id="260" r:id="rId9"/>
    <p:sldId id="290" r:id="rId10"/>
    <p:sldId id="286" r:id="rId11"/>
    <p:sldId id="262" r:id="rId12"/>
    <p:sldId id="287" r:id="rId13"/>
    <p:sldId id="264" r:id="rId14"/>
    <p:sldId id="291" r:id="rId15"/>
    <p:sldId id="280" r:id="rId16"/>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ata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image" Target="../media/image39.jpeg"/><Relationship Id="rId4" Type="http://schemas.openxmlformats.org/officeDocument/2006/relationships/image" Target="../media/image4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image" Target="../media/image52.jpeg"/><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7.png"/><Relationship Id="rId1" Type="http://schemas.openxmlformats.org/officeDocument/2006/relationships/image" Target="../media/image76.jpeg"/><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pPr rtl="1"/>
          <a:r>
            <a:rPr lang="ar-SA" sz="2400" b="1" dirty="0">
              <a:effectLst>
                <a:outerShdw blurRad="38100" dist="38100" dir="2700000" algn="tl">
                  <a:srgbClr val="000000"/>
                </a:outerShdw>
              </a:effectLst>
            </a:rPr>
            <a:t>كان ثابتا، يصلي ثلاث مرات يوميا</a:t>
          </a:r>
          <a:endParaRPr lang="es-ES" sz="24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4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4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pPr rtl="1"/>
          <a:r>
            <a:rPr lang="ar-SA" sz="2400" b="1" dirty="0">
              <a:effectLst>
                <a:outerShdw blurRad="38100" dist="38100" dir="2700000" algn="tl">
                  <a:srgbClr val="000000"/>
                </a:outerShdw>
              </a:effectLst>
            </a:rPr>
            <a:t>كان الأمر متوقَّعًا، إذ كان يفتح نافذته باتجاه أورشليم.</a:t>
          </a:r>
          <a:endParaRPr lang="es-ES" sz="24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4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4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pPr rtl="1"/>
          <a:r>
            <a:rPr lang="ar-SA" sz="2400" b="1" dirty="0">
              <a:effectLst>
                <a:outerShdw blurRad="38100" dist="38100" dir="2700000" algn="tl">
                  <a:srgbClr val="000000"/>
                </a:outerShdw>
              </a:effectLst>
            </a:rPr>
            <a:t>كانت له عادات ثابتة؛ إذ كان يصلي راكعًا على ركبتيه.</a:t>
          </a:r>
          <a:endParaRPr lang="es-ES" sz="24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4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400" b="1">
            <a:effectLst>
              <a:outerShdw blurRad="38100" dist="38100" dir="2700000" algn="tl">
                <a:srgbClr val="000000"/>
              </a:outerShdw>
            </a:effectLst>
          </a:endParaRPr>
        </a:p>
      </dgm:t>
    </dgm:pt>
    <dgm:pt modelId="{FBE7CBE5-E92D-4435-AA16-2D8D3542EC60}">
      <dgm:prSet custT="1"/>
      <dgm:spPr/>
      <dgm:t>
        <a:bodyPr lIns="72000" rIns="72000" anchor="t" anchorCtr="0"/>
        <a:lstStyle/>
        <a:p>
          <a:pPr rtl="1"/>
          <a:r>
            <a:rPr lang="ar-SA" sz="2400" b="1" dirty="0">
              <a:effectLst>
                <a:outerShdw blurRad="38100" dist="38100" dir="2700000" algn="tl">
                  <a:srgbClr val="000000"/>
                </a:outerShdw>
              </a:effectLst>
            </a:rPr>
            <a:t>وكانت تتركّز على الشكر والتضرّع.</a:t>
          </a:r>
          <a:endParaRPr lang="es-ES" sz="24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4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4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val="rev"/>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34803BCA-87F0-428D-9594-5AC8E8A110A4}">
      <dgm:prSet custT="1"/>
      <dgm:spPr/>
      <dgm:t>
        <a:bodyPr>
          <a:scene3d>
            <a:camera prst="orthographicFront"/>
            <a:lightRig rig="threePt" dir="t"/>
          </a:scene3d>
          <a:sp3d extrusionH="57150">
            <a:bevelT w="38100" h="38100"/>
          </a:sp3d>
        </a:bodyPr>
        <a:lstStyle/>
        <a:p>
          <a:pPr rtl="1"/>
          <a:r>
            <a:rPr lang="ar-SA" sz="2400" b="1" dirty="0">
              <a:solidFill>
                <a:schemeClr val="accent6">
                  <a:lumMod val="75000"/>
                </a:schemeClr>
              </a:solidFill>
            </a:rPr>
            <a:t>صلى يهوشافاط واقفًا أمام الشعب (2 أخبار الأيام 5;20)</a:t>
          </a:r>
          <a:endParaRPr lang="es-ES" sz="2400" b="1" dirty="0">
            <a:solidFill>
              <a:schemeClr val="accent6">
                <a:lumMod val="75000"/>
              </a:schemeClr>
            </a:solidFill>
          </a:endParaRPr>
        </a:p>
      </dgm:t>
    </dgm:pt>
    <dgm:pt modelId="{E9FDAC77-F206-412F-B8A2-2E33C4AE559E}" type="parTrans" cxnId="{873507DE-E3F6-4CB9-9545-63D47BEF35A6}">
      <dgm:prSet/>
      <dgm:spPr/>
      <dgm:t>
        <a:bodyPr/>
        <a:lstStyle/>
        <a:p>
          <a:endParaRPr lang="es-ES" sz="2400" b="1"/>
        </a:p>
      </dgm:t>
    </dgm:pt>
    <dgm:pt modelId="{08E3F63F-F5D9-44F1-B178-E8E9D7762B07}" type="sibTrans" cxnId="{873507DE-E3F6-4CB9-9545-63D47BEF35A6}">
      <dgm:prSet/>
      <dgm:spPr/>
      <dgm:t>
        <a:bodyPr/>
        <a:lstStyle/>
        <a:p>
          <a:endParaRPr lang="es-ES" sz="2400" b="1"/>
        </a:p>
      </dgm:t>
    </dgm:pt>
    <dgm:pt modelId="{AC14222E-DB62-4EEB-A71D-063F280D1604}">
      <dgm:prSet custT="1"/>
      <dgm:spPr/>
      <dgm:t>
        <a:bodyPr>
          <a:scene3d>
            <a:camera prst="orthographicFront"/>
            <a:lightRig rig="threePt" dir="t"/>
          </a:scene3d>
          <a:sp3d extrusionH="57150">
            <a:bevelT w="38100" h="38100"/>
          </a:sp3d>
        </a:bodyPr>
        <a:lstStyle/>
        <a:p>
          <a:pPr rtl="1"/>
          <a:r>
            <a:rPr lang="ar-SA" sz="2400" b="1" dirty="0">
              <a:solidFill>
                <a:schemeClr val="accent5">
                  <a:lumMod val="75000"/>
                </a:schemeClr>
              </a:solidFill>
            </a:rPr>
            <a:t>جلس داود أمام الله ليقدّم الشكر</a:t>
          </a:r>
          <a:br>
            <a:rPr lang="ar-SA" sz="2400" b="1" dirty="0">
              <a:solidFill>
                <a:schemeClr val="accent5">
                  <a:lumMod val="75000"/>
                </a:schemeClr>
              </a:solidFill>
            </a:rPr>
          </a:br>
          <a:r>
            <a:rPr lang="ar-SA" sz="2400" b="1" dirty="0">
              <a:solidFill>
                <a:schemeClr val="accent5">
                  <a:lumMod val="75000"/>
                </a:schemeClr>
              </a:solidFill>
            </a:rPr>
            <a:t>(2 صموئيل 18;7)</a:t>
          </a:r>
          <a:endParaRPr lang="es-ES" sz="2400" b="1" dirty="0">
            <a:solidFill>
              <a:schemeClr val="accent5">
                <a:lumMod val="75000"/>
              </a:schemeClr>
            </a:solidFill>
          </a:endParaRPr>
        </a:p>
      </dgm:t>
    </dgm:pt>
    <dgm:pt modelId="{0703BBD5-2462-4CAD-857E-AE9D32935DD9}" type="parTrans" cxnId="{16E11ACB-47C6-471B-A84B-79F0A3DCC70E}">
      <dgm:prSet/>
      <dgm:spPr/>
      <dgm:t>
        <a:bodyPr/>
        <a:lstStyle/>
        <a:p>
          <a:endParaRPr lang="es-ES" sz="2400" b="1"/>
        </a:p>
      </dgm:t>
    </dgm:pt>
    <dgm:pt modelId="{6CC4F1E7-1D63-4641-9570-5EF015E2C473}" type="sibTrans" cxnId="{16E11ACB-47C6-471B-A84B-79F0A3DCC70E}">
      <dgm:prSet/>
      <dgm:spPr/>
      <dgm:t>
        <a:bodyPr/>
        <a:lstStyle/>
        <a:p>
          <a:endParaRPr lang="es-ES" sz="2400" b="1"/>
        </a:p>
      </dgm:t>
    </dgm:pt>
    <dgm:pt modelId="{9A217CF1-4906-41C3-BB69-54C24543F03F}">
      <dgm:prSet custT="1"/>
      <dgm:spPr/>
      <dgm:t>
        <a:bodyPr>
          <a:scene3d>
            <a:camera prst="orthographicFront"/>
            <a:lightRig rig="threePt" dir="t"/>
          </a:scene3d>
          <a:sp3d extrusionH="57150">
            <a:bevelT w="38100" h="38100"/>
          </a:sp3d>
        </a:bodyPr>
        <a:lstStyle/>
        <a:p>
          <a:pPr rtl="1"/>
          <a:r>
            <a:rPr lang="ar-SA" sz="2400" b="1" dirty="0">
              <a:solidFill>
                <a:schemeClr val="accent2">
                  <a:lumMod val="75000"/>
                </a:schemeClr>
              </a:solidFill>
            </a:rPr>
            <a:t>صلى سليمان راكعًا، ويداه مرفوعتان</a:t>
          </a:r>
          <a:br>
            <a:rPr lang="ar-SA" sz="2400" b="1" dirty="0">
              <a:solidFill>
                <a:schemeClr val="accent2">
                  <a:lumMod val="75000"/>
                </a:schemeClr>
              </a:solidFill>
            </a:rPr>
          </a:br>
          <a:r>
            <a:rPr lang="ar-SA" sz="2400" b="1" dirty="0">
              <a:solidFill>
                <a:schemeClr val="accent2">
                  <a:lumMod val="75000"/>
                </a:schemeClr>
              </a:solidFill>
            </a:rPr>
            <a:t>(1 ملوك 54:8)</a:t>
          </a:r>
          <a:endParaRPr lang="es-ES" sz="2400" b="1" dirty="0">
            <a:solidFill>
              <a:schemeClr val="accent2">
                <a:lumMod val="75000"/>
              </a:schemeClr>
            </a:solidFill>
          </a:endParaRPr>
        </a:p>
      </dgm:t>
    </dgm:pt>
    <dgm:pt modelId="{102270DE-E0E9-4501-A7CB-309859278069}" type="parTrans" cxnId="{2F55EF3E-F1AE-4700-860B-9FE895BF6BB7}">
      <dgm:prSet/>
      <dgm:spPr/>
      <dgm:t>
        <a:bodyPr/>
        <a:lstStyle/>
        <a:p>
          <a:endParaRPr lang="es-ES" sz="2400" b="1"/>
        </a:p>
      </dgm:t>
    </dgm:pt>
    <dgm:pt modelId="{978FF028-DEDE-4756-8726-51BE9C7745B4}" type="sibTrans" cxnId="{2F55EF3E-F1AE-4700-860B-9FE895BF6BB7}">
      <dgm:prSet/>
      <dgm:spPr/>
      <dgm:t>
        <a:bodyPr/>
        <a:lstStyle/>
        <a:p>
          <a:endParaRPr lang="es-ES" sz="2400" b="1"/>
        </a:p>
      </dgm:t>
    </dgm:pt>
    <dgm:pt modelId="{CB841601-9DF5-4C86-A62F-85F6B16B23A5}">
      <dgm:prSet custT="1"/>
      <dgm:spPr/>
      <dgm:t>
        <a:bodyPr>
          <a:scene3d>
            <a:camera prst="orthographicFront"/>
            <a:lightRig rig="threePt" dir="t"/>
          </a:scene3d>
          <a:sp3d extrusionH="57150">
            <a:bevelT w="38100" h="38100"/>
          </a:sp3d>
        </a:bodyPr>
        <a:lstStyle/>
        <a:p>
          <a:pPr rtl="1"/>
          <a:r>
            <a:rPr lang="ar-SA" sz="2400" b="1" dirty="0">
              <a:ln>
                <a:solidFill>
                  <a:schemeClr val="accent4">
                    <a:lumMod val="50000"/>
                  </a:schemeClr>
                </a:solidFill>
              </a:ln>
            </a:rPr>
            <a:t>انحنى الناس إلى الأرض للصلاة (نح. 6:8)</a:t>
          </a:r>
          <a:endParaRPr lang="es-ES" sz="24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400" b="1"/>
        </a:p>
      </dgm:t>
    </dgm:pt>
    <dgm:pt modelId="{116C3A56-1145-45B2-B02C-2446CABD09A5}" type="sibTrans" cxnId="{2B694849-5EDB-4875-92A1-B2781F0BC724}">
      <dgm:prSet/>
      <dgm:spPr/>
      <dgm:t>
        <a:bodyPr/>
        <a:lstStyle/>
        <a:p>
          <a:endParaRPr lang="es-ES" sz="2400" b="1"/>
        </a:p>
      </dgm:t>
    </dgm:pt>
    <dgm:pt modelId="{C443B5E2-38B1-4B71-8343-2EA84657F19F}">
      <dgm:prSet custT="1"/>
      <dgm:spPr/>
      <dgm:t>
        <a:bodyPr>
          <a:scene3d>
            <a:camera prst="orthographicFront"/>
            <a:lightRig rig="threePt" dir="t"/>
          </a:scene3d>
          <a:sp3d extrusionH="57150">
            <a:bevelT w="38100" h="38100"/>
          </a:sp3d>
        </a:bodyPr>
        <a:lstStyle/>
        <a:p>
          <a:pPr rtl="1"/>
          <a:r>
            <a:rPr lang="ar-SA" sz="2400" b="1" dirty="0">
              <a:solidFill>
                <a:schemeClr val="accent1">
                  <a:lumMod val="75000"/>
                </a:schemeClr>
              </a:solidFill>
            </a:rPr>
            <a:t>صلى داود ساجدًا على سريره</a:t>
          </a:r>
          <a:br>
            <a:rPr lang="ar-SA" sz="2400" b="1" dirty="0">
              <a:solidFill>
                <a:schemeClr val="accent1">
                  <a:lumMod val="75000"/>
                </a:schemeClr>
              </a:solidFill>
            </a:rPr>
          </a:br>
          <a:r>
            <a:rPr lang="ar-SA" sz="2400" b="1" dirty="0">
              <a:solidFill>
                <a:schemeClr val="accent1">
                  <a:lumMod val="75000"/>
                </a:schemeClr>
              </a:solidFill>
            </a:rPr>
            <a:t>(1 ملوك 47:1)</a:t>
          </a:r>
          <a:endParaRPr lang="es-ES" sz="2400" b="1" dirty="0">
            <a:solidFill>
              <a:schemeClr val="accent1">
                <a:lumMod val="75000"/>
              </a:schemeClr>
            </a:solidFill>
          </a:endParaRPr>
        </a:p>
      </dgm:t>
    </dgm:pt>
    <dgm:pt modelId="{7FBD538C-D6DD-4F4A-B43F-D72DC2AC068A}" type="parTrans" cxnId="{27C3D411-D958-43D3-A43B-2C665792402E}">
      <dgm:prSet/>
      <dgm:spPr/>
      <dgm:t>
        <a:bodyPr/>
        <a:lstStyle/>
        <a:p>
          <a:endParaRPr lang="es-ES" sz="2400" b="1"/>
        </a:p>
      </dgm:t>
    </dgm:pt>
    <dgm:pt modelId="{85022449-1E41-42EB-944A-923198F94481}" type="sibTrans" cxnId="{27C3D411-D958-43D3-A43B-2C665792402E}">
      <dgm:prSet/>
      <dgm:spPr/>
      <dgm:t>
        <a:bodyPr/>
        <a:lstStyle/>
        <a:p>
          <a:endParaRPr lang="es-ES" sz="2400" b="1"/>
        </a:p>
      </dgm:t>
    </dgm:pt>
    <dgm:pt modelId="{85C39663-BF6E-47F5-8DE1-975CD5DE7BE6}">
      <dgm:prSet custT="1"/>
      <dgm:spPr/>
      <dgm:t>
        <a:bodyPr>
          <a:scene3d>
            <a:camera prst="orthographicFront"/>
            <a:lightRig rig="threePt" dir="t"/>
          </a:scene3d>
          <a:sp3d extrusionH="57150">
            <a:bevelT w="38100" h="38100"/>
          </a:sp3d>
        </a:bodyPr>
        <a:lstStyle/>
        <a:p>
          <a:pPr rtl="1"/>
          <a:r>
            <a:rPr lang="ar-SA" sz="2400" b="1" dirty="0">
              <a:solidFill>
                <a:schemeClr val="accent3">
                  <a:lumMod val="75000"/>
                </a:schemeClr>
              </a:solidFill>
            </a:rPr>
            <a:t>وقف نحميا وصلّى بصمت أمام الملك</a:t>
          </a:r>
          <a:br>
            <a:rPr lang="ar-SA" sz="2400" b="1" dirty="0">
              <a:solidFill>
                <a:schemeClr val="accent3">
                  <a:lumMod val="75000"/>
                </a:schemeClr>
              </a:solidFill>
            </a:rPr>
          </a:br>
          <a:r>
            <a:rPr lang="ar-SA" sz="2400" b="1" dirty="0">
              <a:solidFill>
                <a:schemeClr val="accent3">
                  <a:lumMod val="75000"/>
                </a:schemeClr>
              </a:solidFill>
            </a:rPr>
            <a:t>(نحميا 1:2-4)</a:t>
          </a:r>
          <a:endParaRPr lang="es-ES" sz="2400" b="1" dirty="0">
            <a:solidFill>
              <a:schemeClr val="accent3">
                <a:lumMod val="75000"/>
              </a:schemeClr>
            </a:solidFill>
          </a:endParaRPr>
        </a:p>
      </dgm:t>
    </dgm:pt>
    <dgm:pt modelId="{C591508E-9EA6-40C9-9EE0-266CADE09405}" type="parTrans" cxnId="{1124DCDE-C07D-452D-ADC1-B32DCFE8EC9D}">
      <dgm:prSet/>
      <dgm:spPr/>
      <dgm:t>
        <a:bodyPr/>
        <a:lstStyle/>
        <a:p>
          <a:endParaRPr lang="es-ES" sz="2400" b="1"/>
        </a:p>
      </dgm:t>
    </dgm:pt>
    <dgm:pt modelId="{12A81824-5779-4048-A7DA-0989BF957B45}" type="sibTrans" cxnId="{1124DCDE-C07D-452D-ADC1-B32DCFE8EC9D}">
      <dgm:prSet/>
      <dgm:spPr/>
      <dgm:t>
        <a:bodyPr/>
        <a:lstStyle/>
        <a:p>
          <a:endParaRPr lang="es-ES" sz="2400" b="1"/>
        </a:p>
      </dgm:t>
    </dgm:pt>
    <dgm:pt modelId="{8361AF01-BC77-4C97-B932-FFC97753906F}" type="pres">
      <dgm:prSet presAssocID="{5BE75E9F-C9A0-44A4-9B09-22C48DD24DBF}" presName="Name0" presStyleCnt="0">
        <dgm:presLayoutVars>
          <dgm:dir val="rev"/>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ScaleX="111601"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pPr rtl="1"/>
          <a:r>
            <a:rPr lang="ar-SA" sz="2000" b="1" dirty="0">
              <a:solidFill>
                <a:schemeClr val="accent3"/>
              </a:solidFill>
            </a:rPr>
            <a:t>لأفراد عائلاتهم</a:t>
          </a:r>
          <a:endParaRPr lang="es-ES"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rtl="1">
            <a:buFontTx/>
            <a:buNone/>
          </a:pPr>
          <a:r>
            <a:rPr lang="es-ES" sz="2400" b="1" dirty="0">
              <a:solidFill>
                <a:schemeClr val="accent1">
                  <a:lumMod val="75000"/>
                </a:schemeClr>
              </a:solidFill>
            </a:rPr>
            <a:t> </a:t>
          </a:r>
          <a:r>
            <a:rPr lang="ar-SA" sz="2400" b="1" dirty="0">
              <a:solidFill>
                <a:schemeClr val="accent1">
                  <a:lumMod val="75000"/>
                </a:schemeClr>
              </a:solidFill>
            </a:rPr>
            <a:t>⁕ بسبب خطيئة هارون (تثنية 20:9)</a:t>
          </a:r>
          <a:endParaRPr lang="es-ES" sz="2400" b="1" dirty="0">
            <a:solidFill>
              <a:schemeClr val="accent1">
                <a:lumMod val="75000"/>
              </a:schemeClr>
            </a:solidFill>
          </a:endParaRPr>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rtl="1"/>
          <a:r>
            <a:rPr lang="ar-SA" sz="2400" b="1" dirty="0">
              <a:solidFill>
                <a:schemeClr val="accent3">
                  <a:lumMod val="75000"/>
                </a:schemeClr>
              </a:solidFill>
            </a:rPr>
            <a:t>⁕ بسبب تذمّر مريم</a:t>
          </a:r>
          <a:br>
            <a:rPr lang="ar-SA" sz="2400" b="1" dirty="0">
              <a:solidFill>
                <a:schemeClr val="accent3">
                  <a:lumMod val="75000"/>
                </a:schemeClr>
              </a:solidFill>
            </a:rPr>
          </a:br>
          <a:r>
            <a:rPr lang="ar-SA" sz="2400" b="1" dirty="0">
              <a:solidFill>
                <a:schemeClr val="accent3">
                  <a:lumMod val="75000"/>
                </a:schemeClr>
              </a:solidFill>
            </a:rPr>
            <a:t>(العدد 10:12-13)</a:t>
          </a:r>
          <a:endParaRPr lang="es-ES" sz="2400" b="1" dirty="0">
            <a:solidFill>
              <a:schemeClr val="accent3">
                <a:lumMod val="75000"/>
              </a:schemeClr>
            </a:solidFill>
          </a:endParaRPr>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pPr rtl="1"/>
          <a:r>
            <a:rPr lang="ar-SA" sz="2000" b="1" dirty="0">
              <a:solidFill>
                <a:srgbClr val="7030A0"/>
              </a:solidFill>
            </a:rPr>
            <a:t>من أجل الشعب</a:t>
          </a:r>
          <a:endParaRPr lang="es-ES"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rtl="1"/>
          <a:r>
            <a:rPr lang="ar-SA" sz="2400" b="1" dirty="0">
              <a:solidFill>
                <a:schemeClr val="accent5">
                  <a:lumMod val="75000"/>
                </a:schemeClr>
              </a:solidFill>
            </a:rPr>
            <a:t>⁕ عندما عطشوا</a:t>
          </a:r>
          <a:br>
            <a:rPr lang="ar-SA" sz="2400" b="1" dirty="0">
              <a:solidFill>
                <a:schemeClr val="accent5">
                  <a:lumMod val="75000"/>
                </a:schemeClr>
              </a:solidFill>
            </a:rPr>
          </a:br>
          <a:r>
            <a:rPr lang="ar-SA" sz="2400" b="1" dirty="0">
              <a:solidFill>
                <a:schemeClr val="accent5">
                  <a:lumMod val="75000"/>
                </a:schemeClr>
              </a:solidFill>
            </a:rPr>
            <a:t>(خروج (25-24:15</a:t>
          </a:r>
          <a:endParaRPr lang="es-ES" sz="2400" b="1" dirty="0">
            <a:solidFill>
              <a:schemeClr val="accent5">
                <a:lumMod val="75000"/>
              </a:schemeClr>
            </a:solidFill>
          </a:endParaRPr>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rtl="1"/>
          <a:r>
            <a:rPr lang="ar-SA" sz="2400" b="1" dirty="0">
              <a:solidFill>
                <a:schemeClr val="accent6">
                  <a:lumMod val="50000"/>
                </a:schemeClr>
              </a:solidFill>
            </a:rPr>
            <a:t>⁕ عندما كانوا جائعين</a:t>
          </a:r>
          <a:br>
            <a:rPr lang="ar-SA" sz="2400" b="1" dirty="0">
              <a:solidFill>
                <a:schemeClr val="accent6">
                  <a:lumMod val="50000"/>
                </a:schemeClr>
              </a:solidFill>
            </a:rPr>
          </a:br>
          <a:r>
            <a:rPr lang="ar-SA" sz="2400" b="1" dirty="0">
              <a:solidFill>
                <a:schemeClr val="accent6">
                  <a:lumMod val="50000"/>
                </a:schemeClr>
              </a:solidFill>
            </a:rPr>
            <a:t>(العدد 11:11-13)</a:t>
          </a:r>
          <a:endParaRPr lang="es-ES" sz="2400" b="1" dirty="0">
            <a:solidFill>
              <a:schemeClr val="accent6">
                <a:lumMod val="50000"/>
              </a:schemeClr>
            </a:solidFill>
          </a:endParaRPr>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rtl="1"/>
          <a:r>
            <a:rPr lang="ar-SA" sz="2400" b="1" dirty="0">
              <a:solidFill>
                <a:schemeClr val="tx2"/>
              </a:solidFill>
            </a:rPr>
            <a:t>⁕ عندما أخطأوا</a:t>
          </a:r>
          <a:r>
            <a:rPr lang="es-ES" sz="2400" b="1" dirty="0">
              <a:solidFill>
                <a:schemeClr val="tx2"/>
              </a:solidFill>
            </a:rPr>
            <a:t> </a:t>
          </a:r>
          <a:r>
            <a:rPr lang="ar-SA" sz="2400" b="1" dirty="0">
              <a:solidFill>
                <a:schemeClr val="tx2"/>
              </a:solidFill>
            </a:rPr>
            <a:t>(خروج 30:32-32)</a:t>
          </a:r>
          <a:endParaRPr lang="es-ES" sz="2400" b="1" dirty="0">
            <a:solidFill>
              <a:schemeClr val="tx2"/>
            </a:solidFill>
          </a:endParaRPr>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val="rev"/>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553039" custLinFactX="-194249" custLinFactY="-66396"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35973"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324950" custLinFactX="-100000" custLinFactY="-63601" custLinFactNeighborX="-189994"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235973"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284319"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235973"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4921389" y="0"/>
          <a:ext cx="159219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70688" rIns="72000"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كان ثابتا، يصلي ثلاث مرات يوميا</a:t>
          </a:r>
          <a:endParaRPr lang="es-ES" sz="2400" b="1" kern="1200" dirty="0">
            <a:effectLst>
              <a:outerShdw blurRad="38100" dist="38100" dir="2700000" algn="tl">
                <a:srgbClr val="000000"/>
              </a:outerShdw>
            </a:effectLst>
          </a:endParaRPr>
        </a:p>
      </dsp:txBody>
      <dsp:txXfrm>
        <a:off x="4921389" y="1358119"/>
        <a:ext cx="1592191" cy="1358119"/>
      </dsp:txXfrm>
    </dsp:sp>
    <dsp:sp modelId="{40BF4BA6-603A-4B87-8573-2D46CFD7DC54}">
      <dsp:nvSpPr>
        <dsp:cNvPr id="0" name=""/>
        <dsp:cNvSpPr/>
      </dsp:nvSpPr>
      <dsp:spPr>
        <a:xfrm>
          <a:off x="5152167" y="203718"/>
          <a:ext cx="1130634" cy="1130634"/>
        </a:xfrm>
        <a:prstGeom prst="ellipse">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3281432" y="0"/>
          <a:ext cx="159219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70688" rIns="72000"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كان الأمر متوقَّعًا، إذ كان يفتح نافذته باتجاه أورشليم.</a:t>
          </a:r>
          <a:endParaRPr lang="es-ES" sz="2400" b="1" kern="1200" dirty="0">
            <a:effectLst>
              <a:outerShdw blurRad="38100" dist="38100" dir="2700000" algn="tl">
                <a:srgbClr val="000000"/>
              </a:outerShdw>
            </a:effectLst>
          </a:endParaRPr>
        </a:p>
      </dsp:txBody>
      <dsp:txXfrm>
        <a:off x="3281432" y="1358119"/>
        <a:ext cx="1592191" cy="1358119"/>
      </dsp:txXfrm>
    </dsp:sp>
    <dsp:sp modelId="{F1275158-66F6-4241-B296-26F82F5BAD47}">
      <dsp:nvSpPr>
        <dsp:cNvPr id="0" name=""/>
        <dsp:cNvSpPr/>
      </dsp:nvSpPr>
      <dsp:spPr>
        <a:xfrm>
          <a:off x="3512211" y="203718"/>
          <a:ext cx="1130634" cy="1130634"/>
        </a:xfrm>
        <a:prstGeom prst="ellipse">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1641475" y="0"/>
          <a:ext cx="159219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70688" rIns="72000"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كانت له عادات ثابتة؛ إذ كان يصلي راكعًا على ركبتيه.</a:t>
          </a:r>
          <a:endParaRPr lang="es-ES" sz="2400" b="1" kern="1200" dirty="0">
            <a:effectLst>
              <a:outerShdw blurRad="38100" dist="38100" dir="2700000" algn="tl">
                <a:srgbClr val="000000"/>
              </a:outerShdw>
            </a:effectLst>
          </a:endParaRPr>
        </a:p>
      </dsp:txBody>
      <dsp:txXfrm>
        <a:off x="1641475" y="1358119"/>
        <a:ext cx="1592191" cy="1358119"/>
      </dsp:txXfrm>
    </dsp:sp>
    <dsp:sp modelId="{59ADE160-BEAE-495D-A6DD-F6D596F8628E}">
      <dsp:nvSpPr>
        <dsp:cNvPr id="0" name=""/>
        <dsp:cNvSpPr/>
      </dsp:nvSpPr>
      <dsp:spPr>
        <a:xfrm>
          <a:off x="1872254" y="203718"/>
          <a:ext cx="1130634" cy="1130634"/>
        </a:xfrm>
        <a:prstGeom prst="ellipse">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1519" y="0"/>
          <a:ext cx="159219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70688" rIns="72000" bIns="170688" numCol="1" spcCol="1270" anchor="t" anchorCtr="0">
          <a:noAutofit/>
        </a:bodyPr>
        <a:lstStyle/>
        <a:p>
          <a:pPr marL="0" lvl="0" indent="0" algn="ctr" defTabSz="1066800" rtl="1">
            <a:lnSpc>
              <a:spcPct val="90000"/>
            </a:lnSpc>
            <a:spcBef>
              <a:spcPct val="0"/>
            </a:spcBef>
            <a:spcAft>
              <a:spcPct val="35000"/>
            </a:spcAft>
            <a:buNone/>
          </a:pPr>
          <a:r>
            <a:rPr lang="ar-SA" sz="2400" b="1" kern="1200" dirty="0">
              <a:effectLst>
                <a:outerShdw blurRad="38100" dist="38100" dir="2700000" algn="tl">
                  <a:srgbClr val="000000"/>
                </a:outerShdw>
              </a:effectLst>
            </a:rPr>
            <a:t>وكانت تتركّز على الشكر والتضرّع.</a:t>
          </a:r>
          <a:endParaRPr lang="es-ES" sz="2400" b="1" kern="1200" dirty="0">
            <a:effectLst>
              <a:outerShdw blurRad="38100" dist="38100" dir="2700000" algn="tl">
                <a:srgbClr val="000000"/>
              </a:outerShdw>
            </a:effectLst>
          </a:endParaRPr>
        </a:p>
      </dsp:txBody>
      <dsp:txXfrm>
        <a:off x="1519" y="1358119"/>
        <a:ext cx="1592191" cy="1358119"/>
      </dsp:txXfrm>
    </dsp:sp>
    <dsp:sp modelId="{90CE2DE1-9304-475F-9667-6098C759709D}">
      <dsp:nvSpPr>
        <dsp:cNvPr id="0" name=""/>
        <dsp:cNvSpPr/>
      </dsp:nvSpPr>
      <dsp:spPr>
        <a:xfrm>
          <a:off x="232297" y="203718"/>
          <a:ext cx="1130634" cy="1130634"/>
        </a:xfrm>
        <a:prstGeom prst="ellipse">
          <a:avLst/>
        </a:prstGeom>
        <a:blipFill dpi="0"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0603" y="3223849"/>
          <a:ext cx="5993892"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9764057" y="0"/>
          <a:ext cx="1756107" cy="1840866"/>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9662194" y="1834534"/>
          <a:ext cx="1959833"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6">
                  <a:lumMod val="75000"/>
                </a:schemeClr>
              </a:solidFill>
            </a:rPr>
            <a:t>صلى يهوشافاط واقفًا أمام الشعب (2 أخبار الأيام 5;20)</a:t>
          </a:r>
          <a:endParaRPr lang="es-ES" sz="2400" b="1" kern="1200" dirty="0">
            <a:solidFill>
              <a:schemeClr val="accent6">
                <a:lumMod val="75000"/>
              </a:schemeClr>
            </a:solidFill>
          </a:endParaRPr>
        </a:p>
      </dsp:txBody>
      <dsp:txXfrm>
        <a:off x="9662194" y="1834534"/>
        <a:ext cx="1959833" cy="651515"/>
      </dsp:txXfrm>
    </dsp:sp>
    <dsp:sp modelId="{EDB4A37D-8561-4929-99F8-AC235B3239EA}">
      <dsp:nvSpPr>
        <dsp:cNvPr id="0" name=""/>
        <dsp:cNvSpPr/>
      </dsp:nvSpPr>
      <dsp:spPr>
        <a:xfrm>
          <a:off x="7730402" y="0"/>
          <a:ext cx="1756107" cy="1840866"/>
        </a:xfrm>
        <a:prstGeom prst="round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7730402" y="1834534"/>
          <a:ext cx="1756107"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5">
                  <a:lumMod val="75000"/>
                </a:schemeClr>
              </a:solidFill>
            </a:rPr>
            <a:t>جلس داود أمام الله ليقدّم الشكر</a:t>
          </a:r>
          <a:br>
            <a:rPr lang="ar-SA" sz="2400" b="1" kern="1200" dirty="0">
              <a:solidFill>
                <a:schemeClr val="accent5">
                  <a:lumMod val="75000"/>
                </a:schemeClr>
              </a:solidFill>
            </a:rPr>
          </a:br>
          <a:r>
            <a:rPr lang="ar-SA" sz="2400" b="1" kern="1200" dirty="0">
              <a:solidFill>
                <a:schemeClr val="accent5">
                  <a:lumMod val="75000"/>
                </a:schemeClr>
              </a:solidFill>
            </a:rPr>
            <a:t>(2 صموئيل 18;7)</a:t>
          </a:r>
          <a:endParaRPr lang="es-ES" sz="2400" b="1" kern="1200" dirty="0">
            <a:solidFill>
              <a:schemeClr val="accent5">
                <a:lumMod val="75000"/>
              </a:schemeClr>
            </a:solidFill>
          </a:endParaRPr>
        </a:p>
      </dsp:txBody>
      <dsp:txXfrm>
        <a:off x="7730402" y="1834534"/>
        <a:ext cx="1756107" cy="651515"/>
      </dsp:txXfrm>
    </dsp:sp>
    <dsp:sp modelId="{EC92B07E-2904-41D0-9661-42C1AFD2B2F2}">
      <dsp:nvSpPr>
        <dsp:cNvPr id="0" name=""/>
        <dsp:cNvSpPr/>
      </dsp:nvSpPr>
      <dsp:spPr>
        <a:xfrm>
          <a:off x="5798610" y="0"/>
          <a:ext cx="1756107" cy="1840866"/>
        </a:xfrm>
        <a:prstGeom prst="roundRect">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5798610" y="1834534"/>
          <a:ext cx="1756107"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2">
                  <a:lumMod val="75000"/>
                </a:schemeClr>
              </a:solidFill>
            </a:rPr>
            <a:t>صلى سليمان راكعًا، ويداه مرفوعتان</a:t>
          </a:r>
          <a:br>
            <a:rPr lang="ar-SA" sz="2400" b="1" kern="1200" dirty="0">
              <a:solidFill>
                <a:schemeClr val="accent2">
                  <a:lumMod val="75000"/>
                </a:schemeClr>
              </a:solidFill>
            </a:rPr>
          </a:br>
          <a:r>
            <a:rPr lang="ar-SA" sz="2400" b="1" kern="1200" dirty="0">
              <a:solidFill>
                <a:schemeClr val="accent2">
                  <a:lumMod val="75000"/>
                </a:schemeClr>
              </a:solidFill>
            </a:rPr>
            <a:t>(1 ملوك 54:8)</a:t>
          </a:r>
          <a:endParaRPr lang="es-ES" sz="2400" b="1" kern="1200" dirty="0">
            <a:solidFill>
              <a:schemeClr val="accent2">
                <a:lumMod val="75000"/>
              </a:schemeClr>
            </a:solidFill>
          </a:endParaRPr>
        </a:p>
      </dsp:txBody>
      <dsp:txXfrm>
        <a:off x="5798610" y="1834534"/>
        <a:ext cx="1756107" cy="651515"/>
      </dsp:txXfrm>
    </dsp:sp>
    <dsp:sp modelId="{E04F557E-0620-4279-8185-F3D5DA5EFC90}">
      <dsp:nvSpPr>
        <dsp:cNvPr id="0" name=""/>
        <dsp:cNvSpPr/>
      </dsp:nvSpPr>
      <dsp:spPr>
        <a:xfrm>
          <a:off x="3866818" y="0"/>
          <a:ext cx="1756107" cy="1840866"/>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3866818" y="1834534"/>
          <a:ext cx="1756107"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ln>
                <a:solidFill>
                  <a:schemeClr val="accent4">
                    <a:lumMod val="50000"/>
                  </a:schemeClr>
                </a:solidFill>
              </a:ln>
            </a:rPr>
            <a:t>انحنى الناس إلى الأرض للصلاة (نح. 6:8)</a:t>
          </a:r>
          <a:endParaRPr lang="es-ES" sz="2400" b="1" kern="1200" dirty="0">
            <a:ln>
              <a:solidFill>
                <a:schemeClr val="accent4">
                  <a:lumMod val="50000"/>
                </a:schemeClr>
              </a:solidFill>
            </a:ln>
          </a:endParaRPr>
        </a:p>
      </dsp:txBody>
      <dsp:txXfrm>
        <a:off x="3866818" y="1834534"/>
        <a:ext cx="1756107" cy="651515"/>
      </dsp:txXfrm>
    </dsp:sp>
    <dsp:sp modelId="{409CBAFB-D84F-4FB1-8ADF-A849DF484FB6}">
      <dsp:nvSpPr>
        <dsp:cNvPr id="0" name=""/>
        <dsp:cNvSpPr/>
      </dsp:nvSpPr>
      <dsp:spPr>
        <a:xfrm>
          <a:off x="1935027" y="0"/>
          <a:ext cx="1756107" cy="1840866"/>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1935027" y="1834534"/>
          <a:ext cx="1756107"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1">
                  <a:lumMod val="75000"/>
                </a:schemeClr>
              </a:solidFill>
            </a:rPr>
            <a:t>صلى داود ساجدًا على سريره</a:t>
          </a:r>
          <a:br>
            <a:rPr lang="ar-SA" sz="2400" b="1" kern="1200" dirty="0">
              <a:solidFill>
                <a:schemeClr val="accent1">
                  <a:lumMod val="75000"/>
                </a:schemeClr>
              </a:solidFill>
            </a:rPr>
          </a:br>
          <a:r>
            <a:rPr lang="ar-SA" sz="2400" b="1" kern="1200" dirty="0">
              <a:solidFill>
                <a:schemeClr val="accent1">
                  <a:lumMod val="75000"/>
                </a:schemeClr>
              </a:solidFill>
            </a:rPr>
            <a:t>(1 ملوك 47:1)</a:t>
          </a:r>
          <a:endParaRPr lang="es-ES" sz="2400" b="1" kern="1200" dirty="0">
            <a:solidFill>
              <a:schemeClr val="accent1">
                <a:lumMod val="75000"/>
              </a:schemeClr>
            </a:solidFill>
          </a:endParaRPr>
        </a:p>
      </dsp:txBody>
      <dsp:txXfrm>
        <a:off x="1935027" y="1834534"/>
        <a:ext cx="1756107" cy="651515"/>
      </dsp:txXfrm>
    </dsp:sp>
    <dsp:sp modelId="{FAC1B06F-82D6-44E5-8A3F-A94EDA2109E5}">
      <dsp:nvSpPr>
        <dsp:cNvPr id="0" name=""/>
        <dsp:cNvSpPr/>
      </dsp:nvSpPr>
      <dsp:spPr>
        <a:xfrm>
          <a:off x="3235" y="0"/>
          <a:ext cx="1756107" cy="1840866"/>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3235" y="1834534"/>
          <a:ext cx="1756107" cy="651515"/>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scene3d>
            <a:camera prst="orthographicFront"/>
            <a:lightRig rig="threePt" dir="t"/>
          </a:scene3d>
          <a:sp3d extrusionH="57150">
            <a:bevelT w="38100" h="38100"/>
          </a:sp3d>
        </a:bodyPr>
        <a:lstStyle/>
        <a:p>
          <a:pPr marL="0" lvl="0" indent="0" algn="ctr" defTabSz="1066800" rtl="1">
            <a:lnSpc>
              <a:spcPct val="90000"/>
            </a:lnSpc>
            <a:spcBef>
              <a:spcPct val="0"/>
            </a:spcBef>
            <a:spcAft>
              <a:spcPct val="35000"/>
            </a:spcAft>
            <a:buNone/>
          </a:pPr>
          <a:r>
            <a:rPr lang="ar-SA" sz="2400" b="1" kern="1200" dirty="0">
              <a:solidFill>
                <a:schemeClr val="accent3">
                  <a:lumMod val="75000"/>
                </a:schemeClr>
              </a:solidFill>
            </a:rPr>
            <a:t>وقف نحميا وصلّى بصمت أمام الملك</a:t>
          </a:r>
          <a:br>
            <a:rPr lang="ar-SA" sz="2400" b="1" kern="1200" dirty="0">
              <a:solidFill>
                <a:schemeClr val="accent3">
                  <a:lumMod val="75000"/>
                </a:schemeClr>
              </a:solidFill>
            </a:rPr>
          </a:br>
          <a:r>
            <a:rPr lang="ar-SA" sz="2400" b="1" kern="1200" dirty="0">
              <a:solidFill>
                <a:schemeClr val="accent3">
                  <a:lumMod val="75000"/>
                </a:schemeClr>
              </a:solidFill>
            </a:rPr>
            <a:t>(نحميا 1:2-4)</a:t>
          </a:r>
          <a:endParaRPr lang="es-ES" sz="2400" b="1" kern="1200" dirty="0">
            <a:solidFill>
              <a:schemeClr val="accent3">
                <a:lumMod val="75000"/>
              </a:schemeClr>
            </a:solidFill>
          </a:endParaRPr>
        </a:p>
      </dsp:txBody>
      <dsp:txXfrm>
        <a:off x="3235" y="1834534"/>
        <a:ext cx="1756107" cy="651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944204" y="426102"/>
          <a:ext cx="2050698" cy="212726"/>
        </a:xfrm>
        <a:custGeom>
          <a:avLst/>
          <a:gdLst/>
          <a:ahLst/>
          <a:cxnLst/>
          <a:rect l="0" t="0" r="0" b="0"/>
          <a:pathLst>
            <a:path>
              <a:moveTo>
                <a:pt x="2050698" y="0"/>
              </a:moveTo>
              <a:lnTo>
                <a:pt x="2050698" y="146147"/>
              </a:lnTo>
              <a:lnTo>
                <a:pt x="0" y="146147"/>
              </a:lnTo>
              <a:lnTo>
                <a:pt x="0" y="212726"/>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2994902" y="426102"/>
          <a:ext cx="281439" cy="212726"/>
        </a:xfrm>
        <a:custGeom>
          <a:avLst/>
          <a:gdLst/>
          <a:ahLst/>
          <a:cxnLst/>
          <a:rect l="0" t="0" r="0" b="0"/>
          <a:pathLst>
            <a:path>
              <a:moveTo>
                <a:pt x="0" y="0"/>
              </a:moveTo>
              <a:lnTo>
                <a:pt x="0" y="146147"/>
              </a:lnTo>
              <a:lnTo>
                <a:pt x="281439" y="146147"/>
              </a:lnTo>
              <a:lnTo>
                <a:pt x="281439" y="212726"/>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2994902" y="426102"/>
          <a:ext cx="2768079" cy="212726"/>
        </a:xfrm>
        <a:custGeom>
          <a:avLst/>
          <a:gdLst/>
          <a:ahLst/>
          <a:cxnLst/>
          <a:rect l="0" t="0" r="0" b="0"/>
          <a:pathLst>
            <a:path>
              <a:moveTo>
                <a:pt x="0" y="0"/>
              </a:moveTo>
              <a:lnTo>
                <a:pt x="0" y="146147"/>
              </a:lnTo>
              <a:lnTo>
                <a:pt x="2768079" y="146147"/>
              </a:lnTo>
              <a:lnTo>
                <a:pt x="2768079" y="212726"/>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8095120" y="426102"/>
          <a:ext cx="933019" cy="212726"/>
        </a:xfrm>
        <a:custGeom>
          <a:avLst/>
          <a:gdLst/>
          <a:ahLst/>
          <a:cxnLst/>
          <a:rect l="0" t="0" r="0" b="0"/>
          <a:pathLst>
            <a:path>
              <a:moveTo>
                <a:pt x="933019" y="0"/>
              </a:moveTo>
              <a:lnTo>
                <a:pt x="933019" y="146147"/>
              </a:lnTo>
              <a:lnTo>
                <a:pt x="0" y="146147"/>
              </a:lnTo>
              <a:lnTo>
                <a:pt x="0" y="212726"/>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9028140" y="426102"/>
          <a:ext cx="1650401" cy="212726"/>
        </a:xfrm>
        <a:custGeom>
          <a:avLst/>
          <a:gdLst/>
          <a:ahLst/>
          <a:cxnLst/>
          <a:rect l="0" t="0" r="0" b="0"/>
          <a:pathLst>
            <a:path>
              <a:moveTo>
                <a:pt x="0" y="0"/>
              </a:moveTo>
              <a:lnTo>
                <a:pt x="0" y="146147"/>
              </a:lnTo>
              <a:lnTo>
                <a:pt x="1650401" y="146147"/>
              </a:lnTo>
              <a:lnTo>
                <a:pt x="1650401" y="212726"/>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8815088" y="0"/>
          <a:ext cx="426102" cy="426102"/>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5273524" y="50517"/>
          <a:ext cx="3534770"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r" defTabSz="889000" rtl="1">
            <a:lnSpc>
              <a:spcPct val="90000"/>
            </a:lnSpc>
            <a:spcBef>
              <a:spcPct val="0"/>
            </a:spcBef>
            <a:spcAft>
              <a:spcPct val="35000"/>
            </a:spcAft>
            <a:buNone/>
          </a:pPr>
          <a:r>
            <a:rPr lang="ar-SA" sz="2000" b="1" kern="1200" dirty="0">
              <a:solidFill>
                <a:schemeClr val="accent3"/>
              </a:solidFill>
            </a:rPr>
            <a:t>لأفراد عائلاتهم</a:t>
          </a:r>
          <a:endParaRPr lang="es-ES" sz="2000" b="1" kern="1200" dirty="0">
            <a:solidFill>
              <a:schemeClr val="accent3"/>
            </a:solidFill>
          </a:endParaRPr>
        </a:p>
      </dsp:txBody>
      <dsp:txXfrm>
        <a:off x="5273524" y="50517"/>
        <a:ext cx="3534770" cy="426102"/>
      </dsp:txXfrm>
    </dsp:sp>
    <dsp:sp modelId="{9D111C27-E043-480C-8A20-BEB0A7F7A350}">
      <dsp:nvSpPr>
        <dsp:cNvPr id="0" name=""/>
        <dsp:cNvSpPr/>
      </dsp:nvSpPr>
      <dsp:spPr>
        <a:xfrm>
          <a:off x="9739672" y="638829"/>
          <a:ext cx="1877736" cy="1188996"/>
        </a:xfrm>
        <a:prstGeom prst="round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10052674" y="2276857"/>
          <a:ext cx="1508230"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FontTx/>
            <a:buNone/>
          </a:pPr>
          <a:r>
            <a:rPr lang="es-ES" sz="2400" b="1" kern="1200" dirty="0">
              <a:solidFill>
                <a:schemeClr val="accent1">
                  <a:lumMod val="75000"/>
                </a:schemeClr>
              </a:solidFill>
            </a:rPr>
            <a:t> </a:t>
          </a:r>
          <a:r>
            <a:rPr lang="ar-SA" sz="2400" b="1" kern="1200" dirty="0">
              <a:solidFill>
                <a:schemeClr val="accent1">
                  <a:lumMod val="75000"/>
                </a:schemeClr>
              </a:solidFill>
            </a:rPr>
            <a:t>⁕ بسبب خطيئة هارون (تثنية 20:9)</a:t>
          </a:r>
          <a:endParaRPr lang="es-ES" sz="2400" b="1" kern="1200" dirty="0">
            <a:solidFill>
              <a:schemeClr val="accent1">
                <a:lumMod val="75000"/>
              </a:schemeClr>
            </a:solidFill>
          </a:endParaRPr>
        </a:p>
      </dsp:txBody>
      <dsp:txXfrm>
        <a:off x="10052674" y="2276857"/>
        <a:ext cx="1508230" cy="426102"/>
      </dsp:txXfrm>
    </dsp:sp>
    <dsp:sp modelId="{88F1BAE8-136E-42BF-9207-09B358BAB561}">
      <dsp:nvSpPr>
        <dsp:cNvPr id="0" name=""/>
        <dsp:cNvSpPr/>
      </dsp:nvSpPr>
      <dsp:spPr>
        <a:xfrm>
          <a:off x="7156251" y="638829"/>
          <a:ext cx="1877736" cy="1188996"/>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7217969" y="2276857"/>
          <a:ext cx="2010797"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3">
                  <a:lumMod val="75000"/>
                </a:schemeClr>
              </a:solidFill>
            </a:rPr>
            <a:t>⁕ بسبب تذمّر مريم</a:t>
          </a:r>
          <a:br>
            <a:rPr lang="ar-SA" sz="2400" b="1" kern="1200" dirty="0">
              <a:solidFill>
                <a:schemeClr val="accent3">
                  <a:lumMod val="75000"/>
                </a:schemeClr>
              </a:solidFill>
            </a:rPr>
          </a:br>
          <a:r>
            <a:rPr lang="ar-SA" sz="2400" b="1" kern="1200" dirty="0">
              <a:solidFill>
                <a:schemeClr val="accent3">
                  <a:lumMod val="75000"/>
                </a:schemeClr>
              </a:solidFill>
            </a:rPr>
            <a:t>(العدد 10:12-13)</a:t>
          </a:r>
          <a:endParaRPr lang="es-ES" sz="2400" b="1" kern="1200" dirty="0">
            <a:solidFill>
              <a:schemeClr val="accent3">
                <a:lumMod val="75000"/>
              </a:schemeClr>
            </a:solidFill>
          </a:endParaRPr>
        </a:p>
      </dsp:txBody>
      <dsp:txXfrm>
        <a:off x="7217969" y="2276857"/>
        <a:ext cx="2010797" cy="426102"/>
      </dsp:txXfrm>
    </dsp:sp>
    <dsp:sp modelId="{2FB7C8D9-58F1-4B12-A15B-42E3B531EF11}">
      <dsp:nvSpPr>
        <dsp:cNvPr id="0" name=""/>
        <dsp:cNvSpPr/>
      </dsp:nvSpPr>
      <dsp:spPr>
        <a:xfrm>
          <a:off x="2781851" y="0"/>
          <a:ext cx="426102" cy="426102"/>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635557" y="62427"/>
          <a:ext cx="2076930"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r" defTabSz="889000" rtl="1">
            <a:lnSpc>
              <a:spcPct val="90000"/>
            </a:lnSpc>
            <a:spcBef>
              <a:spcPct val="0"/>
            </a:spcBef>
            <a:spcAft>
              <a:spcPct val="35000"/>
            </a:spcAft>
            <a:buNone/>
          </a:pPr>
          <a:r>
            <a:rPr lang="ar-SA" sz="2000" b="1" kern="1200" dirty="0">
              <a:solidFill>
                <a:srgbClr val="7030A0"/>
              </a:solidFill>
            </a:rPr>
            <a:t>من أجل الشعب</a:t>
          </a:r>
          <a:endParaRPr lang="es-ES" sz="2000" b="1" kern="1200" dirty="0">
            <a:solidFill>
              <a:srgbClr val="7030A0"/>
            </a:solidFill>
          </a:endParaRPr>
        </a:p>
      </dsp:txBody>
      <dsp:txXfrm>
        <a:off x="635557" y="62427"/>
        <a:ext cx="2076930" cy="426102"/>
      </dsp:txXfrm>
    </dsp:sp>
    <dsp:sp modelId="{E15C53C2-DCBA-4343-9AC7-09FB8C81C12F}">
      <dsp:nvSpPr>
        <dsp:cNvPr id="0" name=""/>
        <dsp:cNvSpPr/>
      </dsp:nvSpPr>
      <dsp:spPr>
        <a:xfrm>
          <a:off x="4824114" y="638829"/>
          <a:ext cx="1877736" cy="1188996"/>
        </a:xfrm>
        <a:prstGeom prst="round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5137115" y="2276857"/>
          <a:ext cx="1508230"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5">
                  <a:lumMod val="75000"/>
                </a:schemeClr>
              </a:solidFill>
            </a:rPr>
            <a:t>⁕ عندما عطشوا</a:t>
          </a:r>
          <a:br>
            <a:rPr lang="ar-SA" sz="2400" b="1" kern="1200" dirty="0">
              <a:solidFill>
                <a:schemeClr val="accent5">
                  <a:lumMod val="75000"/>
                </a:schemeClr>
              </a:solidFill>
            </a:rPr>
          </a:br>
          <a:r>
            <a:rPr lang="ar-SA" sz="2400" b="1" kern="1200" dirty="0">
              <a:solidFill>
                <a:schemeClr val="accent5">
                  <a:lumMod val="75000"/>
                </a:schemeClr>
              </a:solidFill>
            </a:rPr>
            <a:t>(خروج (25-24:15</a:t>
          </a:r>
          <a:endParaRPr lang="es-ES" sz="2400" b="1" kern="1200" dirty="0">
            <a:solidFill>
              <a:schemeClr val="accent5">
                <a:lumMod val="75000"/>
              </a:schemeClr>
            </a:solidFill>
          </a:endParaRPr>
        </a:p>
      </dsp:txBody>
      <dsp:txXfrm>
        <a:off x="5137115" y="2276857"/>
        <a:ext cx="1508230" cy="426102"/>
      </dsp:txXfrm>
    </dsp:sp>
    <dsp:sp modelId="{DB6B9390-5F47-4F37-A57D-3476786C6143}">
      <dsp:nvSpPr>
        <dsp:cNvPr id="0" name=""/>
        <dsp:cNvSpPr/>
      </dsp:nvSpPr>
      <dsp:spPr>
        <a:xfrm>
          <a:off x="2337473" y="638829"/>
          <a:ext cx="1877736" cy="1188996"/>
        </a:xfrm>
        <a:prstGeom prst="round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2495972" y="2276857"/>
          <a:ext cx="1817236"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accent6">
                  <a:lumMod val="50000"/>
                </a:schemeClr>
              </a:solidFill>
            </a:rPr>
            <a:t>⁕ عندما كانوا جائعين</a:t>
          </a:r>
          <a:br>
            <a:rPr lang="ar-SA" sz="2400" b="1" kern="1200" dirty="0">
              <a:solidFill>
                <a:schemeClr val="accent6">
                  <a:lumMod val="50000"/>
                </a:schemeClr>
              </a:solidFill>
            </a:rPr>
          </a:br>
          <a:r>
            <a:rPr lang="ar-SA" sz="2400" b="1" kern="1200" dirty="0">
              <a:solidFill>
                <a:schemeClr val="accent6">
                  <a:lumMod val="50000"/>
                </a:schemeClr>
              </a:solidFill>
            </a:rPr>
            <a:t>(العدد 11:11-13)</a:t>
          </a:r>
          <a:endParaRPr lang="es-ES" sz="2400" b="1" kern="1200" dirty="0">
            <a:solidFill>
              <a:schemeClr val="accent6">
                <a:lumMod val="50000"/>
              </a:schemeClr>
            </a:solidFill>
          </a:endParaRPr>
        </a:p>
      </dsp:txBody>
      <dsp:txXfrm>
        <a:off x="2495972" y="2276857"/>
        <a:ext cx="1817236" cy="426102"/>
      </dsp:txXfrm>
    </dsp:sp>
    <dsp:sp modelId="{CD389D96-F776-43A9-A232-CA0484CC1C83}">
      <dsp:nvSpPr>
        <dsp:cNvPr id="0" name=""/>
        <dsp:cNvSpPr/>
      </dsp:nvSpPr>
      <dsp:spPr>
        <a:xfrm>
          <a:off x="5336" y="638829"/>
          <a:ext cx="1877736" cy="1188996"/>
        </a:xfrm>
        <a:prstGeom prst="roundRect">
          <a:avLst/>
        </a:prstGeom>
        <a:blipFill dpi="0"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318337" y="2276857"/>
          <a:ext cx="1508230" cy="42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tx2"/>
              </a:solidFill>
            </a:rPr>
            <a:t>⁕ عندما أخطأوا</a:t>
          </a:r>
          <a:r>
            <a:rPr lang="es-ES" sz="2400" b="1" kern="1200" dirty="0">
              <a:solidFill>
                <a:schemeClr val="tx2"/>
              </a:solidFill>
            </a:rPr>
            <a:t> </a:t>
          </a:r>
          <a:r>
            <a:rPr lang="ar-SA" sz="2400" b="1" kern="1200" dirty="0">
              <a:solidFill>
                <a:schemeClr val="tx2"/>
              </a:solidFill>
            </a:rPr>
            <a:t>(خروج 30:32-32)</a:t>
          </a:r>
          <a:endParaRPr lang="es-ES" sz="2400" b="1" kern="1200" dirty="0">
            <a:solidFill>
              <a:schemeClr val="tx2"/>
            </a:solidFill>
          </a:endParaRPr>
        </a:p>
      </dsp:txBody>
      <dsp:txXfrm>
        <a:off x="318337" y="2276857"/>
        <a:ext cx="1508230" cy="42610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04/05/2026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04/05/2026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04/05/2026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7.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4.jpeg"/><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13.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2.jpg"/></Relationships>
</file>

<file path=ppt/slides/_rels/slide14.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19.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4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5.jpeg"/><Relationship Id="rId4" Type="http://schemas.openxmlformats.org/officeDocument/2006/relationships/diagramLayout" Target="../diagrams/layout1.xml"/><Relationship Id="rId9" Type="http://schemas.openxmlformats.org/officeDocument/2006/relationships/image" Target="../media/image44.jpe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3C4639E-446F-CDBA-2541-064EACD6AA35}"/>
              </a:ext>
            </a:extLst>
          </p:cNvPr>
          <p:cNvSpPr txBox="1"/>
          <p:nvPr/>
        </p:nvSpPr>
        <p:spPr>
          <a:xfrm>
            <a:off x="6543040" y="548640"/>
            <a:ext cx="5515610" cy="2113280"/>
          </a:xfrm>
          <a:prstGeom prst="rect">
            <a:avLst/>
          </a:prstGeom>
          <a:noFill/>
        </p:spPr>
        <p:txBody>
          <a:bodyPr wrap="square" rtlCol="0">
            <a:prstTxWarp prst="textTriangleInverted">
              <a:avLst>
                <a:gd name="adj" fmla="val 76126"/>
              </a:avLst>
            </a:prstTxWarp>
            <a:spAutoFit/>
            <a:scene3d>
              <a:camera prst="orthographicFront"/>
              <a:lightRig rig="sunrise" dir="t"/>
            </a:scene3d>
            <a:sp3d extrusionH="57150" contourW="19050">
              <a:bevelT w="38100" h="38100" prst="convex"/>
              <a:contourClr>
                <a:schemeClr val="bg1"/>
              </a:contourClr>
            </a:sp3d>
          </a:bodyPr>
          <a:lstStyle/>
          <a:p>
            <a:pPr algn="ctr" rtl="1"/>
            <a:r>
              <a:rPr lang="ar-SA"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rPr>
              <a:t>محاربو الصلاة</a:t>
            </a:r>
            <a:endParaRPr lang="en" sz="6600" b="1" dirty="0">
              <a:ln w="12700" cmpd="sng">
                <a:noFill/>
                <a:prstDash val="solid"/>
              </a:ln>
              <a:gradFill>
                <a:gsLst>
                  <a:gs pos="0">
                    <a:schemeClr val="accent6">
                      <a:lumMod val="40000"/>
                      <a:lumOff val="60000"/>
                    </a:schemeClr>
                  </a:gs>
                  <a:gs pos="12000">
                    <a:schemeClr val="accent6">
                      <a:lumMod val="20000"/>
                      <a:lumOff val="80000"/>
                    </a:schemeClr>
                  </a:gs>
                  <a:gs pos="87000">
                    <a:schemeClr val="accent4">
                      <a:lumMod val="40000"/>
                      <a:lumOff val="60000"/>
                    </a:schemeClr>
                  </a:gs>
                </a:gsLst>
                <a:lin ang="5400000"/>
              </a:gradFill>
            </a:endParaRPr>
          </a:p>
        </p:txBody>
      </p:sp>
      <p:sp>
        <p:nvSpPr>
          <p:cNvPr id="5" name="CuadroTexto 4">
            <a:extLst>
              <a:ext uri="{FF2B5EF4-FFF2-40B4-BE49-F238E27FC236}">
                <a16:creationId xmlns:a16="http://schemas.microsoft.com/office/drawing/2014/main" id="{9CBB66A7-5E94-20D4-0E9A-52FB6551D002}"/>
              </a:ext>
            </a:extLst>
          </p:cNvPr>
          <p:cNvSpPr txBox="1"/>
          <p:nvPr/>
        </p:nvSpPr>
        <p:spPr>
          <a:xfrm>
            <a:off x="192704" y="6273466"/>
            <a:ext cx="2845652" cy="400110"/>
          </a:xfrm>
          <a:prstGeom prst="rect">
            <a:avLst/>
          </a:prstGeom>
          <a:noFill/>
        </p:spPr>
        <p:txBody>
          <a:bodyPr wrap="none" rtlCol="0">
            <a:spAutoFit/>
          </a:bodyPr>
          <a:lstStyle/>
          <a:p>
            <a:pPr algn="ctr" rtl="1"/>
            <a:r>
              <a:rPr lang="ar-SA" sz="2000" b="1">
                <a:solidFill>
                  <a:srgbClr val="FEF5A8"/>
                </a:solidFill>
                <a:effectLst>
                  <a:outerShdw blurRad="38100" dist="38100" dir="2700000" algn="tl">
                    <a:srgbClr val="000000"/>
                  </a:outerShdw>
                </a:effectLst>
              </a:rPr>
              <a:t>الدرس السادس ل9 مايو 2026</a:t>
            </a:r>
            <a:endParaRPr lang="en" sz="2000" b="1" dirty="0">
              <a:solidFill>
                <a:srgbClr val="FEF5A8"/>
              </a:solidFill>
              <a:effectLst>
                <a:outerShdw blurRad="38100" dist="38100" dir="2700000" algn="tl">
                  <a:srgbClr val="000000"/>
                </a:outerShdw>
              </a:effectLst>
            </a:endParaRPr>
          </a:p>
        </p:txBody>
      </p:sp>
    </p:spTree>
    <p:extLst>
      <p:ext uri="{BB962C8B-B14F-4D97-AF65-F5344CB8AC3E}">
        <p14:creationId xmlns:p14="http://schemas.microsoft.com/office/powerpoint/2010/main" val="154124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rtl="1"/>
            <a:r>
              <a:rPr lang="ar-SA"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حياة الصلاة</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461665"/>
          </a:xfrm>
          <a:prstGeom prst="rect">
            <a:avLst/>
          </a:prstGeom>
          <a:noFill/>
        </p:spPr>
        <p:txBody>
          <a:bodyPr wrap="square">
            <a:spAutoFit/>
          </a:bodyPr>
          <a:lstStyle/>
          <a:p>
            <a:pPr algn="ctr" rtl="1"/>
            <a:r>
              <a:rPr lang="en" sz="2000" b="1" dirty="0">
                <a:solidFill>
                  <a:schemeClr val="accent3">
                    <a:lumMod val="50000"/>
                  </a:schemeClr>
                </a:solidFill>
                <a:latin typeface="Comic Sans MS" panose="030F0702030302020204" pitchFamily="66" charset="0"/>
              </a:rPr>
              <a:t>“</a:t>
            </a:r>
            <a:r>
              <a:rPr lang="ar-SA" sz="2400" b="1" dirty="0">
                <a:solidFill>
                  <a:schemeClr val="accent3">
                    <a:lumMod val="50000"/>
                  </a:schemeClr>
                </a:solidFill>
                <a:latin typeface="Comic Sans MS" panose="030F0702030302020204" pitchFamily="66" charset="0"/>
              </a:rPr>
              <a:t>وسارَ </a:t>
            </a:r>
            <a:r>
              <a:rPr lang="ar-SA" sz="2400" b="1" dirty="0" err="1">
                <a:solidFill>
                  <a:schemeClr val="accent3">
                    <a:lumMod val="50000"/>
                  </a:schemeClr>
                </a:solidFill>
                <a:latin typeface="Comic Sans MS" panose="030F0702030302020204" pitchFamily="66" charset="0"/>
              </a:rPr>
              <a:t>أخنوخُ</a:t>
            </a:r>
            <a:r>
              <a:rPr lang="ar-SA" sz="2400" b="1" dirty="0">
                <a:solidFill>
                  <a:schemeClr val="accent3">
                    <a:lumMod val="50000"/>
                  </a:schemeClr>
                </a:solidFill>
                <a:latin typeface="Comic Sans MS" panose="030F0702030302020204" pitchFamily="66" charset="0"/>
              </a:rPr>
              <a:t> مع اللهِ، ولَمْ يوجَدْ لأنَّ اللهَ أخَذَهُ</a:t>
            </a:r>
            <a:r>
              <a:rPr lang="en" sz="2400" b="1" dirty="0">
                <a:solidFill>
                  <a:schemeClr val="accent3">
                    <a:lumMod val="50000"/>
                  </a:schemeClr>
                </a:solidFill>
                <a:latin typeface="Comic Sans MS" panose="030F0702030302020204" pitchFamily="66" charset="0"/>
              </a:rPr>
              <a:t>.” </a:t>
            </a:r>
            <a:r>
              <a:rPr lang="ar-SA" sz="1600" b="1" dirty="0">
                <a:solidFill>
                  <a:schemeClr val="accent3">
                    <a:lumMod val="50000"/>
                  </a:schemeClr>
                </a:solidFill>
                <a:latin typeface="Comic Sans MS" panose="030F0702030302020204" pitchFamily="66" charset="0"/>
              </a:rPr>
              <a:t>تكوين </a:t>
            </a:r>
            <a:r>
              <a:rPr lang="fr-FR" sz="1600" b="1" dirty="0">
                <a:solidFill>
                  <a:schemeClr val="accent3">
                    <a:lumMod val="50000"/>
                  </a:schemeClr>
                </a:solidFill>
                <a:latin typeface="Comic Sans MS" panose="030F0702030302020204" pitchFamily="66" charset="0"/>
              </a:rPr>
              <a:t>(24;5</a:t>
            </a:r>
            <a:endParaRPr lang="en" sz="1600"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427202"/>
            <a:ext cx="6471447" cy="1200329"/>
          </a:xfrm>
          <a:prstGeom prst="rect">
            <a:avLst/>
          </a:prstGeom>
          <a:noFill/>
        </p:spPr>
        <p:txBody>
          <a:bodyPr wrap="square" rtlCol="0">
            <a:spAutoFit/>
          </a:bodyPr>
          <a:lstStyle/>
          <a:p>
            <a:pPr algn="r" rtl="1">
              <a:spcBef>
                <a:spcPts val="600"/>
              </a:spcBef>
            </a:pPr>
            <a:r>
              <a:rPr lang="ar-SA" sz="2400" b="1" dirty="0"/>
              <a:t>عاش </a:t>
            </a:r>
            <a:r>
              <a:rPr lang="ar-SA" sz="2400" b="1" dirty="0" err="1"/>
              <a:t>أخنوخ</a:t>
            </a:r>
            <a:r>
              <a:rPr lang="ar-SA" sz="2400" b="1" dirty="0"/>
              <a:t> في أوقات صعبة، عندما كان شر الرواد القدامى يتزايد. مع ولادة ابنه، توسع فهمه لله، وتعزز ارتباطه به (تكوين </a:t>
            </a:r>
            <a:r>
              <a:rPr lang="fr-FR" sz="2400" b="1" dirty="0"/>
              <a:t>-21:5</a:t>
            </a:r>
            <a:r>
              <a:rPr lang="ar-SA" sz="2400" b="1" dirty="0"/>
              <a:t>24).</a:t>
            </a:r>
            <a:endParaRPr lang="en" sz="24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745014"/>
            <a:ext cx="9716727" cy="1200329"/>
          </a:xfrm>
          <a:prstGeom prst="rect">
            <a:avLst/>
          </a:prstGeom>
          <a:noFill/>
        </p:spPr>
        <p:txBody>
          <a:bodyPr wrap="square">
            <a:spAutoFit/>
          </a:bodyPr>
          <a:lstStyle/>
          <a:p>
            <a:pPr algn="r" rtl="1">
              <a:spcBef>
                <a:spcPts val="600"/>
              </a:spcBef>
            </a:pPr>
            <a:r>
              <a:rPr lang="ar-SA" sz="2400" b="1" dirty="0"/>
              <a:t>انت الصلاة عنصرًا مهمًا في تلك العلاقة. وكلما أصبح عمله أكثر كثافة وإلحاحًا، كانت صلواته أكثر دوامًا وحرارة. وفي بعض الأحيان، كان ينسحب إلى أماكن منعزلة ليكون في شركة أعمق مع الله. ومع ذلك، كان دائمًا يعود إلى الناس ليشاركهم معرفته بالله.</a:t>
            </a:r>
            <a:endParaRPr lang="en" sz="24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39180" y="4113638"/>
            <a:ext cx="5048407" cy="2677656"/>
          </a:xfrm>
          <a:prstGeom prst="rect">
            <a:avLst/>
          </a:prstGeom>
          <a:noFill/>
        </p:spPr>
        <p:txBody>
          <a:bodyPr wrap="square">
            <a:spAutoFit/>
          </a:bodyPr>
          <a:lstStyle/>
          <a:p>
            <a:pPr algn="r" rtl="1">
              <a:spcBef>
                <a:spcPts val="600"/>
              </a:spcBef>
            </a:pPr>
            <a:r>
              <a:rPr lang="ar-SA" sz="2400" b="1" dirty="0"/>
              <a:t>يسمعنا الله سواء في صخب الحياة اليومية أو في هدوء العزلة. لا يوجد مكان على الأرض لا يستطيع أن يرانا أو يسمعنا فيه. يمكننا أن نعبّر عن صلاتنا بالكلمات (وهذا يساعدنا على التركيز)، أو في صمت (وهذا يساعدنا على التعبير عن أفكارنا). والمهم هو ألا نتوقف أبدًا عن التواصل مع الله بالصلاة.</a:t>
            </a:r>
            <a:r>
              <a:rPr lang="en" sz="2400" b="1" dirty="0"/>
              <a:t>.</a:t>
            </a:r>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righ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538718" y="3207474"/>
            <a:ext cx="4419601" cy="132343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8000" b="1" spc="300">
                <a:ln/>
                <a:solidFill>
                  <a:srgbClr val="9A23BC"/>
                </a:solidFill>
                <a:effectLst>
                  <a:outerShdw blurRad="38100" dist="12700" dir="2700000" algn="tl">
                    <a:srgbClr val="000000"/>
                  </a:outerShdw>
                  <a:reflection blurRad="6350" stA="60000" endA="900" endPos="58000" dir="5400000" sy="-100000" algn="bl" rotWithShape="0"/>
                </a:effectLst>
              </a:rPr>
              <a:t>موسى</a:t>
            </a:r>
            <a:endParaRPr lang="en" sz="80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17780"/>
            <a:ext cx="12191999" cy="830997"/>
          </a:xfrm>
          <a:prstGeom prst="rect">
            <a:avLst/>
          </a:prstGeom>
          <a:noFill/>
        </p:spPr>
        <p:txBody>
          <a:bodyPr wrap="square">
            <a:spAutoFit/>
          </a:bodyPr>
          <a:lstStyle/>
          <a:p>
            <a:pPr algn="ctr" rtl="1"/>
            <a:r>
              <a:rPr lang="ar-SA" sz="4800" b="1" spc="60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التحدث إلى الله</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846929"/>
            <a:ext cx="12192000" cy="461665"/>
          </a:xfrm>
          <a:prstGeom prst="rect">
            <a:avLst/>
          </a:prstGeom>
          <a:noFill/>
        </p:spPr>
        <p:txBody>
          <a:bodyPr wrap="square">
            <a:spAutoFit/>
          </a:bodyPr>
          <a:lstStyle>
            <a:defPPr>
              <a:defRPr lang="es-ES"/>
            </a:defPPr>
            <a:lvl1pPr algn="ctr">
              <a:defRPr b="1">
                <a:solidFill>
                  <a:srgbClr val="FECC75"/>
                </a:solidFill>
                <a:effectLst>
                  <a:outerShdw blurRad="38100" dist="38100" dir="2700000" algn="tl">
                    <a:srgbClr val="000000">
                      <a:alpha val="43137"/>
                    </a:srgbClr>
                  </a:outerShdw>
                </a:effectLst>
                <a:latin typeface="Comic Sans MS" panose="030F0702030302020204" pitchFamily="66" charset="0"/>
              </a:defRPr>
            </a:lvl1pPr>
          </a:lstStyle>
          <a:p>
            <a:pPr rtl="1"/>
            <a:r>
              <a:rPr lang="en" sz="2400" dirty="0"/>
              <a:t>“</a:t>
            </a:r>
            <a:r>
              <a:rPr lang="ar-SA" sz="2400" dirty="0"/>
              <a:t>ولَمْ يَقُمْ بَعدُ نَبيٌّ في إسرائيلَ مِثلُ موسى الّذي عَرَفَهُ الرَّبُّ وجهًا لوَجهٍ</a:t>
            </a:r>
            <a:r>
              <a:rPr lang="en" sz="2400" dirty="0"/>
              <a:t>” </a:t>
            </a:r>
            <a:r>
              <a:rPr lang="ar-SA" sz="2400" dirty="0"/>
              <a:t> </a:t>
            </a:r>
            <a:r>
              <a:rPr lang="fr-FR" dirty="0"/>
              <a:t>)</a:t>
            </a:r>
            <a:r>
              <a:rPr lang="ar-SA" dirty="0"/>
              <a:t>سفر التثنية </a:t>
            </a:r>
            <a:r>
              <a:rPr lang="fr-FR" dirty="0"/>
              <a:t>(10:34</a:t>
            </a:r>
            <a:endParaRPr lang="en" sz="2400" dirty="0"/>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830997"/>
          </a:xfrm>
          <a:prstGeom prst="rect">
            <a:avLst/>
          </a:prstGeom>
          <a:noFill/>
        </p:spPr>
        <p:txBody>
          <a:bodyPr wrap="square" rtlCol="0">
            <a:spAutoFit/>
          </a:bodyPr>
          <a:lstStyle/>
          <a:p>
            <a:pPr algn="r" rtl="1">
              <a:spcBef>
                <a:spcPts val="600"/>
              </a:spcBef>
            </a:pPr>
            <a:r>
              <a:rPr lang="ar-SA" sz="2400" b="1" dirty="0"/>
              <a:t>عند سماع صوت الله يتكلم من جبل سيناء، طلب شعب إسرائيل ألا يكلّمهم مباشرة مرة أخرى، لأنهم خافوا أن يموتوا بسبب صوته (خروج 20: 18-19).</a:t>
            </a:r>
            <a:endParaRPr lang="en" sz="24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505561"/>
            <a:ext cx="1973179" cy="254864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505561"/>
            <a:ext cx="2330648" cy="3256023"/>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200329"/>
          </a:xfrm>
          <a:prstGeom prst="rect">
            <a:avLst/>
          </a:prstGeom>
          <a:noFill/>
        </p:spPr>
        <p:txBody>
          <a:bodyPr wrap="square">
            <a:spAutoFit/>
          </a:bodyPr>
          <a:lstStyle/>
          <a:p>
            <a:pPr algn="r" rtl="1">
              <a:spcBef>
                <a:spcPts val="600"/>
              </a:spcBef>
            </a:pPr>
            <a:r>
              <a:rPr lang="ar-SA" sz="2400" b="1" dirty="0"/>
              <a:t>لم يكن هذا هو الحال مع موسى، الذي تحدث مع الله وجها لوجه (تثنية </a:t>
            </a:r>
            <a:r>
              <a:rPr lang="fr-FR" sz="2400" b="1" dirty="0"/>
              <a:t>10:34</a:t>
            </a:r>
            <a:r>
              <a:rPr lang="ar-SA" sz="2400" b="1" dirty="0"/>
              <a:t>). لمدة أربعين عاما (من الشجيرة المشتعلة حتى وفاته)، كان موسى والله يتبادلان حوارات شخصية منتظمة (خروج </a:t>
            </a:r>
            <a:r>
              <a:rPr lang="fr-FR" sz="2400" b="1" dirty="0"/>
              <a:t>9:33</a:t>
            </a:r>
            <a:r>
              <a:rPr lang="ar-SA" sz="2400" b="1" dirty="0"/>
              <a:t>-11).</a:t>
            </a:r>
            <a:endParaRPr lang="en" sz="24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086713"/>
            <a:ext cx="9565639" cy="830997"/>
          </a:xfrm>
          <a:prstGeom prst="rect">
            <a:avLst/>
          </a:prstGeom>
          <a:noFill/>
        </p:spPr>
        <p:txBody>
          <a:bodyPr wrap="square">
            <a:spAutoFit/>
          </a:bodyPr>
          <a:lstStyle/>
          <a:p>
            <a:pPr algn="ctr" rtl="1">
              <a:spcBef>
                <a:spcPts val="600"/>
              </a:spcBef>
            </a:pPr>
            <a:r>
              <a:rPr lang="ar-SA" sz="2400" b="1" dirty="0"/>
              <a:t>ليس لدينا امتياز التحدث إلى الله وجها لوجه، لكن الصلاة تملأ هذه الفجوة من خلال السماح لنا بالتواصل المباشر معه.</a:t>
            </a:r>
            <a:endParaRPr lang="en" sz="24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61985" y="3834786"/>
            <a:ext cx="4699463" cy="1938992"/>
          </a:xfrm>
          <a:prstGeom prst="rect">
            <a:avLst/>
          </a:prstGeom>
          <a:noFill/>
        </p:spPr>
        <p:txBody>
          <a:bodyPr wrap="square">
            <a:spAutoFit/>
          </a:bodyPr>
          <a:lstStyle/>
          <a:p>
            <a:pPr algn="r" rtl="1">
              <a:spcBef>
                <a:spcPts val="600"/>
              </a:spcBef>
            </a:pPr>
            <a:r>
              <a:rPr lang="ar-SA" sz="2400" b="1" dirty="0"/>
              <a:t>يُسجِّل الكتاب المقدّس عدّة فترات مدّتها أربعون يومًا أعطى فيها الله موسى تعليماتٍ محدّدة لبناء خيمة الاجتماع، كما أبلغه بشرائع مختلفة. وخلال هذه الحوارات، كان موسى أيضًا يتشفّع من أجل الشعب</a:t>
            </a:r>
            <a:endParaRPr lang="en" sz="24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righ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righ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2"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righ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2"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righ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lvl="0" algn="ctr" rtl="1"/>
            <a:r>
              <a:rPr lang="ar-SA" sz="4000" b="1" dirty="0">
                <a:ln w="12700">
                  <a:solidFill>
                    <a:srgbClr val="CC0000">
                      <a:lumMod val="50000"/>
                    </a:srgbClr>
                  </a:solidFill>
                  <a:prstDash val="solid"/>
                </a:ln>
                <a:pattFill prst="narHorz">
                  <a:fgClr>
                    <a:srgbClr val="CC0000"/>
                  </a:fgClr>
                  <a:bgClr>
                    <a:srgbClr val="CC0000">
                      <a:lumMod val="40000"/>
                      <a:lumOff val="60000"/>
                    </a:srgbClr>
                  </a:bgClr>
                </a:pattFill>
                <a:effectLst>
                  <a:innerShdw blurRad="177800">
                    <a:srgbClr val="CC0000">
                      <a:lumMod val="50000"/>
                    </a:srgbClr>
                  </a:innerShdw>
                </a:effectLst>
              </a:rPr>
              <a:t>الصلاة الشفاعية</a:t>
            </a: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584775"/>
          </a:xfrm>
          <a:prstGeom prst="rect">
            <a:avLst/>
          </a:prstGeom>
          <a:noFill/>
        </p:spPr>
        <p:txBody>
          <a:bodyPr wrap="square">
            <a:spAutoFit/>
            <a:scene3d>
              <a:camera prst="orthographicFront"/>
              <a:lightRig rig="threePt" dir="t"/>
            </a:scene3d>
            <a:sp3d extrusionH="57150">
              <a:bevelT w="38100" h="38100"/>
            </a:sp3d>
          </a:bodyPr>
          <a:lstStyle/>
          <a:p>
            <a:pPr lvl="0" algn="ctr" rtl="1"/>
            <a:r>
              <a:rPr kumimoji="0" lang="es-ES"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a:t>
            </a:r>
            <a:r>
              <a:rPr lang="ar-SA" b="1" dirty="0">
                <a:solidFill>
                  <a:srgbClr val="7030A0"/>
                </a:solidFill>
                <a:latin typeface="Comic Sans MS" panose="030F0702030302020204" pitchFamily="66" charset="0"/>
              </a:rPr>
              <a:t>وعلَى هارونَ غَضِبَ الرَّبُّ جِدًّا ليُبيدَهُ. فصَلَّيتُ أيضًا مِنْ أجلِ هارونَ في ذلكَ الوقتِ</a:t>
            </a:r>
            <a:r>
              <a:rPr kumimoji="0" lang="es-ES" sz="18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 </a:t>
            </a:r>
          </a:p>
          <a:p>
            <a:pPr lvl="0" algn="ctr" rtl="1"/>
            <a:r>
              <a:rPr lang="ar-SA" sz="1400" b="1" dirty="0">
                <a:solidFill>
                  <a:srgbClr val="7030A0"/>
                </a:solidFill>
                <a:latin typeface="Comic Sans MS" panose="030F0702030302020204" pitchFamily="66" charset="0"/>
              </a:rPr>
              <a:t>تثنية </a:t>
            </a:r>
            <a:r>
              <a:rPr kumimoji="0" lang="es-ES" sz="1400" b="1" i="0" u="none" strike="noStrike" kern="1200" cap="none" spc="0" normalizeH="0" baseline="0" noProof="0" dirty="0">
                <a:ln>
                  <a:noFill/>
                </a:ln>
                <a:solidFill>
                  <a:srgbClr val="7030A0"/>
                </a:solidFill>
                <a:effectLst/>
                <a:uLnTx/>
                <a:uFillTx/>
                <a:latin typeface="Comic Sans MS" panose="030F0702030302020204" pitchFamily="66" charset="0"/>
                <a:ea typeface="+mn-ea"/>
                <a:cs typeface="+mn-cs"/>
              </a:rPr>
              <a:t>9:20 </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267995"/>
            <a:ext cx="7011805" cy="830997"/>
          </a:xfrm>
          <a:prstGeom prst="rect">
            <a:avLst/>
          </a:prstGeom>
          <a:noFill/>
        </p:spPr>
        <p:txBody>
          <a:bodyPr wrap="square" rtlCol="0">
            <a:spAutoFit/>
          </a:bodyPr>
          <a:lstStyle/>
          <a:p>
            <a:pPr lvl="0" algn="r" rtl="1">
              <a:spcBef>
                <a:spcPts val="600"/>
              </a:spcBef>
            </a:pPr>
            <a:r>
              <a:rPr lang="ar-SA" sz="2400" b="1" dirty="0">
                <a:solidFill>
                  <a:prstClr val="black"/>
                </a:solidFill>
              </a:rPr>
              <a:t>الصلاة الشفاعية هي التي نصلّي فيها من أجل الآخرين (يعقوب 16:5؛ متى 44:5؛ 1 تيموثاوس4-1:2)</a:t>
            </a:r>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4237667293"/>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15039"/>
            <a:ext cx="12192000" cy="461665"/>
          </a:xfrm>
          <a:prstGeom prst="rect">
            <a:avLst/>
          </a:prstGeom>
          <a:noFill/>
        </p:spPr>
        <p:txBody>
          <a:bodyPr wrap="square" rtlCol="0">
            <a:spAutoFit/>
          </a:bodyPr>
          <a:lstStyle/>
          <a:p>
            <a:pPr lvl="0" algn="ctr" rtl="1">
              <a:spcBef>
                <a:spcPts val="600"/>
              </a:spcBef>
            </a:pPr>
            <a:r>
              <a:rPr lang="ar-SA" sz="2400" b="1" dirty="0">
                <a:solidFill>
                  <a:prstClr val="black"/>
                </a:solidFill>
              </a:rPr>
              <a:t>ما الذي دفع موسى للصلاة من أجل الآخرين؟</a:t>
            </a:r>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20" y="2108210"/>
            <a:ext cx="7011806" cy="830997"/>
          </a:xfrm>
          <a:prstGeom prst="rect">
            <a:avLst/>
          </a:prstGeom>
          <a:noFill/>
        </p:spPr>
        <p:txBody>
          <a:bodyPr wrap="square">
            <a:spAutoFit/>
          </a:bodyPr>
          <a:lstStyle/>
          <a:p>
            <a:pPr lvl="0" algn="r" rtl="1">
              <a:spcBef>
                <a:spcPts val="600"/>
              </a:spcBef>
              <a:defRPr/>
            </a:pPr>
            <a:r>
              <a:rPr lang="ar-SA" sz="2400" b="1" dirty="0">
                <a:solidFill>
                  <a:prstClr val="black"/>
                </a:solidFill>
              </a:rPr>
              <a:t>تشفع موسى لدى الله من أجل الآخرين في مناسبات متعددة ولأسباب مختلفة:</a:t>
            </a: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15149"/>
            <a:ext cx="12192000" cy="461665"/>
          </a:xfrm>
          <a:prstGeom prst="rect">
            <a:avLst/>
          </a:prstGeom>
          <a:noFill/>
        </p:spPr>
        <p:txBody>
          <a:bodyPr wrap="square">
            <a:spAutoFit/>
          </a:bodyPr>
          <a:lstStyle/>
          <a:p>
            <a:pPr lvl="0" algn="ctr" rtl="1">
              <a:spcBef>
                <a:spcPts val="600"/>
              </a:spcBef>
              <a:defRPr/>
            </a:pPr>
            <a:r>
              <a:rPr lang="ar-SA" sz="2400" b="1" dirty="0">
                <a:solidFill>
                  <a:prstClr val="black"/>
                </a:solidFill>
              </a:rPr>
              <a:t>يجب أن يحفزنا نفس الشيء: الحب لمن نصلي لهم.</a:t>
            </a:r>
          </a:p>
        </p:txBody>
      </p:sp>
    </p:spTree>
    <p:extLst>
      <p:ext uri="{BB962C8B-B14F-4D97-AF65-F5344CB8AC3E}">
        <p14:creationId xmlns:p14="http://schemas.microsoft.com/office/powerpoint/2010/main" val="324267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2"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righ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4" dur="500"/>
                                        <p:tgtEl>
                                          <p:spTgt spid="7">
                                            <p:graphicEl>
                                              <a:dgm id="{4CBC93CC-9EE9-4680-9D34-AF4A3AD7853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69" dur="1000"/>
                                        <p:tgtEl>
                                          <p:spTgt spid="7">
                                            <p:graphicEl>
                                              <a:dgm id="{59616663-DE44-4B22-8ABF-3394A5518568}"/>
                                            </p:graphicEl>
                                          </p:spTgt>
                                        </p:tgtEl>
                                      </p:cBhvr>
                                    </p:animEffect>
                                    <p:anim calcmode="lin" valueType="num">
                                      <p:cBhvr>
                                        <p:cTn id="70"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1"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4" dur="1000"/>
                                        <p:tgtEl>
                                          <p:spTgt spid="7">
                                            <p:graphicEl>
                                              <a:dgm id="{9D111C27-E043-480C-8A20-BEB0A7F7A350}"/>
                                            </p:graphicEl>
                                          </p:spTgt>
                                        </p:tgtEl>
                                      </p:cBhvr>
                                    </p:animEffect>
                                    <p:anim calcmode="lin" valueType="num">
                                      <p:cBhvr>
                                        <p:cTn id="75"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6"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79" dur="1000"/>
                                        <p:tgtEl>
                                          <p:spTgt spid="7">
                                            <p:graphicEl>
                                              <a:dgm id="{CBECB27E-FA87-4942-8610-3B94203FD45E}"/>
                                            </p:graphicEl>
                                          </p:spTgt>
                                        </p:tgtEl>
                                      </p:cBhvr>
                                    </p:animEffect>
                                    <p:anim calcmode="lin" valueType="num">
                                      <p:cBhvr>
                                        <p:cTn id="80"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1"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6" dur="1000"/>
                                        <p:tgtEl>
                                          <p:spTgt spid="7">
                                            <p:graphicEl>
                                              <a:dgm id="{41AF6472-0683-4E5F-8779-185940828832}"/>
                                            </p:graphicEl>
                                          </p:spTgt>
                                        </p:tgtEl>
                                      </p:cBhvr>
                                    </p:animEffect>
                                    <p:anim calcmode="lin" valueType="num">
                                      <p:cBhvr>
                                        <p:cTn id="87"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8"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1" dur="1000"/>
                                        <p:tgtEl>
                                          <p:spTgt spid="7">
                                            <p:graphicEl>
                                              <a:dgm id="{88F1BAE8-136E-42BF-9207-09B358BAB561}"/>
                                            </p:graphicEl>
                                          </p:spTgt>
                                        </p:tgtEl>
                                      </p:cBhvr>
                                    </p:animEffect>
                                    <p:anim calcmode="lin" valueType="num">
                                      <p:cBhvr>
                                        <p:cTn id="92"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3"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6" dur="1000"/>
                                        <p:tgtEl>
                                          <p:spTgt spid="7">
                                            <p:graphicEl>
                                              <a:dgm id="{E4B860D4-2513-4294-B132-02E1E6F96A8A}"/>
                                            </p:graphicEl>
                                          </p:spTgt>
                                        </p:tgtEl>
                                      </p:cBhvr>
                                    </p:animEffect>
                                    <p:anim calcmode="lin" valueType="num">
                                      <p:cBhvr>
                                        <p:cTn id="97"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8"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3"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5"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6" dur="500"/>
                                        <p:tgtEl>
                                          <p:spTgt spid="7">
                                            <p:graphicEl>
                                              <a:dgm id="{2FB7C8D9-58F1-4B12-A15B-42E3B531EF11}"/>
                                            </p:graphicEl>
                                          </p:spTgt>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09" dur="500"/>
                                        <p:tgtEl>
                                          <p:spTgt spid="7">
                                            <p:graphicEl>
                                              <a:dgm id="{705F7FF5-6C93-4BDE-B1A1-BB89E423B70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47" presetClass="entr" presetSubtype="0" fill="hold" grpId="0" nodeType="clickEffect">
                                  <p:stCondLst>
                                    <p:cond delay="0"/>
                                  </p:stCondLst>
                                  <p:childTnLst>
                                    <p:set>
                                      <p:cBhvr>
                                        <p:cTn id="113"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4" dur="1000"/>
                                        <p:tgtEl>
                                          <p:spTgt spid="7">
                                            <p:graphicEl>
                                              <a:dgm id="{C50AE4C6-2D67-44E3-93B0-9CD360D8888E}"/>
                                            </p:graphicEl>
                                          </p:spTgt>
                                        </p:tgtEl>
                                      </p:cBhvr>
                                    </p:animEffect>
                                    <p:anim calcmode="lin" valueType="num">
                                      <p:cBhvr>
                                        <p:cTn id="115"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6"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19" dur="1000"/>
                                        <p:tgtEl>
                                          <p:spTgt spid="7">
                                            <p:graphicEl>
                                              <a:dgm id="{E15C53C2-DCBA-4343-9AC7-09FB8C81C12F}"/>
                                            </p:graphicEl>
                                          </p:spTgt>
                                        </p:tgtEl>
                                      </p:cBhvr>
                                    </p:animEffect>
                                    <p:anim calcmode="lin" valueType="num">
                                      <p:cBhvr>
                                        <p:cTn id="120"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1"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4" dur="1000"/>
                                        <p:tgtEl>
                                          <p:spTgt spid="7">
                                            <p:graphicEl>
                                              <a:dgm id="{C6AD6231-7A6D-4E82-8166-F54F7E6836A6}"/>
                                            </p:graphicEl>
                                          </p:spTgt>
                                        </p:tgtEl>
                                      </p:cBhvr>
                                    </p:animEffect>
                                    <p:anim calcmode="lin" valueType="num">
                                      <p:cBhvr>
                                        <p:cTn id="125"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6"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7" presetClass="entr" presetSubtype="0" fill="hold" grpId="0" nodeType="clickEffect">
                                  <p:stCondLst>
                                    <p:cond delay="0"/>
                                  </p:stCondLst>
                                  <p:childTnLst>
                                    <p:set>
                                      <p:cBhvr>
                                        <p:cTn id="130"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1" dur="1000"/>
                                        <p:tgtEl>
                                          <p:spTgt spid="7">
                                            <p:graphicEl>
                                              <a:dgm id="{54A8189E-74F9-4733-BFC6-09EE6F741993}"/>
                                            </p:graphicEl>
                                          </p:spTgt>
                                        </p:tgtEl>
                                      </p:cBhvr>
                                    </p:animEffect>
                                    <p:anim calcmode="lin" valueType="num">
                                      <p:cBhvr>
                                        <p:cTn id="132"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3"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6" dur="1000"/>
                                        <p:tgtEl>
                                          <p:spTgt spid="7">
                                            <p:graphicEl>
                                              <a:dgm id="{DB6B9390-5F47-4F37-A57D-3476786C6143}"/>
                                            </p:graphicEl>
                                          </p:spTgt>
                                        </p:tgtEl>
                                      </p:cBhvr>
                                    </p:animEffect>
                                    <p:anim calcmode="lin" valueType="num">
                                      <p:cBhvr>
                                        <p:cTn id="137"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38"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1" dur="1000"/>
                                        <p:tgtEl>
                                          <p:spTgt spid="7">
                                            <p:graphicEl>
                                              <a:dgm id="{45A53110-E4BF-4ED1-BD2B-113E0606164F}"/>
                                            </p:graphicEl>
                                          </p:spTgt>
                                        </p:tgtEl>
                                      </p:cBhvr>
                                    </p:animEffect>
                                    <p:anim calcmode="lin" valueType="num">
                                      <p:cBhvr>
                                        <p:cTn id="142"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3"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7" presetClass="entr" presetSubtype="0" fill="hold" grpId="0" nodeType="clickEffect">
                                  <p:stCondLst>
                                    <p:cond delay="0"/>
                                  </p:stCondLst>
                                  <p:childTnLst>
                                    <p:set>
                                      <p:cBhvr>
                                        <p:cTn id="147"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48" dur="1000"/>
                                        <p:tgtEl>
                                          <p:spTgt spid="7">
                                            <p:graphicEl>
                                              <a:dgm id="{31C4B1B0-CC77-4A76-943F-0BFC35DAC21E}"/>
                                            </p:graphicEl>
                                          </p:spTgt>
                                        </p:tgtEl>
                                      </p:cBhvr>
                                    </p:animEffect>
                                    <p:anim calcmode="lin" valueType="num">
                                      <p:cBhvr>
                                        <p:cTn id="149"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0"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3" dur="1000"/>
                                        <p:tgtEl>
                                          <p:spTgt spid="7">
                                            <p:graphicEl>
                                              <a:dgm id="{CD389D96-F776-43A9-A232-CA0484CC1C83}"/>
                                            </p:graphicEl>
                                          </p:spTgt>
                                        </p:tgtEl>
                                      </p:cBhvr>
                                    </p:animEffect>
                                    <p:anim calcmode="lin" valueType="num">
                                      <p:cBhvr>
                                        <p:cTn id="154"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5"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58" dur="1000"/>
                                        <p:tgtEl>
                                          <p:spTgt spid="7">
                                            <p:graphicEl>
                                              <a:dgm id="{C67457EE-ADDB-42CA-BFD0-CB184BC31DB4}"/>
                                            </p:graphicEl>
                                          </p:spTgt>
                                        </p:tgtEl>
                                      </p:cBhvr>
                                    </p:animEffect>
                                    <p:anim calcmode="lin" valueType="num">
                                      <p:cBhvr>
                                        <p:cTn id="159"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0"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25" presetClass="entr" presetSubtype="0" fill="hold" grpId="0" nodeType="clickEffect">
                                  <p:stCondLst>
                                    <p:cond delay="0"/>
                                  </p:stCondLst>
                                  <p:childTnLst>
                                    <p:set>
                                      <p:cBhvr>
                                        <p:cTn id="164" dur="1" fill="hold">
                                          <p:stCondLst>
                                            <p:cond delay="0"/>
                                          </p:stCondLst>
                                        </p:cTn>
                                        <p:tgtEl>
                                          <p:spTgt spid="6"/>
                                        </p:tgtEl>
                                        <p:attrNameLst>
                                          <p:attrName>style.visibility</p:attrName>
                                        </p:attrNameLst>
                                      </p:cBhvr>
                                      <p:to>
                                        <p:strVal val="visible"/>
                                      </p:to>
                                    </p:set>
                                    <p:anim calcmode="lin" valueType="num">
                                      <p:cBhvr>
                                        <p:cTn id="16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8" dur="1000" fill="hold"/>
                                        <p:tgtEl>
                                          <p:spTgt spid="6"/>
                                        </p:tgtEl>
                                        <p:attrNameLst>
                                          <p:attrName>ppt_h</p:attrName>
                                        </p:attrNameLst>
                                      </p:cBhvr>
                                      <p:tavLst>
                                        <p:tav tm="0">
                                          <p:val>
                                            <p:strVal val="#ppt_h"/>
                                          </p:val>
                                        </p:tav>
                                        <p:tav tm="100000">
                                          <p:val>
                                            <p:strVal val="#ppt_h"/>
                                          </p:val>
                                        </p:tav>
                                      </p:tavLst>
                                    </p:anim>
                                    <p:anim calcmode="lin" valueType="num">
                                      <p:cBhvr>
                                        <p:cTn id="16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2" dur="1000" decel="50000">
                                          <p:stCondLst>
                                            <p:cond delay="0"/>
                                          </p:stCondLst>
                                        </p:cTn>
                                        <p:tgtEl>
                                          <p:spTgt spid="6"/>
                                        </p:tgtEl>
                                      </p:cBhvr>
                                    </p:animEffect>
                                  </p:childTnLst>
                                </p:cTn>
                              </p:par>
                            </p:childTnLst>
                          </p:cTn>
                        </p:par>
                      </p:childTnLst>
                    </p:cTn>
                  </p:par>
                  <p:par>
                    <p:cTn id="173" fill="hold">
                      <p:stCondLst>
                        <p:cond delay="indefinite"/>
                      </p:stCondLst>
                      <p:childTnLst>
                        <p:par>
                          <p:cTn id="174" fill="hold">
                            <p:stCondLst>
                              <p:cond delay="0"/>
                            </p:stCondLst>
                            <p:childTnLst>
                              <p:par>
                                <p:cTn id="175" presetID="16" presetClass="entr" presetSubtype="37" fill="hold" grpId="0" nodeType="clickEffect">
                                  <p:stCondLst>
                                    <p:cond delay="0"/>
                                  </p:stCondLst>
                                  <p:childTnLst>
                                    <p:set>
                                      <p:cBhvr>
                                        <p:cTn id="176" dur="1" fill="hold">
                                          <p:stCondLst>
                                            <p:cond delay="0"/>
                                          </p:stCondLst>
                                        </p:cTn>
                                        <p:tgtEl>
                                          <p:spTgt spid="12"/>
                                        </p:tgtEl>
                                        <p:attrNameLst>
                                          <p:attrName>style.visibility</p:attrName>
                                        </p:attrNameLst>
                                      </p:cBhvr>
                                      <p:to>
                                        <p:strVal val="visible"/>
                                      </p:to>
                                    </p:set>
                                    <p:animEffect transition="in" filter="barn(outVertical)">
                                      <p:cBhvr>
                                        <p:cTn id="17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433625" y="867115"/>
            <a:ext cx="11469571" cy="4524315"/>
          </a:xfrm>
          <a:prstGeom prst="rect">
            <a:avLst/>
          </a:prstGeom>
          <a:noFill/>
        </p:spPr>
        <p:txBody>
          <a:bodyPr wrap="square">
            <a:spAutoFit/>
          </a:bodyPr>
          <a:lstStyle/>
          <a:p>
            <a:pPr algn="ctr" rtl="1"/>
            <a:r>
              <a:rPr lang="ar-SA" sz="3600" dirty="0"/>
              <a:t>يجب أن نصلّي في إطار العائلة، وفوق ذلك لا ينبغي أن نهمل الصلاة السرّية، لأنها حياة النفس. من المستحيل أن تزدهر النفس بينما تُهمَل الصلاة. والصلاة العائلية أو العامة وحدها لا تكفي. في العزلة ينبغي أن تُفتح النفس أمام عين الله الفاحصة. الصلاة السرّية يسمعها فقط الله الذي يسمع الصلاة. لا ينبغي لأي أذن متطفّلة أن تطّلع على هذه الطلبات. في الصلاة السرّية تكون النفس حرّة من المؤثرات المحيطة، وحرّة من الانفعال. بهدوء، ولكن بحرارة، تمتد نحو الله. ويكون التأثير الصادر من ذاك الذي يرى في الخفاء، والذي أذنه مفتوحة لسماع الصلاة الخارجة من القلب، تأثيرًا عذبًا ودائمًا.</a:t>
            </a:r>
          </a:p>
        </p:txBody>
      </p:sp>
      <p:sp>
        <p:nvSpPr>
          <p:cNvPr id="4" name="CuadroTexto 3">
            <a:extLst>
              <a:ext uri="{FF2B5EF4-FFF2-40B4-BE49-F238E27FC236}">
                <a16:creationId xmlns:a16="http://schemas.microsoft.com/office/drawing/2014/main" id="{4E2CC1B3-73B1-099F-53B4-714CF6550D11}"/>
              </a:ext>
            </a:extLst>
          </p:cNvPr>
          <p:cNvSpPr txBox="1"/>
          <p:nvPr/>
        </p:nvSpPr>
        <p:spPr>
          <a:xfrm>
            <a:off x="-81279" y="6032500"/>
            <a:ext cx="12192000" cy="338554"/>
          </a:xfrm>
          <a:prstGeom prst="rect">
            <a:avLst/>
          </a:prstGeom>
          <a:noFill/>
        </p:spPr>
        <p:txBody>
          <a:bodyPr wrap="square" rtlCol="0">
            <a:spAutoFit/>
          </a:bodyPr>
          <a:lstStyle/>
          <a:p>
            <a:pPr algn="ctr"/>
            <a:r>
              <a:rPr lang="en" sz="1600" b="1" dirty="0"/>
              <a:t>EGW (</a:t>
            </a:r>
            <a:r>
              <a:rPr lang="en-US" sz="1600" b="1" dirty="0"/>
              <a:t>Steps to Christ</a:t>
            </a:r>
            <a:r>
              <a:rPr lang="en" sz="1600" b="1" dirty="0"/>
              <a:t>, p. 98)</a:t>
            </a:r>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456939" y="328457"/>
            <a:ext cx="7258685" cy="1754326"/>
          </a:xfrm>
          <a:prstGeom prst="rect">
            <a:avLst/>
          </a:prstGeom>
          <a:noFill/>
        </p:spPr>
        <p:txBody>
          <a:bodyPr wrap="square">
            <a:spAutoFit/>
          </a:bodyPr>
          <a:lstStyle/>
          <a:p>
            <a:pPr lvl="0" algn="ctr" rtl="1">
              <a:defRPr/>
            </a:pPr>
            <a:r>
              <a:rPr kumimoji="0" lang="es-ES" sz="32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lang="ar-SA" sz="3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أحبَبتُ لأنَّ الرَّبَّ يَسمَعُ صوتي، تضَرُّعاتي.</a:t>
            </a:r>
            <a:endParaRPr lang="fr-FR" sz="3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endParaRPr>
          </a:p>
          <a:p>
            <a:pPr lvl="0" algn="ctr" rtl="1">
              <a:defRPr/>
            </a:pPr>
            <a:r>
              <a:rPr lang="ar-SA" sz="3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لأنَّهُ أمالَ أُذنَهُ إلَيَّ فأدعوهُ مُدَّةَ حَيأتي</a:t>
            </a:r>
            <a:r>
              <a:rPr lang="es-ES" sz="3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a:t>
            </a:r>
          </a:p>
          <a:p>
            <a:pPr lvl="0" rtl="1">
              <a:defRPr/>
            </a:pPr>
            <a:r>
              <a:rPr kumimoji="0" lang="es-ES" sz="32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lang="ar-SA" sz="1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المزمور </a:t>
            </a:r>
            <a:r>
              <a:rPr lang="fr-FR" sz="16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(2-1:11)</a:t>
            </a:r>
            <a:endParaRPr kumimoji="0" lang="es-ES" sz="32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6484577" y="3173459"/>
            <a:ext cx="3342509" cy="3400931"/>
          </a:xfrm>
          <a:prstGeom prst="rect">
            <a:avLst/>
          </a:prstGeom>
          <a:noFill/>
        </p:spPr>
        <p:txBody>
          <a:bodyPr wrap="square" rtlCol="0">
            <a:spAutoFit/>
            <a:scene3d>
              <a:camera prst="orthographicFront"/>
              <a:lightRig rig="threePt" dir="t"/>
            </a:scene3d>
            <a:sp3d extrusionH="57150">
              <a:bevelT w="38100" h="38100"/>
            </a:sp3d>
          </a:bodyPr>
          <a:lstStyle/>
          <a:p>
            <a:pPr algn="r" rtl="1">
              <a:spcBef>
                <a:spcPts val="600"/>
              </a:spcBef>
            </a:pPr>
            <a:r>
              <a:rPr lang="ar-SA" sz="2000" b="1" u="sng" dirty="0">
                <a:solidFill>
                  <a:schemeClr val="accent5"/>
                </a:solidFill>
              </a:rPr>
              <a:t>دانيال:</a:t>
            </a:r>
            <a:endParaRPr lang="es-ES" sz="2000" b="1" u="sng" dirty="0">
              <a:solidFill>
                <a:schemeClr val="accent5"/>
              </a:solidFill>
            </a:endParaRPr>
          </a:p>
          <a:p>
            <a:pPr lvl="1" algn="r" rtl="1">
              <a:spcBef>
                <a:spcPts val="600"/>
              </a:spcBef>
            </a:pPr>
            <a:r>
              <a:rPr lang="ar-SA" sz="2000" b="1" dirty="0"/>
              <a:t>الصلاة في أوقات الخطر</a:t>
            </a:r>
            <a:endParaRPr lang="es-ES" sz="2000" b="1" dirty="0"/>
          </a:p>
          <a:p>
            <a:pPr lvl="1" algn="r" rtl="1">
              <a:spcBef>
                <a:spcPts val="600"/>
              </a:spcBef>
            </a:pPr>
            <a:r>
              <a:rPr lang="ar-SA" sz="2000" b="1" dirty="0"/>
              <a:t>الصلاة بالوضعية الصحيحة</a:t>
            </a:r>
          </a:p>
          <a:p>
            <a:pPr algn="r" rtl="1">
              <a:spcBef>
                <a:spcPts val="1800"/>
              </a:spcBef>
            </a:pPr>
            <a:r>
              <a:rPr lang="ar-SA" sz="2000" b="1" dirty="0">
                <a:solidFill>
                  <a:srgbClr val="0070BB"/>
                </a:solidFill>
              </a:rPr>
              <a:t>أخنوخ:</a:t>
            </a:r>
            <a:endParaRPr lang="es-ES" sz="2000" b="1" dirty="0">
              <a:solidFill>
                <a:srgbClr val="0070BB"/>
              </a:solidFill>
            </a:endParaRPr>
          </a:p>
          <a:p>
            <a:pPr lvl="1" algn="r" rtl="1">
              <a:spcBef>
                <a:spcPts val="600"/>
              </a:spcBef>
            </a:pPr>
            <a:r>
              <a:rPr lang="ar-SA" sz="2000" b="1" dirty="0"/>
              <a:t>حياة صلاة</a:t>
            </a:r>
          </a:p>
          <a:p>
            <a:pPr algn="r" rtl="1">
              <a:spcBef>
                <a:spcPts val="1800"/>
              </a:spcBef>
            </a:pPr>
            <a:r>
              <a:rPr lang="ar-SA" sz="2000" b="1" dirty="0">
                <a:solidFill>
                  <a:srgbClr val="BB4B00"/>
                </a:solidFill>
              </a:rPr>
              <a:t>موسى:</a:t>
            </a:r>
            <a:endParaRPr lang="es-ES" sz="2000" b="1" dirty="0">
              <a:solidFill>
                <a:srgbClr val="BB4B00"/>
              </a:solidFill>
            </a:endParaRPr>
          </a:p>
          <a:p>
            <a:pPr lvl="1" algn="r" rtl="1">
              <a:spcBef>
                <a:spcPts val="600"/>
              </a:spcBef>
            </a:pPr>
            <a:r>
              <a:rPr lang="ar-SA" sz="2000" b="1" dirty="0"/>
              <a:t>التحدّث مع الله</a:t>
            </a:r>
            <a:endParaRPr lang="es-ES" sz="2000" b="1" dirty="0"/>
          </a:p>
          <a:p>
            <a:pPr lvl="1" algn="r" rtl="1">
              <a:spcBef>
                <a:spcPts val="600"/>
              </a:spcBef>
            </a:pPr>
            <a:r>
              <a:rPr lang="ar-SA" sz="2000" b="1" dirty="0"/>
              <a:t>الصلاة الشفاعية</a:t>
            </a:r>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24061"/>
            <a:ext cx="7075369" cy="830997"/>
          </a:xfrm>
          <a:prstGeom prst="rect">
            <a:avLst/>
          </a:prstGeom>
          <a:noFill/>
        </p:spPr>
        <p:txBody>
          <a:bodyPr wrap="square" rtlCol="0">
            <a:spAutoFit/>
          </a:bodyPr>
          <a:lstStyle/>
          <a:p>
            <a:pPr algn="r" rtl="1">
              <a:spcBef>
                <a:spcPts val="600"/>
              </a:spcBef>
            </a:pPr>
            <a:r>
              <a:rPr lang="ar-SA" sz="2400" b="1" dirty="0"/>
              <a:t>جميع الكائنات، بما في ذلك البشر، خُلِقوا من قِبَل الله مع القدرة على التواصل مع بعضهم البعض، ومعه هو أيضًا.</a:t>
            </a:r>
            <a:endParaRPr lang="en" sz="24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4C0CE848-3E23-BAD7-AB44-BA038021B40A}"/>
              </a:ext>
            </a:extLst>
          </p:cNvPr>
          <p:cNvSpPr txBox="1"/>
          <p:nvPr/>
        </p:nvSpPr>
        <p:spPr>
          <a:xfrm>
            <a:off x="2001569" y="2540730"/>
            <a:ext cx="7075369" cy="461665"/>
          </a:xfrm>
          <a:prstGeom prst="rect">
            <a:avLst/>
          </a:prstGeom>
          <a:noFill/>
        </p:spPr>
        <p:txBody>
          <a:bodyPr wrap="square">
            <a:spAutoFit/>
          </a:bodyPr>
          <a:lstStyle/>
          <a:p>
            <a:pPr lvl="0" algn="r" rtl="1">
              <a:spcBef>
                <a:spcPts val="600"/>
              </a:spcBef>
              <a:defRPr/>
            </a:pPr>
            <a:r>
              <a:rPr lang="ar-SA" sz="2400" b="1" dirty="0">
                <a:solidFill>
                  <a:prstClr val="black"/>
                </a:solidFill>
              </a:rPr>
              <a:t>دانيال </a:t>
            </a:r>
            <a:r>
              <a:rPr lang="ar-SA" sz="2400" b="1" dirty="0" err="1">
                <a:solidFill>
                  <a:prstClr val="black"/>
                </a:solidFill>
              </a:rPr>
              <a:t>وأخنوخ</a:t>
            </a:r>
            <a:r>
              <a:rPr lang="ar-SA" sz="2400" b="1" dirty="0">
                <a:solidFill>
                  <a:prstClr val="black"/>
                </a:solidFill>
              </a:rPr>
              <a:t> وموسى أمثلة على كيفية استخدام هذه الهبة القوية.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701841"/>
            <a:ext cx="7075369" cy="830997"/>
          </a:xfrm>
          <a:prstGeom prst="rect">
            <a:avLst/>
          </a:prstGeom>
          <a:noFill/>
        </p:spPr>
        <p:txBody>
          <a:bodyPr wrap="square">
            <a:spAutoFit/>
          </a:bodyPr>
          <a:lstStyle/>
          <a:p>
            <a:pPr lvl="0" algn="r" rtl="1">
              <a:spcBef>
                <a:spcPts val="600"/>
              </a:spcBef>
              <a:defRPr/>
            </a:pPr>
            <a:r>
              <a:rPr lang="ar-SA" sz="2400" b="1" dirty="0">
                <a:solidFill>
                  <a:prstClr val="black"/>
                </a:solidFill>
              </a:rPr>
              <a:t>لكن الله ترك لنا هدية. "هاتف" يسمح لنا بالاستمرار في التواصل معه: الصلاة.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7" y="862951"/>
            <a:ext cx="7075368" cy="830997"/>
          </a:xfrm>
          <a:prstGeom prst="rect">
            <a:avLst/>
          </a:prstGeom>
          <a:noFill/>
        </p:spPr>
        <p:txBody>
          <a:bodyPr wrap="square">
            <a:spAutoFit/>
          </a:bodyPr>
          <a:lstStyle/>
          <a:p>
            <a:pPr lvl="0" algn="r" rtl="1">
              <a:spcBef>
                <a:spcPts val="600"/>
              </a:spcBef>
              <a:defRPr/>
            </a:pPr>
            <a:r>
              <a:rPr lang="ar-SA" sz="2400" b="1" dirty="0"/>
              <a:t>للأسف، فقدَ الإنسان القدرة على التواصل المباشر مع الله عندما أخطأ آدم وحواء.</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1FE3DA4C-EAE4-4804-2A41-E82DFDB27C2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9423719" y="5844648"/>
            <a:ext cx="402031" cy="231316"/>
          </a:xfrm>
          <a:prstGeom prst="rect">
            <a:avLst/>
          </a:prstGeom>
          <a:effectLst>
            <a:outerShdw blurRad="50800" dist="38100" dir="8100000" algn="tr" rotWithShape="0">
              <a:prstClr val="black">
                <a:alpha val="40000"/>
              </a:prstClr>
            </a:outerShdw>
          </a:effectLst>
        </p:spPr>
      </p:pic>
      <p:pic>
        <p:nvPicPr>
          <p:cNvPr id="6" name="Imagen 5">
            <a:extLst>
              <a:ext uri="{FF2B5EF4-FFF2-40B4-BE49-F238E27FC236}">
                <a16:creationId xmlns:a16="http://schemas.microsoft.com/office/drawing/2014/main" id="{42DA7D99-CBD6-7C0A-7ECE-BB6BC57EB98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9423719" y="4935928"/>
            <a:ext cx="402031" cy="231316"/>
          </a:xfrm>
          <a:prstGeom prst="rect">
            <a:avLst/>
          </a:prstGeom>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ADE40780-3038-8E14-D01C-F659C9FCE806}"/>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9423719" y="6237499"/>
            <a:ext cx="402031" cy="231316"/>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CF9B2A94-7881-1E5B-0930-927540CF30F8}"/>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9423719" y="3645359"/>
            <a:ext cx="402031" cy="231316"/>
          </a:xfrm>
          <a:prstGeom prst="rect">
            <a:avLst/>
          </a:prstGeom>
          <a:effectLst>
            <a:outerShdw blurRad="50800" dist="38100" dir="8100000" algn="tr" rotWithShape="0">
              <a:prstClr val="black">
                <a:alpha val="40000"/>
              </a:prstClr>
            </a:outerShdw>
          </a:effectLst>
        </p:spPr>
      </p:pic>
      <p:pic>
        <p:nvPicPr>
          <p:cNvPr id="12" name="Imagen 11">
            <a:extLst>
              <a:ext uri="{FF2B5EF4-FFF2-40B4-BE49-F238E27FC236}">
                <a16:creationId xmlns:a16="http://schemas.microsoft.com/office/drawing/2014/main" id="{CBC89FC9-5437-562B-8F7B-DD7A6194F76A}"/>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9423719" y="4020601"/>
            <a:ext cx="402031" cy="231316"/>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35F0BCAF-1BAE-989A-9BAF-968FF90A59D7}"/>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9902991" y="4453776"/>
            <a:ext cx="688597" cy="413737"/>
          </a:xfrm>
          <a:prstGeom prst="rect">
            <a:avLst/>
          </a:prstGeom>
          <a:effectLst>
            <a:outerShdw blurRad="50800" dist="38100" dir="8100000" algn="tr" rotWithShape="0">
              <a:prstClr val="black"/>
            </a:outerShdw>
          </a:effectLst>
        </p:spPr>
      </p:pic>
      <p:pic>
        <p:nvPicPr>
          <p:cNvPr id="16" name="Imagen 15">
            <a:extLst>
              <a:ext uri="{FF2B5EF4-FFF2-40B4-BE49-F238E27FC236}">
                <a16:creationId xmlns:a16="http://schemas.microsoft.com/office/drawing/2014/main" id="{982F8715-3F29-7089-D364-DFAB16B3543B}"/>
              </a:ext>
            </a:extLst>
          </p:cNvPr>
          <p:cNvPicPr>
            <a:picLocks noChangeAspect="1"/>
          </p:cNvPicPr>
          <p:nvPr/>
        </p:nvPicPr>
        <p:blipFill>
          <a:blip r:embed="rId14">
            <a:extLst>
              <a:ext uri="{28A0092B-C50C-407E-A947-70E740481C1C}">
                <a14:useLocalDpi xmlns:a14="http://schemas.microsoft.com/office/drawing/2010/main"/>
              </a:ext>
            </a:extLst>
          </a:blip>
          <a:srcRect/>
          <a:stretch/>
        </p:blipFill>
        <p:spPr>
          <a:xfrm flipH="1">
            <a:off x="9903523" y="5367448"/>
            <a:ext cx="687533" cy="413737"/>
          </a:xfrm>
          <a:prstGeom prst="rect">
            <a:avLst/>
          </a:prstGeom>
          <a:effectLst>
            <a:outerShdw blurRad="50800" dist="38100" dir="8100000" algn="tr" rotWithShape="0">
              <a:prstClr val="black"/>
            </a:outerShdw>
          </a:effectLst>
        </p:spPr>
      </p:pic>
      <p:pic>
        <p:nvPicPr>
          <p:cNvPr id="18" name="Imagen 17">
            <a:extLst>
              <a:ext uri="{FF2B5EF4-FFF2-40B4-BE49-F238E27FC236}">
                <a16:creationId xmlns:a16="http://schemas.microsoft.com/office/drawing/2014/main" id="{CE6303F7-D506-AA69-3585-4CD40F643E9C}"/>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flipH="1">
            <a:off x="9902991" y="3171316"/>
            <a:ext cx="688597" cy="413737"/>
          </a:xfrm>
          <a:prstGeom prst="rect">
            <a:avLst/>
          </a:prstGeom>
          <a:effectLst>
            <a:outerShdw blurRad="50800" dist="38100" dir="8100000" algn="tr" rotWithShape="0">
              <a:prstClr val="black"/>
            </a:outerShdw>
          </a:effectLst>
        </p:spPr>
      </p:pic>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righ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2"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righ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9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2"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right)">
                                      <p:cBhvr>
                                        <p:cTn id="63" dur="500"/>
                                        <p:tgtEl>
                                          <p:spTgt spid="2">
                                            <p:txEl>
                                              <p:pRg st="0" end="0"/>
                                            </p:txEl>
                                          </p:spTgt>
                                        </p:tgtEl>
                                      </p:cBhvr>
                                    </p:animEffect>
                                  </p:childTnLst>
                                </p:cTn>
                              </p:par>
                            </p:childTnLst>
                          </p:cTn>
                        </p:par>
                        <p:par>
                          <p:cTn id="64" fill="hold">
                            <p:stCondLst>
                              <p:cond delay="1000"/>
                            </p:stCondLst>
                            <p:childTnLst>
                              <p:par>
                                <p:cTn id="65" presetID="17" presetClass="entr" presetSubtype="2"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ppt_x</p:attrName>
                                        </p:attrNameLst>
                                      </p:cBhvr>
                                      <p:tavLst>
                                        <p:tav tm="0">
                                          <p:val>
                                            <p:strVal val="#ppt_x+#ppt_w/2"/>
                                          </p:val>
                                        </p:tav>
                                        <p:tav tm="100000">
                                          <p:val>
                                            <p:strVal val="#ppt_x"/>
                                          </p:val>
                                        </p:tav>
                                      </p:tavLst>
                                    </p:anim>
                                    <p:anim calcmode="lin" valueType="num">
                                      <p:cBhvr>
                                        <p:cTn id="68" dur="500" fill="hold"/>
                                        <p:tgtEl>
                                          <p:spTgt spid="10"/>
                                        </p:tgtEl>
                                        <p:attrNameLst>
                                          <p:attrName>ppt_y</p:attrName>
                                        </p:attrNameLst>
                                      </p:cBhvr>
                                      <p:tavLst>
                                        <p:tav tm="0">
                                          <p:val>
                                            <p:strVal val="#ppt_y"/>
                                          </p:val>
                                        </p:tav>
                                        <p:tav tm="100000">
                                          <p:val>
                                            <p:strVal val="#ppt_y"/>
                                          </p:val>
                                        </p:tav>
                                      </p:tavLst>
                                    </p:anim>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2"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right)">
                                      <p:cBhvr>
                                        <p:cTn id="74" dur="500"/>
                                        <p:tgtEl>
                                          <p:spTgt spid="2">
                                            <p:txEl>
                                              <p:pRg st="1" end="1"/>
                                            </p:txEl>
                                          </p:spTgt>
                                        </p:tgtEl>
                                      </p:cBhvr>
                                    </p:animEffect>
                                  </p:childTnLst>
                                </p:cTn>
                              </p:par>
                            </p:childTnLst>
                          </p:cTn>
                        </p:par>
                        <p:par>
                          <p:cTn id="75" fill="hold">
                            <p:stCondLst>
                              <p:cond delay="2000"/>
                            </p:stCondLst>
                            <p:childTnLst>
                              <p:par>
                                <p:cTn id="76" presetID="17" presetClass="entr" presetSubtype="2"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ppt_x</p:attrName>
                                        </p:attrNameLst>
                                      </p:cBhvr>
                                      <p:tavLst>
                                        <p:tav tm="0">
                                          <p:val>
                                            <p:strVal val="#ppt_x+#ppt_w/2"/>
                                          </p:val>
                                        </p:tav>
                                        <p:tav tm="100000">
                                          <p:val>
                                            <p:strVal val="#ppt_x"/>
                                          </p:val>
                                        </p:tav>
                                      </p:tavLst>
                                    </p:anim>
                                    <p:anim calcmode="lin" valueType="num">
                                      <p:cBhvr>
                                        <p:cTn id="79" dur="500" fill="hold"/>
                                        <p:tgtEl>
                                          <p:spTgt spid="12"/>
                                        </p:tgtEl>
                                        <p:attrNameLst>
                                          <p:attrName>ppt_y</p:attrName>
                                        </p:attrNameLst>
                                      </p:cBhvr>
                                      <p:tavLst>
                                        <p:tav tm="0">
                                          <p:val>
                                            <p:strVal val="#ppt_y"/>
                                          </p:val>
                                        </p:tav>
                                        <p:tav tm="100000">
                                          <p:val>
                                            <p:strVal val="#ppt_y"/>
                                          </p:val>
                                        </p:tav>
                                      </p:tavLst>
                                    </p:anim>
                                    <p:anim calcmode="lin" valueType="num">
                                      <p:cBhvr>
                                        <p:cTn id="80" dur="500" fill="hold"/>
                                        <p:tgtEl>
                                          <p:spTgt spid="12"/>
                                        </p:tgtEl>
                                        <p:attrNameLst>
                                          <p:attrName>ppt_w</p:attrName>
                                        </p:attrNameLst>
                                      </p:cBhvr>
                                      <p:tavLst>
                                        <p:tav tm="0">
                                          <p:val>
                                            <p:fltVal val="0"/>
                                          </p:val>
                                        </p:tav>
                                        <p:tav tm="100000">
                                          <p:val>
                                            <p:strVal val="#ppt_w"/>
                                          </p:val>
                                        </p:tav>
                                      </p:tavLst>
                                    </p:anim>
                                    <p:anim calcmode="lin" valueType="num">
                                      <p:cBhvr>
                                        <p:cTn id="81" dur="500" fill="hold"/>
                                        <p:tgtEl>
                                          <p:spTgt spid="12"/>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2"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righ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14"/>
                                        </p:tgtEl>
                                        <p:attrNameLst>
                                          <p:attrName>style.visibility</p:attrName>
                                        </p:attrNameLst>
                                      </p:cBhvr>
                                      <p:to>
                                        <p:strVal val="visible"/>
                                      </p:to>
                                    </p:set>
                                    <p:anim calcmode="lin" valueType="num">
                                      <p:cBhvr>
                                        <p:cTn id="90" dur="500" fill="hold"/>
                                        <p:tgtEl>
                                          <p:spTgt spid="14"/>
                                        </p:tgtEl>
                                        <p:attrNameLst>
                                          <p:attrName>ppt_w</p:attrName>
                                        </p:attrNameLst>
                                      </p:cBhvr>
                                      <p:tavLst>
                                        <p:tav tm="0">
                                          <p:val>
                                            <p:fltVal val="0"/>
                                          </p:val>
                                        </p:tav>
                                        <p:tav tm="100000">
                                          <p:val>
                                            <p:strVal val="#ppt_w"/>
                                          </p:val>
                                        </p:tav>
                                      </p:tavLst>
                                    </p:anim>
                                    <p:anim calcmode="lin" valueType="num">
                                      <p:cBhvr>
                                        <p:cTn id="91" dur="500" fill="hold"/>
                                        <p:tgtEl>
                                          <p:spTgt spid="14"/>
                                        </p:tgtEl>
                                        <p:attrNameLst>
                                          <p:attrName>ppt_h</p:attrName>
                                        </p:attrNameLst>
                                      </p:cBhvr>
                                      <p:tavLst>
                                        <p:tav tm="0">
                                          <p:val>
                                            <p:fltVal val="0"/>
                                          </p:val>
                                        </p:tav>
                                        <p:tav tm="100000">
                                          <p:val>
                                            <p:strVal val="#ppt_h"/>
                                          </p:val>
                                        </p:tav>
                                      </p:tavLst>
                                    </p:anim>
                                    <p:anim calcmode="lin" valueType="num">
                                      <p:cBhvr>
                                        <p:cTn id="92" dur="500" fill="hold"/>
                                        <p:tgtEl>
                                          <p:spTgt spid="14"/>
                                        </p:tgtEl>
                                        <p:attrNameLst>
                                          <p:attrName>style.rotation</p:attrName>
                                        </p:attrNameLst>
                                      </p:cBhvr>
                                      <p:tavLst>
                                        <p:tav tm="0">
                                          <p:val>
                                            <p:fltVal val="90"/>
                                          </p:val>
                                        </p:tav>
                                        <p:tav tm="100000">
                                          <p:val>
                                            <p:fltVal val="0"/>
                                          </p:val>
                                        </p:tav>
                                      </p:tavLst>
                                    </p:anim>
                                    <p:animEffect transition="in" filter="fade">
                                      <p:cBhvr>
                                        <p:cTn id="93" dur="500"/>
                                        <p:tgtEl>
                                          <p:spTgt spid="14"/>
                                        </p:tgtEl>
                                      </p:cBhvr>
                                    </p:animEffect>
                                  </p:childTnLst>
                                </p:cTn>
                              </p:par>
                            </p:childTnLst>
                          </p:cTn>
                        </p:par>
                        <p:par>
                          <p:cTn id="94" fill="hold">
                            <p:stCondLst>
                              <p:cond delay="500"/>
                            </p:stCondLst>
                            <p:childTnLst>
                              <p:par>
                                <p:cTn id="95" presetID="22" presetClass="entr" presetSubtype="2"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right)">
                                      <p:cBhvr>
                                        <p:cTn id="97" dur="500"/>
                                        <p:tgtEl>
                                          <p:spTgt spid="2">
                                            <p:txEl>
                                              <p:pRg st="3" end="3"/>
                                            </p:txEl>
                                          </p:spTgt>
                                        </p:tgtEl>
                                      </p:cBhvr>
                                    </p:animEffect>
                                  </p:childTnLst>
                                </p:cTn>
                              </p:par>
                            </p:childTnLst>
                          </p:cTn>
                        </p:par>
                        <p:par>
                          <p:cTn id="98" fill="hold">
                            <p:stCondLst>
                              <p:cond delay="1000"/>
                            </p:stCondLst>
                            <p:childTnLst>
                              <p:par>
                                <p:cTn id="99" presetID="17" presetClass="entr" presetSubtype="2" fill="hold" nodeType="afterEffect">
                                  <p:stCondLst>
                                    <p:cond delay="0"/>
                                  </p:stCondLst>
                                  <p:childTnLst>
                                    <p:set>
                                      <p:cBhvr>
                                        <p:cTn id="100" dur="1" fill="hold">
                                          <p:stCondLst>
                                            <p:cond delay="0"/>
                                          </p:stCondLst>
                                        </p:cTn>
                                        <p:tgtEl>
                                          <p:spTgt spid="6"/>
                                        </p:tgtEl>
                                        <p:attrNameLst>
                                          <p:attrName>style.visibility</p:attrName>
                                        </p:attrNameLst>
                                      </p:cBhvr>
                                      <p:to>
                                        <p:strVal val="visible"/>
                                      </p:to>
                                    </p:set>
                                    <p:anim calcmode="lin" valueType="num">
                                      <p:cBhvr>
                                        <p:cTn id="101" dur="500" fill="hold"/>
                                        <p:tgtEl>
                                          <p:spTgt spid="6"/>
                                        </p:tgtEl>
                                        <p:attrNameLst>
                                          <p:attrName>ppt_x</p:attrName>
                                        </p:attrNameLst>
                                      </p:cBhvr>
                                      <p:tavLst>
                                        <p:tav tm="0">
                                          <p:val>
                                            <p:strVal val="#ppt_x+#ppt_w/2"/>
                                          </p:val>
                                        </p:tav>
                                        <p:tav tm="100000">
                                          <p:val>
                                            <p:strVal val="#ppt_x"/>
                                          </p:val>
                                        </p:tav>
                                      </p:tavLst>
                                    </p:anim>
                                    <p:anim calcmode="lin" valueType="num">
                                      <p:cBhvr>
                                        <p:cTn id="102" dur="500" fill="hold"/>
                                        <p:tgtEl>
                                          <p:spTgt spid="6"/>
                                        </p:tgtEl>
                                        <p:attrNameLst>
                                          <p:attrName>ppt_y</p:attrName>
                                        </p:attrNameLst>
                                      </p:cBhvr>
                                      <p:tavLst>
                                        <p:tav tm="0">
                                          <p:val>
                                            <p:strVal val="#ppt_y"/>
                                          </p:val>
                                        </p:tav>
                                        <p:tav tm="100000">
                                          <p:val>
                                            <p:strVal val="#ppt_y"/>
                                          </p:val>
                                        </p:tav>
                                      </p:tavLst>
                                    </p:anim>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2"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righ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p:cTn id="113" dur="500" fill="hold"/>
                                        <p:tgtEl>
                                          <p:spTgt spid="16"/>
                                        </p:tgtEl>
                                        <p:attrNameLst>
                                          <p:attrName>ppt_w</p:attrName>
                                        </p:attrNameLst>
                                      </p:cBhvr>
                                      <p:tavLst>
                                        <p:tav tm="0">
                                          <p:val>
                                            <p:fltVal val="0"/>
                                          </p:val>
                                        </p:tav>
                                        <p:tav tm="100000">
                                          <p:val>
                                            <p:strVal val="#ppt_w"/>
                                          </p:val>
                                        </p:tav>
                                      </p:tavLst>
                                    </p:anim>
                                    <p:anim calcmode="lin" valueType="num">
                                      <p:cBhvr>
                                        <p:cTn id="114" dur="500" fill="hold"/>
                                        <p:tgtEl>
                                          <p:spTgt spid="16"/>
                                        </p:tgtEl>
                                        <p:attrNameLst>
                                          <p:attrName>ppt_h</p:attrName>
                                        </p:attrNameLst>
                                      </p:cBhvr>
                                      <p:tavLst>
                                        <p:tav tm="0">
                                          <p:val>
                                            <p:fltVal val="0"/>
                                          </p:val>
                                        </p:tav>
                                        <p:tav tm="100000">
                                          <p:val>
                                            <p:strVal val="#ppt_h"/>
                                          </p:val>
                                        </p:tav>
                                      </p:tavLst>
                                    </p:anim>
                                    <p:anim calcmode="lin" valueType="num">
                                      <p:cBhvr>
                                        <p:cTn id="115" dur="500" fill="hold"/>
                                        <p:tgtEl>
                                          <p:spTgt spid="16"/>
                                        </p:tgtEl>
                                        <p:attrNameLst>
                                          <p:attrName>style.rotation</p:attrName>
                                        </p:attrNameLst>
                                      </p:cBhvr>
                                      <p:tavLst>
                                        <p:tav tm="0">
                                          <p:val>
                                            <p:fltVal val="90"/>
                                          </p:val>
                                        </p:tav>
                                        <p:tav tm="100000">
                                          <p:val>
                                            <p:fltVal val="0"/>
                                          </p:val>
                                        </p:tav>
                                      </p:tavLst>
                                    </p:anim>
                                    <p:animEffect transition="in" filter="fade">
                                      <p:cBhvr>
                                        <p:cTn id="116" dur="500"/>
                                        <p:tgtEl>
                                          <p:spTgt spid="16"/>
                                        </p:tgtEl>
                                      </p:cBhvr>
                                    </p:animEffect>
                                  </p:childTnLst>
                                </p:cTn>
                              </p:par>
                            </p:childTnLst>
                          </p:cTn>
                        </p:par>
                        <p:par>
                          <p:cTn id="117" fill="hold">
                            <p:stCondLst>
                              <p:cond delay="500"/>
                            </p:stCondLst>
                            <p:childTnLst>
                              <p:par>
                                <p:cTn id="118" presetID="22" presetClass="entr" presetSubtype="2"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righ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2" fill="hold" nodeType="afterEffect">
                                  <p:stCondLst>
                                    <p:cond delay="0"/>
                                  </p:stCondLst>
                                  <p:childTnLst>
                                    <p:set>
                                      <p:cBhvr>
                                        <p:cTn id="123" dur="1" fill="hold">
                                          <p:stCondLst>
                                            <p:cond delay="0"/>
                                          </p:stCondLst>
                                        </p:cTn>
                                        <p:tgtEl>
                                          <p:spTgt spid="4"/>
                                        </p:tgtEl>
                                        <p:attrNameLst>
                                          <p:attrName>style.visibility</p:attrName>
                                        </p:attrNameLst>
                                      </p:cBhvr>
                                      <p:to>
                                        <p:strVal val="visible"/>
                                      </p:to>
                                    </p:set>
                                    <p:anim calcmode="lin" valueType="num">
                                      <p:cBhvr>
                                        <p:cTn id="124" dur="500" fill="hold"/>
                                        <p:tgtEl>
                                          <p:spTgt spid="4"/>
                                        </p:tgtEl>
                                        <p:attrNameLst>
                                          <p:attrName>ppt_x</p:attrName>
                                        </p:attrNameLst>
                                      </p:cBhvr>
                                      <p:tavLst>
                                        <p:tav tm="0">
                                          <p:val>
                                            <p:strVal val="#ppt_x+#ppt_w/2"/>
                                          </p:val>
                                        </p:tav>
                                        <p:tav tm="100000">
                                          <p:val>
                                            <p:strVal val="#ppt_x"/>
                                          </p:val>
                                        </p:tav>
                                      </p:tavLst>
                                    </p:anim>
                                    <p:anim calcmode="lin" valueType="num">
                                      <p:cBhvr>
                                        <p:cTn id="125" dur="500" fill="hold"/>
                                        <p:tgtEl>
                                          <p:spTgt spid="4"/>
                                        </p:tgtEl>
                                        <p:attrNameLst>
                                          <p:attrName>ppt_y</p:attrName>
                                        </p:attrNameLst>
                                      </p:cBhvr>
                                      <p:tavLst>
                                        <p:tav tm="0">
                                          <p:val>
                                            <p:strVal val="#ppt_y"/>
                                          </p:val>
                                        </p:tav>
                                        <p:tav tm="100000">
                                          <p:val>
                                            <p:strVal val="#ppt_y"/>
                                          </p:val>
                                        </p:tav>
                                      </p:tavLst>
                                    </p:anim>
                                    <p:anim calcmode="lin" valueType="num">
                                      <p:cBhvr>
                                        <p:cTn id="126" dur="500" fill="hold"/>
                                        <p:tgtEl>
                                          <p:spTgt spid="4"/>
                                        </p:tgtEl>
                                        <p:attrNameLst>
                                          <p:attrName>ppt_w</p:attrName>
                                        </p:attrNameLst>
                                      </p:cBhvr>
                                      <p:tavLst>
                                        <p:tav tm="0">
                                          <p:val>
                                            <p:fltVal val="0"/>
                                          </p:val>
                                        </p:tav>
                                        <p:tav tm="100000">
                                          <p:val>
                                            <p:strVal val="#ppt_w"/>
                                          </p:val>
                                        </p:tav>
                                      </p:tavLst>
                                    </p:anim>
                                    <p:anim calcmode="lin" valueType="num">
                                      <p:cBhvr>
                                        <p:cTn id="127" dur="500" fill="hold"/>
                                        <p:tgtEl>
                                          <p:spTgt spid="4"/>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2"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righ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2"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ppt_x</p:attrName>
                                        </p:attrNameLst>
                                      </p:cBhvr>
                                      <p:tavLst>
                                        <p:tav tm="0">
                                          <p:val>
                                            <p:strVal val="#ppt_x+#ppt_w/2"/>
                                          </p:val>
                                        </p:tav>
                                        <p:tav tm="100000">
                                          <p:val>
                                            <p:strVal val="#ppt_x"/>
                                          </p:val>
                                        </p:tav>
                                      </p:tavLst>
                                    </p:anim>
                                    <p:anim calcmode="lin" valueType="num">
                                      <p:cBhvr>
                                        <p:cTn id="136" dur="500" fill="hold"/>
                                        <p:tgtEl>
                                          <p:spTgt spid="8"/>
                                        </p:tgtEl>
                                        <p:attrNameLst>
                                          <p:attrName>ppt_y</p:attrName>
                                        </p:attrNameLst>
                                      </p:cBhvr>
                                      <p:tavLst>
                                        <p:tav tm="0">
                                          <p:val>
                                            <p:strVal val="#ppt_y"/>
                                          </p:val>
                                        </p:tav>
                                        <p:tav tm="100000">
                                          <p:val>
                                            <p:strVal val="#ppt_y"/>
                                          </p:val>
                                        </p:tav>
                                      </p:tavLst>
                                    </p:anim>
                                    <p:anim calcmode="lin" valueType="num">
                                      <p:cBhvr>
                                        <p:cTn id="137" dur="500" fill="hold"/>
                                        <p:tgtEl>
                                          <p:spTgt spid="8"/>
                                        </p:tgtEl>
                                        <p:attrNameLst>
                                          <p:attrName>ppt_w</p:attrName>
                                        </p:attrNameLst>
                                      </p:cBhvr>
                                      <p:tavLst>
                                        <p:tav tm="0">
                                          <p:val>
                                            <p:fltVal val="0"/>
                                          </p:val>
                                        </p:tav>
                                        <p:tav tm="100000">
                                          <p:val>
                                            <p:strVal val="#ppt_w"/>
                                          </p:val>
                                        </p:tav>
                                      </p:tavLst>
                                    </p:anim>
                                    <p:anim calcmode="lin" valueType="num">
                                      <p:cBhvr>
                                        <p:cTn id="138" dur="500" fill="hold"/>
                                        <p:tgtEl>
                                          <p:spTgt spid="8"/>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2"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righ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7200" b="1" spc="300">
                <a:ln/>
                <a:solidFill>
                  <a:srgbClr val="D15381"/>
                </a:solidFill>
                <a:effectLst>
                  <a:outerShdw blurRad="38100" dist="12700" dir="2700000" algn="tl">
                    <a:srgbClr val="000000"/>
                  </a:outerShdw>
                  <a:reflection blurRad="6350" stA="60000" endA="900" endPos="58000" dir="5400000" sy="-100000" algn="bl" rotWithShape="0"/>
                </a:effectLst>
              </a:rPr>
              <a:t>دانيال</a:t>
            </a:r>
            <a:endPar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88265"/>
            <a:ext cx="12192000" cy="769441"/>
          </a:xfrm>
          <a:prstGeom prst="rect">
            <a:avLst/>
          </a:prstGeom>
          <a:noFill/>
        </p:spPr>
        <p:txBody>
          <a:bodyPr wrap="square">
            <a:spAutoFit/>
          </a:bodyPr>
          <a:lstStyle/>
          <a:p>
            <a:pPr algn="ctr" rtl="1"/>
            <a:r>
              <a:rPr lang="ar-SA"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الصلاة في الأوقات الخطرة</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45616"/>
            <a:ext cx="12325099" cy="40011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rtl="1"/>
            <a:r>
              <a:rPr lang="en" b="1" dirty="0">
                <a:solidFill>
                  <a:schemeClr val="accent1">
                    <a:lumMod val="75000"/>
                  </a:schemeClr>
                </a:solidFill>
                <a:latin typeface="Comic Sans MS" panose="030F0702030302020204" pitchFamily="66" charset="0"/>
              </a:rPr>
              <a:t>“</a:t>
            </a:r>
            <a:r>
              <a:rPr lang="ar-SA" sz="2000" b="1" dirty="0">
                <a:solidFill>
                  <a:schemeClr val="accent1"/>
                </a:solidFill>
              </a:rPr>
              <a:t>فوَجَّهتُ وجهي إلَى اللهِ السَّيِّدِ طالِبًا بالصَّلاةِ والتَّضَرُّعاتِ، بالصَّوْمِ والمَسحِ والرَّمادِ</a:t>
            </a:r>
            <a:r>
              <a:rPr lang="ar-SA" sz="2000" dirty="0"/>
              <a:t>.</a:t>
            </a:r>
            <a:r>
              <a:rPr lang="en" b="1" dirty="0">
                <a:solidFill>
                  <a:schemeClr val="accent1">
                    <a:lumMod val="75000"/>
                  </a:schemeClr>
                </a:solidFill>
                <a:latin typeface="Comic Sans MS" panose="030F0702030302020204" pitchFamily="66" charset="0"/>
              </a:rPr>
              <a:t>”   </a:t>
            </a:r>
            <a:r>
              <a:rPr lang="en" sz="1400" b="1" i="1" dirty="0">
                <a:solidFill>
                  <a:schemeClr val="accent1">
                    <a:lumMod val="75000"/>
                  </a:schemeClr>
                </a:solidFill>
                <a:latin typeface="Comic Sans MS" panose="030F0702030302020204" pitchFamily="66" charset="0"/>
              </a:rPr>
              <a:t>(</a:t>
            </a:r>
            <a:r>
              <a:rPr lang="ar-SA" sz="1400" b="1" i="1" dirty="0">
                <a:solidFill>
                  <a:schemeClr val="accent1">
                    <a:lumMod val="75000"/>
                  </a:schemeClr>
                </a:solidFill>
                <a:latin typeface="Comic Sans MS" panose="030F0702030302020204" pitchFamily="66" charset="0"/>
              </a:rPr>
              <a:t>دانيال </a:t>
            </a:r>
            <a:r>
              <a:rPr lang="fr-FR" sz="1400" b="1" i="1" dirty="0">
                <a:solidFill>
                  <a:schemeClr val="accent1">
                    <a:lumMod val="75000"/>
                  </a:schemeClr>
                </a:solidFill>
                <a:latin typeface="Comic Sans MS" panose="030F0702030302020204" pitchFamily="66" charset="0"/>
              </a:rPr>
              <a:t>(3:9</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
        <p:nvSpPr>
          <p:cNvPr id="54" name="CuadroTexto 53">
            <a:extLst>
              <a:ext uri="{FF2B5EF4-FFF2-40B4-BE49-F238E27FC236}">
                <a16:creationId xmlns:a16="http://schemas.microsoft.com/office/drawing/2014/main" id="{F2DC1240-34B4-43D4-B4AB-8A12C2C586FB}"/>
              </a:ext>
            </a:extLst>
          </p:cNvPr>
          <p:cNvSpPr txBox="1"/>
          <p:nvPr/>
        </p:nvSpPr>
        <p:spPr>
          <a:xfrm>
            <a:off x="2804997" y="1228862"/>
            <a:ext cx="9387003" cy="830997"/>
          </a:xfrm>
          <a:prstGeom prst="rect">
            <a:avLst/>
          </a:prstGeom>
          <a:noFill/>
        </p:spPr>
        <p:txBody>
          <a:bodyPr wrap="square" rtlCol="0">
            <a:spAutoFit/>
          </a:bodyPr>
          <a:lstStyle/>
          <a:p>
            <a:pPr algn="r" rtl="1">
              <a:spcBef>
                <a:spcPts val="600"/>
              </a:spcBef>
            </a:pPr>
            <a:r>
              <a:rPr lang="ar-SA" sz="2400" b="1" dirty="0"/>
              <a:t>بسبب ثقته بالله، نال دانيال الفهم والقدرة على تفسير الأحلام والحكمة (دانيال 1: 8، 17، 20). وعندما كانت حياته وحياة أصدقائه في خطر، لجأ إلى الله بالصلاة (دانيال 2: 17-23).</a:t>
            </a:r>
            <a:endParaRPr lang="en" sz="24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830997"/>
          </a:xfrm>
          <a:prstGeom prst="rect">
            <a:avLst/>
          </a:prstGeom>
          <a:noFill/>
        </p:spPr>
        <p:txBody>
          <a:bodyPr wrap="square">
            <a:spAutoFit/>
          </a:bodyPr>
          <a:lstStyle/>
          <a:p>
            <a:pPr algn="r" rtl="1">
              <a:spcBef>
                <a:spcPts val="600"/>
              </a:spcBef>
            </a:pPr>
            <a:r>
              <a:rPr lang="ar-SA" sz="2400" b="1" dirty="0"/>
              <a:t>بعد حياة من الصلاة، ما الصفات التي اكتسبها دانيال (دانيال </a:t>
            </a:r>
            <a:r>
              <a:rPr lang="fr-FR" sz="2400" b="1" dirty="0"/>
              <a:t>-3:6</a:t>
            </a:r>
            <a:r>
              <a:rPr lang="ar-SA" sz="2400" b="1" dirty="0"/>
              <a:t>5)؟</a:t>
            </a:r>
            <a:endParaRPr lang="en" sz="24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3364" y="1273237"/>
            <a:ext cx="2919001"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80" name="Grupo 79">
            <a:extLst>
              <a:ext uri="{FF2B5EF4-FFF2-40B4-BE49-F238E27FC236}">
                <a16:creationId xmlns:a16="http://schemas.microsoft.com/office/drawing/2014/main" id="{31B8CEBA-70F2-B124-0298-BB5378AEBE1A}"/>
              </a:ext>
            </a:extLst>
          </p:cNvPr>
          <p:cNvGrpSpPr/>
          <p:nvPr/>
        </p:nvGrpSpPr>
        <p:grpSpPr>
          <a:xfrm>
            <a:off x="7404740" y="3272186"/>
            <a:ext cx="970946" cy="3515911"/>
            <a:chOff x="26841" y="3267077"/>
            <a:chExt cx="970946" cy="3515911"/>
          </a:xfrm>
        </p:grpSpPr>
        <p:grpSp>
          <p:nvGrpSpPr>
            <p:cNvPr id="10" name="Grupo 9">
              <a:extLst>
                <a:ext uri="{FF2B5EF4-FFF2-40B4-BE49-F238E27FC236}">
                  <a16:creationId xmlns:a16="http://schemas.microsoft.com/office/drawing/2014/main" id="{7848FC12-823B-549F-DC68-E2978FFC07D1}"/>
                </a:ext>
              </a:extLst>
            </p:cNvPr>
            <p:cNvGrpSpPr/>
            <p:nvPr/>
          </p:nvGrpSpPr>
          <p:grpSpPr>
            <a:xfrm>
              <a:off x="132847" y="3267077"/>
              <a:ext cx="769343" cy="3515911"/>
              <a:chOff x="132847" y="1510306"/>
              <a:chExt cx="1126660" cy="5148857"/>
            </a:xfrm>
          </p:grpSpPr>
          <p:pic>
            <p:nvPicPr>
              <p:cNvPr id="14" name="Picture 5" descr="E:\Daniel 6\Pptx\03\z01.png">
                <a:extLst>
                  <a:ext uri="{FF2B5EF4-FFF2-40B4-BE49-F238E27FC236}">
                    <a16:creationId xmlns:a16="http://schemas.microsoft.com/office/drawing/2014/main" id="{8B7CAA67-AFE8-AB90-1D53-7B80CC5D2D5F}"/>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Daniel 6\Pptx\03\01.png">
                <a:extLst>
                  <a:ext uri="{FF2B5EF4-FFF2-40B4-BE49-F238E27FC236}">
                    <a16:creationId xmlns:a16="http://schemas.microsoft.com/office/drawing/2014/main" id="{100527DC-D8E1-AEA8-56EF-DCBBE87B967D}"/>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ZoneTexte 1">
              <a:extLst>
                <a:ext uri="{FF2B5EF4-FFF2-40B4-BE49-F238E27FC236}">
                  <a16:creationId xmlns:a16="http://schemas.microsoft.com/office/drawing/2014/main" id="{53C15018-06F9-4818-83D4-C7631B4BBCC6}"/>
                </a:ext>
              </a:extLst>
            </p:cNvPr>
            <p:cNvSpPr txBox="1"/>
            <p:nvPr/>
          </p:nvSpPr>
          <p:spPr>
            <a:xfrm>
              <a:off x="26841" y="4282930"/>
              <a:ext cx="970946" cy="1569660"/>
            </a:xfrm>
            <a:prstGeom prst="rect">
              <a:avLst/>
            </a:prstGeom>
            <a:noFill/>
          </p:spPr>
          <p:txBody>
            <a:bodyPr wrap="square" rtlCol="0">
              <a:spAutoFit/>
            </a:bodyPr>
            <a:lstStyle/>
            <a:p>
              <a:pPr algn="ctr" rtl="1"/>
              <a:r>
                <a:rPr lang="ar-SA" sz="2400" b="1" dirty="0"/>
                <a:t>بدون أيِّ عاداتٍ سيّئة</a:t>
              </a:r>
              <a:endParaRPr lang="fr-FR" sz="2400" b="1" dirty="0"/>
            </a:p>
          </p:txBody>
        </p:sp>
      </p:grpSp>
      <p:grpSp>
        <p:nvGrpSpPr>
          <p:cNvPr id="81" name="Grupo 80">
            <a:extLst>
              <a:ext uri="{FF2B5EF4-FFF2-40B4-BE49-F238E27FC236}">
                <a16:creationId xmlns:a16="http://schemas.microsoft.com/office/drawing/2014/main" id="{97C80CE0-15B0-6895-B0B9-673462BA92D0}"/>
              </a:ext>
            </a:extLst>
          </p:cNvPr>
          <p:cNvGrpSpPr/>
          <p:nvPr/>
        </p:nvGrpSpPr>
        <p:grpSpPr>
          <a:xfrm>
            <a:off x="6292799" y="3267075"/>
            <a:ext cx="1078987" cy="3515911"/>
            <a:chOff x="1064666" y="3267077"/>
            <a:chExt cx="1078987" cy="3515911"/>
          </a:xfrm>
        </p:grpSpPr>
        <p:grpSp>
          <p:nvGrpSpPr>
            <p:cNvPr id="23" name="Grupo 22">
              <a:extLst>
                <a:ext uri="{FF2B5EF4-FFF2-40B4-BE49-F238E27FC236}">
                  <a16:creationId xmlns:a16="http://schemas.microsoft.com/office/drawing/2014/main" id="{40107B80-F19B-82E4-17BC-10E8B2F233E5}"/>
                </a:ext>
              </a:extLst>
            </p:cNvPr>
            <p:cNvGrpSpPr/>
            <p:nvPr/>
          </p:nvGrpSpPr>
          <p:grpSpPr>
            <a:xfrm>
              <a:off x="1232767" y="3267077"/>
              <a:ext cx="763700" cy="3515911"/>
              <a:chOff x="1270959" y="1510306"/>
              <a:chExt cx="1118396" cy="5148858"/>
            </a:xfrm>
          </p:grpSpPr>
          <p:pic>
            <p:nvPicPr>
              <p:cNvPr id="32" name="Picture 9" descr="E:\Daniel 6\Pptx\03\z02.png">
                <a:extLst>
                  <a:ext uri="{FF2B5EF4-FFF2-40B4-BE49-F238E27FC236}">
                    <a16:creationId xmlns:a16="http://schemas.microsoft.com/office/drawing/2014/main" id="{F8D4C9AC-3472-0508-F3A3-318F52848F6F}"/>
                  </a:ext>
                </a:extLst>
              </p:cNvPr>
              <p:cNvPicPr>
                <a:picLocks noChangeAspect="1" noChangeArrowheads="1"/>
              </p:cNvPicPr>
              <p:nvPr/>
            </p:nvPicPr>
            <p:blipFill rotWithShape="1">
              <a:blip r:embed="rId7" cstate="hqprint">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E:\Daniel 6\Pptx\03\02.png">
                <a:extLst>
                  <a:ext uri="{FF2B5EF4-FFF2-40B4-BE49-F238E27FC236}">
                    <a16:creationId xmlns:a16="http://schemas.microsoft.com/office/drawing/2014/main" id="{B31B0182-FE29-4171-6CB9-4E94BEA957D6}"/>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ZoneTexte 10">
              <a:extLst>
                <a:ext uri="{FF2B5EF4-FFF2-40B4-BE49-F238E27FC236}">
                  <a16:creationId xmlns:a16="http://schemas.microsoft.com/office/drawing/2014/main" id="{AE155E8F-714C-442B-AD81-8C0C67098C75}"/>
                </a:ext>
              </a:extLst>
            </p:cNvPr>
            <p:cNvSpPr txBox="1"/>
            <p:nvPr/>
          </p:nvSpPr>
          <p:spPr>
            <a:xfrm>
              <a:off x="1064666" y="4282930"/>
              <a:ext cx="1078987" cy="830997"/>
            </a:xfrm>
            <a:prstGeom prst="rect">
              <a:avLst/>
            </a:prstGeom>
            <a:noFill/>
          </p:spPr>
          <p:txBody>
            <a:bodyPr wrap="square" rtlCol="0">
              <a:spAutoFit/>
            </a:bodyPr>
            <a:lstStyle/>
            <a:p>
              <a:pPr algn="ctr" rtl="1"/>
              <a:r>
                <a:rPr lang="ar-SA" sz="2400" b="1" dirty="0"/>
                <a:t>أمينٌ ومُخلِصٌ</a:t>
              </a:r>
              <a:endParaRPr lang="fr-FR" sz="2400" b="1" dirty="0"/>
            </a:p>
          </p:txBody>
        </p:sp>
      </p:grpSp>
      <p:grpSp>
        <p:nvGrpSpPr>
          <p:cNvPr id="82" name="Grupo 81">
            <a:extLst>
              <a:ext uri="{FF2B5EF4-FFF2-40B4-BE49-F238E27FC236}">
                <a16:creationId xmlns:a16="http://schemas.microsoft.com/office/drawing/2014/main" id="{160554CE-4F31-53CB-C92C-CEF3DA49A7DD}"/>
              </a:ext>
            </a:extLst>
          </p:cNvPr>
          <p:cNvGrpSpPr/>
          <p:nvPr/>
        </p:nvGrpSpPr>
        <p:grpSpPr>
          <a:xfrm>
            <a:off x="5158811" y="3261632"/>
            <a:ext cx="1101036" cy="3515911"/>
            <a:chOff x="2107795" y="3267077"/>
            <a:chExt cx="1101036" cy="3515911"/>
          </a:xfrm>
        </p:grpSpPr>
        <p:grpSp>
          <p:nvGrpSpPr>
            <p:cNvPr id="35" name="Grupo 34">
              <a:extLst>
                <a:ext uri="{FF2B5EF4-FFF2-40B4-BE49-F238E27FC236}">
                  <a16:creationId xmlns:a16="http://schemas.microsoft.com/office/drawing/2014/main" id="{F979E1AE-F6A6-C09F-2CE8-1ABC863A19EF}"/>
                </a:ext>
              </a:extLst>
            </p:cNvPr>
            <p:cNvGrpSpPr/>
            <p:nvPr/>
          </p:nvGrpSpPr>
          <p:grpSpPr>
            <a:xfrm>
              <a:off x="2273846" y="3267077"/>
              <a:ext cx="758519" cy="3515911"/>
              <a:chOff x="2382645" y="1510306"/>
              <a:chExt cx="1110810" cy="5148858"/>
            </a:xfrm>
          </p:grpSpPr>
          <p:pic>
            <p:nvPicPr>
              <p:cNvPr id="37" name="Picture 11" descr="E:\Daniel 6\Pptx\03\z03.png">
                <a:extLst>
                  <a:ext uri="{FF2B5EF4-FFF2-40B4-BE49-F238E27FC236}">
                    <a16:creationId xmlns:a16="http://schemas.microsoft.com/office/drawing/2014/main" id="{45C16FFD-3875-42AC-E0FC-342610B77732}"/>
                  </a:ext>
                </a:extLst>
              </p:cNvPr>
              <p:cNvPicPr>
                <a:picLocks noChangeAspect="1" noChangeArrowheads="1"/>
              </p:cNvPicPr>
              <p:nvPr/>
            </p:nvPicPr>
            <p:blipFill rotWithShape="1">
              <a:blip r:embed="rId9" cstate="hqprint">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3" descr="E:\Daniel 6\Pptx\03\03.png">
                <a:extLst>
                  <a:ext uri="{FF2B5EF4-FFF2-40B4-BE49-F238E27FC236}">
                    <a16:creationId xmlns:a16="http://schemas.microsoft.com/office/drawing/2014/main" id="{C675C4B8-9686-7D55-2807-5AB7245447E9}"/>
                  </a:ext>
                </a:extLst>
              </p:cNvPr>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ZoneTexte 17">
              <a:extLst>
                <a:ext uri="{FF2B5EF4-FFF2-40B4-BE49-F238E27FC236}">
                  <a16:creationId xmlns:a16="http://schemas.microsoft.com/office/drawing/2014/main" id="{5C28E58C-076B-4B19-81FC-B7D19DDEE516}"/>
                </a:ext>
              </a:extLst>
            </p:cNvPr>
            <p:cNvSpPr txBox="1"/>
            <p:nvPr/>
          </p:nvSpPr>
          <p:spPr>
            <a:xfrm>
              <a:off x="2107795" y="4282930"/>
              <a:ext cx="1101036" cy="461665"/>
            </a:xfrm>
            <a:prstGeom prst="rect">
              <a:avLst/>
            </a:prstGeom>
            <a:noFill/>
          </p:spPr>
          <p:txBody>
            <a:bodyPr wrap="square" rtlCol="0">
              <a:spAutoFit/>
            </a:bodyPr>
            <a:lstStyle/>
            <a:p>
              <a:pPr algn="ctr" rtl="1"/>
              <a:r>
                <a:rPr lang="ar-SA" sz="2400" b="1" dirty="0"/>
                <a:t>مكرمة</a:t>
              </a:r>
            </a:p>
          </p:txBody>
        </p:sp>
      </p:grpSp>
      <p:grpSp>
        <p:nvGrpSpPr>
          <p:cNvPr id="84" name="Grupo 83">
            <a:extLst>
              <a:ext uri="{FF2B5EF4-FFF2-40B4-BE49-F238E27FC236}">
                <a16:creationId xmlns:a16="http://schemas.microsoft.com/office/drawing/2014/main" id="{9A5210E5-E4C9-893E-F9B2-3F6335BF771E}"/>
              </a:ext>
            </a:extLst>
          </p:cNvPr>
          <p:cNvGrpSpPr/>
          <p:nvPr/>
        </p:nvGrpSpPr>
        <p:grpSpPr>
          <a:xfrm>
            <a:off x="4137181" y="3244030"/>
            <a:ext cx="988678" cy="3515913"/>
            <a:chOff x="4233181" y="3267075"/>
            <a:chExt cx="988678" cy="3515913"/>
          </a:xfrm>
        </p:grpSpPr>
        <p:grpSp>
          <p:nvGrpSpPr>
            <p:cNvPr id="61" name="Grupo 60">
              <a:extLst>
                <a:ext uri="{FF2B5EF4-FFF2-40B4-BE49-F238E27FC236}">
                  <a16:creationId xmlns:a16="http://schemas.microsoft.com/office/drawing/2014/main" id="{E671392B-92A5-F0A8-072C-8A2C5E1D895A}"/>
                </a:ext>
              </a:extLst>
            </p:cNvPr>
            <p:cNvGrpSpPr/>
            <p:nvPr/>
          </p:nvGrpSpPr>
          <p:grpSpPr>
            <a:xfrm>
              <a:off x="4341900" y="3267075"/>
              <a:ext cx="767206" cy="3515913"/>
              <a:chOff x="4572000" y="1510304"/>
              <a:chExt cx="1123530" cy="5148860"/>
            </a:xfrm>
          </p:grpSpPr>
          <p:pic>
            <p:nvPicPr>
              <p:cNvPr id="63" name="Picture 19" descr="E:\Daniel 6\Pptx\03\z05.png">
                <a:extLst>
                  <a:ext uri="{FF2B5EF4-FFF2-40B4-BE49-F238E27FC236}">
                    <a16:creationId xmlns:a16="http://schemas.microsoft.com/office/drawing/2014/main" id="{B0618D43-917A-96C7-E23F-443F390275B9}"/>
                  </a:ext>
                </a:extLst>
              </p:cNvPr>
              <p:cNvPicPr>
                <a:picLocks noChangeAspect="1" noChangeArrowheads="1"/>
              </p:cNvPicPr>
              <p:nvPr/>
            </p:nvPicPr>
            <p:blipFill rotWithShape="1">
              <a:blip r:embed="rId11" cstate="hqprint">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1" descr="E:\Daniel 6\Pptx\03\05.png">
                <a:extLst>
                  <a:ext uri="{FF2B5EF4-FFF2-40B4-BE49-F238E27FC236}">
                    <a16:creationId xmlns:a16="http://schemas.microsoft.com/office/drawing/2014/main" id="{B093C754-F4F7-361F-E6CD-FC03A03F6425}"/>
                  </a:ext>
                </a:extLst>
              </p:cNvPr>
              <p:cNvPicPr>
                <a:picLocks noChangeAspect="1" noChangeArrowheads="1"/>
              </p:cNvPicPr>
              <p:nvPr/>
            </p:nvPicPr>
            <p:blipFill>
              <a:blip r:embed="rId12"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ZoneTexte 20">
              <a:extLst>
                <a:ext uri="{FF2B5EF4-FFF2-40B4-BE49-F238E27FC236}">
                  <a16:creationId xmlns:a16="http://schemas.microsoft.com/office/drawing/2014/main" id="{A7E0C423-F2A3-47BC-8CC1-3AE68AA75622}"/>
                </a:ext>
              </a:extLst>
            </p:cNvPr>
            <p:cNvSpPr txBox="1"/>
            <p:nvPr/>
          </p:nvSpPr>
          <p:spPr>
            <a:xfrm>
              <a:off x="4233181" y="4282930"/>
              <a:ext cx="988678" cy="830997"/>
            </a:xfrm>
            <a:prstGeom prst="rect">
              <a:avLst/>
            </a:prstGeom>
            <a:noFill/>
          </p:spPr>
          <p:txBody>
            <a:bodyPr wrap="square" rtlCol="0">
              <a:spAutoFit/>
            </a:bodyPr>
            <a:lstStyle/>
            <a:p>
              <a:pPr algn="ctr" rtl="1"/>
              <a:r>
                <a:rPr lang="ar-SA" sz="2400" b="1" dirty="0"/>
                <a:t>جديرٌ بالثقة</a:t>
              </a:r>
              <a:endParaRPr lang="fr-FR" sz="2400" b="1" dirty="0"/>
            </a:p>
          </p:txBody>
        </p:sp>
      </p:grpSp>
      <p:grpSp>
        <p:nvGrpSpPr>
          <p:cNvPr id="85" name="Grupo 84">
            <a:extLst>
              <a:ext uri="{FF2B5EF4-FFF2-40B4-BE49-F238E27FC236}">
                <a16:creationId xmlns:a16="http://schemas.microsoft.com/office/drawing/2014/main" id="{65F99B5F-F50D-A079-7030-D48B4C1B2D0C}"/>
              </a:ext>
            </a:extLst>
          </p:cNvPr>
          <p:cNvGrpSpPr/>
          <p:nvPr/>
        </p:nvGrpSpPr>
        <p:grpSpPr>
          <a:xfrm>
            <a:off x="2965629" y="3244029"/>
            <a:ext cx="1138600" cy="3515913"/>
            <a:chOff x="5220303" y="3267075"/>
            <a:chExt cx="1138600" cy="3515913"/>
          </a:xfrm>
        </p:grpSpPr>
        <p:grpSp>
          <p:nvGrpSpPr>
            <p:cNvPr id="66" name="Grupo 65">
              <a:extLst>
                <a:ext uri="{FF2B5EF4-FFF2-40B4-BE49-F238E27FC236}">
                  <a16:creationId xmlns:a16="http://schemas.microsoft.com/office/drawing/2014/main" id="{5902B141-5C33-66F7-1231-F3CDC204E1F6}"/>
                </a:ext>
              </a:extLst>
            </p:cNvPr>
            <p:cNvGrpSpPr/>
            <p:nvPr/>
          </p:nvGrpSpPr>
          <p:grpSpPr>
            <a:xfrm>
              <a:off x="5386485" y="3267075"/>
              <a:ext cx="771443" cy="3515913"/>
              <a:chOff x="5680590" y="1510304"/>
              <a:chExt cx="1129736" cy="5148860"/>
            </a:xfrm>
          </p:grpSpPr>
          <p:pic>
            <p:nvPicPr>
              <p:cNvPr id="68" name="Picture 23" descr="E:\Daniel 6\Pptx\03\z06.png">
                <a:extLst>
                  <a:ext uri="{FF2B5EF4-FFF2-40B4-BE49-F238E27FC236}">
                    <a16:creationId xmlns:a16="http://schemas.microsoft.com/office/drawing/2014/main" id="{35FD824F-35AB-9FAD-6D58-FB12835E6E8C}"/>
                  </a:ext>
                </a:extLst>
              </p:cNvPr>
              <p:cNvPicPr>
                <a:picLocks noChangeAspect="1" noChangeArrowheads="1"/>
              </p:cNvPicPr>
              <p:nvPr/>
            </p:nvPicPr>
            <p:blipFill rotWithShape="1">
              <a:blip r:embed="rId13" cstate="hqprint">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5" descr="E:\Daniel 6\Pptx\03\06.png">
                <a:extLst>
                  <a:ext uri="{FF2B5EF4-FFF2-40B4-BE49-F238E27FC236}">
                    <a16:creationId xmlns:a16="http://schemas.microsoft.com/office/drawing/2014/main" id="{4D345DB0-E4B1-46E8-CEA9-7FACC8D16187}"/>
                  </a:ext>
                </a:extLst>
              </p:cNvPr>
              <p:cNvPicPr>
                <a:picLocks noChangeAspect="1" noChangeArrowheads="1"/>
              </p:cNvPicPr>
              <p:nvPr/>
            </p:nvPicPr>
            <p:blipFill>
              <a:blip r:embed="rId14"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ZoneTexte 23">
              <a:extLst>
                <a:ext uri="{FF2B5EF4-FFF2-40B4-BE49-F238E27FC236}">
                  <a16:creationId xmlns:a16="http://schemas.microsoft.com/office/drawing/2014/main" id="{8D9806AF-F15B-4E9F-B37D-2CDBDFBB1B96}"/>
                </a:ext>
              </a:extLst>
            </p:cNvPr>
            <p:cNvSpPr txBox="1"/>
            <p:nvPr/>
          </p:nvSpPr>
          <p:spPr>
            <a:xfrm>
              <a:off x="5220303" y="4282930"/>
              <a:ext cx="1138600" cy="830997"/>
            </a:xfrm>
            <a:prstGeom prst="rect">
              <a:avLst/>
            </a:prstGeom>
            <a:noFill/>
          </p:spPr>
          <p:txBody>
            <a:bodyPr wrap="square" rtlCol="0">
              <a:spAutoFit/>
            </a:bodyPr>
            <a:lstStyle/>
            <a:p>
              <a:pPr algn="ctr" rtl="1"/>
              <a:r>
                <a:rPr lang="ar-SA" sz="2400" b="1" dirty="0"/>
                <a:t>غير قابلٍ للاحتراق</a:t>
              </a:r>
              <a:endParaRPr lang="fr-FR" sz="2400" b="1" dirty="0"/>
            </a:p>
          </p:txBody>
        </p:sp>
      </p:grpSp>
      <p:grpSp>
        <p:nvGrpSpPr>
          <p:cNvPr id="83" name="Grupo 82">
            <a:extLst>
              <a:ext uri="{FF2B5EF4-FFF2-40B4-BE49-F238E27FC236}">
                <a16:creationId xmlns:a16="http://schemas.microsoft.com/office/drawing/2014/main" id="{5F4E326D-014C-9B59-07B7-CBD6371BA3CE}"/>
              </a:ext>
            </a:extLst>
          </p:cNvPr>
          <p:cNvGrpSpPr/>
          <p:nvPr/>
        </p:nvGrpSpPr>
        <p:grpSpPr>
          <a:xfrm>
            <a:off x="2101940" y="3244030"/>
            <a:ext cx="830737" cy="3515912"/>
            <a:chOff x="3272725" y="3267076"/>
            <a:chExt cx="830737" cy="3515912"/>
          </a:xfrm>
        </p:grpSpPr>
        <p:grpSp>
          <p:nvGrpSpPr>
            <p:cNvPr id="56" name="Grupo 55">
              <a:extLst>
                <a:ext uri="{FF2B5EF4-FFF2-40B4-BE49-F238E27FC236}">
                  <a16:creationId xmlns:a16="http://schemas.microsoft.com/office/drawing/2014/main" id="{40190B9D-FF94-3776-65B9-735044CCD9EE}"/>
                </a:ext>
              </a:extLst>
            </p:cNvPr>
            <p:cNvGrpSpPr/>
            <p:nvPr/>
          </p:nvGrpSpPr>
          <p:grpSpPr>
            <a:xfrm>
              <a:off x="3309744" y="3267076"/>
              <a:ext cx="754777" cy="3515912"/>
              <a:chOff x="3470481" y="1510304"/>
              <a:chExt cx="1105329" cy="5148859"/>
            </a:xfrm>
          </p:grpSpPr>
          <p:pic>
            <p:nvPicPr>
              <p:cNvPr id="58" name="Picture 18" descr="E:\Daniel 6\Pptx\03\z04.png">
                <a:extLst>
                  <a:ext uri="{FF2B5EF4-FFF2-40B4-BE49-F238E27FC236}">
                    <a16:creationId xmlns:a16="http://schemas.microsoft.com/office/drawing/2014/main" id="{07433FCE-FD50-1E71-88ED-056FF0EE27D3}"/>
                  </a:ext>
                </a:extLst>
              </p:cNvPr>
              <p:cNvPicPr>
                <a:picLocks noChangeAspect="1" noChangeArrowheads="1"/>
              </p:cNvPicPr>
              <p:nvPr/>
            </p:nvPicPr>
            <p:blipFill rotWithShape="1">
              <a:blip r:embed="rId15" cstate="hqprint">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6" descr="E:\Daniel 6\Pptx\03\04.png">
                <a:extLst>
                  <a:ext uri="{FF2B5EF4-FFF2-40B4-BE49-F238E27FC236}">
                    <a16:creationId xmlns:a16="http://schemas.microsoft.com/office/drawing/2014/main" id="{31A8D69C-93F5-9E52-6EA9-097E16C6528A}"/>
                  </a:ext>
                </a:extLst>
              </p:cNvPr>
              <p:cNvPicPr>
                <a:picLocks noChangeAspect="1" noChangeArrowheads="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ZoneTexte 26">
              <a:extLst>
                <a:ext uri="{FF2B5EF4-FFF2-40B4-BE49-F238E27FC236}">
                  <a16:creationId xmlns:a16="http://schemas.microsoft.com/office/drawing/2014/main" id="{2007533C-78E2-4961-BB87-FEA68DD86B89}"/>
                </a:ext>
              </a:extLst>
            </p:cNvPr>
            <p:cNvSpPr txBox="1"/>
            <p:nvPr/>
          </p:nvSpPr>
          <p:spPr>
            <a:xfrm>
              <a:off x="3272725" y="4282930"/>
              <a:ext cx="830737" cy="461665"/>
            </a:xfrm>
            <a:prstGeom prst="rect">
              <a:avLst/>
            </a:prstGeom>
            <a:noFill/>
          </p:spPr>
          <p:txBody>
            <a:bodyPr wrap="square" rtlCol="0">
              <a:spAutoFit/>
            </a:bodyPr>
            <a:lstStyle/>
            <a:p>
              <a:pPr algn="ctr" rtl="1"/>
              <a:r>
                <a:rPr lang="ar-SA" sz="2400" b="1" dirty="0"/>
                <a:t>مجتهدٌ</a:t>
              </a:r>
              <a:endParaRPr lang="fr-FR" sz="2400" b="1" dirty="0"/>
            </a:p>
          </p:txBody>
        </p:sp>
      </p:grpSp>
      <p:grpSp>
        <p:nvGrpSpPr>
          <p:cNvPr id="86" name="Grupo 85">
            <a:extLst>
              <a:ext uri="{FF2B5EF4-FFF2-40B4-BE49-F238E27FC236}">
                <a16:creationId xmlns:a16="http://schemas.microsoft.com/office/drawing/2014/main" id="{E3F841F8-0951-A508-0598-25D43C9A58F8}"/>
              </a:ext>
            </a:extLst>
          </p:cNvPr>
          <p:cNvGrpSpPr/>
          <p:nvPr/>
        </p:nvGrpSpPr>
        <p:grpSpPr>
          <a:xfrm>
            <a:off x="1156819" y="3202531"/>
            <a:ext cx="912169" cy="3515913"/>
            <a:chOff x="6377952" y="3267075"/>
            <a:chExt cx="912169" cy="3515913"/>
          </a:xfrm>
        </p:grpSpPr>
        <p:grpSp>
          <p:nvGrpSpPr>
            <p:cNvPr id="71" name="Grupo 70">
              <a:extLst>
                <a:ext uri="{FF2B5EF4-FFF2-40B4-BE49-F238E27FC236}">
                  <a16:creationId xmlns:a16="http://schemas.microsoft.com/office/drawing/2014/main" id="{7A388AA9-0229-BCCC-DDE3-C9A73E4FBC31}"/>
                </a:ext>
              </a:extLst>
            </p:cNvPr>
            <p:cNvGrpSpPr/>
            <p:nvPr/>
          </p:nvGrpSpPr>
          <p:grpSpPr>
            <a:xfrm>
              <a:off x="6435307" y="3267075"/>
              <a:ext cx="762722" cy="3515913"/>
              <a:chOff x="6809663" y="1510302"/>
              <a:chExt cx="1116964" cy="5148861"/>
            </a:xfrm>
          </p:grpSpPr>
          <p:pic>
            <p:nvPicPr>
              <p:cNvPr id="73" name="Picture 27" descr="E:\Daniel 6\Pptx\03\z07.png">
                <a:extLst>
                  <a:ext uri="{FF2B5EF4-FFF2-40B4-BE49-F238E27FC236}">
                    <a16:creationId xmlns:a16="http://schemas.microsoft.com/office/drawing/2014/main" id="{308032B8-9304-13F7-BF69-BA461F68E852}"/>
                  </a:ext>
                </a:extLst>
              </p:cNvPr>
              <p:cNvPicPr>
                <a:picLocks noChangeAspect="1" noChangeArrowheads="1"/>
              </p:cNvPicPr>
              <p:nvPr/>
            </p:nvPicPr>
            <p:blipFill rotWithShape="1">
              <a:blip r:embed="rId17" cstate="hqprint">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9" descr="E:\Daniel 6\Pptx\03\07.png">
                <a:extLst>
                  <a:ext uri="{FF2B5EF4-FFF2-40B4-BE49-F238E27FC236}">
                    <a16:creationId xmlns:a16="http://schemas.microsoft.com/office/drawing/2014/main" id="{F93867D2-E9D3-74BD-8796-AC64EF6CC66F}"/>
                  </a:ext>
                </a:extLst>
              </p:cNvPr>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ZoneTexte 27">
              <a:extLst>
                <a:ext uri="{FF2B5EF4-FFF2-40B4-BE49-F238E27FC236}">
                  <a16:creationId xmlns:a16="http://schemas.microsoft.com/office/drawing/2014/main" id="{8040D498-D560-4473-808C-6675DA184D4F}"/>
                </a:ext>
              </a:extLst>
            </p:cNvPr>
            <p:cNvSpPr txBox="1"/>
            <p:nvPr/>
          </p:nvSpPr>
          <p:spPr>
            <a:xfrm>
              <a:off x="6377952" y="4282930"/>
              <a:ext cx="912169" cy="830997"/>
            </a:xfrm>
            <a:prstGeom prst="rect">
              <a:avLst/>
            </a:prstGeom>
            <a:noFill/>
          </p:spPr>
          <p:txBody>
            <a:bodyPr wrap="square" rtlCol="0">
              <a:spAutoFit/>
            </a:bodyPr>
            <a:lstStyle/>
            <a:p>
              <a:pPr algn="ctr" rtl="1"/>
              <a:r>
                <a:rPr lang="ar-SA" sz="2400" b="1" dirty="0">
                  <a:effectLst/>
                  <a:latin typeface="Segoe UI Web (Arabic)"/>
                </a:rPr>
                <a:t>النزاهة</a:t>
              </a:r>
            </a:p>
            <a:p>
              <a:pPr algn="ctr" rtl="1"/>
              <a:endParaRPr lang="fr-FR" sz="2400" b="1" dirty="0"/>
            </a:p>
          </p:txBody>
        </p:sp>
      </p:grpSp>
      <p:grpSp>
        <p:nvGrpSpPr>
          <p:cNvPr id="87" name="Grupo 86">
            <a:extLst>
              <a:ext uri="{FF2B5EF4-FFF2-40B4-BE49-F238E27FC236}">
                <a16:creationId xmlns:a16="http://schemas.microsoft.com/office/drawing/2014/main" id="{91E6C28E-545B-B345-4D5A-7C5922EAA864}"/>
              </a:ext>
            </a:extLst>
          </p:cNvPr>
          <p:cNvGrpSpPr/>
          <p:nvPr/>
        </p:nvGrpSpPr>
        <p:grpSpPr>
          <a:xfrm>
            <a:off x="144209" y="3244028"/>
            <a:ext cx="979658" cy="3515914"/>
            <a:chOff x="7430918" y="3267075"/>
            <a:chExt cx="979658" cy="3515914"/>
          </a:xfrm>
        </p:grpSpPr>
        <p:grpSp>
          <p:nvGrpSpPr>
            <p:cNvPr id="76" name="Grupo 75">
              <a:extLst>
                <a:ext uri="{FF2B5EF4-FFF2-40B4-BE49-F238E27FC236}">
                  <a16:creationId xmlns:a16="http://schemas.microsoft.com/office/drawing/2014/main" id="{B20E862B-581C-FF6D-54AB-5446E05C1008}"/>
                </a:ext>
              </a:extLst>
            </p:cNvPr>
            <p:cNvGrpSpPr/>
            <p:nvPr/>
          </p:nvGrpSpPr>
          <p:grpSpPr>
            <a:xfrm>
              <a:off x="7532589" y="3267075"/>
              <a:ext cx="769343" cy="3515914"/>
              <a:chOff x="7913589" y="1510302"/>
              <a:chExt cx="1126660" cy="5148862"/>
            </a:xfrm>
          </p:grpSpPr>
          <p:pic>
            <p:nvPicPr>
              <p:cNvPr id="78" name="Picture 31" descr="E:\Daniel 6\Pptx\03\z08.png">
                <a:extLst>
                  <a:ext uri="{FF2B5EF4-FFF2-40B4-BE49-F238E27FC236}">
                    <a16:creationId xmlns:a16="http://schemas.microsoft.com/office/drawing/2014/main" id="{33E95F10-9729-6962-68F4-8358EEC4A3AB}"/>
                  </a:ext>
                </a:extLst>
              </p:cNvPr>
              <p:cNvPicPr>
                <a:picLocks noChangeAspect="1" noChangeArrowheads="1"/>
              </p:cNvPicPr>
              <p:nvPr/>
            </p:nvPicPr>
            <p:blipFill rotWithShape="1">
              <a:blip r:embed="rId19" cstate="hqprint">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33" descr="E:\Daniel 6\Pptx\03\08.png">
                <a:extLst>
                  <a:ext uri="{FF2B5EF4-FFF2-40B4-BE49-F238E27FC236}">
                    <a16:creationId xmlns:a16="http://schemas.microsoft.com/office/drawing/2014/main" id="{081B0379-5ECD-189C-DDBB-E587DE03EE86}"/>
                  </a:ext>
                </a:extLst>
              </p:cNvPr>
              <p:cNvPicPr>
                <a:picLocks noChangeAspect="1" noChangeArrowheads="1"/>
              </p:cNvPicPr>
              <p:nvPr/>
            </p:nvPicPr>
            <p:blipFill>
              <a:blip r:embed="rId20" cstate="print">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ZoneTexte 54">
              <a:extLst>
                <a:ext uri="{FF2B5EF4-FFF2-40B4-BE49-F238E27FC236}">
                  <a16:creationId xmlns:a16="http://schemas.microsoft.com/office/drawing/2014/main" id="{4804F918-EEC7-4FC7-BED0-2E7FE4C2FE95}"/>
                </a:ext>
              </a:extLst>
            </p:cNvPr>
            <p:cNvSpPr txBox="1"/>
            <p:nvPr/>
          </p:nvSpPr>
          <p:spPr>
            <a:xfrm>
              <a:off x="7430918" y="4282930"/>
              <a:ext cx="979658" cy="1200329"/>
            </a:xfrm>
            <a:prstGeom prst="rect">
              <a:avLst/>
            </a:prstGeom>
            <a:noFill/>
          </p:spPr>
          <p:txBody>
            <a:bodyPr wrap="square" rtlCol="0">
              <a:spAutoFit/>
            </a:bodyPr>
            <a:lstStyle/>
            <a:p>
              <a:pPr algn="ctr" rtl="1"/>
              <a:r>
                <a:rPr lang="ar-SA" sz="2400" b="1" dirty="0">
                  <a:effectLst/>
                  <a:latin typeface="Segoe UI Web (Arabic)"/>
                </a:rPr>
                <a:t>مدير جيد</a:t>
              </a:r>
            </a:p>
            <a:p>
              <a:pPr algn="ctr" rtl="1"/>
              <a:endParaRPr lang="fr-FR" sz="2400" b="1" dirty="0"/>
            </a:p>
          </p:txBody>
        </p:sp>
      </p:grpSp>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righ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righ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1000" fill="hold"/>
                                        <p:tgtEl>
                                          <p:spTgt spid="80"/>
                                        </p:tgtEl>
                                        <p:attrNameLst>
                                          <p:attrName>ppt_w</p:attrName>
                                        </p:attrNameLst>
                                      </p:cBhvr>
                                      <p:tavLst>
                                        <p:tav tm="0">
                                          <p:val>
                                            <p:strVal val="#ppt_w+.3"/>
                                          </p:val>
                                        </p:tav>
                                        <p:tav tm="100000">
                                          <p:val>
                                            <p:strVal val="#ppt_w"/>
                                          </p:val>
                                        </p:tav>
                                      </p:tavLst>
                                    </p:anim>
                                    <p:anim calcmode="lin" valueType="num">
                                      <p:cBhvr>
                                        <p:cTn id="46" dur="1000" fill="hold"/>
                                        <p:tgtEl>
                                          <p:spTgt spid="80"/>
                                        </p:tgtEl>
                                        <p:attrNameLst>
                                          <p:attrName>ppt_h</p:attrName>
                                        </p:attrNameLst>
                                      </p:cBhvr>
                                      <p:tavLst>
                                        <p:tav tm="0">
                                          <p:val>
                                            <p:strVal val="#ppt_h"/>
                                          </p:val>
                                        </p:tav>
                                        <p:tav tm="100000">
                                          <p:val>
                                            <p:strVal val="#ppt_h"/>
                                          </p:val>
                                        </p:tav>
                                      </p:tavLst>
                                    </p:anim>
                                    <p:animEffect transition="in" filter="fade">
                                      <p:cBhvr>
                                        <p:cTn id="47" dur="10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81"/>
                                        </p:tgtEl>
                                        <p:attrNameLst>
                                          <p:attrName>style.visibility</p:attrName>
                                        </p:attrNameLst>
                                      </p:cBhvr>
                                      <p:to>
                                        <p:strVal val="visible"/>
                                      </p:to>
                                    </p:set>
                                    <p:anim calcmode="lin" valueType="num">
                                      <p:cBhvr>
                                        <p:cTn id="52" dur="1000" fill="hold"/>
                                        <p:tgtEl>
                                          <p:spTgt spid="81"/>
                                        </p:tgtEl>
                                        <p:attrNameLst>
                                          <p:attrName>ppt_w</p:attrName>
                                        </p:attrNameLst>
                                      </p:cBhvr>
                                      <p:tavLst>
                                        <p:tav tm="0">
                                          <p:val>
                                            <p:strVal val="#ppt_w+.3"/>
                                          </p:val>
                                        </p:tav>
                                        <p:tav tm="100000">
                                          <p:val>
                                            <p:strVal val="#ppt_w"/>
                                          </p:val>
                                        </p:tav>
                                      </p:tavLst>
                                    </p:anim>
                                    <p:anim calcmode="lin" valueType="num">
                                      <p:cBhvr>
                                        <p:cTn id="53" dur="1000" fill="hold"/>
                                        <p:tgtEl>
                                          <p:spTgt spid="81"/>
                                        </p:tgtEl>
                                        <p:attrNameLst>
                                          <p:attrName>ppt_h</p:attrName>
                                        </p:attrNameLst>
                                      </p:cBhvr>
                                      <p:tavLst>
                                        <p:tav tm="0">
                                          <p:val>
                                            <p:strVal val="#ppt_h"/>
                                          </p:val>
                                        </p:tav>
                                        <p:tav tm="100000">
                                          <p:val>
                                            <p:strVal val="#ppt_h"/>
                                          </p:val>
                                        </p:tav>
                                      </p:tavLst>
                                    </p:anim>
                                    <p:animEffect transition="in" filter="fade">
                                      <p:cBhvr>
                                        <p:cTn id="54" dur="1000"/>
                                        <p:tgtEl>
                                          <p:spTgt spid="81"/>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82"/>
                                        </p:tgtEl>
                                        <p:attrNameLst>
                                          <p:attrName>style.visibility</p:attrName>
                                        </p:attrNameLst>
                                      </p:cBhvr>
                                      <p:to>
                                        <p:strVal val="visible"/>
                                      </p:to>
                                    </p:set>
                                    <p:anim calcmode="lin" valueType="num">
                                      <p:cBhvr>
                                        <p:cTn id="59" dur="1000" fill="hold"/>
                                        <p:tgtEl>
                                          <p:spTgt spid="82"/>
                                        </p:tgtEl>
                                        <p:attrNameLst>
                                          <p:attrName>ppt_w</p:attrName>
                                        </p:attrNameLst>
                                      </p:cBhvr>
                                      <p:tavLst>
                                        <p:tav tm="0">
                                          <p:val>
                                            <p:strVal val="#ppt_w+.3"/>
                                          </p:val>
                                        </p:tav>
                                        <p:tav tm="100000">
                                          <p:val>
                                            <p:strVal val="#ppt_w"/>
                                          </p:val>
                                        </p:tav>
                                      </p:tavLst>
                                    </p:anim>
                                    <p:anim calcmode="lin" valueType="num">
                                      <p:cBhvr>
                                        <p:cTn id="60" dur="1000" fill="hold"/>
                                        <p:tgtEl>
                                          <p:spTgt spid="82"/>
                                        </p:tgtEl>
                                        <p:attrNameLst>
                                          <p:attrName>ppt_h</p:attrName>
                                        </p:attrNameLst>
                                      </p:cBhvr>
                                      <p:tavLst>
                                        <p:tav tm="0">
                                          <p:val>
                                            <p:strVal val="#ppt_h"/>
                                          </p:val>
                                        </p:tav>
                                        <p:tav tm="100000">
                                          <p:val>
                                            <p:strVal val="#ppt_h"/>
                                          </p:val>
                                        </p:tav>
                                      </p:tavLst>
                                    </p:anim>
                                    <p:animEffect transition="in" filter="fade">
                                      <p:cBhvr>
                                        <p:cTn id="61" dur="1000"/>
                                        <p:tgtEl>
                                          <p:spTgt spid="82"/>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1000" fill="hold"/>
                                        <p:tgtEl>
                                          <p:spTgt spid="84"/>
                                        </p:tgtEl>
                                        <p:attrNameLst>
                                          <p:attrName>ppt_w</p:attrName>
                                        </p:attrNameLst>
                                      </p:cBhvr>
                                      <p:tavLst>
                                        <p:tav tm="0">
                                          <p:val>
                                            <p:strVal val="#ppt_w+.3"/>
                                          </p:val>
                                        </p:tav>
                                        <p:tav tm="100000">
                                          <p:val>
                                            <p:strVal val="#ppt_w"/>
                                          </p:val>
                                        </p:tav>
                                      </p:tavLst>
                                    </p:anim>
                                    <p:anim calcmode="lin" valueType="num">
                                      <p:cBhvr>
                                        <p:cTn id="67" dur="1000" fill="hold"/>
                                        <p:tgtEl>
                                          <p:spTgt spid="84"/>
                                        </p:tgtEl>
                                        <p:attrNameLst>
                                          <p:attrName>ppt_h</p:attrName>
                                        </p:attrNameLst>
                                      </p:cBhvr>
                                      <p:tavLst>
                                        <p:tav tm="0">
                                          <p:val>
                                            <p:strVal val="#ppt_h"/>
                                          </p:val>
                                        </p:tav>
                                        <p:tav tm="100000">
                                          <p:val>
                                            <p:strVal val="#ppt_h"/>
                                          </p:val>
                                        </p:tav>
                                      </p:tavLst>
                                    </p:anim>
                                    <p:animEffect transition="in" filter="fade">
                                      <p:cBhvr>
                                        <p:cTn id="68" dur="1000"/>
                                        <p:tgtEl>
                                          <p:spTgt spid="84"/>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85"/>
                                        </p:tgtEl>
                                        <p:attrNameLst>
                                          <p:attrName>style.visibility</p:attrName>
                                        </p:attrNameLst>
                                      </p:cBhvr>
                                      <p:to>
                                        <p:strVal val="visible"/>
                                      </p:to>
                                    </p:set>
                                    <p:anim calcmode="lin" valueType="num">
                                      <p:cBhvr>
                                        <p:cTn id="73" dur="1000" fill="hold"/>
                                        <p:tgtEl>
                                          <p:spTgt spid="85"/>
                                        </p:tgtEl>
                                        <p:attrNameLst>
                                          <p:attrName>ppt_w</p:attrName>
                                        </p:attrNameLst>
                                      </p:cBhvr>
                                      <p:tavLst>
                                        <p:tav tm="0">
                                          <p:val>
                                            <p:strVal val="#ppt_w+.3"/>
                                          </p:val>
                                        </p:tav>
                                        <p:tav tm="100000">
                                          <p:val>
                                            <p:strVal val="#ppt_w"/>
                                          </p:val>
                                        </p:tav>
                                      </p:tavLst>
                                    </p:anim>
                                    <p:anim calcmode="lin" valueType="num">
                                      <p:cBhvr>
                                        <p:cTn id="74" dur="1000" fill="hold"/>
                                        <p:tgtEl>
                                          <p:spTgt spid="85"/>
                                        </p:tgtEl>
                                        <p:attrNameLst>
                                          <p:attrName>ppt_h</p:attrName>
                                        </p:attrNameLst>
                                      </p:cBhvr>
                                      <p:tavLst>
                                        <p:tav tm="0">
                                          <p:val>
                                            <p:strVal val="#ppt_h"/>
                                          </p:val>
                                        </p:tav>
                                        <p:tav tm="100000">
                                          <p:val>
                                            <p:strVal val="#ppt_h"/>
                                          </p:val>
                                        </p:tav>
                                      </p:tavLst>
                                    </p:anim>
                                    <p:animEffect transition="in" filter="fade">
                                      <p:cBhvr>
                                        <p:cTn id="75" dur="1000"/>
                                        <p:tgtEl>
                                          <p:spTgt spid="85"/>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83"/>
                                        </p:tgtEl>
                                        <p:attrNameLst>
                                          <p:attrName>style.visibility</p:attrName>
                                        </p:attrNameLst>
                                      </p:cBhvr>
                                      <p:to>
                                        <p:strVal val="visible"/>
                                      </p:to>
                                    </p:set>
                                    <p:anim calcmode="lin" valueType="num">
                                      <p:cBhvr>
                                        <p:cTn id="80" dur="1000" fill="hold"/>
                                        <p:tgtEl>
                                          <p:spTgt spid="83"/>
                                        </p:tgtEl>
                                        <p:attrNameLst>
                                          <p:attrName>ppt_w</p:attrName>
                                        </p:attrNameLst>
                                      </p:cBhvr>
                                      <p:tavLst>
                                        <p:tav tm="0">
                                          <p:val>
                                            <p:strVal val="#ppt_w+.3"/>
                                          </p:val>
                                        </p:tav>
                                        <p:tav tm="100000">
                                          <p:val>
                                            <p:strVal val="#ppt_w"/>
                                          </p:val>
                                        </p:tav>
                                      </p:tavLst>
                                    </p:anim>
                                    <p:anim calcmode="lin" valueType="num">
                                      <p:cBhvr>
                                        <p:cTn id="81" dur="1000" fill="hold"/>
                                        <p:tgtEl>
                                          <p:spTgt spid="83"/>
                                        </p:tgtEl>
                                        <p:attrNameLst>
                                          <p:attrName>ppt_h</p:attrName>
                                        </p:attrNameLst>
                                      </p:cBhvr>
                                      <p:tavLst>
                                        <p:tav tm="0">
                                          <p:val>
                                            <p:strVal val="#ppt_h"/>
                                          </p:val>
                                        </p:tav>
                                        <p:tav tm="100000">
                                          <p:val>
                                            <p:strVal val="#ppt_h"/>
                                          </p:val>
                                        </p:tav>
                                      </p:tavLst>
                                    </p:anim>
                                    <p:animEffect transition="in" filter="fade">
                                      <p:cBhvr>
                                        <p:cTn id="82" dur="1000"/>
                                        <p:tgtEl>
                                          <p:spTgt spid="83"/>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1000" fill="hold"/>
                                        <p:tgtEl>
                                          <p:spTgt spid="86"/>
                                        </p:tgtEl>
                                        <p:attrNameLst>
                                          <p:attrName>ppt_w</p:attrName>
                                        </p:attrNameLst>
                                      </p:cBhvr>
                                      <p:tavLst>
                                        <p:tav tm="0">
                                          <p:val>
                                            <p:strVal val="#ppt_w+.3"/>
                                          </p:val>
                                        </p:tav>
                                        <p:tav tm="100000">
                                          <p:val>
                                            <p:strVal val="#ppt_w"/>
                                          </p:val>
                                        </p:tav>
                                      </p:tavLst>
                                    </p:anim>
                                    <p:anim calcmode="lin" valueType="num">
                                      <p:cBhvr>
                                        <p:cTn id="88" dur="1000" fill="hold"/>
                                        <p:tgtEl>
                                          <p:spTgt spid="86"/>
                                        </p:tgtEl>
                                        <p:attrNameLst>
                                          <p:attrName>ppt_h</p:attrName>
                                        </p:attrNameLst>
                                      </p:cBhvr>
                                      <p:tavLst>
                                        <p:tav tm="0">
                                          <p:val>
                                            <p:strVal val="#ppt_h"/>
                                          </p:val>
                                        </p:tav>
                                        <p:tav tm="100000">
                                          <p:val>
                                            <p:strVal val="#ppt_h"/>
                                          </p:val>
                                        </p:tav>
                                      </p:tavLst>
                                    </p:anim>
                                    <p:animEffect transition="in" filter="fade">
                                      <p:cBhvr>
                                        <p:cTn id="89" dur="1000"/>
                                        <p:tgtEl>
                                          <p:spTgt spid="86"/>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87"/>
                                        </p:tgtEl>
                                        <p:attrNameLst>
                                          <p:attrName>style.visibility</p:attrName>
                                        </p:attrNameLst>
                                      </p:cBhvr>
                                      <p:to>
                                        <p:strVal val="visible"/>
                                      </p:to>
                                    </p:set>
                                    <p:anim calcmode="lin" valueType="num">
                                      <p:cBhvr>
                                        <p:cTn id="94" dur="1000" fill="hold"/>
                                        <p:tgtEl>
                                          <p:spTgt spid="87"/>
                                        </p:tgtEl>
                                        <p:attrNameLst>
                                          <p:attrName>ppt_w</p:attrName>
                                        </p:attrNameLst>
                                      </p:cBhvr>
                                      <p:tavLst>
                                        <p:tav tm="0">
                                          <p:val>
                                            <p:strVal val="#ppt_w+.3"/>
                                          </p:val>
                                        </p:tav>
                                        <p:tav tm="100000">
                                          <p:val>
                                            <p:strVal val="#ppt_w"/>
                                          </p:val>
                                        </p:tav>
                                      </p:tavLst>
                                    </p:anim>
                                    <p:anim calcmode="lin" valueType="num">
                                      <p:cBhvr>
                                        <p:cTn id="95" dur="1000" fill="hold"/>
                                        <p:tgtEl>
                                          <p:spTgt spid="87"/>
                                        </p:tgtEl>
                                        <p:attrNameLst>
                                          <p:attrName>ppt_h</p:attrName>
                                        </p:attrNameLst>
                                      </p:cBhvr>
                                      <p:tavLst>
                                        <p:tav tm="0">
                                          <p:val>
                                            <p:strVal val="#ppt_h"/>
                                          </p:val>
                                        </p:tav>
                                        <p:tav tm="100000">
                                          <p:val>
                                            <p:strVal val="#ppt_h"/>
                                          </p:val>
                                        </p:tav>
                                      </p:tavLst>
                                    </p:anim>
                                    <p:animEffect transition="in" filter="fade">
                                      <p:cBhvr>
                                        <p:cTn id="96"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6097841" y="1031598"/>
            <a:ext cx="5961546" cy="1200329"/>
          </a:xfrm>
          <a:prstGeom prst="rect">
            <a:avLst/>
          </a:prstGeom>
          <a:noFill/>
        </p:spPr>
        <p:txBody>
          <a:bodyPr wrap="square" rtlCol="0">
            <a:spAutoFit/>
          </a:bodyPr>
          <a:lstStyle/>
          <a:p>
            <a:pPr lvl="0" algn="r" rtl="1">
              <a:spcBef>
                <a:spcPts val="600"/>
              </a:spcBef>
            </a:pPr>
            <a:r>
              <a:rPr lang="ar-SA" sz="2400" b="1" dirty="0">
                <a:solidFill>
                  <a:prstClr val="black"/>
                </a:solidFill>
              </a:rPr>
              <a:t>كانت السماء منصتة لصلاة دانيال (دانيال 9: 20-23؛ 10: 12). ولم يتمكّن أعداؤه من إيذائه إلا من خلال محاولة كسر هذه العلاقة (دانيال 6: 5-7).</a:t>
            </a:r>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2376344751"/>
              </p:ext>
            </p:extLst>
          </p:nvPr>
        </p:nvGraphicFramePr>
        <p:xfrm>
          <a:off x="132613" y="3362325"/>
          <a:ext cx="6515100" cy="3395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8161" y="1273728"/>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982673" y="1272124"/>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6906364" y="3089349"/>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852CC4B1-C611-2A07-DF59-438349C6BE28}"/>
              </a:ext>
            </a:extLst>
          </p:cNvPr>
          <p:cNvSpPr txBox="1"/>
          <p:nvPr/>
        </p:nvSpPr>
        <p:spPr>
          <a:xfrm>
            <a:off x="6097840" y="2239767"/>
            <a:ext cx="5961546" cy="830997"/>
          </a:xfrm>
          <a:prstGeom prst="rect">
            <a:avLst/>
          </a:prstGeom>
          <a:noFill/>
        </p:spPr>
        <p:txBody>
          <a:bodyPr wrap="square">
            <a:spAutoFit/>
          </a:bodyPr>
          <a:lstStyle/>
          <a:p>
            <a:pPr lvl="0" algn="r" rtl="1">
              <a:spcBef>
                <a:spcPts val="600"/>
              </a:spcBef>
              <a:defRPr/>
            </a:pPr>
            <a:r>
              <a:rPr lang="ar-SA" sz="2400" b="1" dirty="0">
                <a:solidFill>
                  <a:prstClr val="black"/>
                </a:solidFill>
              </a:rPr>
              <a:t>في مواجهة هذا التهديد الجديد بالموت، حافظ دانيال على عادته في الصلاة (دانيال 6: 10).</a:t>
            </a:r>
          </a:p>
        </p:txBody>
      </p:sp>
      <p:sp>
        <p:nvSpPr>
          <p:cNvPr id="3" name="CuadroTexto 2">
            <a:extLst>
              <a:ext uri="{FF2B5EF4-FFF2-40B4-BE49-F238E27FC236}">
                <a16:creationId xmlns:a16="http://schemas.microsoft.com/office/drawing/2014/main" id="{A67601E4-D358-DC5F-5D4B-14E942D3957D}"/>
              </a:ext>
            </a:extLst>
          </p:cNvPr>
          <p:cNvSpPr txBox="1"/>
          <p:nvPr/>
        </p:nvSpPr>
        <p:spPr>
          <a:xfrm>
            <a:off x="0" y="-46990"/>
            <a:ext cx="12192000" cy="769441"/>
          </a:xfrm>
          <a:prstGeom prst="rect">
            <a:avLst/>
          </a:prstGeom>
          <a:noFill/>
        </p:spPr>
        <p:txBody>
          <a:bodyPr wrap="square">
            <a:spAutoFit/>
          </a:bodyPr>
          <a:lstStyle/>
          <a:p>
            <a:pPr algn="ctr" rtl="1"/>
            <a:r>
              <a:rPr lang="ar-SA" sz="4400" b="1" spc="5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الصلاة في الأوقات الخطرة</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F72B910D-B28E-5ADC-D750-25360D6E616B}"/>
              </a:ext>
            </a:extLst>
          </p:cNvPr>
          <p:cNvSpPr txBox="1"/>
          <p:nvPr/>
        </p:nvSpPr>
        <p:spPr>
          <a:xfrm>
            <a:off x="-66675" y="645616"/>
            <a:ext cx="12325099" cy="40011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rtl="1"/>
            <a:r>
              <a:rPr lang="en" b="1" dirty="0">
                <a:solidFill>
                  <a:schemeClr val="accent1">
                    <a:lumMod val="75000"/>
                  </a:schemeClr>
                </a:solidFill>
                <a:latin typeface="Comic Sans MS" panose="030F0702030302020204" pitchFamily="66" charset="0"/>
              </a:rPr>
              <a:t>“</a:t>
            </a:r>
            <a:r>
              <a:rPr lang="ar-SA" sz="2000" b="1" dirty="0">
                <a:solidFill>
                  <a:schemeClr val="accent1"/>
                </a:solidFill>
              </a:rPr>
              <a:t>فوَجَّهتُ وجهي إلَى اللهِ السَّيِّدِ طالِبًا بالصَّلاةِ والتَّضَرُّعاتِ، بالصَّوْمِ والمَسحِ والرَّمادِ</a:t>
            </a:r>
            <a:r>
              <a:rPr lang="ar-SA" sz="2000" dirty="0"/>
              <a:t>.</a:t>
            </a:r>
            <a:r>
              <a:rPr lang="en" b="1" dirty="0">
                <a:solidFill>
                  <a:schemeClr val="accent1">
                    <a:lumMod val="75000"/>
                  </a:schemeClr>
                </a:solidFill>
                <a:latin typeface="Comic Sans MS" panose="030F0702030302020204" pitchFamily="66" charset="0"/>
              </a:rPr>
              <a:t>”   </a:t>
            </a:r>
            <a:r>
              <a:rPr lang="en" sz="1400" b="1" i="1" dirty="0">
                <a:solidFill>
                  <a:schemeClr val="accent1">
                    <a:lumMod val="75000"/>
                  </a:schemeClr>
                </a:solidFill>
                <a:latin typeface="Comic Sans MS" panose="030F0702030302020204" pitchFamily="66" charset="0"/>
              </a:rPr>
              <a:t>(</a:t>
            </a:r>
            <a:r>
              <a:rPr lang="ar-SA" sz="1400" b="1" i="1" dirty="0">
                <a:solidFill>
                  <a:schemeClr val="accent1">
                    <a:lumMod val="75000"/>
                  </a:schemeClr>
                </a:solidFill>
                <a:latin typeface="Comic Sans MS" panose="030F0702030302020204" pitchFamily="66" charset="0"/>
              </a:rPr>
              <a:t>دانيال </a:t>
            </a:r>
            <a:r>
              <a:rPr lang="fr-FR" sz="1400" b="1" i="1" dirty="0">
                <a:solidFill>
                  <a:schemeClr val="accent1">
                    <a:lumMod val="75000"/>
                  </a:schemeClr>
                </a:solidFill>
                <a:latin typeface="Comic Sans MS" panose="030F0702030302020204" pitchFamily="66" charset="0"/>
              </a:rPr>
              <a:t>(3:9</a:t>
            </a:r>
            <a:r>
              <a:rPr lang="en" sz="1400" b="1" dirty="0">
                <a:solidFill>
                  <a:schemeClr val="accent1">
                    <a:lumMod val="75000"/>
                  </a:schemeClr>
                </a:solidFill>
                <a:latin typeface="Comic Sans MS" panose="030F0702030302020204" pitchFamily="66" charset="0"/>
              </a:rPr>
              <a:t>)</a:t>
            </a:r>
            <a:endParaRPr lang="es-ES" b="1" dirty="0">
              <a:solidFill>
                <a:schemeClr val="accent1">
                  <a:lumMod val="75000"/>
                </a:schemeClr>
              </a:solidFill>
              <a:latin typeface="Comic Sans MS" panose="030F0702030302020204" pitchFamily="66" charset="0"/>
            </a:endParaRPr>
          </a:p>
        </p:txBody>
      </p:sp>
    </p:spTree>
    <p:extLst>
      <p:ext uri="{BB962C8B-B14F-4D97-AF65-F5344CB8AC3E}">
        <p14:creationId xmlns:p14="http://schemas.microsoft.com/office/powerpoint/2010/main" val="113465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righ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4"/>
                </a:solidFill>
                <a:effectLst>
                  <a:outerShdw blurRad="38100" dist="38100" dir="2700000" algn="tl">
                    <a:srgbClr val="000000">
                      <a:alpha val="43137"/>
                    </a:srgbClr>
                  </a:outerShdw>
                </a:effectLst>
              </a:defRPr>
            </a:lvl1pPr>
          </a:lstStyle>
          <a:p>
            <a:pPr rtl="1"/>
            <a:r>
              <a:rPr lang="ar-SA" dirty="0"/>
              <a:t>الصلاة بالوضعية الصحيحة (أو المناسبة).</a:t>
            </a: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5" y="863552"/>
            <a:ext cx="11439525"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en" sz="2000" b="1" dirty="0">
                <a:effectLst>
                  <a:outerShdw blurRad="38100" dist="38100" dir="2700000" algn="tl">
                    <a:srgbClr val="000000"/>
                  </a:outerShdw>
                </a:effectLst>
                <a:latin typeface="Comic Sans MS" panose="030F0702030302020204" pitchFamily="66" charset="0"/>
              </a:rPr>
              <a:t>“</a:t>
            </a:r>
            <a:r>
              <a:rPr lang="ar-SA" sz="2000" b="1" dirty="0">
                <a:effectLst>
                  <a:outerShdw blurRad="38100" dist="38100" dir="2700000" algn="tl">
                    <a:srgbClr val="000000"/>
                  </a:outerShdw>
                </a:effectLst>
                <a:latin typeface="Comic Sans MS" panose="030F0702030302020204" pitchFamily="66" charset="0"/>
              </a:rPr>
              <a:t>فلَمّا عَلِمَ </a:t>
            </a:r>
            <a:r>
              <a:rPr lang="ar-SA" sz="2000" b="1" dirty="0" err="1">
                <a:effectLst>
                  <a:outerShdw blurRad="38100" dist="38100" dir="2700000" algn="tl">
                    <a:srgbClr val="000000"/>
                  </a:outerShdw>
                </a:effectLst>
                <a:latin typeface="Comic Sans MS" panose="030F0702030302020204" pitchFamily="66" charset="0"/>
              </a:rPr>
              <a:t>دانيآلُ</a:t>
            </a:r>
            <a:r>
              <a:rPr lang="ar-SA" sz="2000" b="1" dirty="0">
                <a:effectLst>
                  <a:outerShdw blurRad="38100" dist="38100" dir="2700000" algn="tl">
                    <a:srgbClr val="000000"/>
                  </a:outerShdw>
                </a:effectLst>
                <a:latin typeface="Comic Sans MS" panose="030F0702030302020204" pitchFamily="66" charset="0"/>
              </a:rPr>
              <a:t> بإمضاءِ الكِتابَةِ ذَهَبَ إلَى بَيتِهِ، وكواهُ مَفتوحَةٌ في عُلّيَّتِهِ نَحوَ أورُشَليمَ، فجَثا علَى رُكبَتَيهِ ثَلاثَ مَرّاتٍ في اليومِ، وصَلَّى وحَمَدَ قُدّامَ إلهِهِ كما كانَ يَفعَلُ قَبلَ ذلكَ</a:t>
            </a:r>
            <a:r>
              <a:rPr lang="en" sz="2000" b="1" dirty="0">
                <a:solidFill>
                  <a:schemeClr val="bg1"/>
                </a:solidFill>
                <a:effectLst>
                  <a:outerShdw blurRad="38100" dist="38100" dir="2700000" algn="tl">
                    <a:srgbClr val="000000"/>
                  </a:outerShdw>
                </a:effectLst>
                <a:latin typeface="Comic Sans MS" panose="030F0702030302020204" pitchFamily="66" charset="0"/>
              </a:rPr>
              <a:t>.”</a:t>
            </a:r>
            <a:r>
              <a:rPr lang="en" sz="2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ar-SA" sz="1600" b="1" dirty="0">
                <a:effectLst>
                  <a:outerShdw blurRad="38100" dist="38100" dir="2700000" algn="tl">
                    <a:srgbClr val="000000"/>
                  </a:outerShdw>
                </a:effectLst>
                <a:latin typeface="Comic Sans MS" panose="030F0702030302020204" pitchFamily="66" charset="0"/>
              </a:rPr>
              <a:t>دانيال </a:t>
            </a:r>
            <a:r>
              <a:rPr lang="fr-FR" sz="1600" b="1" dirty="0">
                <a:effectLst>
                  <a:outerShdw blurRad="38100" dist="38100" dir="2700000" algn="tl">
                    <a:srgbClr val="000000"/>
                  </a:outerShdw>
                </a:effectLst>
                <a:latin typeface="Comic Sans MS" panose="030F0702030302020204" pitchFamily="66" charset="0"/>
              </a:rPr>
              <a:t>10:6</a:t>
            </a:r>
            <a:endParaRPr lang="en" sz="1600" b="1" dirty="0">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830997"/>
          </a:xfrm>
          <a:prstGeom prst="rect">
            <a:avLst/>
          </a:prstGeom>
          <a:noFill/>
        </p:spPr>
        <p:txBody>
          <a:bodyPr wrap="square" rtlCol="0">
            <a:spAutoFit/>
          </a:bodyPr>
          <a:lstStyle/>
          <a:p>
            <a:pPr algn="r" rtl="1">
              <a:spcBef>
                <a:spcPts val="600"/>
              </a:spcBef>
            </a:pPr>
            <a:r>
              <a:rPr lang="ar-SA" sz="2400" b="1" dirty="0"/>
              <a:t>عندما نصلي، نتحدث إلى الله كما لو كنا نتحدث إلى صديق. ومع ذلك، الله ليس مثلنا. هو ملك الكون.</a:t>
            </a:r>
            <a:endParaRPr lang="en" sz="24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39991" y="5257987"/>
            <a:ext cx="5995985" cy="830997"/>
          </a:xfrm>
          <a:prstGeom prst="rect">
            <a:avLst/>
          </a:prstGeom>
          <a:noFill/>
        </p:spPr>
        <p:txBody>
          <a:bodyPr wrap="square">
            <a:spAutoFit/>
          </a:bodyPr>
          <a:lstStyle/>
          <a:p>
            <a:pPr algn="r" rtl="1">
              <a:spcBef>
                <a:spcPts val="600"/>
              </a:spcBef>
            </a:pPr>
            <a:r>
              <a:rPr lang="ar-SA" sz="2400" b="1" dirty="0"/>
              <a:t>إغلاق أعيننا يسمح لنا بالتركيز أكثر على الصلاة، لكن في بعض الحالات يكون ذلك غير ممكن (المشي، القيادة، إلخ).</a:t>
            </a:r>
            <a:endParaRPr lang="en" sz="24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501836"/>
            <a:ext cx="6096001" cy="1200329"/>
          </a:xfrm>
          <a:prstGeom prst="rect">
            <a:avLst/>
          </a:prstGeom>
          <a:noFill/>
        </p:spPr>
        <p:txBody>
          <a:bodyPr wrap="square">
            <a:spAutoFit/>
          </a:bodyPr>
          <a:lstStyle/>
          <a:p>
            <a:pPr lvl="0" algn="r" rtl="1">
              <a:spcBef>
                <a:spcPts val="600"/>
              </a:spcBef>
              <a:defRPr/>
            </a:pPr>
            <a:r>
              <a:rPr lang="ar-SA" sz="2400" b="1" dirty="0"/>
              <a:t>بما أنّه يمكننا أن نصلّي إلى الله في أي ظرف وفي أي وقت، فليس من الممكن دائمًا أو من الضروري أن نفعل ذلك بهذه الطريقة.</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608168"/>
            <a:ext cx="6095999" cy="830997"/>
          </a:xfrm>
          <a:prstGeom prst="rect">
            <a:avLst/>
          </a:prstGeom>
          <a:noFill/>
        </p:spPr>
        <p:txBody>
          <a:bodyPr wrap="square">
            <a:spAutoFit/>
          </a:bodyPr>
          <a:lstStyle/>
          <a:p>
            <a:pPr lvl="0" algn="r" rtl="1">
              <a:spcBef>
                <a:spcPts val="600"/>
              </a:spcBef>
              <a:defRPr/>
            </a:pPr>
            <a:r>
              <a:rPr lang="ar-SA" sz="2400" b="1" dirty="0"/>
              <a:t>لهذا السبب، كانت عادة دانيال أن يجثو على ركبتيه أمامه ليصلي، معترفًا به كسيده وملكه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191294"/>
            <a:ext cx="5935961" cy="461665"/>
          </a:xfrm>
          <a:prstGeom prst="rect">
            <a:avLst/>
          </a:prstGeom>
          <a:noFill/>
        </p:spPr>
        <p:txBody>
          <a:bodyPr wrap="square">
            <a:spAutoFit/>
          </a:bodyPr>
          <a:lstStyle/>
          <a:p>
            <a:pPr lvl="0" algn="r" rtl="1">
              <a:spcBef>
                <a:spcPts val="600"/>
              </a:spcBef>
              <a:defRPr/>
            </a:pPr>
            <a:r>
              <a:rPr lang="ar-SA" sz="2400" b="1" dirty="0">
                <a:solidFill>
                  <a:prstClr val="black"/>
                </a:solidFill>
              </a:rPr>
              <a:t>الأمر المهم هو أن صلواتنا تقام بالاحترام الذي يستحقه الله.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righ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righ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714500"/>
            <a:ext cx="11891963" cy="461665"/>
          </a:xfrm>
          <a:prstGeom prst="rect">
            <a:avLst/>
          </a:prstGeom>
          <a:noFill/>
        </p:spPr>
        <p:txBody>
          <a:bodyPr wrap="square" rtlCol="0">
            <a:spAutoFit/>
          </a:bodyPr>
          <a:lstStyle/>
          <a:p>
            <a:pPr lvl="0" algn="ctr" rtl="1">
              <a:spcBef>
                <a:spcPts val="600"/>
              </a:spcBef>
            </a:pPr>
            <a:r>
              <a:rPr lang="ar-SA" sz="2400" b="1" dirty="0">
                <a:solidFill>
                  <a:prstClr val="black"/>
                </a:solidFill>
              </a:rPr>
              <a:t>في الكتاب المقدس نجد أمثلة لأشخاص صلوا بطرق مختلفة، حسب ظروفهم الخاصة.</a:t>
            </a:r>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262221520"/>
              </p:ext>
            </p:extLst>
          </p:nvPr>
        </p:nvGraphicFramePr>
        <p:xfrm>
          <a:off x="300037" y="2434590"/>
          <a:ext cx="11625263"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041856"/>
            <a:ext cx="10225087" cy="830997"/>
          </a:xfrm>
          <a:prstGeom prst="rect">
            <a:avLst/>
          </a:prstGeom>
          <a:noFill/>
        </p:spPr>
        <p:txBody>
          <a:bodyPr wrap="square" rtlCol="0">
            <a:spAutoFit/>
          </a:bodyPr>
          <a:lstStyle/>
          <a:p>
            <a:pPr lvl="0" algn="ctr" rtl="1">
              <a:spcBef>
                <a:spcPts val="600"/>
              </a:spcBef>
            </a:pPr>
            <a:r>
              <a:rPr lang="ar-SA" sz="2400" b="1" dirty="0">
                <a:solidFill>
                  <a:prstClr val="black"/>
                </a:solidFill>
              </a:rPr>
              <a:t>بغضّ النظر عن وضعيتنا، يحثّنا الكتاب المقدّس على الصلاة بلا انقطاع (1 تسالونيكي 17:5)، والمثابرة في الصلاة (كولوسي 2:4)، والاستمرار فيها دائمًا (رومية 12:12).</a:t>
            </a:r>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400" b="1" i="0" u="none" strike="noStrike" kern="1200" cap="none" spc="0" normalizeH="0" baseline="0" noProof="0" dirty="0">
                <a:ln/>
                <a:solidFill>
                  <a:srgbClr val="FFFF66"/>
                </a:solidFill>
                <a:effectLst>
                  <a:outerShdw blurRad="38100" dist="38100" dir="2700000" algn="tl">
                    <a:srgbClr val="000000">
                      <a:alpha val="43137"/>
                    </a:srgbClr>
                  </a:outerShdw>
                </a:effectLst>
                <a:uLnTx/>
                <a:uFillTx/>
                <a:latin typeface="Aptos" panose="02110004020202020204"/>
                <a:ea typeface="+mn-ea"/>
                <a:cs typeface="+mn-cs"/>
              </a:rPr>
              <a:t> الصلاة بالوضعية الصحيحة</a:t>
            </a:r>
          </a:p>
        </p:txBody>
      </p:sp>
      <p:sp>
        <p:nvSpPr>
          <p:cNvPr id="3" name="CuadroTexto 2">
            <a:extLst>
              <a:ext uri="{FF2B5EF4-FFF2-40B4-BE49-F238E27FC236}">
                <a16:creationId xmlns:a16="http://schemas.microsoft.com/office/drawing/2014/main" id="{EFCD3C8E-269D-69AC-5993-7AD16CED38F0}"/>
              </a:ext>
            </a:extLst>
          </p:cNvPr>
          <p:cNvSpPr txBox="1"/>
          <p:nvPr/>
        </p:nvSpPr>
        <p:spPr>
          <a:xfrm>
            <a:off x="376235" y="863552"/>
            <a:ext cx="11439525" cy="707886"/>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rtl="1"/>
            <a:r>
              <a:rPr lang="en" sz="2000" b="1" dirty="0">
                <a:effectLst>
                  <a:outerShdw blurRad="38100" dist="38100" dir="2700000" algn="tl">
                    <a:srgbClr val="000000"/>
                  </a:outerShdw>
                </a:effectLst>
                <a:latin typeface="Comic Sans MS" panose="030F0702030302020204" pitchFamily="66" charset="0"/>
              </a:rPr>
              <a:t>“</a:t>
            </a:r>
            <a:r>
              <a:rPr lang="ar-SA" sz="2000" b="1" dirty="0">
                <a:effectLst>
                  <a:outerShdw blurRad="38100" dist="38100" dir="2700000" algn="tl">
                    <a:srgbClr val="000000"/>
                  </a:outerShdw>
                </a:effectLst>
                <a:latin typeface="Comic Sans MS" panose="030F0702030302020204" pitchFamily="66" charset="0"/>
              </a:rPr>
              <a:t>فلَمّا عَلِمَ </a:t>
            </a:r>
            <a:r>
              <a:rPr lang="ar-SA" sz="2000" b="1" dirty="0" err="1">
                <a:effectLst>
                  <a:outerShdw blurRad="38100" dist="38100" dir="2700000" algn="tl">
                    <a:srgbClr val="000000"/>
                  </a:outerShdw>
                </a:effectLst>
                <a:latin typeface="Comic Sans MS" panose="030F0702030302020204" pitchFamily="66" charset="0"/>
              </a:rPr>
              <a:t>دانيآلُ</a:t>
            </a:r>
            <a:r>
              <a:rPr lang="ar-SA" sz="2000" b="1" dirty="0">
                <a:effectLst>
                  <a:outerShdw blurRad="38100" dist="38100" dir="2700000" algn="tl">
                    <a:srgbClr val="000000"/>
                  </a:outerShdw>
                </a:effectLst>
                <a:latin typeface="Comic Sans MS" panose="030F0702030302020204" pitchFamily="66" charset="0"/>
              </a:rPr>
              <a:t> بإمضاءِ الكِتابَةِ ذَهَبَ إلَى بَيتِهِ، وكواهُ مَفتوحَةٌ في عُلّيَّتِهِ نَحوَ أورُشَليمَ، فجَثا علَى رُكبَتَيهِ ثَلاثَ مَرّاتٍ في اليومِ، وصَلَّى وحَمَدَ قُدّامَ إلهِهِ كما كانَ يَفعَلُ قَبلَ ذلكَ</a:t>
            </a:r>
            <a:r>
              <a:rPr lang="en" sz="2000" b="1" dirty="0">
                <a:solidFill>
                  <a:schemeClr val="bg1"/>
                </a:solidFill>
                <a:effectLst>
                  <a:outerShdw blurRad="38100" dist="38100" dir="2700000" algn="tl">
                    <a:srgbClr val="000000"/>
                  </a:outerShdw>
                </a:effectLst>
                <a:latin typeface="Comic Sans MS" panose="030F0702030302020204" pitchFamily="66" charset="0"/>
              </a:rPr>
              <a:t>.”</a:t>
            </a:r>
            <a:r>
              <a:rPr lang="en" sz="2000" b="1" dirty="0">
                <a:solidFill>
                  <a:schemeClr val="accent4">
                    <a:lumMod val="60000"/>
                    <a:lumOff val="40000"/>
                  </a:schemeClr>
                </a:solidFill>
                <a:effectLst>
                  <a:outerShdw blurRad="38100" dist="38100" dir="2700000" algn="tl">
                    <a:srgbClr val="000000"/>
                  </a:outerShdw>
                </a:effectLst>
                <a:latin typeface="Comic Sans MS" panose="030F0702030302020204" pitchFamily="66" charset="0"/>
              </a:rPr>
              <a:t> </a:t>
            </a:r>
            <a:r>
              <a:rPr lang="ar-SA" sz="1600" b="1" dirty="0">
                <a:effectLst>
                  <a:outerShdw blurRad="38100" dist="38100" dir="2700000" algn="tl">
                    <a:srgbClr val="000000"/>
                  </a:outerShdw>
                </a:effectLst>
                <a:latin typeface="Comic Sans MS" panose="030F0702030302020204" pitchFamily="66" charset="0"/>
              </a:rPr>
              <a:t>دانيال </a:t>
            </a:r>
            <a:r>
              <a:rPr lang="fr-FR" sz="1600" b="1" dirty="0">
                <a:effectLst>
                  <a:outerShdw blurRad="38100" dist="38100" dir="2700000" algn="tl">
                    <a:srgbClr val="000000"/>
                  </a:outerShdw>
                </a:effectLst>
                <a:latin typeface="Comic Sans MS" panose="030F0702030302020204" pitchFamily="66" charset="0"/>
              </a:rPr>
              <a:t>10:6</a:t>
            </a:r>
            <a:endParaRPr lang="en" sz="1600" b="1" dirty="0">
              <a:effectLst>
                <a:outerShdw blurRad="38100" dist="38100" dir="2700000" algn="tl">
                  <a:srgbClr val="000000"/>
                </a:outerShdw>
              </a:effectLst>
              <a:latin typeface="Comic Sans MS" panose="030F0702030302020204" pitchFamily="66" charset="0"/>
            </a:endParaRPr>
          </a:p>
        </p:txBody>
      </p:sp>
    </p:spTree>
    <p:extLst>
      <p:ext uri="{BB962C8B-B14F-4D97-AF65-F5344CB8AC3E}">
        <p14:creationId xmlns:p14="http://schemas.microsoft.com/office/powerpoint/2010/main" val="248621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defPPr>
              <a:defRPr lang="es-ES"/>
            </a:defPPr>
            <a:lvl1pPr marR="0" lvl="0" indent="0" algn="ctr" fontAlgn="auto">
              <a:lnSpc>
                <a:spcPct val="100000"/>
              </a:lnSpc>
              <a:spcBef>
                <a:spcPts val="0"/>
              </a:spcBef>
              <a:spcAft>
                <a:spcPts val="0"/>
              </a:spcAft>
              <a:buClrTx/>
              <a:buSzTx/>
              <a:buFontTx/>
              <a:buNone/>
              <a:tabLst/>
              <a:defRPr kumimoji="0" sz="7200" b="1" i="0" u="none" strike="noStrike" cap="none" spc="300" normalizeH="0" baseline="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defRPr>
            </a:lvl1pPr>
          </a:lstStyle>
          <a:p>
            <a:pPr rtl="1"/>
            <a:r>
              <a:rPr lang="ar-SA"/>
              <a:t>أخنوخ</a:t>
            </a:r>
            <a:endParaRPr lang="en" dirty="0"/>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924</TotalTime>
  <Words>1178</Words>
  <Application>Microsoft Office PowerPoint</Application>
  <PresentationFormat>Panorámica</PresentationFormat>
  <Paragraphs>84</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14</vt:i4>
      </vt:variant>
    </vt:vector>
  </HeadingPairs>
  <TitlesOfParts>
    <vt:vector size="21" baseType="lpstr">
      <vt:lpstr>Aptos</vt:lpstr>
      <vt:lpstr>Aptos Display</vt:lpstr>
      <vt:lpstr>Arial</vt:lpstr>
      <vt:lpstr>Comic Sans MS</vt:lpstr>
      <vt:lpstr>Segoe UI Web (Arabic)</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135</cp:revision>
  <dcterms:created xsi:type="dcterms:W3CDTF">2026-03-23T08:04:11Z</dcterms:created>
  <dcterms:modified xsi:type="dcterms:W3CDTF">2026-05-04T12:04:30Z</dcterms:modified>
</cp:coreProperties>
</file>