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300" r:id="rId11"/>
    <p:sldId id="301" r:id="rId12"/>
    <p:sldId id="294" r:id="rId13"/>
    <p:sldId id="302" r:id="rId14"/>
    <p:sldId id="285" r:id="rId15"/>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D19"/>
    <a:srgbClr val="7F58E7"/>
    <a:srgbClr val="FFFFCC"/>
    <a:srgbClr val="92D050"/>
    <a:srgbClr val="874A00"/>
    <a:srgbClr val="F6DBAA"/>
    <a:srgbClr val="F9DEB2"/>
    <a:srgbClr val="E3E3D3"/>
    <a:srgbClr val="6C6D45"/>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6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1" Type="http://schemas.openxmlformats.org/officeDocument/2006/relationships/image" Target="../media/image4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pPr rtl="1"/>
          <a:r>
            <a:rPr lang="ar-SA" sz="2400" b="1" dirty="0">
              <a:effectLst>
                <a:outerShdw blurRad="38100" dist="38100" dir="2700000" algn="tl">
                  <a:srgbClr val="000000"/>
                </a:outerShdw>
              </a:effectLst>
            </a:rPr>
            <a:t>"أبانا الذي في السماوات"</a:t>
          </a:r>
          <a:endParaRPr lang="es-ES" sz="2400" b="1"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2400"/>
        </a:p>
      </dgm:t>
    </dgm:pt>
    <dgm:pt modelId="{62D7B6EE-BB0B-400B-9963-22E3B43CF29D}" type="sibTrans" cxnId="{E05D6C02-A068-4303-B0A3-7EC5936BB28B}">
      <dgm:prSet/>
      <dgm:spPr/>
      <dgm:t>
        <a:bodyPr/>
        <a:lstStyle/>
        <a:p>
          <a:endParaRPr lang="es-ES" sz="2400"/>
        </a:p>
      </dgm:t>
    </dgm:pt>
    <dgm:pt modelId="{E341E577-92AD-42B4-BF00-BFEC1D85C420}">
      <dgm:prSet custT="1"/>
      <dgm:spPr>
        <a:solidFill>
          <a:schemeClr val="accent2">
            <a:lumMod val="20000"/>
            <a:lumOff val="80000"/>
          </a:schemeClr>
        </a:solidFill>
      </dgm:spPr>
      <dgm:t>
        <a:bodyPr lIns="0" rIns="144000"/>
        <a:lstStyle/>
        <a:p>
          <a:pPr rtl="1">
            <a:buNone/>
          </a:pPr>
          <a:r>
            <a:rPr lang="ar-SA" sz="2400" b="1" dirty="0"/>
            <a:t>نحتاج إلى الاعتراف بعلاقتنا الشخصية مع أب جميع البشر</a:t>
          </a:r>
          <a:endParaRPr lang="es-ES" sz="2400" dirty="0"/>
        </a:p>
      </dgm:t>
    </dgm:pt>
    <dgm:pt modelId="{67DF7015-81F4-42AE-B3AB-5F6FED7E13C1}" type="parTrans" cxnId="{0AADEA25-B54D-423E-9D3B-980D3218AD63}">
      <dgm:prSet/>
      <dgm:spPr/>
      <dgm:t>
        <a:bodyPr/>
        <a:lstStyle/>
        <a:p>
          <a:endParaRPr lang="es-ES" sz="2400"/>
        </a:p>
      </dgm:t>
    </dgm:pt>
    <dgm:pt modelId="{45D09EC9-DD0E-4B79-8351-1CCA75971DA1}" type="sibTrans" cxnId="{0AADEA25-B54D-423E-9D3B-980D3218AD63}">
      <dgm:prSet/>
      <dgm:spPr/>
      <dgm:t>
        <a:bodyPr/>
        <a:lstStyle/>
        <a:p>
          <a:endParaRPr lang="es-ES" sz="2400"/>
        </a:p>
      </dgm:t>
    </dgm:pt>
    <dgm:pt modelId="{06724E4B-A796-4E5A-A1D7-555E70213630}">
      <dgm:prSet custT="1"/>
      <dgm:spPr>
        <a:solidFill>
          <a:schemeClr val="accent3">
            <a:lumMod val="50000"/>
          </a:schemeClr>
        </a:solidFill>
      </dgm:spPr>
      <dgm:t>
        <a:bodyPr/>
        <a:lstStyle/>
        <a:p>
          <a:pPr rtl="1"/>
          <a:r>
            <a:rPr lang="ar-SA" sz="2400" b="1" dirty="0">
              <a:effectLst>
                <a:outerShdw blurRad="38100" dist="38100" dir="2700000" algn="tl">
                  <a:srgbClr val="000000"/>
                </a:outerShdw>
              </a:effectLst>
            </a:rPr>
            <a:t>"ليتقدس اسمك"</a:t>
          </a:r>
          <a:endParaRPr lang="es-ES" sz="2400" b="1"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2400"/>
        </a:p>
      </dgm:t>
    </dgm:pt>
    <dgm:pt modelId="{C575CCE6-E991-4418-A7DF-2D017D906216}" type="sibTrans" cxnId="{80371626-EFB1-4148-AA7D-4E722D7604A4}">
      <dgm:prSet/>
      <dgm:spPr/>
      <dgm:t>
        <a:bodyPr/>
        <a:lstStyle/>
        <a:p>
          <a:endParaRPr lang="es-ES" sz="2400"/>
        </a:p>
      </dgm:t>
    </dgm:pt>
    <dgm:pt modelId="{10BF533D-1A4F-4F09-BA94-1E6D7148ABEA}">
      <dgm:prSet custT="1"/>
      <dgm:spPr>
        <a:solidFill>
          <a:schemeClr val="accent3">
            <a:tint val="40000"/>
            <a:hueOff val="0"/>
            <a:satOff val="0"/>
            <a:lumOff val="0"/>
          </a:schemeClr>
        </a:solidFill>
      </dgm:spPr>
      <dgm:t>
        <a:bodyPr lIns="0" rIns="144000"/>
        <a:lstStyle/>
        <a:p>
          <a:pPr rtl="1">
            <a:buNone/>
          </a:pPr>
          <a:r>
            <a:rPr lang="ar-SA" sz="2400" b="1" dirty="0"/>
            <a:t>إنَّ إدراكَ قداسةِ الله يقرِّبنا إليه بروحِ الخشوعِ والاحترام.</a:t>
          </a:r>
          <a:endParaRPr lang="es-ES" sz="2400" dirty="0"/>
        </a:p>
      </dgm:t>
    </dgm:pt>
    <dgm:pt modelId="{97DF20C5-0101-41EA-82AD-E81D6D6D0A17}" type="parTrans" cxnId="{4243DC46-3BC5-4357-8F55-28E3532F95EE}">
      <dgm:prSet/>
      <dgm:spPr/>
      <dgm:t>
        <a:bodyPr/>
        <a:lstStyle/>
        <a:p>
          <a:endParaRPr lang="es-ES" sz="2400"/>
        </a:p>
      </dgm:t>
    </dgm:pt>
    <dgm:pt modelId="{24725144-F1F9-4F63-90CE-7D8B3D1F487D}" type="sibTrans" cxnId="{4243DC46-3BC5-4357-8F55-28E3532F95EE}">
      <dgm:prSet/>
      <dgm:spPr/>
      <dgm:t>
        <a:bodyPr/>
        <a:lstStyle/>
        <a:p>
          <a:endParaRPr lang="es-ES" sz="2400"/>
        </a:p>
      </dgm:t>
    </dgm:pt>
    <dgm:pt modelId="{A55CFB38-004F-4C5B-81A0-113F2B9004C8}">
      <dgm:prSet custT="1"/>
      <dgm:spPr>
        <a:solidFill>
          <a:schemeClr val="accent4">
            <a:lumMod val="50000"/>
          </a:schemeClr>
        </a:solidFill>
      </dgm:spPr>
      <dgm:t>
        <a:bodyPr/>
        <a:lstStyle/>
        <a:p>
          <a:pPr rtl="1"/>
          <a:r>
            <a:rPr lang="ar-SA" sz="2400" b="1" dirty="0">
              <a:effectLst>
                <a:outerShdw blurRad="38100" dist="38100" dir="2700000" algn="tl">
                  <a:srgbClr val="000000"/>
                </a:outerShdw>
              </a:effectLst>
            </a:rPr>
            <a:t>"ليأت ملكوتك"</a:t>
          </a:r>
          <a:endParaRPr lang="es-ES" sz="2400" b="1"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2400"/>
        </a:p>
      </dgm:t>
    </dgm:pt>
    <dgm:pt modelId="{B0C77050-B35A-441E-BADD-2E08B5DFB438}" type="sibTrans" cxnId="{E71BC83B-CA9F-401A-976A-BF5C1B92DAB6}">
      <dgm:prSet/>
      <dgm:spPr/>
      <dgm:t>
        <a:bodyPr/>
        <a:lstStyle/>
        <a:p>
          <a:endParaRPr lang="es-ES" sz="2400"/>
        </a:p>
      </dgm:t>
    </dgm:pt>
    <dgm:pt modelId="{126087EA-267E-4645-8C82-1E95E9C7B7ED}">
      <dgm:prSet custT="1"/>
      <dgm:spPr>
        <a:solidFill>
          <a:schemeClr val="accent4">
            <a:tint val="40000"/>
            <a:hueOff val="0"/>
            <a:satOff val="0"/>
            <a:lumOff val="0"/>
          </a:schemeClr>
        </a:solidFill>
      </dgm:spPr>
      <dgm:t>
        <a:bodyPr lIns="0" rIns="144000"/>
        <a:lstStyle/>
        <a:p>
          <a:pPr rtl="1">
            <a:buNone/>
          </a:pPr>
          <a:r>
            <a:rPr lang="ar-SA" sz="2400" b="1" dirty="0"/>
            <a:t>لِنَشتَقْ إلى عودةِ يسوع.</a:t>
          </a:r>
          <a:endParaRPr lang="es-ES" sz="2400" dirty="0"/>
        </a:p>
      </dgm:t>
    </dgm:pt>
    <dgm:pt modelId="{0541C09A-65E5-4D0F-AFB4-35D48CB6C8FD}" type="parTrans" cxnId="{43BA660D-B359-4029-AC95-959E2AFF8A8A}">
      <dgm:prSet/>
      <dgm:spPr/>
      <dgm:t>
        <a:bodyPr/>
        <a:lstStyle/>
        <a:p>
          <a:endParaRPr lang="es-ES" sz="2400"/>
        </a:p>
      </dgm:t>
    </dgm:pt>
    <dgm:pt modelId="{3FAE5055-F6F9-4CB5-B4F1-38D8E04ED41F}" type="sibTrans" cxnId="{43BA660D-B359-4029-AC95-959E2AFF8A8A}">
      <dgm:prSet/>
      <dgm:spPr/>
      <dgm:t>
        <a:bodyPr/>
        <a:lstStyle/>
        <a:p>
          <a:endParaRPr lang="es-ES" sz="2400"/>
        </a:p>
      </dgm:t>
    </dgm:pt>
    <dgm:pt modelId="{21886BCD-B425-47AB-950D-0807FB172021}">
      <dgm:prSet custT="1"/>
      <dgm:spPr>
        <a:solidFill>
          <a:srgbClr val="0070C0"/>
        </a:solidFill>
      </dgm:spPr>
      <dgm:t>
        <a:bodyPr/>
        <a:lstStyle/>
        <a:p>
          <a:pPr rtl="1"/>
          <a:r>
            <a:rPr lang="ar-SA" sz="2400" b="1" dirty="0">
              <a:effectLst>
                <a:outerShdw blurRad="38100" dist="38100" dir="2700000" algn="tl">
                  <a:srgbClr val="000000"/>
                </a:outerShdw>
              </a:effectLst>
            </a:rPr>
            <a:t>"لتكن مشيئتك كما في السماء كما هي على الأرض"</a:t>
          </a:r>
          <a:endParaRPr lang="es-ES" sz="2400" b="1"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2400"/>
        </a:p>
      </dgm:t>
    </dgm:pt>
    <dgm:pt modelId="{F9291090-68C5-477A-B0F2-4CC3BC771468}" type="sibTrans" cxnId="{194784A0-612A-4AC7-96F0-1589E6C1AFB6}">
      <dgm:prSet/>
      <dgm:spPr/>
      <dgm:t>
        <a:bodyPr/>
        <a:lstStyle/>
        <a:p>
          <a:endParaRPr lang="es-ES" sz="2400"/>
        </a:p>
      </dgm:t>
    </dgm:pt>
    <dgm:pt modelId="{0ED2CE85-8EFD-4543-B9D9-11094B4AD7E2}">
      <dgm:prSet custT="1"/>
      <dgm:spPr>
        <a:solidFill>
          <a:srgbClr val="B9E1FF"/>
        </a:solidFill>
      </dgm:spPr>
      <dgm:t>
        <a:bodyPr lIns="0" rIns="144000"/>
        <a:lstStyle/>
        <a:p>
          <a:pPr rtl="1">
            <a:buNone/>
          </a:pPr>
          <a:r>
            <a:rPr lang="ar-SA" sz="2400" b="1" dirty="0"/>
            <a:t>دعونا نقبل السيادة الإلهية ونطلب أن تتحقق مشيئة الله في حياتنا وفي العالم</a:t>
          </a:r>
          <a:endParaRPr lang="es-ES" sz="2400" dirty="0"/>
        </a:p>
      </dgm:t>
    </dgm:pt>
    <dgm:pt modelId="{1DF8B132-F5DF-4613-8321-ECED4BC56D82}" type="parTrans" cxnId="{50AAEB79-FB23-4FFD-B2E7-B9EABDED3E4B}">
      <dgm:prSet/>
      <dgm:spPr/>
      <dgm:t>
        <a:bodyPr/>
        <a:lstStyle/>
        <a:p>
          <a:endParaRPr lang="es-ES" sz="2400"/>
        </a:p>
      </dgm:t>
    </dgm:pt>
    <dgm:pt modelId="{E3D1450C-2521-4084-9CFB-AF235708C283}" type="sibTrans" cxnId="{50AAEB79-FB23-4FFD-B2E7-B9EABDED3E4B}">
      <dgm:prSet/>
      <dgm:spPr/>
      <dgm:t>
        <a:bodyPr/>
        <a:lstStyle/>
        <a:p>
          <a:endParaRPr lang="es-ES" sz="2400"/>
        </a:p>
      </dgm:t>
    </dgm:pt>
    <dgm:pt modelId="{C43ED332-4187-41EF-9D11-2A54D904806B}">
      <dgm:prSet custT="1"/>
      <dgm:spPr>
        <a:solidFill>
          <a:srgbClr val="C00000"/>
        </a:solidFill>
      </dgm:spPr>
      <dgm:t>
        <a:bodyPr/>
        <a:lstStyle/>
        <a:p>
          <a:pPr rtl="1"/>
          <a:r>
            <a:rPr lang="ar-SA" sz="2400" b="1" dirty="0">
              <a:effectLst>
                <a:outerShdw blurRad="38100" dist="38100" dir="2700000" algn="tl">
                  <a:srgbClr val="000000"/>
                </a:outerShdw>
              </a:effectLst>
            </a:rPr>
            <a:t>"خُبزَنا كفافَنا أعطِنا اليومَ."</a:t>
          </a:r>
          <a:endParaRPr lang="es-ES" sz="2400" b="1"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2400"/>
        </a:p>
      </dgm:t>
    </dgm:pt>
    <dgm:pt modelId="{77CE9BC8-92D3-48FD-ADD2-44E6A7B871DE}" type="sibTrans" cxnId="{F30C5EE5-48E7-43F4-9671-15AF1580A425}">
      <dgm:prSet/>
      <dgm:spPr/>
      <dgm:t>
        <a:bodyPr/>
        <a:lstStyle/>
        <a:p>
          <a:endParaRPr lang="es-ES" sz="2400"/>
        </a:p>
      </dgm:t>
    </dgm:pt>
    <dgm:pt modelId="{93050166-E110-47E5-BDE4-3ADFB1E7E242}">
      <dgm:prSet custT="1"/>
      <dgm:spPr>
        <a:solidFill>
          <a:srgbClr val="FFC9C9"/>
        </a:solidFill>
      </dgm:spPr>
      <dgm:t>
        <a:bodyPr lIns="0" rIns="144000"/>
        <a:lstStyle/>
        <a:p>
          <a:pPr rtl="1">
            <a:buNone/>
          </a:pPr>
          <a:r>
            <a:rPr lang="ar-SA" sz="2400" b="1" dirty="0"/>
            <a:t>لِنَطلُبْ ما نحتاجُ إليه للحياة، جسديًّا وروحيًّا.</a:t>
          </a:r>
          <a:endParaRPr lang="es-ES" sz="2400" dirty="0"/>
        </a:p>
      </dgm:t>
    </dgm:pt>
    <dgm:pt modelId="{6585E7D6-5A9F-4428-BF4C-547757C01FA7}" type="parTrans" cxnId="{A970686B-9DCF-488B-9296-8D3489B24847}">
      <dgm:prSet/>
      <dgm:spPr/>
      <dgm:t>
        <a:bodyPr/>
        <a:lstStyle/>
        <a:p>
          <a:endParaRPr lang="es-ES" sz="2400"/>
        </a:p>
      </dgm:t>
    </dgm:pt>
    <dgm:pt modelId="{617C4483-BDFF-4BD9-A834-6E4E48A3AB98}" type="sibTrans" cxnId="{A970686B-9DCF-488B-9296-8D3489B24847}">
      <dgm:prSet/>
      <dgm:spPr/>
      <dgm:t>
        <a:bodyPr/>
        <a:lstStyle/>
        <a:p>
          <a:endParaRPr lang="es-ES" sz="2400"/>
        </a:p>
      </dgm:t>
    </dgm:pt>
    <dgm:pt modelId="{1E95A8F6-9CE4-4FF2-BD93-5332BC5F4E88}">
      <dgm:prSet custT="1"/>
      <dgm:spPr>
        <a:solidFill>
          <a:schemeClr val="tx2">
            <a:lumMod val="75000"/>
          </a:schemeClr>
        </a:solidFill>
      </dgm:spPr>
      <dgm:t>
        <a:bodyPr/>
        <a:lstStyle/>
        <a:p>
          <a:pPr rtl="1">
            <a:lnSpc>
              <a:spcPts val="1500"/>
            </a:lnSpc>
            <a:spcAft>
              <a:spcPts val="0"/>
            </a:spcAft>
          </a:pPr>
          <a:r>
            <a:rPr lang="ar-SA" sz="2400" b="1" dirty="0">
              <a:effectLst>
                <a:outerShdw blurRad="38100" dist="38100" dir="2700000" algn="tl">
                  <a:srgbClr val="000000"/>
                </a:outerShdw>
              </a:effectLst>
            </a:rPr>
            <a:t>“واغفِرْ لنا ذُنوبَنا كما نَغفِرُ نَحنُ أيضًا للمُذنِبينَ إلَينا.”</a:t>
          </a:r>
          <a:endParaRPr lang="es-ES" sz="2400" b="1"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2400"/>
        </a:p>
      </dgm:t>
    </dgm:pt>
    <dgm:pt modelId="{96CBE78D-5DE4-498D-999A-ED0E613E57F1}" type="sibTrans" cxnId="{43A857EC-DCD3-4E3B-9033-CF83D2B3CFC2}">
      <dgm:prSet/>
      <dgm:spPr/>
      <dgm:t>
        <a:bodyPr/>
        <a:lstStyle/>
        <a:p>
          <a:endParaRPr lang="es-ES" sz="2400"/>
        </a:p>
      </dgm:t>
    </dgm:pt>
    <dgm:pt modelId="{A79C9ECC-93C6-4190-85A6-946A9608FB2F}">
      <dgm:prSet custT="1"/>
      <dgm:spPr>
        <a:solidFill>
          <a:srgbClr val="E1FFFF"/>
        </a:solidFill>
      </dgm:spPr>
      <dgm:t>
        <a:bodyPr lIns="0" rIns="144000"/>
        <a:lstStyle/>
        <a:p>
          <a:pPr rtl="1">
            <a:buNone/>
          </a:pPr>
          <a:r>
            <a:rPr lang="ar-SA" sz="2400" b="1" dirty="0"/>
            <a:t>نحتاج إلى التوبة، وطلب المغفرة، ومغفرة من آذونا، تماما كما يغفر لنا الله</a:t>
          </a:r>
          <a:endParaRPr lang="es-ES" sz="2400" dirty="0"/>
        </a:p>
      </dgm:t>
    </dgm:pt>
    <dgm:pt modelId="{7C570A20-CFBD-4018-8CA6-22601E0679CC}" type="parTrans" cxnId="{0ABBADFC-1A37-45D9-89B5-3154D0F9A123}">
      <dgm:prSet/>
      <dgm:spPr/>
      <dgm:t>
        <a:bodyPr/>
        <a:lstStyle/>
        <a:p>
          <a:endParaRPr lang="es-ES" sz="2400"/>
        </a:p>
      </dgm:t>
    </dgm:pt>
    <dgm:pt modelId="{22B923BC-8620-4B5A-9134-953217D046DA}" type="sibTrans" cxnId="{0ABBADFC-1A37-45D9-89B5-3154D0F9A123}">
      <dgm:prSet/>
      <dgm:spPr/>
      <dgm:t>
        <a:bodyPr/>
        <a:lstStyle/>
        <a:p>
          <a:endParaRPr lang="es-ES" sz="2400"/>
        </a:p>
      </dgm:t>
    </dgm:pt>
    <dgm:pt modelId="{C0F38571-F9E3-4B57-8D0D-231C9497BBFD}">
      <dgm:prSet custT="1"/>
      <dgm:spPr>
        <a:solidFill>
          <a:srgbClr val="993300"/>
        </a:solidFill>
      </dgm:spPr>
      <dgm:t>
        <a:bodyPr/>
        <a:lstStyle/>
        <a:p>
          <a:pPr rtl="1"/>
          <a:r>
            <a:rPr lang="ar-SA" sz="2400" b="1" dirty="0">
              <a:effectLst>
                <a:outerShdw blurRad="38100" dist="38100" dir="2700000" algn="tl">
                  <a:srgbClr val="000000"/>
                </a:outerShdw>
              </a:effectLst>
            </a:rPr>
            <a:t>“ولا تُدخِلنا في تجرِبَةٍ، لكن نَجِّنا مِنَ الشِّرّيرِ”</a:t>
          </a:r>
          <a:endParaRPr lang="es-ES" sz="2400" b="1"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2400"/>
        </a:p>
      </dgm:t>
    </dgm:pt>
    <dgm:pt modelId="{EF531720-93B0-4F28-9AAB-DA6FF5C6AF9B}" type="sibTrans" cxnId="{4AF9EACA-0BC3-4CD7-9645-31EE8ABE9CAC}">
      <dgm:prSet/>
      <dgm:spPr/>
      <dgm:t>
        <a:bodyPr/>
        <a:lstStyle/>
        <a:p>
          <a:endParaRPr lang="es-ES" sz="2400"/>
        </a:p>
      </dgm:t>
    </dgm:pt>
    <dgm:pt modelId="{F17BEF1A-6894-4CD4-8BB8-645778C8765C}">
      <dgm:prSet custT="1"/>
      <dgm:spPr>
        <a:solidFill>
          <a:srgbClr val="FFDBC9"/>
        </a:solidFill>
      </dgm:spPr>
      <dgm:t>
        <a:bodyPr lIns="0" rIns="144000"/>
        <a:lstStyle/>
        <a:p>
          <a:pPr rtl="1">
            <a:buNone/>
          </a:pPr>
          <a:r>
            <a:rPr lang="ar-SA" sz="2400" b="1" dirty="0"/>
            <a:t>دعونا نطلب الحماية والمأوى من الشر الموجود في هذا العالم</a:t>
          </a:r>
          <a:endParaRPr lang="es-ES" sz="2400" dirty="0"/>
        </a:p>
      </dgm:t>
    </dgm:pt>
    <dgm:pt modelId="{BD6282E3-735B-4FDA-AAC5-AEEDF6E1E109}" type="parTrans" cxnId="{AC628FAD-F27E-43DB-B9F3-613561EEED65}">
      <dgm:prSet/>
      <dgm:spPr/>
      <dgm:t>
        <a:bodyPr/>
        <a:lstStyle/>
        <a:p>
          <a:endParaRPr lang="es-ES" sz="2400"/>
        </a:p>
      </dgm:t>
    </dgm:pt>
    <dgm:pt modelId="{D41E1EC1-EFCE-4153-B184-6DABDFA7306C}" type="sibTrans" cxnId="{AC628FAD-F27E-43DB-B9F3-613561EEED65}">
      <dgm:prSet/>
      <dgm:spPr/>
      <dgm:t>
        <a:bodyPr/>
        <a:lstStyle/>
        <a:p>
          <a:endParaRPr lang="es-ES" sz="2400"/>
        </a:p>
      </dgm:t>
    </dgm:pt>
    <dgm:pt modelId="{8B4B0CFE-0834-4F2D-8F8D-E546CEFB9C10}">
      <dgm:prSet custT="1"/>
      <dgm:spPr>
        <a:solidFill>
          <a:srgbClr val="6C6D45"/>
        </a:solidFill>
      </dgm:spPr>
      <dgm:t>
        <a:bodyPr/>
        <a:lstStyle/>
        <a:p>
          <a:pPr rtl="1"/>
          <a:r>
            <a:rPr lang="ar-SA" sz="2400" b="1" dirty="0">
              <a:effectLst>
                <a:outerShdw blurRad="38100" dist="38100" dir="2700000" algn="tl">
                  <a:srgbClr val="000000"/>
                </a:outerShdw>
              </a:effectLst>
            </a:rPr>
            <a:t>“لأنَّ لكَ المُلكَ، والقوَّةَ، والمَجدَ، إلَى الأبدِ. آمينَ”</a:t>
          </a:r>
          <a:endParaRPr lang="es-ES" sz="2400" b="1"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2400"/>
        </a:p>
      </dgm:t>
    </dgm:pt>
    <dgm:pt modelId="{7D601FE9-8DF4-4E8E-BDAA-0B8065304A53}" type="sibTrans" cxnId="{40D82B4F-E6BF-4B49-BDFB-A819B65D3815}">
      <dgm:prSet/>
      <dgm:spPr/>
      <dgm:t>
        <a:bodyPr/>
        <a:lstStyle/>
        <a:p>
          <a:endParaRPr lang="es-ES" sz="2400"/>
        </a:p>
      </dgm:t>
    </dgm:pt>
    <dgm:pt modelId="{6D9EE124-E4D8-404B-9191-A52A11C75025}">
      <dgm:prSet custT="1"/>
      <dgm:spPr>
        <a:solidFill>
          <a:srgbClr val="E3E3D3"/>
        </a:solidFill>
      </dgm:spPr>
      <dgm:t>
        <a:bodyPr lIns="0" rIns="144000"/>
        <a:lstStyle/>
        <a:p>
          <a:pPr rtl="1">
            <a:buFont typeface="Arial" panose="020B0604020202020204" pitchFamily="34" charset="0"/>
            <a:buNone/>
          </a:pPr>
          <a:r>
            <a:rPr lang="ar-SA" sz="2400" b="1" dirty="0"/>
            <a:t>لِنُقِرَّ بأنَّ كلَّ ما نحنُ عليه، وكلَّ ما نملكهُ، وكلَّ ما نفعلهُ، هو لله. فهو وحدهُ المستحقُّ للمجدِ والتسبيح.</a:t>
          </a:r>
          <a:endParaRPr lang="es-ES" sz="2400" dirty="0"/>
        </a:p>
      </dgm:t>
    </dgm:pt>
    <dgm:pt modelId="{9A86F930-B809-40B4-9E43-39AB7D2D1B1F}" type="parTrans" cxnId="{8151B9BF-0099-486C-BA0F-0BA24B97BAFA}">
      <dgm:prSet/>
      <dgm:spPr/>
      <dgm:t>
        <a:bodyPr/>
        <a:lstStyle/>
        <a:p>
          <a:endParaRPr lang="es-ES" sz="2400"/>
        </a:p>
      </dgm:t>
    </dgm:pt>
    <dgm:pt modelId="{CD00CA7B-D47E-486D-9D77-00B04781457F}" type="sibTrans" cxnId="{8151B9BF-0099-486C-BA0F-0BA24B97BAFA}">
      <dgm:prSet/>
      <dgm:spPr/>
      <dgm:t>
        <a:bodyPr/>
        <a:lstStyle/>
        <a:p>
          <a:endParaRPr lang="es-ES" sz="2400"/>
        </a:p>
      </dgm:t>
    </dgm:pt>
    <dgm:pt modelId="{25E3D2A5-61A3-432C-977D-2244C06B491A}" type="pres">
      <dgm:prSet presAssocID="{55470505-3071-4925-A970-9C41B8B5E6B1}" presName="Name0" presStyleCnt="0">
        <dgm:presLayoutVars>
          <dgm:dir val="rev"/>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pPr rtl="1"/>
          <a:r>
            <a:rPr lang="ar-SA" sz="2000" b="1" dirty="0">
              <a:solidFill>
                <a:schemeClr val="tx1"/>
              </a:solidFill>
            </a:rPr>
            <a:t>التسبيح (دانيال 9: 4)</a:t>
          </a:r>
          <a:endParaRPr lang="es-ES" sz="2000" b="1" dirty="0">
            <a:solidFill>
              <a:schemeClr val="tx1"/>
            </a:solidFill>
          </a:endParaRP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pPr rtl="1"/>
          <a:r>
            <a:rPr lang="ar-SA" sz="2000" b="1" dirty="0">
              <a:solidFill>
                <a:schemeClr val="tx1"/>
              </a:solidFill>
            </a:rPr>
            <a:t>الاعتراف وطلب الغفران</a:t>
          </a:r>
          <a:br>
            <a:rPr lang="ar-SA" sz="2000" b="1" dirty="0">
              <a:solidFill>
                <a:schemeClr val="tx1"/>
              </a:solidFill>
            </a:rPr>
          </a:br>
          <a:r>
            <a:rPr lang="ar-SA" sz="2000" b="1" dirty="0">
              <a:solidFill>
                <a:schemeClr val="tx1"/>
              </a:solidFill>
            </a:rPr>
            <a:t>(دانيال 9: 5-15)</a:t>
          </a:r>
          <a:endParaRPr lang="es-ES" sz="2000" b="1" dirty="0">
            <a:solidFill>
              <a:schemeClr val="tx1"/>
            </a:solidFill>
          </a:endParaRP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pPr rtl="1"/>
          <a:r>
            <a:rPr lang="ar-SA" sz="2000" b="1" dirty="0">
              <a:solidFill>
                <a:schemeClr val="tx1"/>
              </a:solidFill>
            </a:rPr>
            <a:t>الطلبات</a:t>
          </a:r>
          <a:br>
            <a:rPr lang="ar-SA" sz="2000" b="1" dirty="0">
              <a:solidFill>
                <a:schemeClr val="tx1"/>
              </a:solidFill>
            </a:rPr>
          </a:br>
          <a:r>
            <a:rPr lang="ar-SA" sz="2000" b="1" dirty="0">
              <a:solidFill>
                <a:schemeClr val="tx1"/>
              </a:solidFill>
            </a:rPr>
            <a:t>(دانيال 9: 16-19)</a:t>
          </a:r>
          <a:endParaRPr lang="es-ES" sz="2000" b="1" dirty="0">
            <a:solidFill>
              <a:schemeClr val="tx1"/>
            </a:solidFill>
          </a:endParaRP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pPr rtl="1"/>
          <a:r>
            <a:rPr lang="ar-SA" sz="2000" b="1" dirty="0">
              <a:solidFill>
                <a:schemeClr val="tx1"/>
              </a:solidFill>
            </a:rPr>
            <a:t>عيد الشكر (فيلبي 6:4)</a:t>
          </a:r>
          <a:endParaRPr lang="es-ES" sz="2000" b="1" dirty="0">
            <a:solidFill>
              <a:schemeClr val="tx1"/>
            </a:solidFill>
          </a:endParaRP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val="rev"/>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247"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80205" custLinFactNeighborY="219">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247"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37458" custLinFactNeighborX="-200000">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16200000">
          <a:off x="3452025"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dirty="0"/>
            <a:t>نحتاج إلى الاعتراف بعلاقتنا الشخصية مع أب جميع البشر</a:t>
          </a:r>
          <a:endParaRPr lang="es-ES" sz="2400" kern="1200" dirty="0"/>
        </a:p>
      </dsp:txBody>
      <dsp:txXfrm rot="5400000">
        <a:off x="24816" y="84763"/>
        <a:ext cx="7364675" cy="439008"/>
      </dsp:txXfrm>
    </dsp:sp>
    <dsp:sp modelId="{165ADFCA-F309-4452-86A1-8B3D58BCB9D5}">
      <dsp:nvSpPr>
        <dsp:cNvPr id="0" name=""/>
        <dsp:cNvSpPr/>
      </dsp:nvSpPr>
      <dsp:spPr>
        <a:xfrm>
          <a:off x="7389490"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"أبانا الذي في السماوات"</a:t>
          </a:r>
          <a:endParaRPr lang="es-ES" sz="2400" b="1" kern="1200" dirty="0">
            <a:effectLst>
              <a:outerShdw blurRad="38100" dist="38100" dir="2700000" algn="tl">
                <a:srgbClr val="000000"/>
              </a:outerShdw>
            </a:effectLst>
          </a:endParaRPr>
        </a:p>
      </dsp:txBody>
      <dsp:txXfrm>
        <a:off x="7419177" y="29888"/>
        <a:ext cx="4551570" cy="548758"/>
      </dsp:txXfrm>
    </dsp:sp>
    <dsp:sp modelId="{C94D50CB-DDCC-4494-816D-473222C2E0DA}">
      <dsp:nvSpPr>
        <dsp:cNvPr id="0" name=""/>
        <dsp:cNvSpPr/>
      </dsp:nvSpPr>
      <dsp:spPr>
        <a:xfrm rot="16200000">
          <a:off x="3452025"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dirty="0"/>
            <a:t>إنَّ إدراكَ قداسةِ الله يقرِّبنا إليه بروحِ الخشوعِ والاحترام.</a:t>
          </a:r>
          <a:endParaRPr lang="es-ES" sz="2400" kern="1200" dirty="0"/>
        </a:p>
      </dsp:txBody>
      <dsp:txXfrm rot="5400000">
        <a:off x="24816" y="723303"/>
        <a:ext cx="7364675" cy="439008"/>
      </dsp:txXfrm>
    </dsp:sp>
    <dsp:sp modelId="{035CB03A-1615-450A-A54B-4021A44361B1}">
      <dsp:nvSpPr>
        <dsp:cNvPr id="0" name=""/>
        <dsp:cNvSpPr/>
      </dsp:nvSpPr>
      <dsp:spPr>
        <a:xfrm>
          <a:off x="7389490"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"ليتقدس اسمك"</a:t>
          </a:r>
          <a:endParaRPr lang="es-ES" sz="2400" b="1" kern="1200" dirty="0">
            <a:effectLst>
              <a:outerShdw blurRad="38100" dist="38100" dir="2700000" algn="tl">
                <a:srgbClr val="000000"/>
              </a:outerShdw>
            </a:effectLst>
          </a:endParaRPr>
        </a:p>
      </dsp:txBody>
      <dsp:txXfrm>
        <a:off x="7419177" y="668428"/>
        <a:ext cx="4551570" cy="548758"/>
      </dsp:txXfrm>
    </dsp:sp>
    <dsp:sp modelId="{AA0E4C6E-796A-406B-97E4-8CF5C38EED04}">
      <dsp:nvSpPr>
        <dsp:cNvPr id="0" name=""/>
        <dsp:cNvSpPr/>
      </dsp:nvSpPr>
      <dsp:spPr>
        <a:xfrm rot="16200000">
          <a:off x="3452025"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dirty="0"/>
            <a:t>لِنَشتَقْ إلى عودةِ يسوع.</a:t>
          </a:r>
          <a:endParaRPr lang="es-ES" sz="2400" kern="1200" dirty="0"/>
        </a:p>
      </dsp:txBody>
      <dsp:txXfrm rot="5400000">
        <a:off x="24816" y="1361843"/>
        <a:ext cx="7364675" cy="439008"/>
      </dsp:txXfrm>
    </dsp:sp>
    <dsp:sp modelId="{4DC6DA22-CDAF-4395-958D-693B3F4B3FDF}">
      <dsp:nvSpPr>
        <dsp:cNvPr id="0" name=""/>
        <dsp:cNvSpPr/>
      </dsp:nvSpPr>
      <dsp:spPr>
        <a:xfrm>
          <a:off x="7389490"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"ليأت ملكوتك"</a:t>
          </a:r>
          <a:endParaRPr lang="es-ES" sz="2400" b="1" kern="1200" dirty="0">
            <a:effectLst>
              <a:outerShdw blurRad="38100" dist="38100" dir="2700000" algn="tl">
                <a:srgbClr val="000000"/>
              </a:outerShdw>
            </a:effectLst>
          </a:endParaRPr>
        </a:p>
      </dsp:txBody>
      <dsp:txXfrm>
        <a:off x="7419177" y="1306967"/>
        <a:ext cx="4551570" cy="548758"/>
      </dsp:txXfrm>
    </dsp:sp>
    <dsp:sp modelId="{F18E7AD8-A842-4F6F-BD87-55C3E70305BC}">
      <dsp:nvSpPr>
        <dsp:cNvPr id="0" name=""/>
        <dsp:cNvSpPr/>
      </dsp:nvSpPr>
      <dsp:spPr>
        <a:xfrm rot="16200000">
          <a:off x="3452025"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dirty="0"/>
            <a:t>دعونا نقبل السيادة الإلهية ونطلب أن تتحقق مشيئة الله في حياتنا وفي العالم</a:t>
          </a:r>
          <a:endParaRPr lang="es-ES" sz="2400" kern="1200" dirty="0"/>
        </a:p>
      </dsp:txBody>
      <dsp:txXfrm rot="5400000">
        <a:off x="24816" y="2000382"/>
        <a:ext cx="7364675" cy="439008"/>
      </dsp:txXfrm>
    </dsp:sp>
    <dsp:sp modelId="{8CF57451-50D0-4FB1-B117-44DE815E5846}">
      <dsp:nvSpPr>
        <dsp:cNvPr id="0" name=""/>
        <dsp:cNvSpPr/>
      </dsp:nvSpPr>
      <dsp:spPr>
        <a:xfrm>
          <a:off x="7389490"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"لتكن مشيئتك كما في السماء كما هي على الأرض"</a:t>
          </a:r>
          <a:endParaRPr lang="es-ES" sz="2400" b="1" kern="1200" dirty="0">
            <a:effectLst>
              <a:outerShdw blurRad="38100" dist="38100" dir="2700000" algn="tl">
                <a:srgbClr val="000000"/>
              </a:outerShdw>
            </a:effectLst>
          </a:endParaRPr>
        </a:p>
      </dsp:txBody>
      <dsp:txXfrm>
        <a:off x="7419177" y="1945507"/>
        <a:ext cx="4551570" cy="548758"/>
      </dsp:txXfrm>
    </dsp:sp>
    <dsp:sp modelId="{597556D2-27A3-4DC2-8AA5-CBC8416048E8}">
      <dsp:nvSpPr>
        <dsp:cNvPr id="0" name=""/>
        <dsp:cNvSpPr/>
      </dsp:nvSpPr>
      <dsp:spPr>
        <a:xfrm rot="16200000">
          <a:off x="3452025"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dirty="0"/>
            <a:t>لِنَطلُبْ ما نحتاجُ إليه للحياة، جسديًّا وروحيًّا.</a:t>
          </a:r>
          <a:endParaRPr lang="es-ES" sz="2400" kern="1200" dirty="0"/>
        </a:p>
      </dsp:txBody>
      <dsp:txXfrm rot="5400000">
        <a:off x="24816" y="2638922"/>
        <a:ext cx="7364675" cy="439008"/>
      </dsp:txXfrm>
    </dsp:sp>
    <dsp:sp modelId="{11DBA616-025B-4811-B16A-E9649261AEC1}">
      <dsp:nvSpPr>
        <dsp:cNvPr id="0" name=""/>
        <dsp:cNvSpPr/>
      </dsp:nvSpPr>
      <dsp:spPr>
        <a:xfrm>
          <a:off x="7389490"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"خُبزَنا كفافَنا أعطِنا اليومَ."</a:t>
          </a:r>
          <a:endParaRPr lang="es-ES" sz="2400" b="1" kern="1200" dirty="0">
            <a:effectLst>
              <a:outerShdw blurRad="38100" dist="38100" dir="2700000" algn="tl">
                <a:srgbClr val="000000"/>
              </a:outerShdw>
            </a:effectLst>
          </a:endParaRPr>
        </a:p>
      </dsp:txBody>
      <dsp:txXfrm>
        <a:off x="7419177" y="2584046"/>
        <a:ext cx="4551570" cy="548758"/>
      </dsp:txXfrm>
    </dsp:sp>
    <dsp:sp modelId="{F8A564A9-1CDF-4F83-A37B-9D6BAD3D6F22}">
      <dsp:nvSpPr>
        <dsp:cNvPr id="0" name=""/>
        <dsp:cNvSpPr/>
      </dsp:nvSpPr>
      <dsp:spPr>
        <a:xfrm rot="16200000">
          <a:off x="3452025"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dirty="0"/>
            <a:t>نحتاج إلى التوبة، وطلب المغفرة، ومغفرة من آذونا، تماما كما يغفر لنا الله</a:t>
          </a:r>
          <a:endParaRPr lang="es-ES" sz="2400" kern="1200" dirty="0"/>
        </a:p>
      </dsp:txBody>
      <dsp:txXfrm rot="5400000">
        <a:off x="24816" y="3277461"/>
        <a:ext cx="7364675" cy="439008"/>
      </dsp:txXfrm>
    </dsp:sp>
    <dsp:sp modelId="{05DFCB04-2362-43FA-A832-4D0DCE828689}">
      <dsp:nvSpPr>
        <dsp:cNvPr id="0" name=""/>
        <dsp:cNvSpPr/>
      </dsp:nvSpPr>
      <dsp:spPr>
        <a:xfrm>
          <a:off x="7389490"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ts val="1500"/>
            </a:lnSpc>
            <a:spcBef>
              <a:spcPct val="0"/>
            </a:spcBef>
            <a:spcAft>
              <a:spcPts val="0"/>
            </a:spcAft>
            <a:buNone/>
          </a:pPr>
          <a:r>
            <a:rPr lang="ar-SA" sz="2400" b="1" kern="1200" dirty="0">
              <a:effectLst>
                <a:outerShdw blurRad="38100" dist="38100" dir="2700000" algn="tl">
                  <a:srgbClr val="000000"/>
                </a:outerShdw>
              </a:effectLst>
            </a:rPr>
            <a:t>“واغفِرْ لنا ذُنوبَنا كما نَغفِرُ نَحنُ أيضًا للمُذنِبينَ إلَينا.”</a:t>
          </a:r>
          <a:endParaRPr lang="es-ES" sz="2400" b="1" kern="1200" dirty="0">
            <a:effectLst>
              <a:outerShdw blurRad="38100" dist="38100" dir="2700000" algn="tl">
                <a:srgbClr val="000000"/>
              </a:outerShdw>
            </a:effectLst>
          </a:endParaRPr>
        </a:p>
      </dsp:txBody>
      <dsp:txXfrm>
        <a:off x="7419177" y="3222586"/>
        <a:ext cx="4551570" cy="548758"/>
      </dsp:txXfrm>
    </dsp:sp>
    <dsp:sp modelId="{485945A0-8944-473E-B2B2-6F0037DB0AF3}">
      <dsp:nvSpPr>
        <dsp:cNvPr id="0" name=""/>
        <dsp:cNvSpPr/>
      </dsp:nvSpPr>
      <dsp:spPr>
        <a:xfrm rot="16200000">
          <a:off x="3452025"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dirty="0"/>
            <a:t>دعونا نطلب الحماية والمأوى من الشر الموجود في هذا العالم</a:t>
          </a:r>
          <a:endParaRPr lang="es-ES" sz="2400" kern="1200" dirty="0"/>
        </a:p>
      </dsp:txBody>
      <dsp:txXfrm rot="5400000">
        <a:off x="24816" y="3916001"/>
        <a:ext cx="7364675" cy="439008"/>
      </dsp:txXfrm>
    </dsp:sp>
    <dsp:sp modelId="{A11CFE61-61D4-4B65-8D27-4D429967B2A6}">
      <dsp:nvSpPr>
        <dsp:cNvPr id="0" name=""/>
        <dsp:cNvSpPr/>
      </dsp:nvSpPr>
      <dsp:spPr>
        <a:xfrm>
          <a:off x="7389490"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“ولا تُدخِلنا في تجرِبَةٍ، لكن نَجِّنا مِنَ الشِّرّيرِ”</a:t>
          </a:r>
          <a:endParaRPr lang="es-ES" sz="2400" b="1" kern="1200" dirty="0">
            <a:effectLst>
              <a:outerShdw blurRad="38100" dist="38100" dir="2700000" algn="tl">
                <a:srgbClr val="000000"/>
              </a:outerShdw>
            </a:effectLst>
          </a:endParaRPr>
        </a:p>
      </dsp:txBody>
      <dsp:txXfrm>
        <a:off x="7419177" y="3861125"/>
        <a:ext cx="4551570" cy="548758"/>
      </dsp:txXfrm>
    </dsp:sp>
    <dsp:sp modelId="{6C64146B-A178-42B2-8E33-0EE58C6BB227}">
      <dsp:nvSpPr>
        <dsp:cNvPr id="0" name=""/>
        <dsp:cNvSpPr/>
      </dsp:nvSpPr>
      <dsp:spPr>
        <a:xfrm rot="16200000">
          <a:off x="3452025"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228600" lvl="1" indent="-228600" algn="r" defTabSz="1066800" rtl="1">
            <a:lnSpc>
              <a:spcPct val="90000"/>
            </a:lnSpc>
            <a:spcBef>
              <a:spcPct val="0"/>
            </a:spcBef>
            <a:spcAft>
              <a:spcPct val="15000"/>
            </a:spcAft>
            <a:buFont typeface="Arial" panose="020B0604020202020204" pitchFamily="34" charset="0"/>
            <a:buNone/>
          </a:pPr>
          <a:r>
            <a:rPr lang="ar-SA" sz="2400" b="1" kern="1200" dirty="0"/>
            <a:t>لِنُقِرَّ بأنَّ كلَّ ما نحنُ عليه، وكلَّ ما نملكهُ، وكلَّ ما نفعلهُ، هو لله. فهو وحدهُ المستحقُّ للمجدِ والتسبيح.</a:t>
          </a:r>
          <a:endParaRPr lang="es-ES" sz="2400" kern="1200" dirty="0"/>
        </a:p>
      </dsp:txBody>
      <dsp:txXfrm rot="5400000">
        <a:off x="24816" y="4554541"/>
        <a:ext cx="7364675" cy="439008"/>
      </dsp:txXfrm>
    </dsp:sp>
    <dsp:sp modelId="{6DF09527-8DB9-40A8-9591-6310EF6848D3}">
      <dsp:nvSpPr>
        <dsp:cNvPr id="0" name=""/>
        <dsp:cNvSpPr/>
      </dsp:nvSpPr>
      <dsp:spPr>
        <a:xfrm>
          <a:off x="7389490"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“لأنَّ لكَ المُلكَ، والقوَّةَ، والمَجدَ، إلَى الأبدِ. آمينَ”</a:t>
          </a:r>
          <a:endParaRPr lang="es-ES" sz="2400" b="1" kern="1200" dirty="0">
            <a:effectLst>
              <a:outerShdw blurRad="38100" dist="38100" dir="2700000" algn="tl">
                <a:srgbClr val="000000"/>
              </a:outerShdw>
            </a:effectLst>
          </a:endParaRPr>
        </a:p>
      </dsp:txBody>
      <dsp:txXfrm>
        <a:off x="7419177"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5437494"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solidFill>
            </a:rPr>
            <a:t>التسبيح (دانيال 9: 4)</a:t>
          </a:r>
          <a:endParaRPr lang="es-ES" sz="2000" b="1" kern="1200" dirty="0">
            <a:solidFill>
              <a:schemeClr val="tx1"/>
            </a:solidFill>
          </a:endParaRPr>
        </a:p>
      </dsp:txBody>
      <dsp:txXfrm>
        <a:off x="5477224" y="237980"/>
        <a:ext cx="2368542" cy="734411"/>
      </dsp:txXfrm>
    </dsp:sp>
    <dsp:sp modelId="{6A9A1EE4-F59D-45D2-A75E-17BD95A7D3E7}">
      <dsp:nvSpPr>
        <dsp:cNvPr id="0" name=""/>
        <dsp:cNvSpPr/>
      </dsp:nvSpPr>
      <dsp:spPr>
        <a:xfrm>
          <a:off x="1" y="200033"/>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solidFill>
            </a:rPr>
            <a:t>الاعتراف وطلب الغفران</a:t>
          </a:r>
          <a:br>
            <a:rPr lang="ar-SA" sz="2000" b="1" kern="1200" dirty="0">
              <a:solidFill>
                <a:schemeClr val="tx1"/>
              </a:solidFill>
            </a:rPr>
          </a:br>
          <a:r>
            <a:rPr lang="ar-SA" sz="2000" b="1" kern="1200" dirty="0">
              <a:solidFill>
                <a:schemeClr val="tx1"/>
              </a:solidFill>
            </a:rPr>
            <a:t>(دانيال 9: 5-15)</a:t>
          </a:r>
          <a:endParaRPr lang="es-ES" sz="2000" b="1" kern="1200" dirty="0">
            <a:solidFill>
              <a:schemeClr val="tx1"/>
            </a:solidFill>
          </a:endParaRPr>
        </a:p>
      </dsp:txBody>
      <dsp:txXfrm>
        <a:off x="39731" y="239763"/>
        <a:ext cx="2368542" cy="734411"/>
      </dsp:txXfrm>
    </dsp:sp>
    <dsp:sp modelId="{F61C4A4F-D520-4F03-847E-7856DC21CFD1}">
      <dsp:nvSpPr>
        <dsp:cNvPr id="0" name=""/>
        <dsp:cNvSpPr/>
      </dsp:nvSpPr>
      <dsp:spPr>
        <a:xfrm>
          <a:off x="5437494"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solidFill>
            </a:rPr>
            <a:t>الطلبات</a:t>
          </a:r>
          <a:br>
            <a:rPr lang="ar-SA" sz="2000" b="1" kern="1200" dirty="0">
              <a:solidFill>
                <a:schemeClr val="tx1"/>
              </a:solidFill>
            </a:rPr>
          </a:br>
          <a:r>
            <a:rPr lang="ar-SA" sz="2000" b="1" kern="1200" dirty="0">
              <a:solidFill>
                <a:schemeClr val="tx1"/>
              </a:solidFill>
            </a:rPr>
            <a:t>(دانيال 9: 16-19)</a:t>
          </a:r>
          <a:endParaRPr lang="es-ES" sz="2000" b="1" kern="1200" dirty="0">
            <a:solidFill>
              <a:schemeClr val="tx1"/>
            </a:solidFill>
          </a:endParaRPr>
        </a:p>
      </dsp:txBody>
      <dsp:txXfrm>
        <a:off x="5477224" y="1114457"/>
        <a:ext cx="2368542" cy="734411"/>
      </dsp:txXfrm>
    </dsp:sp>
    <dsp:sp modelId="{B84DBE54-B637-4116-BC08-3140180187E5}">
      <dsp:nvSpPr>
        <dsp:cNvPr id="0" name=""/>
        <dsp:cNvSpPr/>
      </dsp:nvSpPr>
      <dsp:spPr>
        <a:xfrm>
          <a:off x="0"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solidFill>
            </a:rPr>
            <a:t>عيد الشكر (فيلبي 6:4)</a:t>
          </a:r>
          <a:endParaRPr lang="es-ES" sz="2000" b="1" kern="1200" dirty="0">
            <a:solidFill>
              <a:schemeClr val="tx1"/>
            </a:solidFill>
          </a:endParaRPr>
        </a:p>
      </dsp:txBody>
      <dsp:txXfrm>
        <a:off x="39730"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13/05/2026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13/05/2026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1.jpeg"/><Relationship Id="rId7" Type="http://schemas.openxmlformats.org/officeDocument/2006/relationships/diagramQuickStyle" Target="../diagrams/quickStyle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2.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8013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rtl="1">
              <a:lnSpc>
                <a:spcPts val="7500"/>
              </a:lnSpc>
            </a:pPr>
            <a:r>
              <a:rPr lang="ar-SA" sz="4800" b="1" i="0" dirty="0">
                <a:solidFill>
                  <a:srgbClr val="FFFFFF"/>
                </a:solidFill>
                <a:effectLst/>
                <a:latin typeface="lato" panose="020B0604020202020204" pitchFamily="34" charset="0"/>
              </a:rPr>
              <a:t>الصلاة على أرض الواقع</a:t>
            </a:r>
            <a:endParaRPr lang="en" sz="4800" b="1"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rtl="1"/>
            <a:r>
              <a:rPr lang="ar-SA" sz="1600" b="1">
                <a:solidFill>
                  <a:srgbClr val="FAD7B1"/>
                </a:solidFill>
                <a:effectLst>
                  <a:outerShdw blurRad="38100" dist="38100" dir="2700000" algn="tl">
                    <a:srgbClr val="000000"/>
                  </a:outerShdw>
                </a:effectLst>
              </a:rPr>
              <a:t>الدرس 7 ليوم 16 مايو 2026</a:t>
            </a:r>
            <a:endParaRPr lang="en" sz="1600" b="1" dirty="0">
              <a:solidFill>
                <a:srgbClr val="FAD7B1"/>
              </a:solidFill>
              <a:effectLst>
                <a:outerShdw blurRad="38100" dist="38100" dir="2700000" algn="tl">
                  <a:srgbClr val="000000"/>
                </a:outerShdw>
              </a:effectLst>
            </a:endParaRP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866175C-EAC1-AF61-A26E-117B9B3E2DA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CB7F9C1-8C0F-23C0-4AAC-B1C754B3126F}"/>
              </a:ext>
            </a:extLst>
          </p:cNvPr>
          <p:cNvSpPr txBox="1"/>
          <p:nvPr/>
        </p:nvSpPr>
        <p:spPr>
          <a:xfrm>
            <a:off x="0" y="-110180"/>
            <a:ext cx="12192000" cy="769441"/>
          </a:xfrm>
          <a:prstGeom prst="rect">
            <a:avLst/>
          </a:prstGeom>
          <a:noFill/>
        </p:spPr>
        <p:txBody>
          <a:bodyPr wrap="square">
            <a:spAutoFit/>
          </a:bodyPr>
          <a:lstStyle/>
          <a:p>
            <a:pPr algn="ctr" rtl="1"/>
            <a:r>
              <a:rPr lang="ar-SA" sz="4400" b="1" dirty="0">
                <a:solidFill>
                  <a:schemeClr val="bg1"/>
                </a:solidFill>
              </a:rPr>
              <a:t>دانيال</a:t>
            </a:r>
            <a:r>
              <a:rPr lang="fr-FR" sz="4400" dirty="0">
                <a:solidFill>
                  <a:schemeClr val="bg1"/>
                </a:solidFill>
              </a:rPr>
              <a:t>: </a:t>
            </a:r>
            <a:r>
              <a:rPr lang="ar-SA" sz="4400" dirty="0">
                <a:solidFill>
                  <a:schemeClr val="bg1"/>
                </a:solidFill>
              </a:rPr>
              <a:t>هيكل الصلاة وتنظيمها </a:t>
            </a:r>
          </a:p>
        </p:txBody>
      </p:sp>
      <p:sp>
        <p:nvSpPr>
          <p:cNvPr id="5" name="CuadroTexto 4">
            <a:extLst>
              <a:ext uri="{FF2B5EF4-FFF2-40B4-BE49-F238E27FC236}">
                <a16:creationId xmlns:a16="http://schemas.microsoft.com/office/drawing/2014/main" id="{613DC911-8ECE-481F-46B6-39C985D3C338}"/>
              </a:ext>
            </a:extLst>
          </p:cNvPr>
          <p:cNvSpPr txBox="1"/>
          <p:nvPr/>
        </p:nvSpPr>
        <p:spPr>
          <a:xfrm>
            <a:off x="0" y="555822"/>
            <a:ext cx="12192000" cy="646331"/>
          </a:xfrm>
          <a:prstGeom prst="rect">
            <a:avLst/>
          </a:prstGeom>
          <a:noFill/>
        </p:spPr>
        <p:txBody>
          <a:bodyPr wrap="square">
            <a:spAutoFit/>
          </a:bodyPr>
          <a:lstStyle/>
          <a:p>
            <a:pPr algn="ctr" rtl="1"/>
            <a:r>
              <a:rPr lang="en-US" sz="20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r>
              <a:rPr lang="ar-SA" sz="20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فوَجَّهتُ وجهي إلَى اللهِ السَّيِّدِ طالِبًا بالصَّلاةِ والتَّضَرُّعاتِ، بالصَّوْمِ والمَسحِ والرَّمادِ</a:t>
            </a:r>
            <a:r>
              <a:rPr lang="ar-SA" sz="2000" b="1" dirty="0"/>
              <a:t>.</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b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br>
            <a:r>
              <a:rPr lang="ar-SA"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دانيال </a:t>
            </a:r>
            <a:r>
              <a:rPr lang="fr-FR"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(3:9</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endParaRPr lang="es-ES" sz="2000"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F49C07C-3194-97DA-E731-E4772753735F}"/>
              </a:ext>
            </a:extLst>
          </p:cNvPr>
          <p:cNvSpPr txBox="1"/>
          <p:nvPr/>
        </p:nvSpPr>
        <p:spPr>
          <a:xfrm>
            <a:off x="76201" y="1238050"/>
            <a:ext cx="8183176" cy="461665"/>
          </a:xfrm>
          <a:prstGeom prst="rect">
            <a:avLst/>
          </a:prstGeom>
          <a:noFill/>
        </p:spPr>
        <p:txBody>
          <a:bodyPr wrap="square" rtlCol="0">
            <a:spAutoFit/>
          </a:bodyPr>
          <a:lstStyle/>
          <a:p>
            <a:pPr algn="r" rtl="1">
              <a:spcBef>
                <a:spcPts val="600"/>
              </a:spcBef>
            </a:pPr>
            <a:r>
              <a:rPr lang="ar-SA" sz="2400" b="1" dirty="0"/>
              <a:t>تُقدِّم لنا الصلاةُ المُسجَّلةُ في دانيال 9: 4-19 الأجزاءَ الأربعةَ الأساسيةَ للصلاة. </a:t>
            </a:r>
            <a:r>
              <a:rPr lang="en" sz="2400" b="1" dirty="0"/>
              <a:t>:</a:t>
            </a:r>
          </a:p>
        </p:txBody>
      </p:sp>
      <p:sp>
        <p:nvSpPr>
          <p:cNvPr id="8" name="CuadroTexto 7">
            <a:extLst>
              <a:ext uri="{FF2B5EF4-FFF2-40B4-BE49-F238E27FC236}">
                <a16:creationId xmlns:a16="http://schemas.microsoft.com/office/drawing/2014/main" id="{16A73C53-464D-E7BF-F4C2-8B659100A02A}"/>
              </a:ext>
            </a:extLst>
          </p:cNvPr>
          <p:cNvSpPr txBox="1"/>
          <p:nvPr/>
        </p:nvSpPr>
        <p:spPr>
          <a:xfrm>
            <a:off x="1443787" y="4087491"/>
            <a:ext cx="6863715" cy="461665"/>
          </a:xfrm>
          <a:prstGeom prst="rect">
            <a:avLst/>
          </a:prstGeom>
          <a:noFill/>
        </p:spPr>
        <p:txBody>
          <a:bodyPr wrap="square" rtlCol="0">
            <a:spAutoFit/>
          </a:bodyPr>
          <a:lstStyle/>
          <a:p>
            <a:pPr algn="r" rtl="1">
              <a:spcBef>
                <a:spcPts val="600"/>
              </a:spcBef>
            </a:pPr>
            <a:r>
              <a:rPr lang="ar-SA" sz="2400" b="1" dirty="0"/>
              <a:t>قُوطِعَ دانيال من قِبَل جبرائيل قبل أن يُكمل صلاته (التسبيح / الشكر).</a:t>
            </a:r>
            <a:endParaRPr lang="en" sz="2400" b="1" dirty="0"/>
          </a:p>
        </p:txBody>
      </p:sp>
      <p:pic>
        <p:nvPicPr>
          <p:cNvPr id="4" name="Imagen 3">
            <a:extLst>
              <a:ext uri="{FF2B5EF4-FFF2-40B4-BE49-F238E27FC236}">
                <a16:creationId xmlns:a16="http://schemas.microsoft.com/office/drawing/2014/main" id="{90853C1A-82B0-2878-EFB7-ABE925D7FB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39FE087-9B29-1502-47DE-E1CF3CBC127E}"/>
              </a:ext>
            </a:extLst>
          </p:cNvPr>
          <p:cNvSpPr txBox="1"/>
          <p:nvPr/>
        </p:nvSpPr>
        <p:spPr>
          <a:xfrm>
            <a:off x="1443788" y="4759775"/>
            <a:ext cx="6906577" cy="830997"/>
          </a:xfrm>
          <a:prstGeom prst="rect">
            <a:avLst/>
          </a:prstGeom>
          <a:noFill/>
        </p:spPr>
        <p:txBody>
          <a:bodyPr wrap="square">
            <a:spAutoFit/>
          </a:bodyPr>
          <a:lstStyle/>
          <a:p>
            <a:pPr algn="r" rtl="1">
              <a:spcBef>
                <a:spcPts val="600"/>
              </a:spcBef>
            </a:pPr>
            <a:r>
              <a:rPr lang="ar-SA" sz="2400" b="1" dirty="0"/>
              <a:t>هذا النمط ينطبق على صلواتنا الخاصة والعامة معًا. وبالطبع، يجب تكييف فقرة «الاعتراف والغفران» بحسب سياق الصلاة.</a:t>
            </a:r>
            <a:endParaRPr lang="en" sz="2400" b="1" dirty="0"/>
          </a:p>
        </p:txBody>
      </p:sp>
      <p:pic>
        <p:nvPicPr>
          <p:cNvPr id="12" name="Imagen 11">
            <a:extLst>
              <a:ext uri="{FF2B5EF4-FFF2-40B4-BE49-F238E27FC236}">
                <a16:creationId xmlns:a16="http://schemas.microsoft.com/office/drawing/2014/main" id="{2CAD8E6E-72C0-21B0-D929-1BBA16A1D9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A8112035-1F06-A51F-FB17-F27168213D7D}"/>
              </a:ext>
            </a:extLst>
          </p:cNvPr>
          <p:cNvSpPr txBox="1"/>
          <p:nvPr/>
        </p:nvSpPr>
        <p:spPr>
          <a:xfrm>
            <a:off x="1443787" y="5739836"/>
            <a:ext cx="6949441" cy="830997"/>
          </a:xfrm>
          <a:prstGeom prst="rect">
            <a:avLst/>
          </a:prstGeom>
          <a:noFill/>
        </p:spPr>
        <p:txBody>
          <a:bodyPr wrap="square">
            <a:spAutoFit/>
          </a:bodyPr>
          <a:lstStyle/>
          <a:p>
            <a:pPr lvl="0" algn="r" rtl="1">
              <a:spcBef>
                <a:spcPts val="600"/>
              </a:spcBef>
              <a:defRPr/>
            </a:pPr>
            <a:r>
              <a:rPr lang="ar-SA" sz="2400" b="1" dirty="0"/>
              <a:t>هذا الهيكل يساعدنا على أن نركّز الصلاة على الله، ويمنعها من أن تتحول إلى نوع من “قائمة مشتريات” من مخزن النعم الإلهي.</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14" name="Diagrama 13">
            <a:extLst>
              <a:ext uri="{FF2B5EF4-FFF2-40B4-BE49-F238E27FC236}">
                <a16:creationId xmlns:a16="http://schemas.microsoft.com/office/drawing/2014/main" id="{67BB532D-1EF3-CB85-6056-5C6CBA2BBE7F}"/>
              </a:ext>
            </a:extLst>
          </p:cNvPr>
          <p:cNvGraphicFramePr/>
          <p:nvPr>
            <p:extLst>
              <p:ext uri="{D42A27DB-BD31-4B8C-83A1-F6EECF244321}">
                <p14:modId xmlns:p14="http://schemas.microsoft.com/office/powerpoint/2010/main" val="3604343691"/>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6229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graphicEl>
                                              <a:dgm id="{036F359D-0D6E-4B33-9B34-9CA629BD20A9}"/>
                                            </p:graphicEl>
                                          </p:spTgt>
                                        </p:tgtEl>
                                        <p:attrNameLst>
                                          <p:attrName>style.visibility</p:attrName>
                                        </p:attrNameLst>
                                      </p:cBhvr>
                                      <p:to>
                                        <p:strVal val="visible"/>
                                      </p:to>
                                    </p:set>
                                    <p:anim calcmode="lin" valueType="num">
                                      <p:cBhvr>
                                        <p:cTn id="25" dur="500" fill="hold"/>
                                        <p:tgtEl>
                                          <p:spTgt spid="14">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14">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14">
                                            <p:graphicEl>
                                              <a:dgm id="{036F359D-0D6E-4B33-9B34-9CA629BD20A9}"/>
                                            </p:graphicEl>
                                          </p:spTgt>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graphicEl>
                                              <a:dgm id="{53BCF369-612C-4677-87D9-37545E106659}"/>
                                            </p:graphicEl>
                                          </p:spTgt>
                                        </p:tgtEl>
                                        <p:attrNameLst>
                                          <p:attrName>style.visibility</p:attrName>
                                        </p:attrNameLst>
                                      </p:cBhvr>
                                      <p:to>
                                        <p:strVal val="visible"/>
                                      </p:to>
                                    </p:set>
                                    <p:anim calcmode="lin" valueType="num">
                                      <p:cBhvr>
                                        <p:cTn id="36" dur="500" fill="hold"/>
                                        <p:tgtEl>
                                          <p:spTgt spid="14">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14">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14">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graphicEl>
                                              <a:dgm id="{6A9A1EE4-F59D-45D2-A75E-17BD95A7D3E7}"/>
                                            </p:graphicEl>
                                          </p:spTgt>
                                        </p:tgtEl>
                                        <p:attrNameLst>
                                          <p:attrName>style.visibility</p:attrName>
                                        </p:attrNameLst>
                                      </p:cBhvr>
                                      <p:to>
                                        <p:strVal val="visible"/>
                                      </p:to>
                                    </p:set>
                                    <p:anim calcmode="lin" valueType="num">
                                      <p:cBhvr>
                                        <p:cTn id="43" dur="500" fill="hold"/>
                                        <p:tgtEl>
                                          <p:spTgt spid="14">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14">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14">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graphicEl>
                                              <a:dgm id="{F61C4A4F-D520-4F03-847E-7856DC21CFD1}"/>
                                            </p:graphicEl>
                                          </p:spTgt>
                                        </p:tgtEl>
                                        <p:attrNameLst>
                                          <p:attrName>style.visibility</p:attrName>
                                        </p:attrNameLst>
                                      </p:cBhvr>
                                      <p:to>
                                        <p:strVal val="visible"/>
                                      </p:to>
                                    </p:set>
                                    <p:anim calcmode="lin" valueType="num">
                                      <p:cBhvr>
                                        <p:cTn id="50" dur="500" fill="hold"/>
                                        <p:tgtEl>
                                          <p:spTgt spid="14">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14">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14">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graphicEl>
                                              <a:dgm id="{B84DBE54-B637-4116-BC08-3140180187E5}"/>
                                            </p:graphicEl>
                                          </p:spTgt>
                                        </p:tgtEl>
                                        <p:attrNameLst>
                                          <p:attrName>style.visibility</p:attrName>
                                        </p:attrNameLst>
                                      </p:cBhvr>
                                      <p:to>
                                        <p:strVal val="visible"/>
                                      </p:to>
                                    </p:set>
                                    <p:anim calcmode="lin" valueType="num">
                                      <p:cBhvr>
                                        <p:cTn id="57" dur="500" fill="hold"/>
                                        <p:tgtEl>
                                          <p:spTgt spid="14">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14">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14">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2"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righ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righ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righ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9" grpId="0"/>
      <p:bldGraphic spid="1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992904"/>
            <a:ext cx="7203664" cy="1015663"/>
          </a:xfrm>
          <a:prstGeom prst="rect">
            <a:avLst/>
          </a:prstGeom>
          <a:noFill/>
        </p:spPr>
        <p:txBody>
          <a:bodyPr wrap="square">
            <a:spAutoFit/>
            <a:scene3d>
              <a:camera prst="orthographicFront"/>
              <a:lightRig rig="threePt" dir="t"/>
            </a:scene3d>
            <a:sp3d extrusionH="57150">
              <a:bevelT w="82550" h="38100" prst="coolSlant"/>
            </a:sp3d>
          </a:bodyPr>
          <a:lstStyle/>
          <a:p>
            <a:pPr algn="ctr" rtl="1"/>
            <a:r>
              <a:rPr lang="ar-SA" sz="6000" dirty="0">
                <a:ln w="0"/>
                <a:solidFill>
                  <a:srgbClr val="091306"/>
                </a:solidFill>
                <a:effectLst>
                  <a:reflection blurRad="6350" stA="53000" endA="300" endPos="35500" dir="5400000" sy="-90000" algn="bl" rotWithShape="0"/>
                </a:effectLst>
              </a:rPr>
              <a:t>أربعة أسئلة عن الصلاة</a:t>
            </a:r>
            <a:endParaRPr lang="en" sz="6000" dirty="0">
              <a:ln w="0"/>
              <a:solidFill>
                <a:srgbClr val="091306"/>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CE355E5C-5605-39E0-E9C1-9B5F156480A7}"/>
            </a:ext>
          </a:extLst>
        </p:cNvPr>
        <p:cNvGrpSpPr/>
        <p:nvPr/>
      </p:nvGrpSpPr>
      <p:grpSpPr>
        <a:xfrm>
          <a:off x="0" y="0"/>
          <a:ext cx="0" cy="0"/>
          <a:chOff x="0" y="0"/>
          <a:chExt cx="0" cy="0"/>
        </a:xfrm>
      </p:grpSpPr>
      <p:sp>
        <p:nvSpPr>
          <p:cNvPr id="30" name="Rectángulo 29">
            <a:extLst>
              <a:ext uri="{FF2B5EF4-FFF2-40B4-BE49-F238E27FC236}">
                <a16:creationId xmlns:a16="http://schemas.microsoft.com/office/drawing/2014/main" id="{54DD4BD4-16E9-F9CD-A394-B5FD574907D5}"/>
              </a:ext>
            </a:extLst>
          </p:cNvPr>
          <p:cNvSpPr>
            <a:spLocks noGrp="1" noRot="1" noMove="1" noResize="1" noEditPoints="1" noAdjustHandles="1" noChangeArrowheads="1" noChangeShapeType="1"/>
          </p:cNvSpPr>
          <p:nvPr/>
        </p:nvSpPr>
        <p:spPr>
          <a:xfrm>
            <a:off x="3191"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FECAE513-F5B5-C734-6E30-5C6D6F6DF275}"/>
              </a:ext>
            </a:extLst>
          </p:cNvPr>
          <p:cNvSpPr>
            <a:spLocks noGrp="1" noRot="1" noMove="1" noResize="1" noEditPoints="1" noAdjustHandles="1" noChangeArrowheads="1" noChangeShapeType="1"/>
          </p:cNvSpPr>
          <p:nvPr/>
        </p:nvSpPr>
        <p:spPr>
          <a:xfrm>
            <a:off x="6094394"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9577F20E-B159-4CD4-EDBA-B8D99331C3A1}"/>
              </a:ext>
            </a:extLst>
          </p:cNvPr>
          <p:cNvSpPr>
            <a:spLocks noGrp="1" noRot="1" noMove="1" noResize="1" noEditPoints="1" noAdjustHandles="1" noChangeArrowheads="1" noChangeShapeType="1"/>
          </p:cNvSpPr>
          <p:nvPr/>
        </p:nvSpPr>
        <p:spPr>
          <a:xfrm>
            <a:off x="13385"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1A519D4C-A1DA-1B89-9A4A-206D49473119}"/>
              </a:ext>
            </a:extLst>
          </p:cNvPr>
          <p:cNvSpPr>
            <a:spLocks noGrp="1" noRot="1" noMove="1" noResize="1" noEditPoints="1" noAdjustHandles="1" noChangeArrowheads="1" noChangeShapeType="1"/>
          </p:cNvSpPr>
          <p:nvPr/>
        </p:nvSpPr>
        <p:spPr>
          <a:xfrm>
            <a:off x="609600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BE88D6D2-C5C9-8812-F833-D88F4E6A480E}"/>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2806C0A6-AFEB-6914-45BE-4A407666255A}"/>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7B21D9B5-EA5B-4F22-1E5F-7C7CE9823028}"/>
              </a:ext>
            </a:extLst>
          </p:cNvPr>
          <p:cNvSpPr txBox="1"/>
          <p:nvPr/>
        </p:nvSpPr>
        <p:spPr>
          <a:xfrm>
            <a:off x="6088279" y="0"/>
            <a:ext cx="6088279" cy="461665"/>
          </a:xfrm>
          <a:prstGeom prst="rect">
            <a:avLst/>
          </a:prstGeom>
          <a:noFill/>
        </p:spPr>
        <p:txBody>
          <a:bodyPr wrap="square" rtlCol="0">
            <a:spAutoFit/>
          </a:bodyPr>
          <a:lstStyle>
            <a:defPPr>
              <a:defRPr lang="en"/>
            </a:defPPr>
            <a:lvl1pPr algn="ctr" rtl="1">
              <a:defRPr sz="2000" b="1">
                <a:solidFill>
                  <a:schemeClr val="bg1"/>
                </a:solidFill>
                <a:effectLst>
                  <a:outerShdw blurRad="38100" dist="38100" dir="2700000" algn="tl">
                    <a:srgbClr val="000000"/>
                  </a:outerShdw>
                </a:effectLst>
              </a:defRPr>
            </a:lvl1pPr>
          </a:lstStyle>
          <a:p>
            <a:r>
              <a:rPr lang="ar-SA" sz="2400" dirty="0"/>
              <a:t>لماذا نصلي إذا كان الله يعرف كل شيء </a:t>
            </a:r>
            <a:r>
              <a:rPr lang="ar-SA" sz="2400"/>
              <a:t>مسبقًا؟</a:t>
            </a:r>
            <a:endParaRPr lang="en" sz="2400" dirty="0"/>
          </a:p>
        </p:txBody>
      </p:sp>
      <p:sp>
        <p:nvSpPr>
          <p:cNvPr id="14" name="CuadroTexto 13">
            <a:extLst>
              <a:ext uri="{FF2B5EF4-FFF2-40B4-BE49-F238E27FC236}">
                <a16:creationId xmlns:a16="http://schemas.microsoft.com/office/drawing/2014/main" id="{497155A8-242B-41A2-4183-C63572DF0E09}"/>
              </a:ext>
            </a:extLst>
          </p:cNvPr>
          <p:cNvSpPr txBox="1"/>
          <p:nvPr/>
        </p:nvSpPr>
        <p:spPr>
          <a:xfrm>
            <a:off x="13713" y="785"/>
            <a:ext cx="6177280" cy="461665"/>
          </a:xfrm>
          <a:prstGeom prst="rect">
            <a:avLst/>
          </a:prstGeom>
          <a:noFill/>
        </p:spPr>
        <p:txBody>
          <a:bodyPr wrap="square" rtlCol="0">
            <a:spAutoFit/>
          </a:bodyPr>
          <a:lstStyle/>
          <a:p>
            <a:pPr algn="ctr" rtl="1"/>
            <a:r>
              <a:rPr lang="ar-SA" sz="2400" b="1" dirty="0">
                <a:solidFill>
                  <a:schemeClr val="bg1"/>
                </a:solidFill>
                <a:effectLst>
                  <a:outerShdw blurRad="38100" dist="38100" dir="2700000" algn="tl">
                    <a:srgbClr val="000000"/>
                  </a:outerShdw>
                </a:effectLst>
              </a:rPr>
              <a:t>لماذا نصلي وكل شيء على ما يرام؟</a:t>
            </a:r>
            <a:endParaRPr lang="en" sz="2400" b="1" dirty="0">
              <a:solidFill>
                <a:schemeClr val="bg1"/>
              </a:solidFill>
              <a:effectLst>
                <a:outerShdw blurRad="38100" dist="38100" dir="2700000" algn="tl">
                  <a:srgbClr val="000000"/>
                </a:outerShdw>
              </a:effectLst>
            </a:endParaRPr>
          </a:p>
        </p:txBody>
      </p:sp>
      <p:sp>
        <p:nvSpPr>
          <p:cNvPr id="15" name="CuadroTexto 14">
            <a:extLst>
              <a:ext uri="{FF2B5EF4-FFF2-40B4-BE49-F238E27FC236}">
                <a16:creationId xmlns:a16="http://schemas.microsoft.com/office/drawing/2014/main" id="{0ED8E1B2-7CF6-A2A8-C432-0770A5FBFA51}"/>
              </a:ext>
            </a:extLst>
          </p:cNvPr>
          <p:cNvSpPr txBox="1"/>
          <p:nvPr/>
        </p:nvSpPr>
        <p:spPr>
          <a:xfrm>
            <a:off x="6080558" y="3420110"/>
            <a:ext cx="6096000" cy="461665"/>
          </a:xfrm>
          <a:prstGeom prst="rect">
            <a:avLst/>
          </a:prstGeom>
          <a:noFill/>
        </p:spPr>
        <p:txBody>
          <a:bodyPr wrap="square" rtlCol="0">
            <a:spAutoFit/>
          </a:bodyPr>
          <a:lstStyle/>
          <a:p>
            <a:pPr algn="ctr" rtl="1"/>
            <a:r>
              <a:rPr lang="ar-SA" sz="2400" b="1">
                <a:solidFill>
                  <a:schemeClr val="bg1"/>
                </a:solidFill>
                <a:effectLst>
                  <a:outerShdw blurRad="38100" dist="38100" dir="2700000" algn="tl">
                    <a:srgbClr val="000000"/>
                  </a:outerShdw>
                </a:effectLst>
              </a:rPr>
              <a:t>مع من يجب أن أصلي؟</a:t>
            </a:r>
            <a:endParaRPr lang="en" sz="24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CD417B03-55E6-9687-F084-2B1D95FE0AD8}"/>
              </a:ext>
            </a:extLst>
          </p:cNvPr>
          <p:cNvSpPr txBox="1"/>
          <p:nvPr/>
        </p:nvSpPr>
        <p:spPr>
          <a:xfrm>
            <a:off x="-236744" y="3437890"/>
            <a:ext cx="6096000" cy="461665"/>
          </a:xfrm>
          <a:prstGeom prst="rect">
            <a:avLst/>
          </a:prstGeom>
          <a:noFill/>
        </p:spPr>
        <p:txBody>
          <a:bodyPr wrap="square" rtlCol="0">
            <a:spAutoFit/>
          </a:bodyPr>
          <a:lstStyle/>
          <a:p>
            <a:pPr algn="ctr" rtl="1"/>
            <a:r>
              <a:rPr lang="ar-SA" sz="2400" b="1">
                <a:solidFill>
                  <a:schemeClr val="bg1"/>
                </a:solidFill>
                <a:effectLst>
                  <a:outerShdw blurRad="38100" dist="38100" dir="2700000" algn="tl">
                    <a:srgbClr val="000000"/>
                  </a:outerShdw>
                </a:effectLst>
              </a:rPr>
              <a:t>كيف يجب أن أستمع؟</a:t>
            </a:r>
            <a:endParaRPr lang="en" sz="2400" b="1" dirty="0">
              <a:solidFill>
                <a:schemeClr val="bg1"/>
              </a:solidFill>
              <a:effectLst>
                <a:outerShdw blurRad="38100" dist="38100" dir="2700000" algn="tl">
                  <a:srgbClr val="000000"/>
                </a:outerShdw>
              </a:effectLst>
            </a:endParaRPr>
          </a:p>
        </p:txBody>
      </p:sp>
      <p:sp>
        <p:nvSpPr>
          <p:cNvPr id="17" name="CuadroTexto 16">
            <a:extLst>
              <a:ext uri="{FF2B5EF4-FFF2-40B4-BE49-F238E27FC236}">
                <a16:creationId xmlns:a16="http://schemas.microsoft.com/office/drawing/2014/main" id="{7FEC6B51-BCAC-ECB2-F611-49D2402753E1}"/>
              </a:ext>
            </a:extLst>
          </p:cNvPr>
          <p:cNvSpPr txBox="1"/>
          <p:nvPr/>
        </p:nvSpPr>
        <p:spPr>
          <a:xfrm>
            <a:off x="6146492" y="431758"/>
            <a:ext cx="3109011" cy="1815882"/>
          </a:xfrm>
          <a:prstGeom prst="rect">
            <a:avLst/>
          </a:prstGeom>
          <a:noFill/>
        </p:spPr>
        <p:txBody>
          <a:bodyPr wrap="square" rtlCol="0">
            <a:spAutoFit/>
          </a:bodyPr>
          <a:lstStyle/>
          <a:p>
            <a:pPr algn="r" rtl="1">
              <a:spcBef>
                <a:spcPts val="600"/>
              </a:spcBef>
            </a:pPr>
            <a:r>
              <a:rPr lang="ar-SA" sz="2800" b="1" dirty="0"/>
              <a:t>الصلاة ترفعنا إلى عرش الله، وتجبرنا على فحص أنفسنا وإعادة التفكير في علاقتنا به كل يوم.</a:t>
            </a:r>
            <a:endParaRPr lang="en" sz="2800" b="1" dirty="0"/>
          </a:p>
        </p:txBody>
      </p:sp>
      <p:sp>
        <p:nvSpPr>
          <p:cNvPr id="18" name="CuadroTexto 17">
            <a:extLst>
              <a:ext uri="{FF2B5EF4-FFF2-40B4-BE49-F238E27FC236}">
                <a16:creationId xmlns:a16="http://schemas.microsoft.com/office/drawing/2014/main" id="{146D5129-E39F-063B-7955-38B86255E2B6}"/>
              </a:ext>
            </a:extLst>
          </p:cNvPr>
          <p:cNvSpPr txBox="1"/>
          <p:nvPr/>
        </p:nvSpPr>
        <p:spPr>
          <a:xfrm>
            <a:off x="2906531" y="556564"/>
            <a:ext cx="3104046" cy="1569660"/>
          </a:xfrm>
          <a:prstGeom prst="rect">
            <a:avLst/>
          </a:prstGeom>
          <a:noFill/>
        </p:spPr>
        <p:txBody>
          <a:bodyPr wrap="square" rtlCol="0">
            <a:spAutoFit/>
          </a:bodyPr>
          <a:lstStyle/>
          <a:p>
            <a:pPr algn="r" rtl="1">
              <a:spcBef>
                <a:spcPts val="600"/>
              </a:spcBef>
            </a:pPr>
            <a:r>
              <a:rPr lang="ar-SA" sz="2400" b="1" dirty="0"/>
              <a:t>الملائكة الذين لم يخطئوا يعبدون الله باستمرار، فكم بالحري نحن ينبغي أن نفعل ذلك؟</a:t>
            </a:r>
            <a:endParaRPr lang="en" sz="2400" b="1" dirty="0"/>
          </a:p>
        </p:txBody>
      </p:sp>
      <p:sp>
        <p:nvSpPr>
          <p:cNvPr id="19" name="CuadroTexto 18">
            <a:extLst>
              <a:ext uri="{FF2B5EF4-FFF2-40B4-BE49-F238E27FC236}">
                <a16:creationId xmlns:a16="http://schemas.microsoft.com/office/drawing/2014/main" id="{0D1D3712-9541-44A3-7EB3-88DF85F51614}"/>
              </a:ext>
            </a:extLst>
          </p:cNvPr>
          <p:cNvSpPr txBox="1"/>
          <p:nvPr/>
        </p:nvSpPr>
        <p:spPr>
          <a:xfrm>
            <a:off x="6124647" y="3859548"/>
            <a:ext cx="3137261" cy="523220"/>
          </a:xfrm>
          <a:prstGeom prst="rect">
            <a:avLst/>
          </a:prstGeom>
          <a:noFill/>
        </p:spPr>
        <p:txBody>
          <a:bodyPr wrap="square" rtlCol="0">
            <a:spAutoFit/>
          </a:bodyPr>
          <a:lstStyle/>
          <a:p>
            <a:pPr algn="r" rtl="1">
              <a:spcBef>
                <a:spcPts val="600"/>
              </a:spcBef>
            </a:pPr>
            <a:r>
              <a:rPr lang="ar-SA" sz="2800" b="1" dirty="0"/>
              <a:t>حسب اللحظة:</a:t>
            </a:r>
            <a:endParaRPr lang="en" sz="2800" b="1" dirty="0"/>
          </a:p>
        </p:txBody>
      </p:sp>
      <p:sp>
        <p:nvSpPr>
          <p:cNvPr id="20" name="CuadroTexto 19">
            <a:extLst>
              <a:ext uri="{FF2B5EF4-FFF2-40B4-BE49-F238E27FC236}">
                <a16:creationId xmlns:a16="http://schemas.microsoft.com/office/drawing/2014/main" id="{F8CA0BC1-C69A-D222-B1C4-68A4522CAF37}"/>
              </a:ext>
            </a:extLst>
          </p:cNvPr>
          <p:cNvSpPr txBox="1"/>
          <p:nvPr/>
        </p:nvSpPr>
        <p:spPr>
          <a:xfrm>
            <a:off x="2982732" y="4064058"/>
            <a:ext cx="2940062" cy="2677656"/>
          </a:xfrm>
          <a:prstGeom prst="rect">
            <a:avLst/>
          </a:prstGeom>
          <a:noFill/>
        </p:spPr>
        <p:txBody>
          <a:bodyPr wrap="square" rtlCol="0">
            <a:spAutoFit/>
          </a:bodyPr>
          <a:lstStyle/>
          <a:p>
            <a:pPr algn="r" rtl="1">
              <a:spcBef>
                <a:spcPts val="600"/>
              </a:spcBef>
            </a:pPr>
            <a:r>
              <a:rPr lang="ar-SA" sz="2400" b="1" dirty="0"/>
              <a:t>أوضح </a:t>
            </a:r>
            <a:r>
              <a:rPr lang="ar-SA" sz="2400" b="1" dirty="0" err="1"/>
              <a:t>وأأمن</a:t>
            </a:r>
            <a:r>
              <a:rPr lang="ar-SA" sz="2400" b="1" dirty="0"/>
              <a:t> طريقة لفعل ذلك هي أن ندمج الصلاة مع دراسة الكتاب المقدس كجزء من عبادتنا الشخصية، مع تجنّب إفراغ أذهاننا أو الاكتفاء بالاستماع إلى أنفسنا فقط.</a:t>
            </a:r>
            <a:endParaRPr lang="en" sz="2400" b="1" dirty="0"/>
          </a:p>
        </p:txBody>
      </p:sp>
      <p:grpSp>
        <p:nvGrpSpPr>
          <p:cNvPr id="8" name="Grupo 7">
            <a:extLst>
              <a:ext uri="{FF2B5EF4-FFF2-40B4-BE49-F238E27FC236}">
                <a16:creationId xmlns:a16="http://schemas.microsoft.com/office/drawing/2014/main" id="{02FE248E-6948-9D7C-A4F5-6E3A95631657}"/>
              </a:ext>
            </a:extLst>
          </p:cNvPr>
          <p:cNvGrpSpPr/>
          <p:nvPr/>
        </p:nvGrpSpPr>
        <p:grpSpPr>
          <a:xfrm>
            <a:off x="9536329" y="490676"/>
            <a:ext cx="2530843" cy="2763605"/>
            <a:chOff x="3448050" y="489734"/>
            <a:chExt cx="2530843" cy="2763605"/>
          </a:xfrm>
        </p:grpSpPr>
        <p:pic>
          <p:nvPicPr>
            <p:cNvPr id="3" name="Imagen 2">
              <a:extLst>
                <a:ext uri="{FF2B5EF4-FFF2-40B4-BE49-F238E27FC236}">
                  <a16:creationId xmlns:a16="http://schemas.microsoft.com/office/drawing/2014/main" id="{32D0ADFA-5011-C016-6F45-94B008BFAB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43A31780-FED0-F93C-3FA0-793B58838B16}"/>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35C3B22F-F25D-ABEB-EA8D-7F3D1CEEDB7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24203" y="490191"/>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0CDBFEE-4B06-962D-7E7A-F744BA8B9A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72397" y="3902512"/>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1B6AA0B9-DECD-8301-3802-F54CFC1D872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36850" y="3902512"/>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EA1CD6E0-438E-2CFC-2C56-9CC65A50491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72397" y="5358806"/>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774C778A-B318-0B1A-9A62-6A70D41F3BCA}"/>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24203" y="3936929"/>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CD04390C-8864-4395-BCBB-7B18242190FB}"/>
              </a:ext>
            </a:extLst>
          </p:cNvPr>
          <p:cNvSpPr txBox="1"/>
          <p:nvPr/>
        </p:nvSpPr>
        <p:spPr>
          <a:xfrm>
            <a:off x="6164479" y="2127682"/>
            <a:ext cx="3091024" cy="1200329"/>
          </a:xfrm>
          <a:prstGeom prst="rect">
            <a:avLst/>
          </a:prstGeom>
          <a:noFill/>
        </p:spPr>
        <p:txBody>
          <a:bodyPr wrap="square">
            <a:spAutoFit/>
          </a:bodyPr>
          <a:lstStyle/>
          <a:p>
            <a:pPr lvl="0" algn="r" rtl="1">
              <a:spcBef>
                <a:spcPts val="600"/>
              </a:spcBef>
              <a:defRPr/>
            </a:pPr>
            <a:r>
              <a:rPr lang="ar-SA" sz="2400" b="1" dirty="0"/>
              <a:t>حتى عندما لا نعرف ماذا نقول، فإن الروح القدس يعيننا (رومية </a:t>
            </a:r>
            <a:r>
              <a:rPr lang="fr-FR" sz="2400" b="1" dirty="0"/>
              <a:t>26;8</a:t>
            </a:r>
            <a:r>
              <a:rPr lang="ar-SA" sz="2400" b="1"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E1F0A100-491E-4B90-8087-3CC7FECFEB1C}"/>
              </a:ext>
            </a:extLst>
          </p:cNvPr>
          <p:cNvSpPr txBox="1"/>
          <p:nvPr/>
        </p:nvSpPr>
        <p:spPr>
          <a:xfrm>
            <a:off x="2928363" y="2071205"/>
            <a:ext cx="3105150" cy="1200329"/>
          </a:xfrm>
          <a:prstGeom prst="rect">
            <a:avLst/>
          </a:prstGeom>
          <a:noFill/>
        </p:spPr>
        <p:txBody>
          <a:bodyPr wrap="square">
            <a:spAutoFit/>
          </a:bodyPr>
          <a:lstStyle/>
          <a:p>
            <a:pPr lvl="0" algn="r" rtl="1">
              <a:spcBef>
                <a:spcPts val="600"/>
              </a:spcBef>
              <a:defRPr/>
            </a:pPr>
            <a:r>
              <a:rPr lang="ar-SA" sz="2400" b="1" dirty="0"/>
              <a:t>الاعتقاد بأننا لا نحتاج إلى الله لأن كل شيء يسير بشكل جيد معنا هو نوع من الكبرياء.</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23" name="CuadroTexto 22">
            <a:extLst>
              <a:ext uri="{FF2B5EF4-FFF2-40B4-BE49-F238E27FC236}">
                <a16:creationId xmlns:a16="http://schemas.microsoft.com/office/drawing/2014/main" id="{34CC51FF-871D-0093-76EA-A9C9E61875DC}"/>
              </a:ext>
            </a:extLst>
          </p:cNvPr>
          <p:cNvSpPr txBox="1"/>
          <p:nvPr/>
        </p:nvSpPr>
        <p:spPr>
          <a:xfrm>
            <a:off x="6124647" y="4594347"/>
            <a:ext cx="3137261" cy="2092881"/>
          </a:xfrm>
          <a:prstGeom prst="rect">
            <a:avLst/>
          </a:prstGeom>
          <a:noFill/>
        </p:spPr>
        <p:txBody>
          <a:bodyPr wrap="square">
            <a:spAutoFit/>
          </a:bodyPr>
          <a:lstStyle/>
          <a:p>
            <a:pPr marL="266700" lvl="0" indent="-266700" algn="r" rtl="1">
              <a:spcBef>
                <a:spcPts val="600"/>
              </a:spcBef>
              <a:buFont typeface="+mj-lt"/>
              <a:buAutoNum type="arabicPeriod"/>
              <a:defRPr/>
            </a:pPr>
            <a:r>
              <a:rPr lang="ar-SA" sz="2400" b="1" dirty="0">
                <a:solidFill>
                  <a:prstClr val="black"/>
                </a:solidFill>
              </a:rPr>
              <a:t>في العزلة. حينها تصبح صلاتنا أكثر حميمية.</a:t>
            </a:r>
            <a:endParaRPr lang="es-ES" sz="2400" b="1" dirty="0">
              <a:solidFill>
                <a:prstClr val="black"/>
              </a:solidFill>
            </a:endParaRPr>
          </a:p>
          <a:p>
            <a:pPr marL="266700" lvl="0" indent="-266700" algn="r" rtl="1">
              <a:spcBef>
                <a:spcPts val="600"/>
              </a:spcBef>
              <a:buFont typeface="+mj-lt"/>
              <a:buAutoNum type="arabicPeriod"/>
              <a:defRPr/>
            </a:pPr>
            <a:r>
              <a:rPr lang="ar-SA" sz="2400" b="1" dirty="0">
                <a:solidFill>
                  <a:prstClr val="black"/>
                </a:solidFill>
              </a:rPr>
              <a:t>مع العائلة أو في مجموعات صغيرة.</a:t>
            </a:r>
            <a:endParaRPr lang="es-ES" sz="2400" b="1" dirty="0">
              <a:solidFill>
                <a:prstClr val="black"/>
              </a:solidFill>
            </a:endParaRPr>
          </a:p>
          <a:p>
            <a:pPr marL="266700" lvl="0" indent="-266700" algn="r" rtl="1">
              <a:spcBef>
                <a:spcPts val="600"/>
              </a:spcBef>
              <a:buFont typeface="+mj-lt"/>
              <a:buAutoNum type="arabicPeriod"/>
              <a:defRPr/>
            </a:pPr>
            <a:r>
              <a:rPr lang="ar-SA" sz="2400" b="1" dirty="0">
                <a:solidFill>
                  <a:prstClr val="black"/>
                </a:solidFill>
              </a:rPr>
              <a:t>في الكنيسة.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64627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9"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Lef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Righ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righ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2"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righ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2"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righ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2"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righ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Lef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2"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righ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939885" y="2443698"/>
            <a:ext cx="11124296" cy="3539430"/>
          </a:xfrm>
          <a:prstGeom prst="rect">
            <a:avLst/>
          </a:prstGeom>
          <a:noFill/>
        </p:spPr>
        <p:txBody>
          <a:bodyPr wrap="square">
            <a:spAutoFit/>
          </a:bodyPr>
          <a:lstStyle/>
          <a:p>
            <a:pPr algn="ctr" rtl="1">
              <a:spcBef>
                <a:spcPts val="600"/>
              </a:spcBef>
            </a:pPr>
            <a:r>
              <a:rPr lang="ar-SA" sz="3200" b="1" dirty="0"/>
              <a:t>“إن الشعور العميق باحتياجنا والرغبة الشديدة في الأمور التي نطلبها يجب أن يميّزا صلواتنا، وإلا فلن تُستجاب. ولكن لا ينبغي أن نملّ أو نتوقف عن تقديم طلباتنا لأن الجواب لا يأتي فورًا. «إن ملكوت السماوات يُغصَب، والغاصبون يختطفونه» (متى 11:12). والمقصود بهذا الغصب هو حماسٌ مقدّس وجِدّية صادقة مثل التي أظهرها يعقوب. لسنا بحاجة إلى أن نُجبر أنفسنا على مشاعر حادّة، بل بهدوءٍ ومثابرة ينبغي أن نُلحّ في طلباتنا أمام عرش النعمة. إن عملنا هو أن نُذلّل أنفسنا أمام الله، معترفين بخطايانا، وبالإيمان نقترب إلى الله.”</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en" sz="1600" b="1" dirty="0"/>
              <a:t>EGW (</a:t>
            </a:r>
            <a:r>
              <a:rPr lang="en-US" sz="1600" b="1" dirty="0"/>
              <a:t>Our Father Cares</a:t>
            </a:r>
            <a:r>
              <a:rPr lang="en" sz="1600" b="1" dirty="0"/>
              <a:t>, May 25)</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1187926"/>
            <a:ext cx="4679667" cy="393954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s-ES" sz="5400" b="1" dirty="0">
                <a:ln w="22225">
                  <a:solidFill>
                    <a:srgbClr val="B83E0A"/>
                  </a:solidFill>
                  <a:prstDash val="solid"/>
                </a:ln>
                <a:solidFill>
                  <a:srgbClr val="B83E0A"/>
                </a:solidFill>
                <a:latin typeface="Comic Sans MS" panose="030F0702030302020204" pitchFamily="66" charset="0"/>
              </a:rPr>
              <a:t>“</a:t>
            </a:r>
            <a:r>
              <a:rPr lang="ar-SA" sz="5400" b="1" dirty="0">
                <a:ln w="22225">
                  <a:solidFill>
                    <a:srgbClr val="B83E0A"/>
                  </a:solidFill>
                  <a:prstDash val="solid"/>
                </a:ln>
                <a:solidFill>
                  <a:srgbClr val="B83E0A"/>
                </a:solidFill>
                <a:latin typeface="Comic Sans MS" panose="030F0702030302020204" pitchFamily="66" charset="0"/>
              </a:rPr>
              <a:t>توَكَّلوا علَيهِ في كُلِّ حينٍ يا قَوْمُ. اسكُبوا قُدّامَهُ قُلوبَكُمْ. اللهُ مَلجأٌ لنا. سِلاهْ.</a:t>
            </a:r>
            <a:r>
              <a:rPr kumimoji="0" lang="es-ES" sz="5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endPar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a:p>
            <a:pPr lvl="0" algn="ctr" rtl="1">
              <a:spcBef>
                <a:spcPts val="1200"/>
              </a:spcBef>
              <a:defRPr/>
            </a:pPr>
            <a:r>
              <a:rPr lang="es-ES" sz="2400" dirty="0">
                <a:ln w="22225">
                  <a:solidFill>
                    <a:srgbClr val="B83E0A"/>
                  </a:solidFill>
                  <a:prstDash val="solid"/>
                </a:ln>
                <a:solidFill>
                  <a:schemeClr val="bg2"/>
                </a:solidFill>
                <a:latin typeface="Comic Sans MS" panose="030F0702030302020204" pitchFamily="66" charset="0"/>
              </a:rPr>
              <a:t>)</a:t>
            </a:r>
            <a:r>
              <a:rPr lang="ar-SA" sz="2400" dirty="0">
                <a:ln w="22225">
                  <a:solidFill>
                    <a:srgbClr val="B83E0A"/>
                  </a:solidFill>
                  <a:prstDash val="solid"/>
                </a:ln>
                <a:solidFill>
                  <a:schemeClr val="bg2"/>
                </a:solidFill>
                <a:latin typeface="Comic Sans MS" panose="030F0702030302020204" pitchFamily="66" charset="0"/>
              </a:rPr>
              <a:t>مزمور </a:t>
            </a:r>
            <a:r>
              <a:rPr lang="fr-FR" sz="2400" dirty="0">
                <a:ln w="22225">
                  <a:solidFill>
                    <a:srgbClr val="B83E0A"/>
                  </a:solidFill>
                  <a:prstDash val="solid"/>
                </a:ln>
                <a:solidFill>
                  <a:schemeClr val="bg2"/>
                </a:solidFill>
                <a:latin typeface="Comic Sans MS" panose="030F0702030302020204" pitchFamily="66" charset="0"/>
              </a:rPr>
              <a:t>(8:62</a:t>
            </a:r>
            <a:endParaRPr kumimoji="0" lang="es-ES" sz="3200" i="0" u="none" strike="noStrike" kern="1200" cap="none" spc="0" normalizeH="0" baseline="0" noProof="0" dirty="0">
              <a:ln w="22225">
                <a:solidFill>
                  <a:srgbClr val="B83E0A"/>
                </a:solidFill>
                <a:prstDash val="solid"/>
              </a:ln>
              <a:solidFill>
                <a:schemeClr val="bg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es-ES" sz="2000"/>
          </a:p>
        </p:txBody>
      </p:sp>
      <p:sp>
        <p:nvSpPr>
          <p:cNvPr id="2" name="CuadroTexto 1">
            <a:extLst>
              <a:ext uri="{FF2B5EF4-FFF2-40B4-BE49-F238E27FC236}">
                <a16:creationId xmlns:a16="http://schemas.microsoft.com/office/drawing/2014/main" id="{FA7E3853-53C0-029A-0298-E91579359E9F}"/>
              </a:ext>
            </a:extLst>
          </p:cNvPr>
          <p:cNvSpPr txBox="1"/>
          <p:nvPr/>
        </p:nvSpPr>
        <p:spPr>
          <a:xfrm>
            <a:off x="6410325" y="3590925"/>
            <a:ext cx="4438301" cy="3139321"/>
          </a:xfrm>
          <a:prstGeom prst="rect">
            <a:avLst/>
          </a:prstGeom>
          <a:noFill/>
        </p:spPr>
        <p:txBody>
          <a:bodyPr wrap="square" rtlCol="0">
            <a:spAutoFit/>
            <a:scene3d>
              <a:camera prst="orthographicFront"/>
              <a:lightRig rig="threePt" dir="t"/>
            </a:scene3d>
            <a:sp3d extrusionH="57150">
              <a:bevelT w="38100" h="38100"/>
            </a:sp3d>
          </a:bodyPr>
          <a:lstStyle/>
          <a:p>
            <a:pPr algn="r" rtl="1"/>
            <a:r>
              <a:rPr lang="ar-SA" sz="2400" b="1" dirty="0">
                <a:solidFill>
                  <a:schemeClr val="accent6"/>
                </a:solidFill>
              </a:rPr>
              <a:t>الصلوات في الأوقات الصعبة:</a:t>
            </a:r>
          </a:p>
          <a:p>
            <a:pPr lvl="1" algn="r" rtl="1"/>
            <a:r>
              <a:rPr lang="ar-SA" sz="2400" b="1" dirty="0">
                <a:solidFill>
                  <a:srgbClr val="084A9C"/>
                </a:solidFill>
              </a:rPr>
              <a:t>إيليا</a:t>
            </a:r>
            <a:r>
              <a:rPr lang="fr-FR" sz="2400" dirty="0"/>
              <a:t>: </a:t>
            </a:r>
            <a:r>
              <a:rPr lang="ar-SA" sz="2400" dirty="0"/>
              <a:t>الصلاة في وسط الأزمات </a:t>
            </a:r>
          </a:p>
          <a:p>
            <a:pPr lvl="1" algn="r" rtl="1"/>
            <a:r>
              <a:rPr lang="ar-SA" sz="2400" b="1" dirty="0">
                <a:solidFill>
                  <a:srgbClr val="B4366B"/>
                </a:solidFill>
              </a:rPr>
              <a:t>حنة</a:t>
            </a:r>
            <a:r>
              <a:rPr lang="fr-FR" sz="2400" b="1" dirty="0">
                <a:solidFill>
                  <a:srgbClr val="B4366B"/>
                </a:solidFill>
              </a:rPr>
              <a:t>: </a:t>
            </a:r>
            <a:r>
              <a:rPr lang="ar-SA" sz="2400" dirty="0"/>
              <a:t>استجابةٌ يبدو أنّها لا تأتي أبدًا </a:t>
            </a:r>
          </a:p>
          <a:p>
            <a:pPr algn="r" rtl="1">
              <a:spcBef>
                <a:spcPts val="1800"/>
              </a:spcBef>
            </a:pPr>
            <a:r>
              <a:rPr lang="ar-SA" sz="2400" b="1" dirty="0">
                <a:solidFill>
                  <a:srgbClr val="7F58E7"/>
                </a:solidFill>
              </a:rPr>
              <a:t>صلوات نموذجية:</a:t>
            </a:r>
          </a:p>
          <a:p>
            <a:pPr lvl="1" algn="r" rtl="1"/>
            <a:r>
              <a:rPr lang="ar-SA" sz="2400" b="1" dirty="0">
                <a:solidFill>
                  <a:srgbClr val="08665D"/>
                </a:solidFill>
              </a:rPr>
              <a:t>يسوع المسيح</a:t>
            </a:r>
            <a:r>
              <a:rPr lang="fr-FR" sz="2400" dirty="0"/>
              <a:t>: </a:t>
            </a:r>
            <a:r>
              <a:rPr lang="ar-SA" sz="2400" dirty="0"/>
              <a:t>مضمون الصلاة </a:t>
            </a:r>
          </a:p>
          <a:p>
            <a:pPr lvl="1" algn="r" rtl="1"/>
            <a:r>
              <a:rPr lang="ar-SA" sz="2400" b="1" dirty="0">
                <a:solidFill>
                  <a:srgbClr val="82047D"/>
                </a:solidFill>
              </a:rPr>
              <a:t>دانيال</a:t>
            </a:r>
            <a:r>
              <a:rPr lang="fr-FR" sz="2400" b="1" dirty="0">
                <a:solidFill>
                  <a:srgbClr val="82047D"/>
                </a:solidFill>
              </a:rPr>
              <a:t>: </a:t>
            </a:r>
            <a:r>
              <a:rPr lang="ar-SA" sz="2400" dirty="0"/>
              <a:t>هيكل الصلاة وتنظيمها </a:t>
            </a:r>
          </a:p>
          <a:p>
            <a:pPr algn="r" rtl="1">
              <a:spcBef>
                <a:spcPts val="1800"/>
              </a:spcBef>
            </a:pPr>
            <a:r>
              <a:rPr lang="ar-SA" sz="2400" b="1" dirty="0">
                <a:solidFill>
                  <a:srgbClr val="546D19"/>
                </a:solidFill>
              </a:rPr>
              <a:t>أربعة أسئلة حول الصلاة</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76199" y="148040"/>
            <a:ext cx="6669033" cy="1200329"/>
          </a:xfrm>
          <a:prstGeom prst="rect">
            <a:avLst/>
          </a:prstGeom>
          <a:noFill/>
        </p:spPr>
        <p:txBody>
          <a:bodyPr wrap="square" rtlCol="0">
            <a:spAutoFit/>
          </a:bodyPr>
          <a:lstStyle/>
          <a:p>
            <a:pPr algn="r" rtl="1">
              <a:spcBef>
                <a:spcPts val="600"/>
              </a:spcBef>
            </a:pPr>
            <a:r>
              <a:rPr lang="ar-SA" sz="2400" b="1" dirty="0"/>
              <a:t>يحثّنا بولس على أن نُواظب على «الصلاةِ كُلَّ وَقتٍ»</a:t>
            </a:r>
            <a:br>
              <a:rPr lang="ar-SA" sz="2400" b="1" dirty="0"/>
            </a:br>
            <a:r>
              <a:rPr lang="ar-SA" sz="2400" b="1" dirty="0"/>
              <a:t>(رسالة إلى أفسس </a:t>
            </a:r>
            <a:r>
              <a:rPr lang="fr-FR" sz="2400" b="1" dirty="0"/>
              <a:t>18:6</a:t>
            </a:r>
            <a:r>
              <a:rPr lang="ar-SA" sz="2400" b="1" dirty="0"/>
              <a:t>)،</a:t>
            </a:r>
            <a:r>
              <a:rPr lang="es-ES" sz="2400" b="1" dirty="0"/>
              <a:t> </a:t>
            </a:r>
            <a:r>
              <a:rPr lang="ar-SA" sz="2400" b="1" dirty="0"/>
              <a:t>حتى وإن بدا أنّ عالمنا ينهار من حولنا،</a:t>
            </a:r>
            <a:r>
              <a:rPr lang="es-ES" sz="2400" b="1" dirty="0"/>
              <a:t> </a:t>
            </a:r>
            <a:r>
              <a:rPr lang="ar-SA" sz="2400" b="1" dirty="0"/>
              <a:t>وحتى وإن مرّ الوقت ولم نرَ استجابةً لصلواتنا.</a:t>
            </a:r>
            <a:endParaRPr lang="en" sz="2400" b="1" dirty="0"/>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0411582" y="5757806"/>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0411581" y="5403945"/>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10411579" y="4029587"/>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0411580" y="4417426"/>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8601290">
            <a:off x="10945347" y="4967710"/>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8838412">
            <a:off x="10945640" y="3630688"/>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8772293">
            <a:off x="10945674" y="6286679"/>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76199" y="2158645"/>
            <a:ext cx="6669033" cy="1200329"/>
          </a:xfrm>
          <a:prstGeom prst="rect">
            <a:avLst/>
          </a:prstGeom>
          <a:noFill/>
        </p:spPr>
        <p:txBody>
          <a:bodyPr wrap="square">
            <a:spAutoFit/>
          </a:bodyPr>
          <a:lstStyle/>
          <a:p>
            <a:pPr lvl="0" algn="r" rtl="1">
              <a:spcBef>
                <a:spcPts val="600"/>
              </a:spcBef>
              <a:defRPr/>
            </a:pPr>
            <a:r>
              <a:rPr lang="ar-SA" sz="2400" b="1" dirty="0">
                <a:solidFill>
                  <a:prstClr val="black"/>
                </a:solidFill>
              </a:rPr>
              <a:t>لكن كيف يجب أن نصلي؟ ماذا يجب أن نطلب؟ هل يجب أن نصلي وحدنا أم مع الآخرين؟ هل تسمح لنا الصلاة فقط بالتحدث إلى الله، أم أنها تسمح لنا أيضا بالاستماع إليه؟</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0036F0A3-9CD9-3966-2BB3-107AE591CE1B}"/>
              </a:ext>
            </a:extLst>
          </p:cNvPr>
          <p:cNvSpPr txBox="1"/>
          <p:nvPr/>
        </p:nvSpPr>
        <p:spPr>
          <a:xfrm>
            <a:off x="76199" y="1569193"/>
            <a:ext cx="6669034" cy="461665"/>
          </a:xfrm>
          <a:prstGeom prst="rect">
            <a:avLst/>
          </a:prstGeom>
          <a:noFill/>
        </p:spPr>
        <p:txBody>
          <a:bodyPr wrap="square">
            <a:spAutoFit/>
          </a:bodyPr>
          <a:lstStyle/>
          <a:p>
            <a:pPr lvl="0" algn="r" rtl="1">
              <a:spcBef>
                <a:spcPts val="600"/>
              </a:spcBef>
              <a:defRPr/>
            </a:pPr>
            <a:r>
              <a:rPr lang="ar-SA" sz="2400" b="1" dirty="0">
                <a:solidFill>
                  <a:prstClr val="black"/>
                </a:solidFill>
              </a:rPr>
              <a:t>في مثل هذه الظروف، ستساعدنا صلوات إيليا وحنة وتشجعنا.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righ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2"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righ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2"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righ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2"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righ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2"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righ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2"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righ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2"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righ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2123658"/>
          </a:xfrm>
          <a:prstGeom prst="rect">
            <a:avLst/>
          </a:prstGeom>
          <a:noFill/>
        </p:spPr>
        <p:txBody>
          <a:bodyPr wrap="square">
            <a:spAutoFit/>
            <a:scene3d>
              <a:camera prst="orthographicFront"/>
              <a:lightRig rig="threePt" dir="t"/>
            </a:scene3d>
            <a:sp3d extrusionH="57150">
              <a:bevelT w="82550" h="38100" prst="coolSlant"/>
            </a:sp3d>
          </a:bodyPr>
          <a:lstStyle/>
          <a:p>
            <a:pPr algn="ctr" rtl="1"/>
            <a:r>
              <a:rPr lang="ar-SA" sz="6600" spc="300" dirty="0">
                <a:ln w="0"/>
                <a:solidFill>
                  <a:srgbClr val="7C2850"/>
                </a:solidFill>
                <a:effectLst>
                  <a:reflection blurRad="6350" stA="53000" endA="300" endPos="35500" dir="5400000" sy="-90000" algn="bl" rotWithShape="0"/>
                </a:effectLst>
              </a:rPr>
              <a:t>الصلوات في الأوقات الصعبة</a:t>
            </a:r>
            <a:endParaRPr lang="en" sz="6600" spc="300" dirty="0">
              <a:ln w="0"/>
              <a:solidFill>
                <a:srgbClr val="7C285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39693"/>
            <a:ext cx="12192000" cy="769441"/>
          </a:xfrm>
          <a:prstGeom prst="rect">
            <a:avLst/>
          </a:prstGeom>
          <a:noFill/>
        </p:spPr>
        <p:txBody>
          <a:bodyPr wrap="square">
            <a:spAutoFit/>
          </a:bodyPr>
          <a:lstStyle>
            <a:defPPr>
              <a:defRPr lang="es-ES"/>
            </a:defPPr>
            <a:lvl1pPr algn="ctr">
              <a:defRPr sz="4400" b="1">
                <a:ln w="6600">
                  <a:solidFill>
                    <a:schemeClr val="accent2"/>
                  </a:solidFill>
                  <a:prstDash val="solid"/>
                </a:ln>
                <a:solidFill>
                  <a:srgbClr val="FFFFFF"/>
                </a:solidFill>
                <a:effectLst>
                  <a:outerShdw dist="38100" dir="2700000" algn="tl" rotWithShape="0">
                    <a:schemeClr val="accent2"/>
                  </a:outerShdw>
                </a:effectLst>
              </a:defRPr>
            </a:lvl1pPr>
          </a:lstStyle>
          <a:p>
            <a:pPr rtl="1"/>
            <a:r>
              <a:rPr lang="ar-SA"/>
              <a:t>إيليا</a:t>
            </a:r>
            <a:r>
              <a:rPr lang="fr-FR"/>
              <a:t>: </a:t>
            </a:r>
            <a:r>
              <a:rPr lang="ar-SA" dirty="0"/>
              <a:t>الصلاة في وسط الأزمات </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891543"/>
            <a:ext cx="10887075" cy="707886"/>
          </a:xfrm>
          <a:prstGeom prst="rect">
            <a:avLst/>
          </a:prstGeom>
          <a:noFill/>
        </p:spPr>
        <p:txBody>
          <a:bodyPr wrap="square">
            <a:spAutoFit/>
          </a:bodyPr>
          <a:lstStyle>
            <a:defPPr>
              <a:defRPr lang="es-ES"/>
            </a:defPPr>
            <a:lvl1pPr algn="ctr">
              <a:defRPr b="1">
                <a:solidFill>
                  <a:schemeClr val="tx2">
                    <a:lumMod val="40000"/>
                    <a:lumOff val="60000"/>
                  </a:schemeClr>
                </a:solidFill>
                <a:effectLst>
                  <a:outerShdw blurRad="38100" dist="38100" dir="2700000" algn="tl">
                    <a:srgbClr val="000000"/>
                  </a:outerShdw>
                </a:effectLst>
                <a:latin typeface="Comic Sans MS" panose="030F0702030302020204" pitchFamily="66" charset="0"/>
              </a:defRPr>
            </a:lvl1pPr>
          </a:lstStyle>
          <a:p>
            <a:pPr rtl="1"/>
            <a:r>
              <a:rPr lang="en" sz="2000" dirty="0"/>
              <a:t>“</a:t>
            </a:r>
            <a:r>
              <a:rPr lang="ar-SA" sz="2000" dirty="0"/>
              <a:t>فقالَ: «قد غِرتُ غَيرَةً للرَّبِّ إلهِ الجُنودِ، لأنَّ بَني إسرائيلَ قد ترَكوا عَهدَكَ، ونَقَضوا مَذابِحَكَ، وقَتَلوا أنبياءَكَ بالسَّيفِ، فبَقيتُ أنا وحدي، وهُم يَطلُبونَ نَفسي ليأخُذوها»</a:t>
            </a:r>
            <a:r>
              <a:rPr lang="en" sz="2000" dirty="0"/>
              <a:t>” (</a:t>
            </a:r>
            <a:r>
              <a:rPr lang="ar-SA" sz="2000" dirty="0"/>
              <a:t>الملوك الأول </a:t>
            </a:r>
            <a:r>
              <a:rPr lang="fr-FR" sz="2000" dirty="0"/>
              <a:t>(10:19</a:t>
            </a:r>
            <a:r>
              <a:rPr lang="en" sz="2000" dirty="0"/>
              <a:t>)</a:t>
            </a:r>
            <a:endParaRPr lang="es-ES" sz="2000" dirty="0"/>
          </a:p>
        </p:txBody>
      </p:sp>
      <p:sp>
        <p:nvSpPr>
          <p:cNvPr id="6" name="CuadroTexto 5">
            <a:extLst>
              <a:ext uri="{FF2B5EF4-FFF2-40B4-BE49-F238E27FC236}">
                <a16:creationId xmlns:a16="http://schemas.microsoft.com/office/drawing/2014/main" id="{4762BD8B-B03A-EB73-9FF5-980D04A8CA5A}"/>
              </a:ext>
            </a:extLst>
          </p:cNvPr>
          <p:cNvSpPr txBox="1"/>
          <p:nvPr/>
        </p:nvSpPr>
        <p:spPr>
          <a:xfrm>
            <a:off x="2985389" y="1678886"/>
            <a:ext cx="8085692" cy="461665"/>
          </a:xfrm>
          <a:prstGeom prst="rect">
            <a:avLst/>
          </a:prstGeom>
          <a:noFill/>
        </p:spPr>
        <p:txBody>
          <a:bodyPr wrap="square" rtlCol="0">
            <a:spAutoFit/>
          </a:bodyPr>
          <a:lstStyle/>
          <a:p>
            <a:pPr algn="r" rtl="1">
              <a:spcBef>
                <a:spcPts val="600"/>
              </a:spcBef>
            </a:pPr>
            <a:r>
              <a:rPr lang="ar-SA" sz="2400" b="1" dirty="0"/>
              <a:t>كيف يجيب الله على صلواتنا وسط الأزمة؟</a:t>
            </a:r>
            <a:endParaRPr lang="en" sz="2400" b="1" dirty="0"/>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750992" y="2088458"/>
            <a:ext cx="6212158" cy="830997"/>
          </a:xfrm>
          <a:prstGeom prst="rect">
            <a:avLst/>
          </a:prstGeom>
          <a:noFill/>
        </p:spPr>
        <p:txBody>
          <a:bodyPr wrap="square">
            <a:spAutoFit/>
          </a:bodyPr>
          <a:lstStyle/>
          <a:p>
            <a:pPr algn="r" rtl="1">
              <a:spcBef>
                <a:spcPts val="600"/>
              </a:spcBef>
            </a:pPr>
            <a:r>
              <a:rPr lang="ar-SA" sz="2400" b="1" dirty="0"/>
              <a:t>بعد صلاة بسيطة من إيليا، استجاب الله فورا بالنار (1 ملوك </a:t>
            </a:r>
            <a:r>
              <a:rPr lang="fr-FR" sz="2400" b="1" dirty="0"/>
              <a:t>36:18</a:t>
            </a:r>
            <a:r>
              <a:rPr lang="ar-SA" sz="2400" b="1" dirty="0"/>
              <a:t>-38).</a:t>
            </a:r>
            <a:endParaRPr lang="en" sz="2400" b="1" dirty="0"/>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646266"/>
            <a:ext cx="6318251" cy="830997"/>
          </a:xfrm>
          <a:prstGeom prst="rect">
            <a:avLst/>
          </a:prstGeom>
          <a:noFill/>
        </p:spPr>
        <p:txBody>
          <a:bodyPr wrap="square">
            <a:spAutoFit/>
          </a:bodyPr>
          <a:lstStyle/>
          <a:p>
            <a:pPr algn="r" rtl="1"/>
            <a:r>
              <a:rPr lang="ar-SA" sz="2400" b="1" dirty="0"/>
              <a:t>عندما طلبَ إيليّا الموت، لم يُجِبْهُ اللهُ بكلمات، لكنَّه أرسلَ ملاكَهُ ليُطعِمَهُ</a:t>
            </a:r>
            <a:r>
              <a:rPr lang="es-ES" sz="2400" b="1" dirty="0"/>
              <a:t> </a:t>
            </a:r>
            <a:r>
              <a:rPr lang="ar-SA" sz="2400" b="1" dirty="0"/>
              <a:t>(الملوك الأوّل 19: 4-8).</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867362"/>
            <a:ext cx="6040994" cy="830997"/>
          </a:xfrm>
          <a:prstGeom prst="rect">
            <a:avLst/>
          </a:prstGeom>
          <a:noFill/>
        </p:spPr>
        <p:txBody>
          <a:bodyPr wrap="square">
            <a:spAutoFit/>
          </a:bodyPr>
          <a:lstStyle/>
          <a:p>
            <a:pPr lvl="0" algn="r" rtl="1">
              <a:spcBef>
                <a:spcPts val="600"/>
              </a:spcBef>
              <a:defRPr/>
            </a:pPr>
            <a:r>
              <a:rPr lang="ar-SA" sz="2400" b="1" dirty="0"/>
              <a:t>بعدَ سبعِ صلواتٍ طَلَبًا للمطر، أرسلَ اللهُ غيمةً صغيرةً تحوَّلت إلى عاصفةٍ قويّةٍ</a:t>
            </a:r>
            <a:r>
              <a:rPr lang="es-ES" sz="2400" b="1" dirty="0"/>
              <a:t> </a:t>
            </a:r>
            <a:r>
              <a:rPr lang="ar-SA" sz="2400" b="1" dirty="0"/>
              <a:t>(</a:t>
            </a:r>
            <a:r>
              <a:rPr lang="ar-SA" sz="2400" dirty="0"/>
              <a:t>الملوك الأوّل 18: 42-45</a:t>
            </a:r>
            <a:r>
              <a:rPr lang="ar-SA" sz="2400" b="1"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204073"/>
            <a:ext cx="6298540" cy="1569660"/>
          </a:xfrm>
          <a:prstGeom prst="rect">
            <a:avLst/>
          </a:prstGeom>
          <a:noFill/>
        </p:spPr>
        <p:txBody>
          <a:bodyPr wrap="square">
            <a:spAutoFit/>
          </a:bodyPr>
          <a:lstStyle/>
          <a:p>
            <a:pPr lvl="0" algn="r" rtl="1">
              <a:spcBef>
                <a:spcPts val="600"/>
              </a:spcBef>
              <a:defRPr/>
            </a:pPr>
            <a:r>
              <a:rPr lang="ar-SA" sz="2400" b="1" dirty="0"/>
              <a:t>إحدى الاستجابات كانت فوريّةً وعجيبة.</a:t>
            </a:r>
            <a:br>
              <a:rPr lang="ar-SA" sz="2400" b="1" dirty="0"/>
            </a:br>
            <a:r>
              <a:rPr lang="ar-SA" sz="2400" b="1" dirty="0"/>
              <a:t>وأخرى، بعدَ سبعِ مرّاتٍ من الصلاة، أرسلت المطرَ المطلوب.</a:t>
            </a:r>
            <a:br>
              <a:rPr lang="ar-SA" sz="2400" b="1" dirty="0"/>
            </a:br>
            <a:r>
              <a:rPr lang="ar-SA" sz="2400" b="1" dirty="0"/>
              <a:t>وأخيرًا، بعدَ أربعين يومًا، جاءت استجابةٌ بالكلام والتشجيع.</a:t>
            </a:r>
            <a:br>
              <a:rPr lang="ar-SA" sz="2400" b="1" dirty="0"/>
            </a:br>
            <a:r>
              <a:rPr lang="ar-SA" sz="2400" b="1" dirty="0"/>
              <a:t>اللهُ يعلمُ كيفَ ومتى يُجيبُ في كلِّ واحدةٍ من ظروفِنا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425170"/>
            <a:ext cx="6355821" cy="830997"/>
          </a:xfrm>
          <a:prstGeom prst="rect">
            <a:avLst/>
          </a:prstGeom>
          <a:noFill/>
        </p:spPr>
        <p:txBody>
          <a:bodyPr wrap="square">
            <a:spAutoFit/>
          </a:bodyPr>
          <a:lstStyle/>
          <a:p>
            <a:pPr lvl="0" algn="r" rtl="1">
              <a:spcBef>
                <a:spcPts val="600"/>
              </a:spcBef>
              <a:defRPr/>
            </a:pPr>
            <a:r>
              <a:rPr lang="ar-SA" sz="2400" b="1" dirty="0"/>
              <a:t>وهو مُكتئبٌ في المغارة، سمعَ إيليّا أخيرًا صوتَ اللهِ يُجيبُ صلاتَهُ اليائسة</a:t>
            </a:r>
            <a:r>
              <a:rPr lang="es-ES" sz="2400" b="1" dirty="0"/>
              <a:t> </a:t>
            </a:r>
            <a:r>
              <a:rPr lang="ar-SA" sz="2400" b="1" dirty="0"/>
              <a:t>(الملوك الأوّل 19: 9-18).</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righ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righ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1" y="10547"/>
            <a:ext cx="12191999" cy="769441"/>
          </a:xfrm>
          <a:prstGeom prst="rect">
            <a:avLst/>
          </a:prstGeom>
          <a:noFill/>
        </p:spPr>
        <p:txBody>
          <a:bodyPr wrap="square">
            <a:spAutoFit/>
          </a:bodyPr>
          <a:lstStyle>
            <a:defPPr>
              <a:defRPr lang="es-ES"/>
            </a:defPPr>
            <a:lvl1pPr algn="ctr">
              <a:defRPr sz="4400" b="1">
                <a:ln w="10160">
                  <a:solidFill>
                    <a:schemeClr val="accent5"/>
                  </a:solidFill>
                  <a:prstDash val="solid"/>
                </a:ln>
                <a:solidFill>
                  <a:srgbClr val="FFFFFF"/>
                </a:solidFill>
                <a:effectLst>
                  <a:outerShdw blurRad="38100" dist="22860" dir="5400000" algn="tl" rotWithShape="0">
                    <a:srgbClr val="000000">
                      <a:alpha val="96000"/>
                    </a:srgbClr>
                  </a:outerShdw>
                </a:effectLst>
              </a:defRPr>
            </a:lvl1pPr>
          </a:lstStyle>
          <a:p>
            <a:pPr rtl="1"/>
            <a:r>
              <a:rPr lang="ar-SA"/>
              <a:t>حَنَّةَ</a:t>
            </a:r>
            <a:r>
              <a:rPr lang="fr-FR"/>
              <a:t>: </a:t>
            </a:r>
            <a:r>
              <a:rPr lang="ar-SA" dirty="0"/>
              <a:t>استجابةٌ يبدو أنّها لا تأتي أبدًا </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400110"/>
          </a:xfrm>
          <a:prstGeom prst="rect">
            <a:avLst/>
          </a:prstGeom>
          <a:noFill/>
        </p:spPr>
        <p:txBody>
          <a:bodyPr wrap="square">
            <a:spAutoFit/>
          </a:bodyPr>
          <a:lstStyle/>
          <a:p>
            <a:pPr algn="ctr" rtl="1"/>
            <a:r>
              <a:rPr lang="en" b="1" dirty="0">
                <a:solidFill>
                  <a:srgbClr val="FFFF99"/>
                </a:solidFill>
                <a:effectLst>
                  <a:outerShdw blurRad="38100" dist="38100" dir="2700000" algn="tl">
                    <a:srgbClr val="000000"/>
                  </a:outerShdw>
                </a:effectLst>
                <a:latin typeface="Comic Sans MS" panose="030F0702030302020204" pitchFamily="66" charset="0"/>
              </a:rPr>
              <a:t>“</a:t>
            </a:r>
            <a:r>
              <a:rPr lang="ar-SA" sz="2000" b="1" dirty="0">
                <a:solidFill>
                  <a:srgbClr val="FFFF99"/>
                </a:solidFill>
                <a:effectLst>
                  <a:outerShdw blurRad="38100" dist="38100" dir="2700000" algn="tl">
                    <a:srgbClr val="000000"/>
                  </a:outerShdw>
                </a:effectLst>
                <a:latin typeface="Comic Sans MS" panose="030F0702030302020204" pitchFamily="66" charset="0"/>
              </a:rPr>
              <a:t>لأجلِ هذا الصَّبيِّ صَلَّيتُ فأعطانيَ الرَّبُّ سؤليَ الّذي سألتُهُ مِنْ لَدُنهُ</a:t>
            </a:r>
            <a:r>
              <a:rPr lang="en" sz="2000" b="1" dirty="0">
                <a:solidFill>
                  <a:srgbClr val="FFFF99"/>
                </a:solidFill>
                <a:effectLst>
                  <a:outerShdw blurRad="38100" dist="38100" dir="2700000" algn="tl">
                    <a:srgbClr val="000000"/>
                  </a:outerShdw>
                </a:effectLst>
                <a:latin typeface="Comic Sans MS" panose="030F0702030302020204" pitchFamily="66" charset="0"/>
              </a:rPr>
              <a:t>.” </a:t>
            </a:r>
            <a:r>
              <a:rPr lang="ar-SA" sz="1400" b="1" dirty="0">
                <a:solidFill>
                  <a:srgbClr val="FFFF99"/>
                </a:solidFill>
                <a:effectLst>
                  <a:outerShdw blurRad="38100" dist="38100" dir="2700000" algn="tl">
                    <a:srgbClr val="000000"/>
                  </a:outerShdw>
                </a:effectLst>
                <a:latin typeface="Comic Sans MS" panose="030F0702030302020204" pitchFamily="66" charset="0"/>
              </a:rPr>
              <a:t>صموئيل الأول </a:t>
            </a:r>
            <a:r>
              <a:rPr lang="fr-FR" sz="1400" b="1" dirty="0">
                <a:solidFill>
                  <a:srgbClr val="FFFF99"/>
                </a:solidFill>
                <a:effectLst>
                  <a:outerShdw blurRad="38100" dist="38100" dir="2700000" algn="tl">
                    <a:srgbClr val="000000"/>
                  </a:outerShdw>
                </a:effectLst>
                <a:latin typeface="Comic Sans MS" panose="030F0702030302020204" pitchFamily="66" charset="0"/>
              </a:rPr>
              <a:t>(27:1:</a:t>
            </a:r>
            <a:endParaRPr lang="en" sz="1400" b="1" dirty="0">
              <a:solidFill>
                <a:srgbClr val="FFFF99"/>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5" y="1117729"/>
            <a:ext cx="10205340" cy="830997"/>
          </a:xfrm>
          <a:prstGeom prst="rect">
            <a:avLst/>
          </a:prstGeom>
          <a:noFill/>
        </p:spPr>
        <p:txBody>
          <a:bodyPr wrap="square" rtlCol="0">
            <a:spAutoFit/>
          </a:bodyPr>
          <a:lstStyle/>
          <a:p>
            <a:pPr algn="r" rtl="1">
              <a:spcBef>
                <a:spcPts val="600"/>
              </a:spcBef>
            </a:pPr>
            <a:r>
              <a:rPr lang="ar-SA" sz="2400" b="1" dirty="0"/>
              <a:t>بدت صلاة حَنَّةَ من أجل طفل وكأنها صلاة استجاب الله لها بسرعة (بعد تسعة أشهر من الانتظار المفرح، بالطبع)</a:t>
            </a:r>
            <a:r>
              <a:rPr lang="es-ES" sz="2400" b="1" dirty="0"/>
              <a:t> </a:t>
            </a:r>
            <a:r>
              <a:rPr lang="ar-SA" sz="2400" b="1" dirty="0"/>
              <a:t>(صموئيل الأول 1: 9-20).</a:t>
            </a:r>
            <a:endParaRPr lang="en" sz="2400" b="1" dirty="0"/>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4002" y="4324350"/>
            <a:ext cx="2361744" cy="2361744"/>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870319"/>
            <a:ext cx="6180274" cy="830997"/>
          </a:xfrm>
          <a:prstGeom prst="rect">
            <a:avLst/>
          </a:prstGeom>
          <a:noFill/>
        </p:spPr>
        <p:txBody>
          <a:bodyPr wrap="square">
            <a:spAutoFit/>
          </a:bodyPr>
          <a:lstStyle/>
          <a:p>
            <a:pPr algn="r" rtl="1">
              <a:spcBef>
                <a:spcPts val="600"/>
              </a:spcBef>
            </a:pPr>
            <a:r>
              <a:rPr lang="ar-SA" sz="2400" b="1" dirty="0"/>
              <a:t>ومع ذلك، عندما نقرأ الآيات السابقة، نلاحظ أن هذا الجواب استغرق وقتا طويلا جدا ليصل (1 صموئيل 1:1-8).</a:t>
            </a:r>
            <a:endParaRPr lang="en" sz="2400" b="1" dirty="0"/>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39" y="4866752"/>
            <a:ext cx="7780735" cy="830997"/>
          </a:xfrm>
          <a:prstGeom prst="rect">
            <a:avLst/>
          </a:prstGeom>
          <a:noFill/>
        </p:spPr>
        <p:txBody>
          <a:bodyPr wrap="square">
            <a:spAutoFit/>
          </a:bodyPr>
          <a:lstStyle/>
          <a:p>
            <a:pPr algn="r" rtl="1">
              <a:spcBef>
                <a:spcPts val="600"/>
              </a:spcBef>
            </a:pPr>
            <a:r>
              <a:rPr lang="ar-SA" sz="2400" b="1" dirty="0"/>
              <a:t>أحيانا، قد يكون صمت الله بسبب </a:t>
            </a:r>
            <a:r>
              <a:rPr lang="ar-SA" sz="2400" b="1" dirty="0" err="1"/>
              <a:t>أنانيتنا</a:t>
            </a:r>
            <a:r>
              <a:rPr lang="ar-SA" sz="2400" b="1" dirty="0"/>
              <a:t> (يعقوب </a:t>
            </a:r>
            <a:r>
              <a:rPr lang="fr-FR" sz="2400" b="1" dirty="0"/>
              <a:t>3:4</a:t>
            </a:r>
            <a:r>
              <a:rPr lang="ar-SA" sz="2400" b="1" dirty="0"/>
              <a:t>); خطيئة عزيزة (مزمور </a:t>
            </a:r>
            <a:r>
              <a:rPr lang="fr-FR" sz="2400" b="1" dirty="0"/>
              <a:t>18:66</a:t>
            </a:r>
            <a:r>
              <a:rPr lang="ar-SA" sz="2400" b="1" dirty="0"/>
              <a:t>)؛ نقص الإيمان</a:t>
            </a:r>
            <a:r>
              <a:rPr lang="es-ES" sz="2400" b="1" dirty="0"/>
              <a:t> </a:t>
            </a:r>
            <a:r>
              <a:rPr lang="ar-SA" sz="2400" b="1" dirty="0"/>
              <a:t>(يعقوب </a:t>
            </a:r>
            <a:r>
              <a:rPr lang="fr-FR" sz="2400" b="1" dirty="0"/>
              <a:t>6:1</a:t>
            </a:r>
            <a:r>
              <a:rPr lang="ar-SA" sz="2400" b="1" dirty="0"/>
              <a:t>); أو، ببساطة، ليس الوقت المناسب.</a:t>
            </a:r>
            <a:endParaRPr lang="en" sz="2400" b="1" dirty="0"/>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50110" y="4114162"/>
            <a:ext cx="5403465" cy="830997"/>
          </a:xfrm>
          <a:prstGeom prst="rect">
            <a:avLst/>
          </a:prstGeom>
          <a:noFill/>
        </p:spPr>
        <p:txBody>
          <a:bodyPr wrap="square">
            <a:spAutoFit/>
          </a:bodyPr>
          <a:lstStyle/>
          <a:p>
            <a:pPr algn="r" rtl="1">
              <a:spcBef>
                <a:spcPts val="600"/>
              </a:spcBef>
            </a:pPr>
            <a:r>
              <a:rPr lang="ar-SA" sz="2400" b="1" dirty="0"/>
              <a:t>من هذه الزاوية، كم سنة قضت </a:t>
            </a:r>
            <a:r>
              <a:rPr lang="ar-SA" sz="2400" b="1" i="1" dirty="0"/>
              <a:t>حَنَّةَ</a:t>
            </a:r>
            <a:r>
              <a:rPr lang="ar-SA" sz="2400" b="1" dirty="0"/>
              <a:t> تسأل عن طفل دون أن تحصل على إجابة؟</a:t>
            </a:r>
            <a:endParaRPr lang="en" sz="2400" b="1" dirty="0"/>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622909"/>
            <a:ext cx="6176261" cy="1569660"/>
          </a:xfrm>
          <a:prstGeom prst="rect">
            <a:avLst/>
          </a:prstGeom>
          <a:noFill/>
        </p:spPr>
        <p:txBody>
          <a:bodyPr wrap="square">
            <a:spAutoFit/>
          </a:bodyPr>
          <a:lstStyle/>
          <a:p>
            <a:pPr lvl="0" algn="r" rtl="1">
              <a:spcBef>
                <a:spcPts val="600"/>
              </a:spcBef>
              <a:defRPr/>
            </a:pPr>
            <a:r>
              <a:rPr lang="ar-SA" sz="2400" b="1" dirty="0"/>
              <a:t>إحدى الاستجابات كانت فوريّةً وعجيبة.</a:t>
            </a:r>
            <a:br>
              <a:rPr lang="ar-SA" sz="2400" b="1" dirty="0"/>
            </a:br>
            <a:r>
              <a:rPr lang="ar-SA" sz="2400" b="1" dirty="0"/>
              <a:t>وأخرى، بعدَ سبعِ مرّاتٍ من الصلاة، أرسلت المطرَ المطلوب.</a:t>
            </a:r>
            <a:br>
              <a:rPr lang="ar-SA" sz="2400" b="1" dirty="0"/>
            </a:br>
            <a:r>
              <a:rPr lang="ar-SA" sz="2400" b="1" dirty="0"/>
              <a:t>وأخيرًا، بعدَ أربعين يومًا، جاءت استجابةٌ بالكلام والتشجيع.</a:t>
            </a:r>
            <a:br>
              <a:rPr lang="ar-SA" sz="2400" b="1" dirty="0"/>
            </a:br>
            <a:r>
              <a:rPr lang="ar-SA" sz="2400" b="1" dirty="0"/>
              <a:t>اللهُ يعلمُ كيفَ ومتى يُجيبُ في كلِّ واحدةٍ من ظروفِنا</a:t>
            </a:r>
            <a:endParaRPr lang="en" sz="2400" b="1" dirty="0">
              <a:solidFill>
                <a:prstClr val="black"/>
              </a:solidFill>
            </a:endParaRP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806920" y="5619344"/>
            <a:ext cx="7746653" cy="1200329"/>
          </a:xfrm>
          <a:prstGeom prst="rect">
            <a:avLst/>
          </a:prstGeom>
          <a:noFill/>
        </p:spPr>
        <p:txBody>
          <a:bodyPr wrap="square">
            <a:spAutoFit/>
          </a:bodyPr>
          <a:lstStyle/>
          <a:p>
            <a:pPr lvl="0" algn="r" rtl="1">
              <a:spcBef>
                <a:spcPts val="600"/>
              </a:spcBef>
              <a:defRPr/>
            </a:pPr>
            <a:r>
              <a:rPr lang="ar-SA" sz="2400" b="1" dirty="0">
                <a:solidFill>
                  <a:prstClr val="black"/>
                </a:solidFill>
              </a:rPr>
              <a:t>على أي حال، يرى الله الصورة الكاملة ويعرف ما هو الأفضل لنا (إرميا </a:t>
            </a:r>
            <a:r>
              <a:rPr lang="fr-FR" sz="2400" b="1" dirty="0">
                <a:solidFill>
                  <a:prstClr val="black"/>
                </a:solidFill>
              </a:rPr>
              <a:t>11:29</a:t>
            </a:r>
            <a:r>
              <a:rPr lang="ar-SA" sz="2400" b="1" dirty="0">
                <a:solidFill>
                  <a:prstClr val="black"/>
                </a:solidFill>
              </a:rPr>
              <a:t>). سيجيب دائما، في زمانه وطريقته الخاصة، على الصلاة التي تقدم بالإيمان (1 يوحنا </a:t>
            </a:r>
            <a:r>
              <a:rPr lang="fr-FR" sz="2400" b="1" dirty="0">
                <a:solidFill>
                  <a:prstClr val="black"/>
                </a:solidFill>
              </a:rPr>
              <a:t>14:5</a:t>
            </a:r>
            <a:r>
              <a:rPr lang="ar-SA" sz="2400" b="1" dirty="0">
                <a:solidFill>
                  <a:prstClr val="black"/>
                </a:solidFill>
              </a:rPr>
              <a:t>-15).</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righ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righ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828835"/>
            <a:ext cx="7216879" cy="1200329"/>
          </a:xfrm>
          <a:prstGeom prst="rect">
            <a:avLst/>
          </a:prstGeom>
          <a:noFill/>
        </p:spPr>
        <p:txBody>
          <a:bodyPr wrap="square">
            <a:spAutoFit/>
            <a:scene3d>
              <a:camera prst="orthographicFront"/>
              <a:lightRig rig="threePt" dir="t"/>
            </a:scene3d>
            <a:sp3d extrusionH="57150">
              <a:bevelT w="82550" h="38100" prst="coolSlant"/>
            </a:sp3d>
          </a:bodyPr>
          <a:lstStyle/>
          <a:p>
            <a:pPr algn="ctr" rtl="1"/>
            <a:r>
              <a:rPr lang="ar-SA"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صلوات نموذجية</a:t>
            </a:r>
            <a:endParaRPr lang="e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1" y="-87307"/>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4400" b="1">
                <a:ln/>
                <a:solidFill>
                  <a:schemeClr val="accent6"/>
                </a:solidFill>
              </a:defRPr>
            </a:lvl1pPr>
          </a:lstStyle>
          <a:p>
            <a:pPr rtl="1"/>
            <a:r>
              <a:rPr lang="ar-SA"/>
              <a:t>يسوع المسيح</a:t>
            </a:r>
            <a:r>
              <a:rPr lang="fr-FR"/>
              <a:t>: </a:t>
            </a:r>
            <a:r>
              <a:rPr lang="ar-SA" dirty="0"/>
              <a:t>مضمون الصلاة </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400110"/>
          </a:xfrm>
          <a:prstGeom prst="rect">
            <a:avLst/>
          </a:prstGeom>
          <a:noFill/>
        </p:spPr>
        <p:txBody>
          <a:bodyPr wrap="square">
            <a:spAutoFit/>
          </a:bodyPr>
          <a:lstStyle/>
          <a:p>
            <a:pPr algn="ctr" rtl="1"/>
            <a:r>
              <a:rPr lang="en" sz="2000" b="1" dirty="0">
                <a:solidFill>
                  <a:schemeClr val="accent5">
                    <a:lumMod val="50000"/>
                  </a:schemeClr>
                </a:solidFill>
                <a:latin typeface="Comic Sans MS" panose="030F0702030302020204" pitchFamily="66" charset="0"/>
              </a:rPr>
              <a:t>“</a:t>
            </a:r>
            <a:r>
              <a:rPr lang="ar-SA" sz="2000" b="1" dirty="0">
                <a:solidFill>
                  <a:schemeClr val="accent5">
                    <a:lumMod val="50000"/>
                  </a:schemeClr>
                </a:solidFill>
                <a:latin typeface="Comic Sans MS" panose="030F0702030302020204" pitchFamily="66" charset="0"/>
              </a:rPr>
              <a:t>«فصَلّوا أنتُمْ هكذا: أبانا الّذي في السماواتِ، ليَتَقَدَّسِ اسمُكَ.</a:t>
            </a:r>
            <a:r>
              <a:rPr lang="en" sz="2000" b="1" dirty="0">
                <a:solidFill>
                  <a:schemeClr val="accent5">
                    <a:lumMod val="50000"/>
                  </a:schemeClr>
                </a:solidFill>
                <a:latin typeface="Comic Sans MS" panose="030F0702030302020204" pitchFamily="66" charset="0"/>
              </a:rPr>
              <a:t>’ “</a:t>
            </a:r>
            <a:r>
              <a:rPr lang="ar-SA" sz="1600" b="1" dirty="0">
                <a:solidFill>
                  <a:schemeClr val="accent5">
                    <a:lumMod val="50000"/>
                  </a:schemeClr>
                </a:solidFill>
                <a:latin typeface="Comic Sans MS" panose="030F0702030302020204" pitchFamily="66" charset="0"/>
              </a:rPr>
              <a:t>متى </a:t>
            </a:r>
            <a:r>
              <a:rPr lang="fr-FR" sz="1600" b="1" dirty="0">
                <a:solidFill>
                  <a:schemeClr val="accent5">
                    <a:lumMod val="50000"/>
                  </a:schemeClr>
                </a:solidFill>
                <a:latin typeface="Comic Sans MS" panose="030F0702030302020204" pitchFamily="66" charset="0"/>
              </a:rPr>
              <a:t>(9:6</a:t>
            </a:r>
            <a:r>
              <a:rPr lang="en" sz="16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095625" y="1385166"/>
            <a:ext cx="3958316" cy="1569660"/>
          </a:xfrm>
          <a:prstGeom prst="rect">
            <a:avLst/>
          </a:prstGeom>
          <a:noFill/>
        </p:spPr>
        <p:txBody>
          <a:bodyPr wrap="square" rtlCol="0">
            <a:spAutoFit/>
          </a:bodyPr>
          <a:lstStyle/>
          <a:p>
            <a:pPr algn="r" rtl="1">
              <a:spcBef>
                <a:spcPts val="600"/>
              </a:spcBef>
            </a:pPr>
            <a:r>
              <a:rPr lang="ar-SA" sz="2400" b="1" dirty="0"/>
              <a:t>إنَّ الصلواتِ الطويلةَ والمتكلَّفةَ التي تُقالُ بقصدِ إبهارِ الناسِ ونَيلِ مديحِ السامعين ليست هي طريقةَ الصلاةِ التي علَّمنا إيّاها يسوع (متى 6: 5-8)</a:t>
            </a:r>
            <a:endParaRPr lang="es-ES" sz="2400" b="1" dirty="0"/>
          </a:p>
        </p:txBody>
      </p:sp>
      <p:sp>
        <p:nvSpPr>
          <p:cNvPr id="7" name="CuadroTexto 6">
            <a:extLst>
              <a:ext uri="{FF2B5EF4-FFF2-40B4-BE49-F238E27FC236}">
                <a16:creationId xmlns:a16="http://schemas.microsoft.com/office/drawing/2014/main" id="{1EC6925E-3156-58BF-9C7A-4025E2CEE601}"/>
              </a:ext>
            </a:extLst>
          </p:cNvPr>
          <p:cNvSpPr txBox="1"/>
          <p:nvPr/>
        </p:nvSpPr>
        <p:spPr>
          <a:xfrm>
            <a:off x="0" y="4940868"/>
            <a:ext cx="6980993" cy="1938992"/>
          </a:xfrm>
          <a:prstGeom prst="rect">
            <a:avLst/>
          </a:prstGeom>
          <a:noFill/>
        </p:spPr>
        <p:txBody>
          <a:bodyPr wrap="square">
            <a:spAutoFit/>
          </a:bodyPr>
          <a:lstStyle/>
          <a:p>
            <a:pPr algn="r" rtl="1">
              <a:spcBef>
                <a:spcPts val="600"/>
              </a:spcBef>
            </a:pPr>
            <a:r>
              <a:rPr lang="ar-SA" sz="2400" b="1" dirty="0"/>
              <a:t>«تعلَّموا أن تُصلّوا صلواتٍ قصيرة ومباشرة، طالبين فقط ما تحتاجون إليه. وتعلَّموا أن تُصلّوا بصوتٍ لا يسمعه إلا الله. لا تُقدِّموا صلواتٍ مصطنعة، بل طلباتٍ صادقة نابعة من الإحساس العميق، تُعبِّر عن جوع النفس إلى خبز الحياة.»</a:t>
            </a:r>
            <a:br>
              <a:rPr lang="ar-SA" sz="2400" b="1" dirty="0"/>
            </a:br>
            <a:r>
              <a:rPr lang="ar-SA" sz="2400" b="1" dirty="0"/>
              <a:t>(إلن ج. </a:t>
            </a:r>
            <a:r>
              <a:rPr lang="ar-SA" sz="2400" b="1" dirty="0" err="1"/>
              <a:t>هوايت</a:t>
            </a:r>
            <a:r>
              <a:rPr lang="ar-SA" sz="2400" b="1" dirty="0"/>
              <a:t>، "دعوتنا السامية"، 4 مايو)</a:t>
            </a:r>
            <a:endParaRPr lang="en" sz="2400"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6" y="3347682"/>
            <a:ext cx="3862544" cy="1200329"/>
          </a:xfrm>
          <a:prstGeom prst="rect">
            <a:avLst/>
          </a:prstGeom>
          <a:noFill/>
        </p:spPr>
        <p:txBody>
          <a:bodyPr wrap="square" rtlCol="0">
            <a:spAutoFit/>
          </a:bodyPr>
          <a:lstStyle/>
          <a:p>
            <a:pPr algn="r" rtl="1">
              <a:spcBef>
                <a:spcPts val="600"/>
              </a:spcBef>
            </a:pPr>
            <a:r>
              <a:rPr lang="ar-SA" sz="2400" b="1" dirty="0"/>
              <a:t>يجب أن تكون صلواتنا صادقة وبسيطة، بلغة يومية. الصلاة جزء أساسي من حياتنا.</a:t>
            </a:r>
            <a:endParaRPr lang="en" sz="2400" b="1" dirty="0"/>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566" y="1271985"/>
            <a:ext cx="3116602"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91865"/>
            <a:ext cx="609178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يسوع المسيح: مضمون الصلاة </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3222047230"/>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3097731" y="1112877"/>
            <a:ext cx="5996539" cy="461665"/>
          </a:xfrm>
          <a:prstGeom prst="rect">
            <a:avLst/>
          </a:prstGeom>
          <a:noFill/>
        </p:spPr>
        <p:txBody>
          <a:bodyPr wrap="square" rtlCol="0">
            <a:spAutoFit/>
          </a:bodyPr>
          <a:lstStyle/>
          <a:p>
            <a:pPr lvl="0" algn="ctr" rtl="1">
              <a:spcBef>
                <a:spcPts val="600"/>
              </a:spcBef>
            </a:pPr>
            <a:r>
              <a:rPr lang="ar-SA" sz="2400" b="1" dirty="0">
                <a:solidFill>
                  <a:prstClr val="white"/>
                </a:solidFill>
                <a:effectLst>
                  <a:outerShdw blurRad="38100" dist="38100" dir="2700000" algn="tl">
                    <a:srgbClr val="000000">
                      <a:alpha val="43137"/>
                    </a:srgbClr>
                  </a:outerShdw>
                </a:effectLst>
              </a:rPr>
              <a:t>هذا هو نموذج الصلاة الذي منحنا إياه يسوع:</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32912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righ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righ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righ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righ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righ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righ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righ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2"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righ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866</TotalTime>
  <Words>1235</Words>
  <Application>Microsoft Office PowerPoint</Application>
  <PresentationFormat>Panorámica</PresentationFormat>
  <Paragraphs>81</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vt:lpstr>
      <vt:lpstr>Aptos Display</vt:lpstr>
      <vt:lpstr>Arial</vt:lpstr>
      <vt:lpstr>Comic Sans MS</vt:lpstr>
      <vt:lpstr>Constantia</vt:lpstr>
      <vt:lpstr>lato</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145</cp:revision>
  <dcterms:created xsi:type="dcterms:W3CDTF">2026-03-28T16:46:47Z</dcterms:created>
  <dcterms:modified xsi:type="dcterms:W3CDTF">2026-05-13T14:19:52Z</dcterms:modified>
</cp:coreProperties>
</file>