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ar-SA" sz="2400" b="1" dirty="0">
              <a:solidFill>
                <a:schemeClr val="bg1"/>
              </a:solidFill>
            </a:rPr>
            <a:t>الخطيئة</a:t>
          </a:r>
          <a:endParaRPr lang="es-ES" sz="2400" dirty="0">
            <a:solidFill>
              <a:schemeClr val="bg1"/>
            </a:solidFill>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1">
            <a:buFontTx/>
            <a:buBlip>
              <a:blip xmlns:r="http://schemas.openxmlformats.org/officeDocument/2006/relationships" r:embed="rId1"/>
            </a:buBlip>
          </a:pPr>
          <a:r>
            <a:rPr lang="ar-SA" sz="2400" b="1" dirty="0">
              <a:solidFill>
                <a:schemeClr val="accent5">
                  <a:lumMod val="50000"/>
                </a:schemeClr>
              </a:solidFill>
            </a:rPr>
            <a:t>تجنب الإغراء</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1">
            <a:buFontTx/>
            <a:buBlip>
              <a:blip xmlns:r="http://schemas.openxmlformats.org/officeDocument/2006/relationships" r:embed="rId1"/>
            </a:buBlip>
          </a:pPr>
          <a:r>
            <a:rPr lang="ar-SA" sz="2400" b="1" dirty="0">
              <a:solidFill>
                <a:schemeClr val="accent5">
                  <a:lumMod val="50000"/>
                </a:schemeClr>
              </a:solidFill>
            </a:rPr>
            <a:t>نصائح لتجنب الخطيئة</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ar-SA" sz="2400" b="1" dirty="0">
              <a:solidFill>
                <a:schemeClr val="bg1"/>
              </a:solidFill>
            </a:rPr>
            <a:t>الشريعة</a:t>
          </a:r>
          <a:endParaRPr lang="es-ES" sz="2400" dirty="0">
            <a:solidFill>
              <a:schemeClr val="bg1"/>
            </a:solidFill>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1">
            <a:buSzPct val="140000"/>
            <a:buFontTx/>
            <a:buBlip>
              <a:blip xmlns:r="http://schemas.openxmlformats.org/officeDocument/2006/relationships" r:embed="rId2"/>
            </a:buBlip>
          </a:pPr>
          <a:r>
            <a:rPr lang="ar-SA" sz="2400" b="1" dirty="0">
              <a:solidFill>
                <a:schemeClr val="accent3">
                  <a:lumMod val="50000"/>
                </a:schemeClr>
              </a:solidFill>
            </a:rPr>
            <a:t>الشريعة والخطيئة</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ar-SA" sz="2400" b="1" dirty="0">
              <a:effectLst>
                <a:outerShdw blurRad="38100" dist="38100" dir="2700000" algn="tl">
                  <a:srgbClr val="000000"/>
                </a:outerShdw>
              </a:effectLst>
            </a:rPr>
            <a:t>الإنجيل</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1">
            <a:buSzPct val="120000"/>
            <a:buFontTx/>
            <a:buBlip>
              <a:blip xmlns:r="http://schemas.openxmlformats.org/officeDocument/2006/relationships" r:embed="rId3"/>
            </a:buBlip>
          </a:pPr>
          <a:r>
            <a:rPr lang="ar-SA" sz="2400" b="1" dirty="0">
              <a:solidFill>
                <a:schemeClr val="accent6">
                  <a:lumMod val="50000"/>
                </a:schemeClr>
              </a:solidFill>
            </a:rPr>
            <a:t>الإنجيل والشريعة</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1">
            <a:buSzPct val="120000"/>
            <a:buFontTx/>
            <a:buBlip>
              <a:blip xmlns:r="http://schemas.openxmlformats.org/officeDocument/2006/relationships" r:embed="rId3"/>
            </a:buBlip>
          </a:pPr>
          <a:r>
            <a:rPr lang="ar-SA" sz="2400" b="1" dirty="0">
              <a:solidFill>
                <a:schemeClr val="accent6">
                  <a:lumMod val="50000"/>
                </a:schemeClr>
              </a:solidFill>
            </a:rPr>
            <a:t>مبني على الصخرة</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val="rev"/>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pPr rtl="1"/>
          <a:r>
            <a:rPr lang="ar-SA" sz="2000" b="1" dirty="0"/>
            <a:t>تجنب الذهاب إلى أماكن قد ترتكب فيها الذنوب. (مرقس </a:t>
          </a:r>
          <a:r>
            <a:rPr lang="fr-FR" sz="2000" b="1" dirty="0"/>
            <a:t>45:9</a:t>
          </a:r>
          <a:r>
            <a:rPr lang="ar-SA" sz="2000" b="1" dirty="0"/>
            <a:t>؛ أيوب </a:t>
          </a:r>
          <a:r>
            <a:rPr lang="fr-FR" sz="2000" b="1" dirty="0"/>
            <a:t>11:23</a:t>
          </a:r>
          <a:r>
            <a:rPr lang="ar-SA" sz="2000" b="1" dirty="0"/>
            <a:t>). على سبيل المثال، الذهاب إلى ملهى ليلي.</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pPr rtl="1"/>
          <a:r>
            <a:rPr lang="ar-SA" sz="2000" b="1" dirty="0"/>
            <a:t>تجنب مشاهدة الأشياء التي قد تقودك إلى الخطيئة (مرقس </a:t>
          </a:r>
          <a:r>
            <a:rPr lang="fr-FR" sz="2000" b="1" dirty="0"/>
            <a:t>47:9</a:t>
          </a:r>
          <a:r>
            <a:rPr lang="ar-SA" sz="2000" b="1" dirty="0"/>
            <a:t>؛ أيوب </a:t>
          </a:r>
          <a:r>
            <a:rPr lang="fr-FR" sz="2000" b="1" dirty="0"/>
            <a:t>1:31</a:t>
          </a:r>
          <a:r>
            <a:rPr lang="ar-SA" sz="2000" b="1" dirty="0"/>
            <a:t>). على سبيل المثال، مشاهدة الأفلام التي تحتوي على مشاهد غير لائقة.</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pPr rtl="1"/>
          <a:r>
            <a:rPr lang="ar-SA" sz="2000" b="1" dirty="0"/>
            <a:t>تجنب القيام بأشياء قد تقودك إلى الخطيئة (مرقس </a:t>
          </a:r>
          <a:r>
            <a:rPr lang="fr-FR" sz="2000" b="1" dirty="0"/>
            <a:t>43:9</a:t>
          </a:r>
          <a:r>
            <a:rPr lang="ar-SA" sz="2000" b="1" dirty="0"/>
            <a:t>؛ أيوب </a:t>
          </a:r>
          <a:r>
            <a:rPr lang="fr-FR" sz="2000" b="1" dirty="0"/>
            <a:t>12:23</a:t>
          </a:r>
          <a:r>
            <a:rPr lang="ar-SA" sz="2000" b="1" dirty="0"/>
            <a:t>). على سبيل المثال، شراء الكحول</a:t>
          </a:r>
          <a:r>
            <a:rPr lang="en"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9866" custLinFactNeighborY="3147"/>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X="-11459" custLinFactNeighborY="40358"/>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X="-16596" custLinFactNeighborY="43162"/>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pPr rtl="1"/>
          <a:r>
            <a:rPr lang="ar-SA" sz="2400" b="1" dirty="0"/>
            <a:t>لا تظن أنك مكتف ذاتيا (1 </a:t>
          </a:r>
          <a:r>
            <a:rPr lang="ar-SA" sz="2400" b="1" dirty="0" err="1"/>
            <a:t>كورنثوس</a:t>
          </a:r>
          <a:r>
            <a:rPr lang="fr-FR" sz="2400" b="1" dirty="0"/>
            <a:t>10:12 </a:t>
          </a:r>
          <a:r>
            <a:rPr lang="ar-SA" sz="2400" b="1" dirty="0"/>
            <a:t>)</a:t>
          </a:r>
          <a:endParaRPr lang="es-ES" sz="2400" dirty="0"/>
        </a:p>
      </dgm:t>
    </dgm:pt>
    <dgm:pt modelId="{F4A64A9D-B9EC-412A-A84B-6833F0EB1381}" type="parTrans" cxnId="{E52207DD-BA6C-4469-AD8F-79B34FA087E7}">
      <dgm:prSet/>
      <dgm:spPr/>
      <dgm:t>
        <a:bodyPr/>
        <a:lstStyle/>
        <a:p>
          <a:endParaRPr lang="es-ES" sz="2400"/>
        </a:p>
      </dgm:t>
    </dgm:pt>
    <dgm:pt modelId="{45C36825-9CB4-4912-A22D-4852481B5D11}" type="sibTrans" cxnId="{E52207DD-BA6C-4469-AD8F-79B34FA087E7}">
      <dgm:prSet/>
      <dgm:spPr/>
      <dgm:t>
        <a:bodyPr/>
        <a:lstStyle/>
        <a:p>
          <a:endParaRPr lang="es-ES" sz="2400"/>
        </a:p>
      </dgm:t>
    </dgm:pt>
    <dgm:pt modelId="{BA6A28FF-DC7E-4964-B2B9-A2D8112C9C80}">
      <dgm:prSet custT="1"/>
      <dgm:spPr>
        <a:solidFill>
          <a:schemeClr val="accent1">
            <a:lumMod val="60000"/>
            <a:lumOff val="40000"/>
          </a:schemeClr>
        </a:solidFill>
      </dgm:spPr>
      <dgm:t>
        <a:bodyPr/>
        <a:lstStyle/>
        <a:p>
          <a:pPr rtl="1"/>
          <a:r>
            <a:rPr lang="ar-SA" sz="2400" b="1" dirty="0"/>
            <a:t>توقف عن إخبار الجميع كم أنت جيد، وكن متواضعا مثل يسوع (متى6: 2)</a:t>
          </a:r>
          <a:endParaRPr lang="es-ES" sz="2400" dirty="0"/>
        </a:p>
      </dgm:t>
    </dgm:pt>
    <dgm:pt modelId="{58F6B824-EDC7-4E48-A748-D2E01A2CF2A9}" type="parTrans" cxnId="{6199E992-61E6-4C8E-BDB1-7138C698D6EC}">
      <dgm:prSet/>
      <dgm:spPr/>
      <dgm:t>
        <a:bodyPr/>
        <a:lstStyle/>
        <a:p>
          <a:endParaRPr lang="es-ES" sz="2400"/>
        </a:p>
      </dgm:t>
    </dgm:pt>
    <dgm:pt modelId="{084828A7-4D2F-4AEB-9C7B-19B38DBCB8A8}" type="sibTrans" cxnId="{6199E992-61E6-4C8E-BDB1-7138C698D6EC}">
      <dgm:prSet/>
      <dgm:spPr/>
      <dgm:t>
        <a:bodyPr/>
        <a:lstStyle/>
        <a:p>
          <a:endParaRPr lang="es-ES" sz="2400"/>
        </a:p>
      </dgm:t>
    </dgm:pt>
    <dgm:pt modelId="{1D38D7AB-35A3-4551-92F2-5879D30183E2}">
      <dgm:prSet custT="1"/>
      <dgm:spPr/>
      <dgm:t>
        <a:bodyPr/>
        <a:lstStyle/>
        <a:p>
          <a:pPr rtl="1"/>
          <a:r>
            <a:rPr lang="ar-SA" sz="2400" b="1" dirty="0"/>
            <a:t>افعل كل ما يلزم لمحو الشهوة من قلبك (متى</a:t>
          </a:r>
          <a:r>
            <a:rPr lang="fr-FR" sz="2400" b="1" dirty="0"/>
            <a:t>29-28:5 </a:t>
          </a:r>
          <a:r>
            <a:rPr lang="ar-SA" sz="2400" b="1" dirty="0"/>
            <a:t>)</a:t>
          </a:r>
          <a:endParaRPr lang="es-ES" sz="2400" dirty="0"/>
        </a:p>
      </dgm:t>
    </dgm:pt>
    <dgm:pt modelId="{7309ADB6-D97B-41C4-AD46-A83007ABA36A}" type="parTrans" cxnId="{EDFF206A-0947-40D4-93F6-04577C9ABE59}">
      <dgm:prSet/>
      <dgm:spPr/>
      <dgm:t>
        <a:bodyPr/>
        <a:lstStyle/>
        <a:p>
          <a:endParaRPr lang="es-ES" sz="2400"/>
        </a:p>
      </dgm:t>
    </dgm:pt>
    <dgm:pt modelId="{1488F7C4-28C2-46D6-93CF-841C8BC8F88E}" type="sibTrans" cxnId="{EDFF206A-0947-40D4-93F6-04577C9ABE59}">
      <dgm:prSet/>
      <dgm:spPr/>
      <dgm:t>
        <a:bodyPr/>
        <a:lstStyle/>
        <a:p>
          <a:endParaRPr lang="es-ES" sz="2400"/>
        </a:p>
      </dgm:t>
    </dgm:pt>
    <dgm:pt modelId="{6F487468-4F2E-4888-8FE8-F0C6D9FF8C0D}">
      <dgm:prSet custT="1"/>
      <dgm:spPr/>
      <dgm:t>
        <a:bodyPr/>
        <a:lstStyle/>
        <a:p>
          <a:pPr rtl="1"/>
          <a:r>
            <a:rPr lang="ar-SA" sz="2400" b="1" dirty="0"/>
            <a:t>توقف عن انتقاد الآخرين وحكمهم (1 </a:t>
          </a:r>
          <a:r>
            <a:rPr lang="ar-SA" sz="2400" b="1" dirty="0" err="1"/>
            <a:t>كورنثوس</a:t>
          </a:r>
          <a:r>
            <a:rPr lang="ar-SA" sz="2400" b="1" dirty="0"/>
            <a:t> </a:t>
          </a:r>
          <a:r>
            <a:rPr lang="fr-FR" sz="2400" b="1" dirty="0"/>
            <a:t>5:4</a:t>
          </a:r>
          <a:r>
            <a:rPr lang="ar-SA" sz="2400" b="1" dirty="0"/>
            <a:t>)</a:t>
          </a:r>
          <a:endParaRPr lang="es-ES" sz="2400" dirty="0"/>
        </a:p>
      </dgm:t>
    </dgm:pt>
    <dgm:pt modelId="{BC3B90D9-793C-44E1-AE02-DACBAEEBDF4E}" type="parTrans" cxnId="{4556428A-F6F8-4A4A-A343-67688F973C48}">
      <dgm:prSet/>
      <dgm:spPr/>
      <dgm:t>
        <a:bodyPr/>
        <a:lstStyle/>
        <a:p>
          <a:endParaRPr lang="es-ES" sz="2400"/>
        </a:p>
      </dgm:t>
    </dgm:pt>
    <dgm:pt modelId="{519B945B-FE0B-46B3-BC99-C48F1A3CE485}" type="sibTrans" cxnId="{4556428A-F6F8-4A4A-A343-67688F973C48}">
      <dgm:prSet/>
      <dgm:spPr/>
      <dgm:t>
        <a:bodyPr/>
        <a:lstStyle/>
        <a:p>
          <a:endParaRPr lang="es-ES" sz="2400"/>
        </a:p>
      </dgm:t>
    </dgm:pt>
    <dgm:pt modelId="{6153C5EA-95B9-4F10-BBEF-5052CCEB0196}">
      <dgm:prSet custT="1"/>
      <dgm:spPr/>
      <dgm:t>
        <a:bodyPr/>
        <a:lstStyle/>
        <a:p>
          <a:pPr rtl="1"/>
          <a:r>
            <a:rPr lang="ar-SA" sz="2400" b="1" dirty="0"/>
            <a:t>لا تكره أعدائك، بل صل من أجلهم (متى </a:t>
          </a:r>
          <a:r>
            <a:rPr lang="fr-FR" sz="2400" b="1" dirty="0"/>
            <a:t>44:5</a:t>
          </a:r>
          <a:r>
            <a:rPr lang="ar-SA" sz="2400" b="1" dirty="0"/>
            <a:t>)</a:t>
          </a:r>
          <a:endParaRPr lang="es-ES" sz="2400" dirty="0"/>
        </a:p>
      </dgm:t>
    </dgm:pt>
    <dgm:pt modelId="{D980A680-9748-430D-8637-28E7FFE94E59}" type="parTrans" cxnId="{44B2EA85-515E-44BF-A988-667D8EEB8746}">
      <dgm:prSet/>
      <dgm:spPr/>
      <dgm:t>
        <a:bodyPr/>
        <a:lstStyle/>
        <a:p>
          <a:endParaRPr lang="es-ES" sz="2400"/>
        </a:p>
      </dgm:t>
    </dgm:pt>
    <dgm:pt modelId="{4CAAA404-A1C2-4F2C-851A-43409101014B}" type="sibTrans" cxnId="{44B2EA85-515E-44BF-A988-667D8EEB8746}">
      <dgm:prSet/>
      <dgm:spPr/>
      <dgm:t>
        <a:bodyPr/>
        <a:lstStyle/>
        <a:p>
          <a:endParaRPr lang="es-ES" sz="2400"/>
        </a:p>
      </dgm:t>
    </dgm:pt>
    <dgm:pt modelId="{9077B3CB-908E-46B6-83B7-94F2F5EDC423}">
      <dgm:prSet custT="1"/>
      <dgm:spPr/>
      <dgm:t>
        <a:bodyPr/>
        <a:lstStyle/>
        <a:p>
          <a:pPr rtl="1"/>
          <a:r>
            <a:rPr lang="ar-SA" sz="2400" b="1" dirty="0"/>
            <a:t>توقف عن الغضب </a:t>
          </a:r>
          <a:r>
            <a:rPr lang="fr-FR" sz="2400" b="1" dirty="0"/>
            <a:t> </a:t>
          </a:r>
          <a:r>
            <a:rPr lang="ar-SA" sz="2400" b="1" dirty="0"/>
            <a:t>على من حولك (متى </a:t>
          </a:r>
          <a:r>
            <a:rPr lang="fr-FR" sz="2400" b="1" dirty="0"/>
            <a:t>22:5</a:t>
          </a:r>
          <a:r>
            <a:rPr lang="ar-SA" sz="2400" b="1" dirty="0"/>
            <a:t>)</a:t>
          </a:r>
          <a:endParaRPr lang="es-ES" sz="2400" dirty="0"/>
        </a:p>
      </dgm:t>
    </dgm:pt>
    <dgm:pt modelId="{5797365E-58E6-43E5-8BAC-82CB36A6C236}" type="parTrans" cxnId="{E00C1790-F7EC-4A4B-A839-07DEEA29A740}">
      <dgm:prSet/>
      <dgm:spPr/>
      <dgm:t>
        <a:bodyPr/>
        <a:lstStyle/>
        <a:p>
          <a:endParaRPr lang="es-ES" sz="2400"/>
        </a:p>
      </dgm:t>
    </dgm:pt>
    <dgm:pt modelId="{F33C1D21-50AF-4E23-8920-3A2EC893C556}" type="sibTrans" cxnId="{E00C1790-F7EC-4A4B-A839-07DEEA29A740}">
      <dgm:prSet/>
      <dgm:spPr/>
      <dgm:t>
        <a:bodyPr/>
        <a:lstStyle/>
        <a:p>
          <a:endParaRPr lang="es-ES" sz="2400"/>
        </a:p>
      </dgm:t>
    </dgm:pt>
    <dgm:pt modelId="{52E75C8C-4C48-4EA3-B0BD-25D9B294E67E}" type="pres">
      <dgm:prSet presAssocID="{242D6D66-B850-47E2-B7EA-4CBFB1550486}" presName="linearFlow" presStyleCnt="0">
        <dgm:presLayoutVars>
          <dgm:dir val="rev"/>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00000" custLinFactNeighborX="380233" custLinFactNeighborY="-62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00000" custLinFactNeighborX="380233"/>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00000" custLinFactNeighborX="380233" custLinFactNeighborY="7492"/>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00000" custLinFactNeighborX="380233" custLinFactNeighborY="3805"/>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156" custLinFactNeighborY="-3805">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00000" custLinFactNeighborX="380233" custLinFactNeighborY="-3805"/>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00000" custLinFactNeighborX="380233" custLinFactNeighborY="-7611"/>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ar-SA" sz="2400" b="1" dirty="0">
              <a:solidFill>
                <a:schemeClr val="tx1"/>
              </a:solidFill>
            </a:rPr>
            <a:t>القانون يحدد ماهية الخطيئة</a:t>
          </a:r>
          <a:endParaRPr lang="es-ES" sz="2400" dirty="0">
            <a:solidFill>
              <a:schemeClr val="tx1"/>
            </a:solidFill>
          </a:endParaRPr>
        </a:p>
      </dgm:t>
    </dgm:pt>
    <dgm:pt modelId="{1A61DAB2-B36C-4873-A979-8701D6B870E9}" type="parTrans" cxnId="{9DD4AC7F-16EE-4B21-9CD8-7D4718E44685}">
      <dgm:prSet/>
      <dgm:spPr/>
      <dgm:t>
        <a:bodyPr/>
        <a:lstStyle/>
        <a:p>
          <a:endParaRPr lang="es-ES" sz="24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400"/>
        </a:p>
      </dgm:t>
    </dgm:pt>
    <dgm:pt modelId="{352D32F5-4E7E-4925-AEAE-D4FF0F22E803}">
      <dgm:prSet custT="1"/>
      <dgm:spPr>
        <a:effectLst>
          <a:outerShdw blurRad="50800" dist="38100" dir="2700000" algn="tl" rotWithShape="0">
            <a:prstClr val="black">
              <a:alpha val="40000"/>
            </a:prstClr>
          </a:outerShdw>
        </a:effectLst>
      </dgm:spPr>
      <dgm:t>
        <a:bodyPr/>
        <a:lstStyle/>
        <a:p>
          <a:r>
            <a:rPr lang="ar-SA" sz="2400" b="1" dirty="0">
              <a:solidFill>
                <a:schemeClr val="tx1"/>
              </a:solidFill>
            </a:rPr>
            <a:t>عندما نخطئ نحكم علينا بالموت الأبدي</a:t>
          </a:r>
          <a:endParaRPr lang="es-ES" sz="2400" dirty="0">
            <a:solidFill>
              <a:schemeClr val="tx1"/>
            </a:solidFill>
          </a:endParaRPr>
        </a:p>
      </dgm:t>
    </dgm:pt>
    <dgm:pt modelId="{249FEEB9-8C54-47C3-BB00-5F8C9FE67945}" type="parTrans" cxnId="{1697C5E1-BEF9-4527-8EDE-915FE5CFDD0D}">
      <dgm:prSet/>
      <dgm:spPr/>
      <dgm:t>
        <a:bodyPr/>
        <a:lstStyle/>
        <a:p>
          <a:endParaRPr lang="es-ES" sz="24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400"/>
        </a:p>
      </dgm:t>
    </dgm:pt>
    <dgm:pt modelId="{FCAA6A03-8335-4EE3-89B5-7430CADCA249}">
      <dgm:prSet custT="1"/>
      <dgm:spPr>
        <a:effectLst>
          <a:outerShdw blurRad="50800" dist="38100" dir="2700000" algn="tl" rotWithShape="0">
            <a:prstClr val="black">
              <a:alpha val="40000"/>
            </a:prstClr>
          </a:outerShdw>
        </a:effectLst>
      </dgm:spPr>
      <dgm:t>
        <a:bodyPr/>
        <a:lstStyle/>
        <a:p>
          <a:r>
            <a:rPr lang="ar-SA" sz="2400" b="1" dirty="0">
              <a:solidFill>
                <a:schemeClr val="tx1"/>
              </a:solidFill>
            </a:rPr>
            <a:t>الشريعة غير قادرة على مغفرة الخطيئة</a:t>
          </a:r>
          <a:endParaRPr lang="es-ES" sz="2400" dirty="0">
            <a:solidFill>
              <a:schemeClr val="tx1"/>
            </a:solidFill>
          </a:endParaRPr>
        </a:p>
      </dgm:t>
    </dgm:pt>
    <dgm:pt modelId="{64F90AB7-0C79-40F6-8338-D836EFA42224}" type="parTrans" cxnId="{248A3D18-14AA-4921-A5C4-23F1BAB5D59D}">
      <dgm:prSet/>
      <dgm:spPr/>
      <dgm:t>
        <a:bodyPr/>
        <a:lstStyle/>
        <a:p>
          <a:endParaRPr lang="es-ES" sz="24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400"/>
        </a:p>
      </dgm:t>
    </dgm:pt>
    <dgm:pt modelId="{23BA439E-5288-4E64-BAD5-1951EFEF9F9C}">
      <dgm:prSet custT="1"/>
      <dgm:spPr>
        <a:effectLst>
          <a:outerShdw blurRad="50800" dist="38100" dir="2700000" algn="tl" rotWithShape="0">
            <a:prstClr val="black">
              <a:alpha val="40000"/>
            </a:prstClr>
          </a:outerShdw>
        </a:effectLst>
      </dgm:spPr>
      <dgm:t>
        <a:bodyPr/>
        <a:lstStyle/>
        <a:p>
          <a:r>
            <a:rPr lang="ar-SA" sz="2400" b="1" dirty="0">
              <a:effectLst>
                <a:outerShdw blurRad="38100" dist="38100" dir="2700000" algn="tl">
                  <a:srgbClr val="000000"/>
                </a:outerShdw>
              </a:effectLst>
            </a:rPr>
            <a:t>عانى يسوع من الموت الأبدي ليدفع ثمن خطايانا</a:t>
          </a:r>
          <a:endParaRPr lang="es-ES" sz="24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4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400"/>
        </a:p>
      </dgm:t>
    </dgm:pt>
    <dgm:pt modelId="{F4BC2122-C8BB-4361-8E6B-89B0B595E450}">
      <dgm:prSet custT="1"/>
      <dgm:spPr>
        <a:effectLst>
          <a:outerShdw blurRad="50800" dist="38100" dir="2700000" algn="tl" rotWithShape="0">
            <a:prstClr val="black">
              <a:alpha val="40000"/>
            </a:prstClr>
          </a:outerShdw>
        </a:effectLst>
      </dgm:spPr>
      <dgm:t>
        <a:bodyPr/>
        <a:lstStyle/>
        <a:p>
          <a:r>
            <a:rPr lang="ar-SA" sz="2400" b="1" dirty="0">
              <a:effectLst>
                <a:outerShdw blurRad="38100" dist="38100" dir="2700000" algn="tl">
                  <a:srgbClr val="000000"/>
                </a:outerShdw>
              </a:effectLst>
            </a:rPr>
            <a:t>عندما نقبل تضحية يسوع، تغفر خطايانا</a:t>
          </a:r>
          <a:endParaRPr lang="es-ES" sz="24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4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400"/>
        </a:p>
      </dgm:t>
    </dgm:pt>
    <dgm:pt modelId="{30BDA8BA-1B02-4A8A-A9A0-BE65FE71576A}">
      <dgm:prSet custT="1"/>
      <dgm:spPr>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outerShdw>
              </a:effectLst>
            </a:rPr>
            <a:t>وبمجرد أن يغفر، نحافظ على الشريعة حتى لا نخطئ مرة أخرى </a:t>
          </a:r>
          <a:br>
            <a:rPr lang="es-ES" sz="2400" b="1" dirty="0">
              <a:effectLst>
                <a:outerShdw blurRad="38100" dist="38100" dir="2700000" algn="tl">
                  <a:srgbClr val="000000"/>
                </a:outerShdw>
              </a:effectLst>
            </a:rPr>
          </a:br>
          <a:r>
            <a:rPr lang="ar-SA" sz="2400" b="1" dirty="0">
              <a:effectLst>
                <a:outerShdw blurRad="38100" dist="38100" dir="2700000" algn="tl">
                  <a:srgbClr val="000000"/>
                </a:outerShdw>
              </a:effectLst>
            </a:rPr>
            <a:t>(1 يوحنا </a:t>
          </a:r>
          <a:r>
            <a:rPr lang="fr-FR" sz="2400" b="1" dirty="0">
              <a:effectLst>
                <a:outerShdw blurRad="38100" dist="38100" dir="2700000" algn="tl">
                  <a:srgbClr val="000000"/>
                </a:outerShdw>
              </a:effectLst>
            </a:rPr>
            <a:t>1:2</a:t>
          </a:r>
          <a:r>
            <a:rPr lang="ar-SA" sz="2400" b="1" dirty="0">
              <a:effectLst>
                <a:outerShdw blurRad="38100" dist="38100" dir="2700000" algn="tl">
                  <a:srgbClr val="000000"/>
                </a:outerShdw>
              </a:effectLst>
            </a:rPr>
            <a:t>)</a:t>
          </a:r>
          <a:endParaRPr lang="es-ES" sz="24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400"/>
        </a:p>
      </dgm:t>
    </dgm:pt>
    <dgm:pt modelId="{0A05C47B-27D3-4655-BCC1-A82319958ACF}" type="sibTrans" cxnId="{72B16264-CE05-4CED-9C32-AF784B9849C9}">
      <dgm:prSet/>
      <dgm:spPr/>
      <dgm:t>
        <a:bodyPr/>
        <a:lstStyle/>
        <a:p>
          <a:endParaRPr lang="es-ES" sz="2400"/>
        </a:p>
      </dgm:t>
    </dgm:pt>
    <dgm:pt modelId="{549C1A2A-937D-44C5-8EEE-D3DAC88187FA}" type="pres">
      <dgm:prSet presAssocID="{0A05BC29-6230-4024-82BB-9D1BE7CF60F8}" presName="diagram" presStyleCnt="0">
        <dgm:presLayoutVars>
          <dgm:dir val="rev"/>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6114434"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r" defTabSz="1066800" rtl="1">
            <a:lnSpc>
              <a:spcPct val="90000"/>
            </a:lnSpc>
            <a:spcBef>
              <a:spcPct val="0"/>
            </a:spcBef>
            <a:spcAft>
              <a:spcPct val="15000"/>
            </a:spcAft>
            <a:buFontTx/>
            <a:buBlip>
              <a:blip xmlns:r="http://schemas.openxmlformats.org/officeDocument/2006/relationships" r:embed="rId1"/>
            </a:buBlip>
          </a:pPr>
          <a:r>
            <a:rPr lang="ar-SA" sz="2400" b="1" kern="1200" dirty="0">
              <a:solidFill>
                <a:schemeClr val="accent5">
                  <a:lumMod val="50000"/>
                </a:schemeClr>
              </a:solidFill>
            </a:rPr>
            <a:t>تجنب الإغراء</a:t>
          </a:r>
          <a:endParaRPr lang="es-ES" sz="2400" kern="1200" dirty="0">
            <a:solidFill>
              <a:schemeClr val="accent5">
                <a:lumMod val="50000"/>
              </a:schemeClr>
            </a:solidFill>
          </a:endParaRPr>
        </a:p>
        <a:p>
          <a:pPr marL="355600" lvl="1" indent="-355600" algn="r" defTabSz="1066800" rtl="1">
            <a:lnSpc>
              <a:spcPct val="90000"/>
            </a:lnSpc>
            <a:spcBef>
              <a:spcPct val="0"/>
            </a:spcBef>
            <a:spcAft>
              <a:spcPct val="15000"/>
            </a:spcAft>
            <a:buFontTx/>
            <a:buBlip>
              <a:blip xmlns:r="http://schemas.openxmlformats.org/officeDocument/2006/relationships" r:embed="rId1"/>
            </a:buBlip>
          </a:pPr>
          <a:r>
            <a:rPr lang="ar-SA" sz="2400" b="1" kern="1200" dirty="0">
              <a:solidFill>
                <a:schemeClr val="accent5">
                  <a:lumMod val="50000"/>
                </a:schemeClr>
              </a:solidFill>
            </a:rPr>
            <a:t>نصائح لتجنب الخطيئة</a:t>
          </a:r>
          <a:endParaRPr lang="es-ES" sz="2400" kern="1200" dirty="0">
            <a:solidFill>
              <a:schemeClr val="accent5">
                <a:lumMod val="50000"/>
              </a:schemeClr>
            </a:solidFill>
          </a:endParaRPr>
        </a:p>
      </dsp:txBody>
      <dsp:txXfrm>
        <a:off x="6158567" y="54013"/>
        <a:ext cx="2434943" cy="1839389"/>
      </dsp:txXfrm>
    </dsp:sp>
    <dsp:sp modelId="{764D55A5-FCD3-4914-85B6-6B501B964A83}">
      <dsp:nvSpPr>
        <dsp:cNvPr id="0" name=""/>
        <dsp:cNvSpPr/>
      </dsp:nvSpPr>
      <dsp:spPr>
        <a:xfrm>
          <a:off x="6114434"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rPr>
            <a:t>الخطيئة</a:t>
          </a:r>
          <a:endParaRPr lang="es-ES" sz="2400" kern="1200" dirty="0">
            <a:solidFill>
              <a:schemeClr val="bg1"/>
            </a:solidFill>
            <a:effectLst>
              <a:outerShdw blurRad="38100" dist="38100" dir="2700000" algn="tl">
                <a:srgbClr val="000000"/>
              </a:outerShdw>
            </a:effectLst>
          </a:endParaRPr>
        </a:p>
      </dsp:txBody>
      <dsp:txXfrm>
        <a:off x="6860736" y="1893403"/>
        <a:ext cx="1776907" cy="809914"/>
      </dsp:txXfrm>
    </dsp:sp>
    <dsp:sp modelId="{8F28401E-E283-4120-B2F0-7BC6372CE328}">
      <dsp:nvSpPr>
        <dsp:cNvPr id="0" name=""/>
        <dsp:cNvSpPr/>
      </dsp:nvSpPr>
      <dsp:spPr>
        <a:xfrm>
          <a:off x="5906235"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31642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r" defTabSz="1066800" rtl="1">
            <a:lnSpc>
              <a:spcPct val="90000"/>
            </a:lnSpc>
            <a:spcBef>
              <a:spcPct val="0"/>
            </a:spcBef>
            <a:spcAft>
              <a:spcPct val="15000"/>
            </a:spcAft>
            <a:buSzPct val="140000"/>
            <a:buFontTx/>
            <a:buBlip>
              <a:blip xmlns:r="http://schemas.openxmlformats.org/officeDocument/2006/relationships" r:embed="rId3"/>
            </a:buBlip>
          </a:pPr>
          <a:r>
            <a:rPr lang="ar-SA" sz="2400" b="1" kern="1200" dirty="0">
              <a:solidFill>
                <a:schemeClr val="accent3">
                  <a:lumMod val="50000"/>
                </a:schemeClr>
              </a:solidFill>
            </a:rPr>
            <a:t>الشريعة والخطيئة</a:t>
          </a:r>
          <a:endParaRPr lang="es-ES" sz="2400" kern="1200" dirty="0">
            <a:solidFill>
              <a:schemeClr val="accent3">
                <a:lumMod val="50000"/>
              </a:schemeClr>
            </a:solidFill>
          </a:endParaRPr>
        </a:p>
      </dsp:txBody>
      <dsp:txXfrm>
        <a:off x="3208371" y="54013"/>
        <a:ext cx="2434943" cy="1839389"/>
      </dsp:txXfrm>
    </dsp:sp>
    <dsp:sp modelId="{7B7B2313-826C-48DF-9700-CE3C0E35CEB8}">
      <dsp:nvSpPr>
        <dsp:cNvPr id="0" name=""/>
        <dsp:cNvSpPr/>
      </dsp:nvSpPr>
      <dsp:spPr>
        <a:xfrm>
          <a:off x="31642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rPr>
            <a:t>الشريعة</a:t>
          </a:r>
          <a:endParaRPr lang="es-ES" sz="2400" kern="1200" dirty="0">
            <a:solidFill>
              <a:schemeClr val="bg1"/>
            </a:solidFill>
            <a:effectLst>
              <a:outerShdw blurRad="38100" dist="38100" dir="2700000" algn="tl">
                <a:srgbClr val="000000"/>
              </a:outerShdw>
            </a:effectLst>
          </a:endParaRPr>
        </a:p>
      </dsp:txBody>
      <dsp:txXfrm>
        <a:off x="3910539" y="1893403"/>
        <a:ext cx="1776907" cy="809914"/>
      </dsp:txXfrm>
    </dsp:sp>
    <dsp:sp modelId="{31A34F0A-E5D1-44E5-B86A-1D0601EC44D8}">
      <dsp:nvSpPr>
        <dsp:cNvPr id="0" name=""/>
        <dsp:cNvSpPr/>
      </dsp:nvSpPr>
      <dsp:spPr>
        <a:xfrm>
          <a:off x="2956038"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214041"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r" defTabSz="1066800" rtl="1">
            <a:lnSpc>
              <a:spcPct val="90000"/>
            </a:lnSpc>
            <a:spcBef>
              <a:spcPct val="0"/>
            </a:spcBef>
            <a:spcAft>
              <a:spcPct val="15000"/>
            </a:spcAft>
            <a:buSzPct val="120000"/>
            <a:buFontTx/>
            <a:buBlip>
              <a:blip xmlns:r="http://schemas.openxmlformats.org/officeDocument/2006/relationships" r:embed="rId5"/>
            </a:buBlip>
          </a:pPr>
          <a:r>
            <a:rPr lang="ar-SA" sz="2400" b="1" kern="1200" dirty="0">
              <a:solidFill>
                <a:schemeClr val="accent6">
                  <a:lumMod val="50000"/>
                </a:schemeClr>
              </a:solidFill>
            </a:rPr>
            <a:t>الإنجيل والشريعة</a:t>
          </a:r>
          <a:endParaRPr lang="es-ES" sz="2400" kern="1200" dirty="0">
            <a:solidFill>
              <a:schemeClr val="accent6">
                <a:lumMod val="50000"/>
              </a:schemeClr>
            </a:solidFill>
          </a:endParaRPr>
        </a:p>
        <a:p>
          <a:pPr marL="269875" lvl="1" indent="-269875" algn="r" defTabSz="1066800" rtl="1">
            <a:lnSpc>
              <a:spcPct val="90000"/>
            </a:lnSpc>
            <a:spcBef>
              <a:spcPct val="0"/>
            </a:spcBef>
            <a:spcAft>
              <a:spcPct val="15000"/>
            </a:spcAft>
            <a:buSzPct val="120000"/>
            <a:buFontTx/>
            <a:buBlip>
              <a:blip xmlns:r="http://schemas.openxmlformats.org/officeDocument/2006/relationships" r:embed="rId5"/>
            </a:buBlip>
          </a:pPr>
          <a:r>
            <a:rPr lang="ar-SA" sz="2400" b="1" kern="1200" dirty="0">
              <a:solidFill>
                <a:schemeClr val="accent6">
                  <a:lumMod val="50000"/>
                </a:schemeClr>
              </a:solidFill>
            </a:rPr>
            <a:t>مبني على الصخرة</a:t>
          </a:r>
          <a:endParaRPr lang="es-ES" sz="2400" kern="1200" dirty="0">
            <a:solidFill>
              <a:schemeClr val="accent6">
                <a:lumMod val="50000"/>
              </a:schemeClr>
            </a:solidFill>
          </a:endParaRPr>
        </a:p>
      </dsp:txBody>
      <dsp:txXfrm>
        <a:off x="258174" y="54013"/>
        <a:ext cx="2434943" cy="1839389"/>
      </dsp:txXfrm>
    </dsp:sp>
    <dsp:sp modelId="{4A9A4F1A-D5FF-458A-B9CB-A55D90981938}">
      <dsp:nvSpPr>
        <dsp:cNvPr id="0" name=""/>
        <dsp:cNvSpPr/>
      </dsp:nvSpPr>
      <dsp:spPr>
        <a:xfrm>
          <a:off x="214041"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outerShdw>
              </a:effectLst>
            </a:rPr>
            <a:t>الإنجيل</a:t>
          </a:r>
          <a:endParaRPr lang="es-ES" sz="2400" kern="1200" dirty="0">
            <a:effectLst>
              <a:outerShdw blurRad="38100" dist="38100" dir="2700000" algn="tl">
                <a:srgbClr val="000000"/>
              </a:outerShdw>
            </a:effectLst>
          </a:endParaRPr>
        </a:p>
      </dsp:txBody>
      <dsp:txXfrm>
        <a:off x="960342" y="1893403"/>
        <a:ext cx="1776907" cy="809914"/>
      </dsp:txXfrm>
    </dsp:sp>
    <dsp:sp modelId="{73B51779-CE85-45C5-99FB-6D2C9624B6DE}">
      <dsp:nvSpPr>
        <dsp:cNvPr id="0" name=""/>
        <dsp:cNvSpPr/>
      </dsp:nvSpPr>
      <dsp:spPr>
        <a:xfrm>
          <a:off x="5841"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79084"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623331"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623331" y="970318"/>
        <a:ext cx="1426087" cy="1417393"/>
      </dsp:txXfrm>
    </dsp:sp>
    <dsp:sp modelId="{A3E26721-2A91-4149-9137-02C2D254B38D}">
      <dsp:nvSpPr>
        <dsp:cNvPr id="0" name=""/>
        <dsp:cNvSpPr/>
      </dsp:nvSpPr>
      <dsp:spPr>
        <a:xfrm>
          <a:off x="2019468" y="218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745142" y="52938"/>
          <a:ext cx="5753170"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تجنب القيام بأشياء قد تقودك إلى الخطيئة (مرقس </a:t>
          </a:r>
          <a:r>
            <a:rPr lang="fr-FR" sz="2000" b="1" kern="1200" dirty="0"/>
            <a:t>43:9</a:t>
          </a:r>
          <a:r>
            <a:rPr lang="ar-SA" sz="2000" b="1" kern="1200" dirty="0"/>
            <a:t>؛ أيوب </a:t>
          </a:r>
          <a:r>
            <a:rPr lang="fr-FR" sz="2000" b="1" kern="1200" dirty="0"/>
            <a:t>12:23</a:t>
          </a:r>
          <a:r>
            <a:rPr lang="ar-SA" sz="2000" b="1" kern="1200" dirty="0"/>
            <a:t>). على سبيل المثال، شراء الكحول</a:t>
          </a:r>
          <a:r>
            <a:rPr lang="en" sz="2000" b="1" kern="1200" dirty="0"/>
            <a:t>.</a:t>
          </a:r>
          <a:endParaRPr lang="es-ES" sz="2000" kern="1200" dirty="0"/>
        </a:p>
      </dsp:txBody>
      <dsp:txXfrm>
        <a:off x="2745142" y="52938"/>
        <a:ext cx="5753170" cy="637827"/>
      </dsp:txXfrm>
    </dsp:sp>
    <dsp:sp modelId="{B2A20C54-1088-424E-804D-69E4B512CA18}">
      <dsp:nvSpPr>
        <dsp:cNvPr id="0" name=""/>
        <dsp:cNvSpPr/>
      </dsp:nvSpPr>
      <dsp:spPr>
        <a:xfrm>
          <a:off x="2009308" y="101181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720223" y="911696"/>
          <a:ext cx="5753170"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تجنب الذهاب إلى أماكن قد ترتكب فيها الذنوب. (مرقس </a:t>
          </a:r>
          <a:r>
            <a:rPr lang="fr-FR" sz="2000" b="1" kern="1200" dirty="0"/>
            <a:t>45:9</a:t>
          </a:r>
          <a:r>
            <a:rPr lang="ar-SA" sz="2000" b="1" kern="1200" dirty="0"/>
            <a:t>؛ أيوب </a:t>
          </a:r>
          <a:r>
            <a:rPr lang="fr-FR" sz="2000" b="1" kern="1200" dirty="0"/>
            <a:t>11:23</a:t>
          </a:r>
          <a:r>
            <a:rPr lang="ar-SA" sz="2000" b="1" kern="1200" dirty="0"/>
            <a:t>). على سبيل المثال، الذهاب إلى ملهى ليلي.</a:t>
          </a:r>
          <a:endParaRPr lang="es-ES" sz="2000" kern="1200" dirty="0"/>
        </a:p>
      </dsp:txBody>
      <dsp:txXfrm>
        <a:off x="2720223" y="911696"/>
        <a:ext cx="5753170" cy="637827"/>
      </dsp:txXfrm>
    </dsp:sp>
    <dsp:sp modelId="{AA7CAD85-152C-4DA1-BE5F-17040AE02EF1}">
      <dsp:nvSpPr>
        <dsp:cNvPr id="0" name=""/>
        <dsp:cNvSpPr/>
      </dsp:nvSpPr>
      <dsp:spPr>
        <a:xfrm>
          <a:off x="1976542" y="1782336"/>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720223" y="1811817"/>
          <a:ext cx="5753170"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تجنب مشاهدة الأشياء التي قد تقودك إلى الخطيئة (مرقس </a:t>
          </a:r>
          <a:r>
            <a:rPr lang="fr-FR" sz="2000" b="1" kern="1200" dirty="0"/>
            <a:t>47:9</a:t>
          </a:r>
          <a:r>
            <a:rPr lang="ar-SA" sz="2000" b="1" kern="1200" dirty="0"/>
            <a:t>؛ أيوب </a:t>
          </a:r>
          <a:r>
            <a:rPr lang="fr-FR" sz="2000" b="1" kern="1200" dirty="0"/>
            <a:t>1:31</a:t>
          </a:r>
          <a:r>
            <a:rPr lang="ar-SA" sz="2000" b="1" kern="1200" dirty="0"/>
            <a:t>). على سبيل المثال، مشاهدة الأفلام التي تحتوي على مشاهد غير لائقة.</a:t>
          </a:r>
          <a:endParaRPr lang="es-ES" sz="2000" kern="1200" dirty="0"/>
        </a:p>
      </dsp:txBody>
      <dsp:txXfrm>
        <a:off x="2720223" y="1811817"/>
        <a:ext cx="5753170"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لا تظن أنك مكتف ذاتيا (1 </a:t>
          </a:r>
          <a:r>
            <a:rPr lang="ar-SA" sz="2400" b="1" kern="1200" dirty="0" err="1"/>
            <a:t>كورنثوس</a:t>
          </a:r>
          <a:r>
            <a:rPr lang="fr-FR" sz="2400" b="1" kern="1200" dirty="0"/>
            <a:t>10:12 </a:t>
          </a:r>
          <a:r>
            <a:rPr lang="ar-SA" sz="2400" b="1" kern="1200" dirty="0"/>
            <a:t>)</a:t>
          </a:r>
          <a:endParaRPr lang="es-ES" sz="2400" kern="1200" dirty="0"/>
        </a:p>
      </dsp:txBody>
      <dsp:txXfrm>
        <a:off x="148120" y="1656"/>
        <a:ext cx="11453258" cy="266990"/>
      </dsp:txXfrm>
    </dsp:sp>
    <dsp:sp modelId="{3213DDB5-0679-482B-9AA0-FF14C80DC8DF}">
      <dsp:nvSpPr>
        <dsp:cNvPr id="0" name=""/>
        <dsp:cNvSpPr/>
      </dsp:nvSpPr>
      <dsp:spPr>
        <a:xfrm>
          <a:off x="11396374" y="1"/>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توقف عن إخبار الجميع كم أنت جيد، وكن متواضعا مثل يسوع (متى6: 2)</a:t>
          </a:r>
          <a:endParaRPr lang="es-ES" sz="2400" kern="1200" dirty="0"/>
        </a:p>
      </dsp:txBody>
      <dsp:txXfrm>
        <a:off x="148120" y="335394"/>
        <a:ext cx="11453258" cy="266990"/>
      </dsp:txXfrm>
    </dsp:sp>
    <dsp:sp modelId="{1314028B-8612-47D6-9989-7E3B3DFE2F55}">
      <dsp:nvSpPr>
        <dsp:cNvPr id="0" name=""/>
        <dsp:cNvSpPr/>
      </dsp:nvSpPr>
      <dsp:spPr>
        <a:xfrm>
          <a:off x="11396374"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افعل كل ما يلزم لمحو الشهوة من قلبك (متى</a:t>
          </a:r>
          <a:r>
            <a:rPr lang="fr-FR" sz="2400" b="1" kern="1200" dirty="0"/>
            <a:t>29-28:5 </a:t>
          </a:r>
          <a:r>
            <a:rPr lang="ar-SA" sz="2400" b="1" kern="1200" dirty="0"/>
            <a:t>)</a:t>
          </a:r>
          <a:endParaRPr lang="es-ES" sz="2400" kern="1200" dirty="0"/>
        </a:p>
      </dsp:txBody>
      <dsp:txXfrm>
        <a:off x="148120" y="669132"/>
        <a:ext cx="11453258" cy="266990"/>
      </dsp:txXfrm>
    </dsp:sp>
    <dsp:sp modelId="{AED96934-9202-408D-8EC9-40816174A2E8}">
      <dsp:nvSpPr>
        <dsp:cNvPr id="0" name=""/>
        <dsp:cNvSpPr/>
      </dsp:nvSpPr>
      <dsp:spPr>
        <a:xfrm>
          <a:off x="11396374" y="68913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a:off x="148120" y="992710"/>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توقف عن انتقاد الآخرين وحكمهم (1 </a:t>
          </a:r>
          <a:r>
            <a:rPr lang="ar-SA" sz="2400" b="1" kern="1200" dirty="0" err="1"/>
            <a:t>كورنثوس</a:t>
          </a:r>
          <a:r>
            <a:rPr lang="ar-SA" sz="2400" b="1" kern="1200" dirty="0"/>
            <a:t> </a:t>
          </a:r>
          <a:r>
            <a:rPr lang="fr-FR" sz="2400" b="1" kern="1200" dirty="0"/>
            <a:t>5:4</a:t>
          </a:r>
          <a:r>
            <a:rPr lang="ar-SA" sz="2400" b="1" kern="1200" dirty="0"/>
            <a:t>)</a:t>
          </a:r>
          <a:endParaRPr lang="es-ES" sz="2400" kern="1200" dirty="0"/>
        </a:p>
      </dsp:txBody>
      <dsp:txXfrm>
        <a:off x="148120" y="992710"/>
        <a:ext cx="11453258" cy="266990"/>
      </dsp:txXfrm>
    </dsp:sp>
    <dsp:sp modelId="{C222E026-6500-452F-8E5D-A5D788E6E348}">
      <dsp:nvSpPr>
        <dsp:cNvPr id="0" name=""/>
        <dsp:cNvSpPr/>
      </dsp:nvSpPr>
      <dsp:spPr>
        <a:xfrm>
          <a:off x="11396374" y="1013028"/>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لا تكره أعدائك، بل صل من أجلهم (متى </a:t>
          </a:r>
          <a:r>
            <a:rPr lang="fr-FR" sz="2400" b="1" kern="1200" dirty="0"/>
            <a:t>44:5</a:t>
          </a:r>
          <a:r>
            <a:rPr lang="ar-SA" sz="2400" b="1" kern="1200" dirty="0"/>
            <a:t>)</a:t>
          </a:r>
          <a:endParaRPr lang="es-ES" sz="2400" kern="1200" dirty="0"/>
        </a:p>
      </dsp:txBody>
      <dsp:txXfrm>
        <a:off x="148120" y="1336607"/>
        <a:ext cx="11453258" cy="266990"/>
      </dsp:txXfrm>
    </dsp:sp>
    <dsp:sp modelId="{8A62EF47-03FE-4E05-A828-F18B93F5A850}">
      <dsp:nvSpPr>
        <dsp:cNvPr id="0" name=""/>
        <dsp:cNvSpPr/>
      </dsp:nvSpPr>
      <dsp:spPr>
        <a:xfrm>
          <a:off x="11396374" y="1326448"/>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91440" rIns="117735"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توقف عن الغضب </a:t>
          </a:r>
          <a:r>
            <a:rPr lang="fr-FR" sz="2400" b="1" kern="1200" dirty="0"/>
            <a:t> </a:t>
          </a:r>
          <a:r>
            <a:rPr lang="ar-SA" sz="2400" b="1" kern="1200" dirty="0"/>
            <a:t>على من حولك (متى </a:t>
          </a:r>
          <a:r>
            <a:rPr lang="fr-FR" sz="2400" b="1" kern="1200" dirty="0"/>
            <a:t>22:5</a:t>
          </a:r>
          <a:r>
            <a:rPr lang="ar-SA" sz="2400" b="1" kern="1200" dirty="0"/>
            <a:t>)</a:t>
          </a:r>
          <a:endParaRPr lang="es-ES" sz="2400" kern="1200" dirty="0"/>
        </a:p>
      </dsp:txBody>
      <dsp:txXfrm>
        <a:off x="148120" y="1670345"/>
        <a:ext cx="11453258" cy="266990"/>
      </dsp:txXfrm>
    </dsp:sp>
    <dsp:sp modelId="{68D44722-E960-4DDF-8D4D-F1B33AB18C36}">
      <dsp:nvSpPr>
        <dsp:cNvPr id="0" name=""/>
        <dsp:cNvSpPr/>
      </dsp:nvSpPr>
      <dsp:spPr>
        <a:xfrm>
          <a:off x="11396374" y="165002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9898264"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القانون يحدد ماهية الخطيئة</a:t>
          </a:r>
          <a:endParaRPr lang="es-ES" sz="2400" kern="1200" dirty="0">
            <a:solidFill>
              <a:schemeClr val="tx1"/>
            </a:solidFill>
          </a:endParaRPr>
        </a:p>
      </dsp:txBody>
      <dsp:txXfrm>
        <a:off x="9950984" y="82434"/>
        <a:ext cx="1694560" cy="2054560"/>
      </dsp:txXfrm>
    </dsp:sp>
    <dsp:sp modelId="{6042BEE3-8710-4EF4-8DA5-2BDCBC2563FC}">
      <dsp:nvSpPr>
        <dsp:cNvPr id="0" name=""/>
        <dsp:cNvSpPr/>
      </dsp:nvSpPr>
      <dsp:spPr>
        <a:xfrm rot="10800000">
          <a:off x="9721136"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10800000">
        <a:off x="9775136" y="990914"/>
        <a:ext cx="126000" cy="237599"/>
      </dsp:txXfrm>
    </dsp:sp>
    <dsp:sp modelId="{DD765128-7F2D-47FD-95C6-9D4F2518840B}">
      <dsp:nvSpPr>
        <dsp:cNvPr id="0" name=""/>
        <dsp:cNvSpPr/>
      </dsp:nvSpPr>
      <dsp:spPr>
        <a:xfrm>
          <a:off x="7918619"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عندما نخطئ نحكم علينا بالموت الأبدي</a:t>
          </a:r>
          <a:endParaRPr lang="es-ES" sz="2400" kern="1200" dirty="0">
            <a:solidFill>
              <a:schemeClr val="tx1"/>
            </a:solidFill>
          </a:endParaRPr>
        </a:p>
      </dsp:txBody>
      <dsp:txXfrm>
        <a:off x="7971339" y="82434"/>
        <a:ext cx="1694560" cy="2054560"/>
      </dsp:txXfrm>
    </dsp:sp>
    <dsp:sp modelId="{D1A3D52D-1F04-41E2-93DA-85A42046853D}">
      <dsp:nvSpPr>
        <dsp:cNvPr id="0" name=""/>
        <dsp:cNvSpPr/>
      </dsp:nvSpPr>
      <dsp:spPr>
        <a:xfrm rot="10800000">
          <a:off x="7741491"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10800000">
        <a:off x="7795491" y="990914"/>
        <a:ext cx="126000" cy="237599"/>
      </dsp:txXfrm>
    </dsp:sp>
    <dsp:sp modelId="{CBE2E9D2-F168-4531-916D-355D57FEDC55}">
      <dsp:nvSpPr>
        <dsp:cNvPr id="0" name=""/>
        <dsp:cNvSpPr/>
      </dsp:nvSpPr>
      <dsp:spPr>
        <a:xfrm>
          <a:off x="5938974"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الشريعة غير قادرة على مغفرة الخطيئة</a:t>
          </a:r>
          <a:endParaRPr lang="es-ES" sz="2400" kern="1200" dirty="0">
            <a:solidFill>
              <a:schemeClr val="tx1"/>
            </a:solidFill>
          </a:endParaRPr>
        </a:p>
      </dsp:txBody>
      <dsp:txXfrm>
        <a:off x="5991694" y="82434"/>
        <a:ext cx="1694560" cy="2054560"/>
      </dsp:txXfrm>
    </dsp:sp>
    <dsp:sp modelId="{9C0AB689-E8DA-423F-A1AA-8E2242A70E8F}">
      <dsp:nvSpPr>
        <dsp:cNvPr id="0" name=""/>
        <dsp:cNvSpPr/>
      </dsp:nvSpPr>
      <dsp:spPr>
        <a:xfrm rot="10800000">
          <a:off x="5761846"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10800000">
        <a:off x="5815846" y="990914"/>
        <a:ext cx="126000" cy="237599"/>
      </dsp:txXfrm>
    </dsp:sp>
    <dsp:sp modelId="{EA165F97-5C25-40AB-BA1C-6DBB9D711B46}">
      <dsp:nvSpPr>
        <dsp:cNvPr id="0" name=""/>
        <dsp:cNvSpPr/>
      </dsp:nvSpPr>
      <dsp:spPr>
        <a:xfrm>
          <a:off x="3959329"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outerShdw>
              </a:effectLst>
            </a:rPr>
            <a:t>عانى يسوع من الموت الأبدي ليدفع ثمن خطايانا</a:t>
          </a:r>
          <a:endParaRPr lang="es-ES" sz="2400" kern="1200" dirty="0">
            <a:effectLst>
              <a:outerShdw blurRad="38100" dist="38100" dir="2700000" algn="tl">
                <a:srgbClr val="000000"/>
              </a:outerShdw>
            </a:effectLst>
          </a:endParaRPr>
        </a:p>
      </dsp:txBody>
      <dsp:txXfrm>
        <a:off x="4012049" y="82434"/>
        <a:ext cx="1694560" cy="2054560"/>
      </dsp:txXfrm>
    </dsp:sp>
    <dsp:sp modelId="{0CF967C4-0A25-473C-BF4D-4CE31FCFC3A3}">
      <dsp:nvSpPr>
        <dsp:cNvPr id="0" name=""/>
        <dsp:cNvSpPr/>
      </dsp:nvSpPr>
      <dsp:spPr>
        <a:xfrm rot="10800000">
          <a:off x="3782201"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10800000">
        <a:off x="3836201" y="990914"/>
        <a:ext cx="126000" cy="237599"/>
      </dsp:txXfrm>
    </dsp:sp>
    <dsp:sp modelId="{B12C1251-5E47-4E83-B169-768BE2FB360B}">
      <dsp:nvSpPr>
        <dsp:cNvPr id="0" name=""/>
        <dsp:cNvSpPr/>
      </dsp:nvSpPr>
      <dsp:spPr>
        <a:xfrm>
          <a:off x="1979684"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outerShdw>
              </a:effectLst>
            </a:rPr>
            <a:t>عندما نقبل تضحية يسوع، تغفر خطايانا</a:t>
          </a:r>
          <a:endParaRPr lang="es-ES" sz="2400" kern="1200" dirty="0">
            <a:effectLst>
              <a:outerShdw blurRad="38100" dist="38100" dir="2700000" algn="tl">
                <a:srgbClr val="000000"/>
              </a:outerShdw>
            </a:effectLst>
          </a:endParaRPr>
        </a:p>
      </dsp:txBody>
      <dsp:txXfrm>
        <a:off x="2032404" y="82434"/>
        <a:ext cx="1694560" cy="2054560"/>
      </dsp:txXfrm>
    </dsp:sp>
    <dsp:sp modelId="{8E86A4C8-AC3C-4AE9-A9B1-E6B0AED7F0E9}">
      <dsp:nvSpPr>
        <dsp:cNvPr id="0" name=""/>
        <dsp:cNvSpPr/>
      </dsp:nvSpPr>
      <dsp:spPr>
        <a:xfrm rot="10800000">
          <a:off x="1802556"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10800000">
        <a:off x="1856556" y="990914"/>
        <a:ext cx="126000" cy="237599"/>
      </dsp:txXfrm>
    </dsp:sp>
    <dsp:sp modelId="{14B464B8-0C1B-40DB-8016-55908F46518B}">
      <dsp:nvSpPr>
        <dsp:cNvPr id="0" name=""/>
        <dsp:cNvSpPr/>
      </dsp:nvSpPr>
      <dsp:spPr>
        <a:xfrm>
          <a:off x="39"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وبمجرد أن يغفر، نحافظ على الشريعة حتى لا نخطئ مرة أخرى </a:t>
          </a:r>
          <a:br>
            <a:rPr lang="es-ES" sz="2400" b="1" kern="1200" dirty="0">
              <a:effectLst>
                <a:outerShdw blurRad="38100" dist="38100" dir="2700000" algn="tl">
                  <a:srgbClr val="000000"/>
                </a:outerShdw>
              </a:effectLst>
            </a:rPr>
          </a:br>
          <a:r>
            <a:rPr lang="ar-SA" sz="2400" b="1" kern="1200" dirty="0">
              <a:effectLst>
                <a:outerShdw blurRad="38100" dist="38100" dir="2700000" algn="tl">
                  <a:srgbClr val="000000"/>
                </a:outerShdw>
              </a:effectLst>
            </a:rPr>
            <a:t>(1 يوحنا </a:t>
          </a:r>
          <a:r>
            <a:rPr lang="fr-FR" sz="2400" b="1" kern="1200" dirty="0">
              <a:effectLst>
                <a:outerShdw blurRad="38100" dist="38100" dir="2700000" algn="tl">
                  <a:srgbClr val="000000"/>
                </a:outerShdw>
              </a:effectLst>
            </a:rPr>
            <a:t>1:2</a:t>
          </a:r>
          <a:r>
            <a:rPr lang="ar-SA" sz="2400" b="1" kern="1200" dirty="0">
              <a:effectLst>
                <a:outerShdw blurRad="38100" dist="38100" dir="2700000" algn="tl">
                  <a:srgbClr val="000000"/>
                </a:outerShdw>
              </a:effectLst>
            </a:rPr>
            <a:t>)</a:t>
          </a:r>
          <a:endParaRPr lang="es-ES" sz="2400" kern="1200" dirty="0">
            <a:effectLst>
              <a:outerShdw blurRad="38100" dist="38100" dir="2700000" algn="tl">
                <a:srgbClr val="000000"/>
              </a:outerShdw>
            </a:effectLst>
          </a:endParaRPr>
        </a:p>
      </dsp:txBody>
      <dsp:txXfrm>
        <a:off x="52759"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83756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rtl="1"/>
            <a:r>
              <a:rPr lang="ar-SA" sz="4400" b="1" spc="300" dirty="0">
                <a:ln/>
                <a:solidFill>
                  <a:srgbClr val="DC5252"/>
                </a:solidFill>
                <a:effectLst>
                  <a:outerShdw blurRad="38100" dist="12700" dir="2700000" algn="tl">
                    <a:srgbClr val="000000"/>
                  </a:outerShdw>
                </a:effectLst>
              </a:rPr>
              <a:t>الخطيئة، الإنجيل، والشريعة</a:t>
            </a:r>
            <a:endParaRPr lang="en" sz="4400" b="1" spc="300" dirty="0">
              <a:ln/>
              <a:solidFill>
                <a:srgbClr val="997141"/>
              </a:solidFill>
              <a:effectLst>
                <a:outerShdw blurRad="38100" dist="12700" dir="2700000" algn="tl">
                  <a:srgbClr val="000000"/>
                </a:outerShdw>
              </a:effectLst>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768423" y="5057677"/>
            <a:ext cx="2258952" cy="338554"/>
          </a:xfrm>
          <a:prstGeom prst="rect">
            <a:avLst/>
          </a:prstGeom>
          <a:noFill/>
        </p:spPr>
        <p:txBody>
          <a:bodyPr wrap="none" rtlCol="0">
            <a:spAutoFit/>
          </a:bodyPr>
          <a:lstStyle/>
          <a:p>
            <a:pPr algn="l" rtl="1"/>
            <a:r>
              <a:rPr lang="ar-SA" sz="1600" b="1" dirty="0">
                <a:solidFill>
                  <a:srgbClr val="884502"/>
                </a:solidFill>
              </a:rPr>
              <a:t>الدرس 9 ليوم 30 ماي 2026</a:t>
            </a:r>
            <a:endParaRPr lang="en" sz="1600" b="1" dirty="0">
              <a:solidFill>
                <a:srgbClr val="884502"/>
              </a:solidFill>
            </a:endParaRP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rtl="1"/>
            <a:r>
              <a:rPr lang="ar-SA" sz="4400" b="1" spc="300" dirty="0">
                <a:ln w="22225">
                  <a:noFill/>
                  <a:prstDash val="solid"/>
                </a:ln>
                <a:solidFill>
                  <a:schemeClr val="accent2">
                    <a:lumMod val="40000"/>
                    <a:lumOff val="60000"/>
                  </a:schemeClr>
                </a:solidFill>
                <a:effectLst>
                  <a:outerShdw blurRad="38100" dist="38100" dir="2700000" algn="tl">
                    <a:srgbClr val="000000"/>
                  </a:outerShdw>
                </a:effectLst>
              </a:rPr>
              <a:t>الإنجيل والشريعة</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31F6539-6AE2-A34D-A925-1ECEEF39780F}"/>
              </a:ext>
            </a:extLst>
          </p:cNvPr>
          <p:cNvSpPr txBox="1"/>
          <p:nvPr/>
        </p:nvSpPr>
        <p:spPr>
          <a:xfrm>
            <a:off x="150796" y="1389214"/>
            <a:ext cx="7892715" cy="1569660"/>
          </a:xfrm>
          <a:prstGeom prst="rect">
            <a:avLst/>
          </a:prstGeom>
          <a:noFill/>
        </p:spPr>
        <p:txBody>
          <a:bodyPr wrap="square" rtlCol="0">
            <a:spAutoFit/>
          </a:bodyPr>
          <a:lstStyle/>
          <a:p>
            <a:pPr algn="r" rtl="1">
              <a:spcBef>
                <a:spcPts val="600"/>
              </a:spcBef>
            </a:pPr>
            <a:r>
              <a:rPr lang="ar-SA" sz="2400" b="1" dirty="0"/>
              <a:t>خلاصنا (مغفرة الخطايا والحياة الأبدية) يتحقق من خلال العمل الذي فعله يسوع لنا على الصليب (</a:t>
            </a:r>
            <a:r>
              <a:rPr lang="ar-SA" sz="2400" b="1" dirty="0" err="1"/>
              <a:t>غلاطية</a:t>
            </a:r>
            <a:r>
              <a:rPr lang="ar-SA" sz="2400" b="1" dirty="0"/>
              <a:t> </a:t>
            </a:r>
            <a:r>
              <a:rPr lang="fr-FR" sz="2400" b="1" dirty="0"/>
              <a:t> 13:3</a:t>
            </a:r>
            <a:r>
              <a:rPr lang="ar-SA" sz="2400" b="1" dirty="0"/>
              <a:t>). هذا يجبرنا على محبة يسوع من أجله (1 يوحنا</a:t>
            </a:r>
            <a:r>
              <a:rPr lang="fr-FR" sz="2400" b="1" dirty="0"/>
              <a:t>19-9:4 </a:t>
            </a:r>
            <a:r>
              <a:rPr lang="ar-SA" sz="2400" b="1" dirty="0"/>
              <a:t>). ونظهر هذه المحبة بدقة من خلال الالتزام بالوصايا </a:t>
            </a:r>
            <a:br>
              <a:rPr lang="es-ES" sz="2400" b="1" dirty="0"/>
            </a:br>
            <a:r>
              <a:rPr lang="ar-SA" sz="2400" b="1" dirty="0"/>
              <a:t>(يوحنا </a:t>
            </a:r>
            <a:r>
              <a:rPr lang="fr-FR" sz="2400" b="1" dirty="0"/>
              <a:t>15:14</a:t>
            </a:r>
            <a:r>
              <a:rPr lang="ar-SA" sz="2400" b="1" dirty="0"/>
              <a:t>).</a:t>
            </a:r>
            <a:endParaRPr lang="es-ES" sz="24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959743471"/>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0" y="6081930"/>
            <a:ext cx="11849100" cy="830997"/>
          </a:xfrm>
          <a:prstGeom prst="rect">
            <a:avLst/>
          </a:prstGeom>
          <a:noFill/>
        </p:spPr>
        <p:txBody>
          <a:bodyPr wrap="square" rtlCol="0">
            <a:spAutoFit/>
          </a:bodyPr>
          <a:lstStyle/>
          <a:p>
            <a:pPr algn="r" rtl="1">
              <a:spcBef>
                <a:spcPts val="600"/>
              </a:spcBef>
            </a:pPr>
            <a:r>
              <a:rPr lang="ar-SA" sz="2400" b="1" dirty="0"/>
              <a:t>لم يكن يسوع ينوي إلغاء الشريعة، بل تأكيدها (متى </a:t>
            </a:r>
            <a:r>
              <a:rPr lang="fr-FR" sz="2400" b="1" dirty="0"/>
              <a:t>17:5</a:t>
            </a:r>
            <a:r>
              <a:rPr lang="ar-SA" sz="2400" b="1" dirty="0"/>
              <a:t>). كل من الشريعة والإنجيل يمثلان انعكاسا لشخصية الله نفسها: المحبة.</a:t>
            </a:r>
            <a:endParaRPr lang="en" sz="24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141171" y="3224249"/>
            <a:ext cx="7507705" cy="461665"/>
          </a:xfrm>
          <a:prstGeom prst="rect">
            <a:avLst/>
          </a:prstGeom>
          <a:noFill/>
        </p:spPr>
        <p:txBody>
          <a:bodyPr wrap="square">
            <a:spAutoFit/>
          </a:bodyPr>
          <a:lstStyle/>
          <a:p>
            <a:pPr lvl="0" algn="r" rtl="1">
              <a:spcBef>
                <a:spcPts val="600"/>
              </a:spcBef>
              <a:defRPr/>
            </a:pPr>
            <a:r>
              <a:rPr lang="ar-SA" sz="2400" b="1" dirty="0">
                <a:solidFill>
                  <a:prstClr val="black"/>
                </a:solidFill>
              </a:rPr>
              <a:t>دعونا نستعرض العلاقة بين الشريعة والإنجيل (أي الخلاص بدم يسوع):</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7" name="Rectangle 1">
            <a:extLst>
              <a:ext uri="{FF2B5EF4-FFF2-40B4-BE49-F238E27FC236}">
                <a16:creationId xmlns:a16="http://schemas.microsoft.com/office/drawing/2014/main" id="{83F02CFC-9A50-4CF6-953A-7EB80AEA65BD}"/>
              </a:ext>
            </a:extLst>
          </p:cNvPr>
          <p:cNvSpPr>
            <a:spLocks noChangeArrowheads="1"/>
          </p:cNvSpPr>
          <p:nvPr/>
        </p:nvSpPr>
        <p:spPr bwMode="auto">
          <a:xfrm>
            <a:off x="976750" y="778951"/>
            <a:ext cx="65309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lumMod val="85000"/>
                  </a:schemeClr>
                </a:solidFill>
                <a:effectLst/>
                <a:latin typeface="Arial" panose="020B0604020202020204" pitchFamily="34" charset="0"/>
              </a:rPr>
              <a:t>'</a:t>
            </a:r>
            <a:r>
              <a:rPr kumimoji="0" lang="ar-SA" altLang="fr-FR"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rPr>
              <a:t>لأَنَّنَا قَدِ اسْتَنْتَجْنَا أَنَّ الإِنْسَانَ يَتَبَرَّرُ بِالإِيمَانِ، بِمَعْزِلٍ عَنِ الأَعْمَالِ الْمَطْلُوبَةِ فِي الشَّرِيعَةِ</a:t>
            </a:r>
            <a:r>
              <a:rPr kumimoji="0" lang="fr-FR" altLang="fr-FR"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rPr>
              <a:t>. </a:t>
            </a:r>
            <a:r>
              <a:rPr kumimoji="0" lang="fr-FR" altLang="fr-FR" sz="1800" b="0" i="0" u="none" strike="noStrike" cap="none" normalizeH="0" baseline="0" dirty="0">
                <a:ln>
                  <a:noFill/>
                </a:ln>
                <a:solidFill>
                  <a:schemeClr val="bg1">
                    <a:lumMod val="85000"/>
                  </a:schemeClr>
                </a:solidFill>
                <a:effectLst/>
                <a:latin typeface="Arial" panose="020B0604020202020204" pitchFamily="34" charset="0"/>
              </a:rPr>
              <a:t>'</a:t>
            </a:r>
            <a:br>
              <a:rPr kumimoji="0" lang="fr-FR" altLang="fr-FR" sz="1800" b="0" i="0" u="none" strike="noStrike" cap="none" normalizeH="0" baseline="0" dirty="0">
                <a:ln>
                  <a:noFill/>
                </a:ln>
                <a:solidFill>
                  <a:schemeClr val="bg1">
                    <a:lumMod val="85000"/>
                  </a:schemeClr>
                </a:solidFill>
                <a:effectLst/>
                <a:latin typeface="Arial" panose="020B0604020202020204" pitchFamily="34" charset="0"/>
              </a:rPr>
            </a:br>
            <a:r>
              <a:rPr kumimoji="0" lang="ar-SA" altLang="fr-FR" sz="16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rPr>
              <a:t>روما </a:t>
            </a:r>
            <a:r>
              <a:rPr lang="fr-FR" altLang="fr-FR" sz="1600" dirty="0">
                <a:solidFill>
                  <a:schemeClr val="bg1">
                    <a:lumMod val="85000"/>
                  </a:schemeClr>
                </a:solidFill>
                <a:latin typeface="Arial" panose="020B0604020202020204" pitchFamily="34" charset="0"/>
                <a:cs typeface="Arial" panose="020B0604020202020204" pitchFamily="34" charset="0"/>
              </a:rPr>
              <a:t>28:3</a:t>
            </a:r>
            <a:endParaRPr kumimoji="0" lang="fr-FR" altLang="fr-FR" sz="1800" b="0" i="0" u="none" strike="noStrike" cap="none" normalizeH="0" baseline="0" dirty="0">
              <a:ln>
                <a:noFill/>
              </a:ln>
              <a:solidFill>
                <a:schemeClr val="bg1">
                  <a:lumMod val="85000"/>
                </a:schemeClr>
              </a:solidFill>
              <a:effectLst/>
              <a:latin typeface="Arial" panose="020B0604020202020204" pitchFamily="34" charset="0"/>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ppt_h/2"/>
                                          </p:val>
                                        </p:tav>
                                        <p:tav tm="100000">
                                          <p:val>
                                            <p:strVal val="#ppt_y"/>
                                          </p:val>
                                        </p:tav>
                                      </p:tavLst>
                                    </p:anim>
                                    <p:anim calcmode="lin" valueType="num">
                                      <p:cBhvr>
                                        <p:cTn id="19" dur="500" fill="hold"/>
                                        <p:tgtEl>
                                          <p:spTgt spid="17"/>
                                        </p:tgtEl>
                                        <p:attrNameLst>
                                          <p:attrName>ppt_w</p:attrName>
                                        </p:attrNameLst>
                                      </p:cBhvr>
                                      <p:tavLst>
                                        <p:tav tm="0">
                                          <p:val>
                                            <p:strVal val="#ppt_w"/>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2" fill="hold" grpId="0" nodeType="clickEffect">
                                  <p:stCondLst>
                                    <p:cond delay="0"/>
                                  </p:stCondLst>
                                  <p:childTnLst>
                                    <p:set>
                                      <p:cBhvr>
                                        <p:cTn id="33"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34"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35"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36"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2" fill="hold" grpId="0" nodeType="clickEffect">
                                  <p:stCondLst>
                                    <p:cond delay="0"/>
                                  </p:stCondLst>
                                  <p:childTnLst>
                                    <p:set>
                                      <p:cBhvr>
                                        <p:cTn id="41"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42"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43"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44"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46" presetID="17" presetClass="entr" presetSubtype="2" fill="hold" grpId="0" nodeType="withEffect">
                                  <p:stCondLst>
                                    <p:cond delay="0"/>
                                  </p:stCondLst>
                                  <p:childTnLst>
                                    <p:set>
                                      <p:cBhvr>
                                        <p:cTn id="47"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48"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2" fill="hold" grpId="0" nodeType="clickEffect">
                                  <p:stCondLst>
                                    <p:cond delay="0"/>
                                  </p:stCondLst>
                                  <p:childTnLst>
                                    <p:set>
                                      <p:cBhvr>
                                        <p:cTn id="55"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56"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57"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58"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60" presetID="17" presetClass="entr" presetSubtype="2" fill="hold" grpId="0" nodeType="withEffect">
                                  <p:stCondLst>
                                    <p:cond delay="0"/>
                                  </p:stCondLst>
                                  <p:childTnLst>
                                    <p:set>
                                      <p:cBhvr>
                                        <p:cTn id="61"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62"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63"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64"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2" fill="hold" grpId="0" nodeType="clickEffect">
                                  <p:stCondLst>
                                    <p:cond delay="0"/>
                                  </p:stCondLst>
                                  <p:childTnLst>
                                    <p:set>
                                      <p:cBhvr>
                                        <p:cTn id="69"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70"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71"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72"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74" presetID="17" presetClass="entr" presetSubtype="2" fill="hold" grpId="0" nodeType="withEffect">
                                  <p:stCondLst>
                                    <p:cond delay="0"/>
                                  </p:stCondLst>
                                  <p:childTnLst>
                                    <p:set>
                                      <p:cBhvr>
                                        <p:cTn id="75"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76"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77"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78"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grpId="0" nodeType="clickEffect">
                                  <p:stCondLst>
                                    <p:cond delay="0"/>
                                  </p:stCondLst>
                                  <p:childTnLst>
                                    <p:set>
                                      <p:cBhvr>
                                        <p:cTn id="83"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84"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88" presetID="17" presetClass="entr" presetSubtype="2" fill="hold" grpId="0" nodeType="withEffect">
                                  <p:stCondLst>
                                    <p:cond delay="0"/>
                                  </p:stCondLst>
                                  <p:childTnLst>
                                    <p:set>
                                      <p:cBhvr>
                                        <p:cTn id="89"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90"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91"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92"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2" fill="hold" grpId="0" nodeType="clickEffect">
                                  <p:stCondLst>
                                    <p:cond delay="0"/>
                                  </p:stCondLst>
                                  <p:childTnLst>
                                    <p:set>
                                      <p:cBhvr>
                                        <p:cTn id="97"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98"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99"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00"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02" presetID="17" presetClass="entr" presetSubtype="2" fill="hold" grpId="0" nodeType="withEffect">
                                  <p:stCondLst>
                                    <p:cond delay="0"/>
                                  </p:stCondLst>
                                  <p:childTnLst>
                                    <p:set>
                                      <p:cBhvr>
                                        <p:cTn id="103"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04"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05"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06"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righ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Graphic spid="2" grpId="0" uiExpand="1">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05F84DE-1A08-5BCF-50F3-0FBB38D45E96}"/>
              </a:ext>
            </a:extLst>
          </p:cNvPr>
          <p:cNvSpPr txBox="1"/>
          <p:nvPr/>
        </p:nvSpPr>
        <p:spPr>
          <a:xfrm>
            <a:off x="4196980" y="1367605"/>
            <a:ext cx="7818557" cy="830997"/>
          </a:xfrm>
          <a:prstGeom prst="rect">
            <a:avLst/>
          </a:prstGeom>
          <a:noFill/>
        </p:spPr>
        <p:txBody>
          <a:bodyPr wrap="square" rtlCol="0">
            <a:spAutoFit/>
          </a:bodyPr>
          <a:lstStyle/>
          <a:p>
            <a:pPr algn="r" rtl="1">
              <a:spcBef>
                <a:spcPts val="600"/>
              </a:spcBef>
            </a:pPr>
            <a:r>
              <a:rPr lang="ar-SA" sz="2400" b="1" dirty="0"/>
              <a:t>قبول الإنجيل يتطلب اتباع عملية. الخطوة الأولى هي المعرفة. يجب أن نعرف أن هناك من يمكنه أن يخلصنا</a:t>
            </a:r>
            <a:r>
              <a:rPr lang="es-ES" sz="2400" b="1" dirty="0"/>
              <a:t> </a:t>
            </a:r>
            <a:r>
              <a:rPr lang="ar-SA" sz="2400" b="1" dirty="0"/>
              <a:t>(رومية 14:10).</a:t>
            </a:r>
            <a:endParaRPr lang="en" sz="2400" b="1" dirty="0"/>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20582" y="4946624"/>
            <a:ext cx="7825314" cy="1200329"/>
          </a:xfrm>
          <a:prstGeom prst="rect">
            <a:avLst/>
          </a:prstGeom>
          <a:noFill/>
        </p:spPr>
        <p:txBody>
          <a:bodyPr wrap="square">
            <a:spAutoFit/>
          </a:bodyPr>
          <a:lstStyle/>
          <a:p>
            <a:pPr algn="r" rtl="1">
              <a:spcBef>
                <a:spcPts val="600"/>
              </a:spcBef>
            </a:pPr>
            <a:r>
              <a:rPr lang="ar-SA" sz="2400" b="1" dirty="0"/>
              <a:t>المعرفة يجب أن ترافقها أعمال ملموسة</a:t>
            </a:r>
            <a:r>
              <a:rPr lang="es-ES" sz="2400" b="1" dirty="0"/>
              <a:t> </a:t>
            </a:r>
            <a:r>
              <a:rPr lang="ar-SA" sz="2400" b="1" dirty="0"/>
              <a:t>(متى 7: 24-25). نحن نتبرّر بالإيمان بعيدًا عن أعمال الناموس (رومية 3: 28)، لكن من الضروري أن تظهر هذه الأعمال في حياتنا كنتيجة للخلاص (متى 7: 18-21).</a:t>
            </a:r>
            <a:endParaRPr lang="en" sz="240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283765" y="2402172"/>
            <a:ext cx="7731772" cy="1200329"/>
          </a:xfrm>
          <a:prstGeom prst="rect">
            <a:avLst/>
          </a:prstGeom>
          <a:noFill/>
        </p:spPr>
        <p:txBody>
          <a:bodyPr wrap="square">
            <a:spAutoFit/>
          </a:bodyPr>
          <a:lstStyle/>
          <a:p>
            <a:pPr lvl="0" algn="r" rtl="1">
              <a:spcBef>
                <a:spcPts val="600"/>
              </a:spcBef>
              <a:defRPr/>
            </a:pPr>
            <a:r>
              <a:rPr lang="ar-SA" sz="2400" b="1" dirty="0">
                <a:solidFill>
                  <a:prstClr val="black"/>
                </a:solidFill>
              </a:rPr>
              <a:t>لكن المعرفة وحدها لن تنقذنا. قارن يسوع أولئك الذين يتلقون معرفة الخلاص لكنهم لا يطبقون مبادئ الإنجيل بشخص بنى على الرمل "وكان سقوطه عظيما" (متى </a:t>
            </a:r>
            <a:r>
              <a:rPr lang="fr-FR" sz="2400" b="1" dirty="0">
                <a:solidFill>
                  <a:prstClr val="black"/>
                </a:solidFill>
              </a:rPr>
              <a:t>27-26:7</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830997"/>
          </a:xfrm>
          <a:prstGeom prst="rect">
            <a:avLst/>
          </a:prstGeom>
          <a:noFill/>
        </p:spPr>
        <p:txBody>
          <a:bodyPr wrap="square">
            <a:spAutoFit/>
          </a:bodyPr>
          <a:lstStyle/>
          <a:p>
            <a:pPr lvl="0" algn="r" rtl="1">
              <a:spcBef>
                <a:spcPts val="600"/>
              </a:spcBef>
              <a:defRPr/>
            </a:pPr>
            <a:r>
              <a:rPr lang="ar-SA" sz="2400" b="1" dirty="0">
                <a:solidFill>
                  <a:prstClr val="black"/>
                </a:solidFill>
              </a:rPr>
              <a:t>عندما نقبل يسوع ونعيش معه في علاقة وثيقة، ونحافظ على وصاياه، فإننا نبني على الصخرة.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2" name="Rectangle 1">
            <a:extLst>
              <a:ext uri="{FF2B5EF4-FFF2-40B4-BE49-F238E27FC236}">
                <a16:creationId xmlns:a16="http://schemas.microsoft.com/office/drawing/2014/main" id="{61C3A9B3-9ED1-468B-A451-E26A3E2D0CAD}"/>
              </a:ext>
            </a:extLst>
          </p:cNvPr>
          <p:cNvSpPr/>
          <p:nvPr/>
        </p:nvSpPr>
        <p:spPr>
          <a:xfrm>
            <a:off x="4196980" y="-68851"/>
            <a:ext cx="4059125" cy="923330"/>
          </a:xfrm>
          <a:prstGeom prst="rect">
            <a:avLst/>
          </a:prstGeom>
          <a:noFill/>
        </p:spPr>
        <p:txBody>
          <a:bodyPr wrap="none" lIns="91440" tIns="45720" rIns="91440" bIns="45720">
            <a:spAutoFit/>
          </a:bodyPr>
          <a:lstStyle/>
          <a:p>
            <a:pPr algn="ctr" rtl="1"/>
            <a:r>
              <a:rPr lang="ar-SA"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مبنيّ على الصَّخر</a:t>
            </a:r>
            <a:endPar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1">
            <a:extLst>
              <a:ext uri="{FF2B5EF4-FFF2-40B4-BE49-F238E27FC236}">
                <a16:creationId xmlns:a16="http://schemas.microsoft.com/office/drawing/2014/main" id="{84731067-D7CB-4691-8ADD-1C3A40149C7D}"/>
              </a:ext>
            </a:extLst>
          </p:cNvPr>
          <p:cNvSpPr>
            <a:spLocks noChangeArrowheads="1"/>
          </p:cNvSpPr>
          <p:nvPr/>
        </p:nvSpPr>
        <p:spPr bwMode="auto">
          <a:xfrm>
            <a:off x="0" y="824754"/>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accent2">
                    <a:lumMod val="60000"/>
                    <a:lumOff val="40000"/>
                  </a:schemeClr>
                </a:solidFill>
                <a:effectLst/>
                <a:latin typeface="Arial" panose="020B0604020202020204" pitchFamily="34" charset="0"/>
              </a:rPr>
              <a:t>'</a:t>
            </a:r>
            <a:r>
              <a:rPr kumimoji="0" lang="ar-SA" altLang="fr-FR" sz="2400" b="1" i="0" u="none" strike="noStrike" cap="none" normalizeH="0" baseline="0" dirty="0">
                <a:ln>
                  <a:noFill/>
                </a:ln>
                <a:solidFill>
                  <a:schemeClr val="accent2">
                    <a:lumMod val="60000"/>
                    <a:lumOff val="40000"/>
                  </a:schemeClr>
                </a:solidFill>
                <a:effectLst/>
                <a:latin typeface="Arial" panose="020B0604020202020204" pitchFamily="34" charset="0"/>
                <a:cs typeface="Arial" panose="020B0604020202020204" pitchFamily="34" charset="0"/>
              </a:rPr>
              <a:t>فَأَيُّ مَنْ يَسْمَعُ أَقْوَالِي هَذِهِ وَيَعْمَلُ بِها، أُشَبِّهُهُ بِرَجُلٍ حَكِيمٍ بَنَى بَيْتَهُ عَلَى الصَّخْرِ</a:t>
            </a:r>
            <a:r>
              <a:rPr kumimoji="0" lang="fr-FR" altLang="fr-FR" sz="2400" b="1" i="0" u="none" strike="noStrike" cap="none" normalizeH="0" baseline="0" dirty="0">
                <a:ln>
                  <a:noFill/>
                </a:ln>
                <a:solidFill>
                  <a:schemeClr val="accent2">
                    <a:lumMod val="60000"/>
                    <a:lumOff val="40000"/>
                  </a:schemeClr>
                </a:solidFill>
                <a:effectLst/>
                <a:latin typeface="Arial" panose="020B0604020202020204" pitchFamily="34" charset="0"/>
                <a:cs typeface="Arial" panose="020B0604020202020204" pitchFamily="34" charset="0"/>
              </a:rPr>
              <a:t>، </a:t>
            </a:r>
            <a:r>
              <a:rPr kumimoji="0" lang="fr-FR" altLang="fr-FR" sz="2400" b="0" i="0" u="none" strike="noStrike" cap="none" normalizeH="0" baseline="0" dirty="0">
                <a:ln>
                  <a:noFill/>
                </a:ln>
                <a:solidFill>
                  <a:schemeClr val="accent2">
                    <a:lumMod val="60000"/>
                    <a:lumOff val="40000"/>
                  </a:schemeClr>
                </a:solidFill>
                <a:effectLst/>
                <a:latin typeface="Arial" panose="020B0604020202020204" pitchFamily="34" charset="0"/>
              </a:rPr>
              <a:t>' </a:t>
            </a:r>
            <a:r>
              <a:rPr kumimoji="0" lang="ar-SA" altLang="fr-FR" sz="2000" b="0" i="0" u="none" strike="noStrike" cap="none" normalizeH="0" baseline="0" dirty="0">
                <a:ln>
                  <a:noFill/>
                </a:ln>
                <a:solidFill>
                  <a:schemeClr val="accent2">
                    <a:lumMod val="60000"/>
                    <a:lumOff val="40000"/>
                  </a:schemeClr>
                </a:solidFill>
                <a:effectLst/>
                <a:latin typeface="Arial" panose="020B0604020202020204" pitchFamily="34" charset="0"/>
                <a:cs typeface="Arial" panose="020B0604020202020204" pitchFamily="34" charset="0"/>
              </a:rPr>
              <a:t>إنجيل متى </a:t>
            </a:r>
            <a:r>
              <a:rPr kumimoji="0" lang="fr-FR" altLang="fr-FR" sz="2000" b="0" i="0" u="none" strike="noStrike" cap="none" normalizeH="0" baseline="0" dirty="0">
                <a:ln>
                  <a:noFill/>
                </a:ln>
                <a:solidFill>
                  <a:schemeClr val="accent2">
                    <a:lumMod val="60000"/>
                    <a:lumOff val="40000"/>
                  </a:schemeClr>
                </a:solidFill>
                <a:effectLst/>
                <a:latin typeface="Arial" panose="020B0604020202020204" pitchFamily="34" charset="0"/>
                <a:cs typeface="Arial" panose="020B0604020202020204" pitchFamily="34" charset="0"/>
              </a:rPr>
              <a:t>24:7</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6*min(max(#ppt_w*#ppt_h,.3),1)-7.4)/-.7*#ppt_w"/>
                                          </p:val>
                                        </p:tav>
                                        <p:tav tm="100000">
                                          <p:val>
                                            <p:strVal val="#ppt_w"/>
                                          </p:val>
                                        </p:tav>
                                      </p:tavLst>
                                    </p:anim>
                                    <p:anim calcmode="lin" valueType="num">
                                      <p:cBhvr>
                                        <p:cTn id="15" dur="500" fill="hold"/>
                                        <p:tgtEl>
                                          <p:spTgt spid="4"/>
                                        </p:tgtEl>
                                        <p:attrNameLst>
                                          <p:attrName>ppt_h</p:attrName>
                                        </p:attrNameLst>
                                      </p:cBhvr>
                                      <p:tavLst>
                                        <p:tav tm="0">
                                          <p:val>
                                            <p:strVal val="(6*min(max(#ppt_w*#ppt_h,.3),1)-7.4)/-.7*#ppt_h"/>
                                          </p:val>
                                        </p:tav>
                                        <p:tav tm="100000">
                                          <p:val>
                                            <p:strVal val="#ppt_h"/>
                                          </p:val>
                                        </p:tav>
                                      </p:tavLst>
                                    </p:anim>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270327" y="1686874"/>
            <a:ext cx="10152508" cy="3323987"/>
          </a:xfrm>
          <a:prstGeom prst="rect">
            <a:avLst/>
          </a:prstGeom>
          <a:noFill/>
        </p:spPr>
        <p:txBody>
          <a:bodyPr wrap="square">
            <a:spAutoFit/>
          </a:bodyPr>
          <a:lstStyle/>
          <a:p>
            <a:pPr algn="r" rtl="1">
              <a:spcBef>
                <a:spcPts val="600"/>
              </a:spcBef>
            </a:pPr>
            <a:r>
              <a:rPr lang="ar-SA" sz="3500" b="1" dirty="0"/>
              <a:t>«إنَّ الناموسَ يكشفُ للإنسانِ خطيّتَه، لكنه لا يقدّم له علاجًا. وبينما يَعِدُ بالحياةِ للطائع، فإنه يُعلِن أنَّ الموتَ هو نصيبُ المتعدّي. إنجيلُ المسيحِ وحده يستطيع أن يُحرّره من دينونةِ الخطيّة أو من دنسها. يجب عليه أن يُمارس التوبةَ نحو الله الذي انتُهِكَ ناموسُه، والإيمانَ بالمسيح وذبيحتِه </a:t>
            </a:r>
            <a:r>
              <a:rPr lang="ar-SA" sz="3500" b="1" dirty="0" err="1"/>
              <a:t>الكفّارية</a:t>
            </a:r>
            <a:r>
              <a:rPr lang="ar-SA" sz="3500" b="1" dirty="0"/>
              <a:t>. وهكذا ينالُ “غفرانَ الخطايا السالفة”، ويصيرُ شريكًا في الطبيعةِ الإلهية.»</a:t>
            </a:r>
            <a:endParaRPr lang="en" sz="35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5732173" y="4379751"/>
            <a:ext cx="5915080" cy="461665"/>
          </a:xfrm>
          <a:prstGeom prst="rect">
            <a:avLst/>
          </a:prstGeom>
          <a:noFill/>
        </p:spPr>
        <p:txBody>
          <a:bodyPr wrap="square">
            <a:spAutoFit/>
            <a:scene3d>
              <a:camera prst="orthographicFront"/>
              <a:lightRig rig="twoPt" dir="t"/>
            </a:scene3d>
            <a:sp3d extrusionH="57150" prstMaterial="softEdge">
              <a:bevelT w="25400" h="38100"/>
            </a:sp3d>
          </a:bodyPr>
          <a:lstStyle/>
          <a:p>
            <a:pPr lvl="0" algn="ctr" rtl="1">
              <a:spcBef>
                <a:spcPts val="1800"/>
              </a:spcBef>
              <a:defRPr/>
            </a:pPr>
            <a:r>
              <a:rPr lang="ar-SA" sz="2400" b="1" dirty="0">
                <a:ln/>
                <a:solidFill>
                  <a:schemeClr val="accent6">
                    <a:lumMod val="75000"/>
                  </a:schemeClr>
                </a:solidFill>
                <a:effectLst>
                  <a:outerShdw blurRad="50800" dist="38100" dir="2700000" algn="tl" rotWithShape="0">
                    <a:srgbClr val="4EA72E">
                      <a:lumMod val="60000"/>
                      <a:lumOff val="40000"/>
                      <a:alpha val="74000"/>
                    </a:srgbClr>
                  </a:outerShdw>
                </a:effectLst>
                <a:latin typeface="Comic Sans MS" panose="030F0702030302020204" pitchFamily="66" charset="0"/>
              </a:rPr>
              <a:t>(المزمور 119:</a:t>
            </a:r>
            <a:r>
              <a:rPr lang="fr-FR" sz="2400" b="1" dirty="0">
                <a:ln/>
                <a:solidFill>
                  <a:schemeClr val="accent6">
                    <a:lumMod val="75000"/>
                  </a:schemeClr>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ar-SA" sz="2400" b="1" dirty="0">
                <a:ln/>
                <a:solidFill>
                  <a:schemeClr val="accent6">
                    <a:lumMod val="75000"/>
                  </a:schemeClr>
                </a:solidFill>
                <a:effectLst>
                  <a:outerShdw blurRad="50800" dist="38100" dir="2700000" algn="tl" rotWithShape="0">
                    <a:srgbClr val="4EA72E">
                      <a:lumMod val="60000"/>
                      <a:lumOff val="40000"/>
                      <a:alpha val="74000"/>
                    </a:srgbClr>
                  </a:outerShdw>
                </a:effectLst>
                <a:latin typeface="Comic Sans MS" panose="030F0702030302020204" pitchFamily="66" charset="0"/>
              </a:rPr>
              <a:t>93، </a:t>
            </a:r>
            <a:r>
              <a:rPr lang="fr-FR" sz="2400" b="1" dirty="0">
                <a:ln/>
                <a:solidFill>
                  <a:schemeClr val="accent6">
                    <a:lumMod val="75000"/>
                  </a:schemeClr>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fr-FR" sz="2400" b="1" dirty="0">
                <a:ln/>
                <a:solidFill>
                  <a:schemeClr val="accent6">
                    <a:lumMod val="75000"/>
                  </a:schemeClr>
                </a:solidFill>
                <a:effectLst>
                  <a:outerShdw blurRad="50800" dist="38100" dir="2700000" algn="tl" rotWithShape="0">
                    <a:srgbClr val="4EA72E">
                      <a:lumMod val="60000"/>
                      <a:lumOff val="40000"/>
                      <a:alpha val="74000"/>
                    </a:srgbClr>
                  </a:outerShdw>
                </a:effectLst>
                <a:latin typeface="Arial Rounded MT Bold" panose="020F0704030504030204" pitchFamily="34" charset="0"/>
              </a:rPr>
              <a:t>94</a:t>
            </a:r>
            <a:endParaRPr kumimoji="0" lang="es-ES" sz="3200" b="1" i="0" u="none" strike="noStrike" kern="1200" cap="none" spc="0" normalizeH="0" baseline="0" noProof="0" dirty="0">
              <a:ln/>
              <a:solidFill>
                <a:schemeClr val="accent6">
                  <a:lumMod val="75000"/>
                </a:schemeClr>
              </a:solidFill>
              <a:effectLst>
                <a:outerShdw blurRad="50800" dist="38100" dir="2700000" algn="tl" rotWithShape="0">
                  <a:srgbClr val="4EA72E">
                    <a:lumMod val="60000"/>
                    <a:lumOff val="40000"/>
                    <a:alpha val="74000"/>
                  </a:srgbClr>
                </a:outerShdw>
              </a:effectLst>
              <a:uLnTx/>
              <a:uFillTx/>
              <a:latin typeface="Arial Rounded MT Bold" panose="020F0704030504030204" pitchFamily="34" charset="0"/>
            </a:endParaRPr>
          </a:p>
        </p:txBody>
      </p:sp>
      <p:sp>
        <p:nvSpPr>
          <p:cNvPr id="2" name="Rectangle 1">
            <a:extLst>
              <a:ext uri="{FF2B5EF4-FFF2-40B4-BE49-F238E27FC236}">
                <a16:creationId xmlns:a16="http://schemas.microsoft.com/office/drawing/2014/main" id="{09F4B4EF-94C6-4FC8-BACD-B1AA270157BF}"/>
              </a:ext>
            </a:extLst>
          </p:cNvPr>
          <p:cNvSpPr/>
          <p:nvPr/>
        </p:nvSpPr>
        <p:spPr>
          <a:xfrm>
            <a:off x="6415058" y="2092024"/>
            <a:ext cx="5457881" cy="1754326"/>
          </a:xfrm>
          <a:prstGeom prst="rect">
            <a:avLst/>
          </a:prstGeom>
          <a:noFill/>
        </p:spPr>
        <p:txBody>
          <a:bodyPr wrap="square" lIns="91440" tIns="45720" rIns="91440" bIns="45720">
            <a:spAutoFit/>
          </a:bodyPr>
          <a:lstStyle/>
          <a:p>
            <a:pPr algn="ctr" rtl="1"/>
            <a:r>
              <a:rPr lang="fr-FR" sz="36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ter"/>
              </a:rPr>
              <a:t> »  </a:t>
            </a:r>
            <a:r>
              <a:rPr lang="ar-SA" sz="36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ter"/>
              </a:rPr>
              <a:t>لَنْ أَنْسَى وَصَايَاكَ أَبَداً، لأَنَّكَ بِها وَهَبْتَنِي الْحَيَاةَ. </a:t>
            </a:r>
            <a:r>
              <a:rPr lang="ar-SA" sz="16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ter"/>
              </a:rPr>
              <a:t>94</a:t>
            </a:r>
            <a:r>
              <a:rPr lang="ar-SA" sz="36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ter"/>
              </a:rPr>
              <a:t>أَنَا لَكَ، فَخَلِّصْنِي، لأَنِّي الْتَمَسْتُ وَصَايَاكَ.</a:t>
            </a:r>
            <a:r>
              <a:rPr lang="fr-FR" sz="36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ter"/>
              </a:rPr>
              <a:t>       «  </a:t>
            </a:r>
            <a:endParaRPr lang="fr-FR"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368190296"/>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830997"/>
          </a:xfrm>
          <a:prstGeom prst="rect">
            <a:avLst/>
          </a:prstGeom>
          <a:noFill/>
        </p:spPr>
        <p:txBody>
          <a:bodyPr wrap="square" rtlCol="0">
            <a:spAutoFit/>
          </a:bodyPr>
          <a:lstStyle/>
          <a:p>
            <a:pPr algn="r" rtl="1">
              <a:spcBef>
                <a:spcPts val="600"/>
              </a:spcBef>
            </a:pPr>
            <a:r>
              <a:rPr lang="ar-SA" sz="2400" b="1" dirty="0"/>
              <a:t>سواء قبلناها أم لا، الخطيئة مشكلة تؤثر علينا جميعا، تدمر علاقتنا بالله: "لأن الجميع أخطأوا وفقدوا مجد الله" (رومية 23:3 ).</a:t>
            </a:r>
            <a:endParaRPr lang="en" sz="2400" b="1" dirty="0"/>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830997"/>
          </a:xfrm>
          <a:prstGeom prst="rect">
            <a:avLst/>
          </a:prstGeom>
          <a:noFill/>
        </p:spPr>
        <p:txBody>
          <a:bodyPr wrap="square">
            <a:spAutoFit/>
          </a:bodyPr>
          <a:lstStyle/>
          <a:p>
            <a:pPr lvl="0" algn="r" rtl="1">
              <a:spcBef>
                <a:spcPts val="600"/>
              </a:spcBef>
              <a:defRPr/>
            </a:pPr>
            <a:r>
              <a:rPr lang="ar-SA" sz="2400" b="1" dirty="0">
                <a:solidFill>
                  <a:prstClr val="black"/>
                </a:solidFill>
              </a:rPr>
              <a:t>إذا فهمنا بشكل صحيح، فإن القانون والإنجيل ليسا متعارضين؛ بل يتعاون كلاهما في معركتنا ضد الخطيئة. لكل منها وظيفته.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236092"/>
            <a:ext cx="7741719" cy="1200329"/>
          </a:xfrm>
          <a:prstGeom prst="rect">
            <a:avLst/>
          </a:prstGeom>
          <a:noFill/>
        </p:spPr>
        <p:txBody>
          <a:bodyPr wrap="square">
            <a:spAutoFit/>
          </a:bodyPr>
          <a:lstStyle/>
          <a:p>
            <a:pPr lvl="0" algn="r" rtl="1">
              <a:spcBef>
                <a:spcPts val="600"/>
              </a:spcBef>
              <a:defRPr/>
            </a:pPr>
            <a:r>
              <a:rPr lang="ar-SA" sz="2400" b="1" dirty="0">
                <a:solidFill>
                  <a:prstClr val="black"/>
                </a:solidFill>
              </a:rPr>
              <a:t>كيف يمكننا إصلاح الفجوة التي تخلقها الخطيئة بيننا وبين الله؟ اقترح بعضهم حلين محتملين للمشكلة: القانون وحده (الخلاص بالأعمال، وهو سوء فهم لوظيفة القانون)؛ أو الإنجيل وحده (الخلاص بالإيمان، إلغاء الشريعة).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394546"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rtl="1"/>
            <a:r>
              <a:rPr lang="ar-SA"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الخطيئة</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113436" y="-109605"/>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rtl="1"/>
            <a:r>
              <a:rPr lang="ar-SA" sz="4400" b="1" spc="300" dirty="0">
                <a:ln w="0"/>
                <a:solidFill>
                  <a:schemeClr val="bg2"/>
                </a:solidFill>
                <a:effectLst>
                  <a:outerShdw blurRad="38100" dist="38100" dir="2700000" algn="tl">
                    <a:srgbClr val="000000">
                      <a:alpha val="82000"/>
                    </a:srgbClr>
                  </a:outerShdw>
                </a:effectLst>
              </a:rPr>
              <a:t>تجنب الإغراء</a:t>
            </a:r>
            <a:endParaRPr lang="en" sz="4400" b="1" spc="300" dirty="0">
              <a:ln w="0"/>
              <a:solidFill>
                <a:schemeClr val="bg2"/>
              </a:solidFill>
              <a:effectLst>
                <a:outerShdw blurRad="38100" dist="38100" dir="2700000" algn="tl">
                  <a:srgbClr val="000000">
                    <a:alpha val="82000"/>
                  </a:srgbClr>
                </a:outerShdw>
              </a:effectLst>
            </a:endParaRP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227483"/>
            <a:ext cx="8663906" cy="830997"/>
          </a:xfrm>
          <a:prstGeom prst="rect">
            <a:avLst/>
          </a:prstGeom>
          <a:noFill/>
        </p:spPr>
        <p:txBody>
          <a:bodyPr wrap="square" rtlCol="0">
            <a:spAutoFit/>
          </a:bodyPr>
          <a:lstStyle/>
          <a:p>
            <a:pPr algn="r" rtl="1">
              <a:spcBef>
                <a:spcPts val="600"/>
              </a:spcBef>
            </a:pPr>
            <a:r>
              <a:rPr lang="ar-SA" sz="2400" b="1" dirty="0"/>
              <a:t>يعقوب يصف من يقاوم الإغراء بأنه "مبارك" (يعقوب </a:t>
            </a:r>
            <a:r>
              <a:rPr lang="fr-FR" sz="2400" b="1" dirty="0"/>
              <a:t>  (12:1</a:t>
            </a:r>
            <a:r>
              <a:rPr lang="ar-SA" sz="2400" b="1" dirty="0"/>
              <a:t>لكنه يوضح أن الإغراء لا يأتي من الله (يعقوب </a:t>
            </a:r>
            <a:r>
              <a:rPr lang="fr-FR" sz="2400" b="1" dirty="0"/>
              <a:t> (13:1 </a:t>
            </a:r>
            <a:r>
              <a:rPr lang="ar-SA" sz="2400" b="1" dirty="0"/>
              <a:t>بل ينشأ من رغباتنا الشريرة (يعقوب </a:t>
            </a:r>
            <a:r>
              <a:rPr lang="fr-FR" sz="2400" b="1" dirty="0"/>
              <a:t> (14:1</a:t>
            </a:r>
            <a:endParaRPr lang="en" sz="2400"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0371" y="1314963"/>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260116"/>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168352"/>
            <a:ext cx="4495031" cy="2739211"/>
          </a:xfrm>
          <a:prstGeom prst="rect">
            <a:avLst/>
          </a:prstGeom>
          <a:noFill/>
        </p:spPr>
        <p:txBody>
          <a:bodyPr wrap="square">
            <a:spAutoFit/>
          </a:bodyPr>
          <a:lstStyle/>
          <a:p>
            <a:pPr algn="r" rtl="1">
              <a:spcBef>
                <a:spcPts val="600"/>
              </a:spcBef>
            </a:pPr>
            <a:r>
              <a:rPr lang="ar-SA" sz="2400" b="1" dirty="0"/>
              <a:t>يتحدث بولس عن "مغري" (1 تسالونيكي </a:t>
            </a:r>
            <a:r>
              <a:rPr lang="fr-FR" sz="2400" b="1" dirty="0"/>
              <a:t>5:3</a:t>
            </a:r>
            <a:r>
              <a:rPr lang="ar-SA" sz="2400" b="1" dirty="0"/>
              <a:t>)، الذي حدده يسوع</a:t>
            </a:r>
            <a:r>
              <a:rPr lang="fr-FR" sz="2400" b="1" dirty="0"/>
              <a:t> </a:t>
            </a:r>
            <a:r>
              <a:rPr lang="ar-SA" sz="2400" b="1" dirty="0"/>
              <a:t>بالشيطان (متى </a:t>
            </a:r>
            <a:r>
              <a:rPr lang="fr-FR" sz="2800" b="1" dirty="0"/>
              <a:t>3:4</a:t>
            </a:r>
            <a:r>
              <a:rPr lang="ar-SA" sz="2400" b="1" dirty="0"/>
              <a:t>، 10). هو من يعرف كيف يستخدم نقاط ضعفنا ليقودنا إلى الخطيئة. لا ننسى أننا غارقون في حرب كونية بين المسيح والشيطان، وأن المغري سيفعل كل ما بوسعه ليبعدنا عن المسيح.</a:t>
            </a:r>
            <a:endParaRPr lang="en" sz="2400" b="1" dirty="0"/>
          </a:p>
        </p:txBody>
      </p:sp>
      <p:sp>
        <p:nvSpPr>
          <p:cNvPr id="11" name="CuadroTexto 10">
            <a:extLst>
              <a:ext uri="{FF2B5EF4-FFF2-40B4-BE49-F238E27FC236}">
                <a16:creationId xmlns:a16="http://schemas.microsoft.com/office/drawing/2014/main" id="{465716DC-0DF3-B2EB-B535-8DB80A437D9A}"/>
              </a:ext>
            </a:extLst>
          </p:cNvPr>
          <p:cNvSpPr txBox="1"/>
          <p:nvPr/>
        </p:nvSpPr>
        <p:spPr>
          <a:xfrm>
            <a:off x="3406176" y="5017435"/>
            <a:ext cx="8663905" cy="830997"/>
          </a:xfrm>
          <a:prstGeom prst="rect">
            <a:avLst/>
          </a:prstGeom>
          <a:noFill/>
        </p:spPr>
        <p:txBody>
          <a:bodyPr wrap="square">
            <a:spAutoFit/>
          </a:bodyPr>
          <a:lstStyle/>
          <a:p>
            <a:pPr algn="r" rtl="1">
              <a:spcBef>
                <a:spcPts val="600"/>
              </a:spcBef>
            </a:pPr>
            <a:r>
              <a:rPr lang="ar-SA" sz="2400" b="1" dirty="0"/>
              <a:t>شمشون مثال واضح على شخص يستسلم للإغراء بالسماح لنفسه بأن تجرف مشاعره، حتى مع علمه أن هذه المشاعر كانت ضد إرادة الله (القضاة</a:t>
            </a:r>
            <a:r>
              <a:rPr lang="fr-FR" sz="2400" b="1" dirty="0"/>
              <a:t>     (4-1:16; 3-1:14 </a:t>
            </a:r>
            <a:endParaRPr lang="en" sz="24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3672473" y="5958303"/>
            <a:ext cx="8397608" cy="830997"/>
          </a:xfrm>
          <a:prstGeom prst="rect">
            <a:avLst/>
          </a:prstGeom>
          <a:noFill/>
        </p:spPr>
        <p:txBody>
          <a:bodyPr wrap="square">
            <a:spAutoFit/>
          </a:bodyPr>
          <a:lstStyle/>
          <a:p>
            <a:pPr algn="r" rtl="1">
              <a:spcBef>
                <a:spcPts val="600"/>
              </a:spcBef>
            </a:pPr>
            <a:r>
              <a:rPr lang="ar-SA" sz="2400" b="1" dirty="0"/>
              <a:t>كيف تتجنب الإغراء؟ بالبحث عن الله (متى </a:t>
            </a:r>
            <a:r>
              <a:rPr lang="fr-FR" sz="2400" b="1" dirty="0"/>
              <a:t>33:6</a:t>
            </a:r>
            <a:r>
              <a:rPr lang="ar-SA" sz="2400" b="1" dirty="0"/>
              <a:t>)؛ وقضاء الوقت معه وحده (مرقس </a:t>
            </a:r>
            <a:r>
              <a:rPr lang="fr-FR" sz="2400" b="1" dirty="0"/>
              <a:t>38:14</a:t>
            </a:r>
            <a:r>
              <a:rPr lang="ar-SA" sz="2400" b="1" dirty="0"/>
              <a:t>); وحمل درع الإيمان (أفسس </a:t>
            </a:r>
            <a:r>
              <a:rPr lang="fr-FR" sz="2400" b="1" dirty="0"/>
              <a:t>16:6</a:t>
            </a:r>
            <a:r>
              <a:rPr lang="ar-SA" sz="2400" b="1" dirty="0"/>
              <a:t>).</a:t>
            </a:r>
            <a:endParaRPr lang="en" sz="2400"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260116"/>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2">
            <a:extLst>
              <a:ext uri="{FF2B5EF4-FFF2-40B4-BE49-F238E27FC236}">
                <a16:creationId xmlns:a16="http://schemas.microsoft.com/office/drawing/2014/main" id="{FF81E13D-913B-4868-89CD-28DBDFD39FBD}"/>
              </a:ext>
            </a:extLst>
          </p:cNvPr>
          <p:cNvSpPr>
            <a:spLocks noChangeArrowheads="1"/>
          </p:cNvSpPr>
          <p:nvPr/>
        </p:nvSpPr>
        <p:spPr bwMode="auto">
          <a:xfrm>
            <a:off x="-1" y="581613"/>
            <a:ext cx="122111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accent1">
                    <a:lumMod val="40000"/>
                    <a:lumOff val="60000"/>
                  </a:schemeClr>
                </a:solidFill>
                <a:effectLst/>
                <a:latin typeface="Arial" panose="020B0604020202020204" pitchFamily="34" charset="0"/>
              </a:rPr>
              <a:t>'"</a:t>
            </a:r>
            <a:r>
              <a:rPr kumimoji="0" lang="ar-SA" altLang="fr-FR" sz="2800" b="0" i="0" u="none" strike="noStrike" cap="none" normalizeH="0" baseline="0" dirty="0">
                <a:ln>
                  <a:noFill/>
                </a:ln>
                <a:solidFill>
                  <a:schemeClr val="accent4">
                    <a:lumMod val="40000"/>
                    <a:lumOff val="60000"/>
                  </a:schemeClr>
                </a:solidFill>
                <a:effectLst/>
                <a:latin typeface="Arial" panose="020B0604020202020204" pitchFamily="34" charset="0"/>
                <a:cs typeface="Arial" panose="020B0604020202020204" pitchFamily="34" charset="0"/>
              </a:rPr>
              <a:t>وَلَكِنَّ الإِنْسَانَ يَسْقُطُ فِي التَّجْرِبَةِ حِينَ يَنْدَفِعُ مَخْدُوعاً وَرَاءَ شَهْوَتِهِ</a:t>
            </a:r>
            <a:r>
              <a:rPr kumimoji="0" lang="fr-FR" altLang="fr-FR" sz="2800" b="0" i="0" u="none" strike="noStrike" cap="none" normalizeH="0" baseline="0" dirty="0">
                <a:ln>
                  <a:noFill/>
                </a:ln>
                <a:solidFill>
                  <a:schemeClr val="accent4">
                    <a:lumMod val="40000"/>
                    <a:lumOff val="60000"/>
                  </a:schemeClr>
                </a:solidFill>
                <a:effectLst/>
                <a:latin typeface="Arial" panose="020B0604020202020204" pitchFamily="34" charset="0"/>
                <a:cs typeface="Arial" panose="020B0604020202020204" pitchFamily="34" charset="0"/>
              </a:rPr>
              <a:t>  </a:t>
            </a:r>
            <a:r>
              <a:rPr kumimoji="0" lang="fr-FR" altLang="fr-FR" sz="2000" b="0" i="0" u="none" strike="noStrike" cap="none" normalizeH="0" baseline="0" dirty="0">
                <a:ln>
                  <a:noFill/>
                </a:ln>
                <a:solidFill>
                  <a:schemeClr val="accent4">
                    <a:lumMod val="40000"/>
                    <a:lumOff val="60000"/>
                  </a:schemeClr>
                </a:solidFill>
                <a:effectLst/>
                <a:latin typeface="Arial" panose="020B0604020202020204" pitchFamily="34" charset="0"/>
                <a:cs typeface="Arial" panose="020B0604020202020204" pitchFamily="34" charset="0"/>
              </a:rPr>
              <a:t>’’</a:t>
            </a:r>
            <a:r>
              <a:rPr kumimoji="0" lang="ar-SA" altLang="fr-FR" sz="2000" b="0" i="0" u="none" strike="noStrike" cap="none" normalizeH="0" baseline="0" dirty="0">
                <a:ln>
                  <a:noFill/>
                </a:ln>
                <a:solidFill>
                  <a:schemeClr val="accent4">
                    <a:lumMod val="40000"/>
                    <a:lumOff val="60000"/>
                  </a:schemeClr>
                </a:solidFill>
                <a:effectLst/>
                <a:latin typeface="Arial" panose="020B0604020202020204" pitchFamily="34" charset="0"/>
                <a:cs typeface="Arial" panose="020B0604020202020204" pitchFamily="34" charset="0"/>
              </a:rPr>
              <a:t>يعقوب </a:t>
            </a:r>
            <a:r>
              <a:rPr kumimoji="0" lang="fr-FR" altLang="fr-FR" sz="2000" b="0" i="0" u="none" strike="noStrike" cap="none" normalizeH="0" baseline="0" dirty="0">
                <a:ln>
                  <a:noFill/>
                </a:ln>
                <a:solidFill>
                  <a:schemeClr val="accent4">
                    <a:lumMod val="40000"/>
                    <a:lumOff val="60000"/>
                  </a:schemeClr>
                </a:solidFill>
                <a:effectLst/>
                <a:latin typeface="Arial" panose="020B0604020202020204" pitchFamily="34" charset="0"/>
                <a:cs typeface="Arial" panose="020B0604020202020204" pitchFamily="34" charset="0"/>
              </a:rPr>
              <a:t>14:1</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45">
                                          <p:stCondLst>
                                            <p:cond delay="0"/>
                                          </p:stCondLst>
                                        </p:cTn>
                                        <p:tgtEl>
                                          <p:spTgt spid="8"/>
                                        </p:tgtEl>
                                      </p:cBhvr>
                                    </p:animEffect>
                                    <p:anim calcmode="lin" valueType="num">
                                      <p:cBhvr>
                                        <p:cTn id="2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3" dur="7">
                                          <p:stCondLst>
                                            <p:cond delay="162"/>
                                          </p:stCondLst>
                                        </p:cTn>
                                        <p:tgtEl>
                                          <p:spTgt spid="8"/>
                                        </p:tgtEl>
                                      </p:cBhvr>
                                      <p:to x="100000" y="60000"/>
                                    </p:animScale>
                                    <p:animScale>
                                      <p:cBhvr>
                                        <p:cTn id="34" dur="41" decel="50000">
                                          <p:stCondLst>
                                            <p:cond delay="169"/>
                                          </p:stCondLst>
                                        </p:cTn>
                                        <p:tgtEl>
                                          <p:spTgt spid="8"/>
                                        </p:tgtEl>
                                      </p:cBhvr>
                                      <p:to x="100000" y="100000"/>
                                    </p:animScale>
                                    <p:animScale>
                                      <p:cBhvr>
                                        <p:cTn id="35" dur="7">
                                          <p:stCondLst>
                                            <p:cond delay="328"/>
                                          </p:stCondLst>
                                        </p:cTn>
                                        <p:tgtEl>
                                          <p:spTgt spid="8"/>
                                        </p:tgtEl>
                                      </p:cBhvr>
                                      <p:to x="100000" y="80000"/>
                                    </p:animScale>
                                    <p:animScale>
                                      <p:cBhvr>
                                        <p:cTn id="36" dur="41" decel="50000">
                                          <p:stCondLst>
                                            <p:cond delay="335"/>
                                          </p:stCondLst>
                                        </p:cTn>
                                        <p:tgtEl>
                                          <p:spTgt spid="8"/>
                                        </p:tgtEl>
                                      </p:cBhvr>
                                      <p:to x="100000" y="100000"/>
                                    </p:animScale>
                                    <p:animScale>
                                      <p:cBhvr>
                                        <p:cTn id="37" dur="7">
                                          <p:stCondLst>
                                            <p:cond delay="410"/>
                                          </p:stCondLst>
                                        </p:cTn>
                                        <p:tgtEl>
                                          <p:spTgt spid="8"/>
                                        </p:tgtEl>
                                      </p:cBhvr>
                                      <p:to x="100000" y="90000"/>
                                    </p:animScale>
                                    <p:animScale>
                                      <p:cBhvr>
                                        <p:cTn id="38" dur="41" decel="50000">
                                          <p:stCondLst>
                                            <p:cond delay="417"/>
                                          </p:stCondLst>
                                        </p:cTn>
                                        <p:tgtEl>
                                          <p:spTgt spid="8"/>
                                        </p:tgtEl>
                                      </p:cBhvr>
                                      <p:to x="100000" y="100000"/>
                                    </p:animScale>
                                    <p:animScale>
                                      <p:cBhvr>
                                        <p:cTn id="39" dur="7">
                                          <p:stCondLst>
                                            <p:cond delay="452"/>
                                          </p:stCondLst>
                                        </p:cTn>
                                        <p:tgtEl>
                                          <p:spTgt spid="8"/>
                                        </p:tgtEl>
                                      </p:cBhvr>
                                      <p:to x="100000" y="95000"/>
                                    </p:animScale>
                                    <p:animScale>
                                      <p:cBhvr>
                                        <p:cTn id="40" dur="41" decel="50000">
                                          <p:stCondLst>
                                            <p:cond delay="459"/>
                                          </p:stCondLst>
                                        </p:cTn>
                                        <p:tgtEl>
                                          <p:spTgt spid="8"/>
                                        </p:tgtEl>
                                      </p:cBhvr>
                                      <p:to x="100000" y="100000"/>
                                    </p:animScale>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750"/>
                                        <p:tgtEl>
                                          <p:spTgt spid="16"/>
                                        </p:tgtEl>
                                      </p:cBhvr>
                                    </p:animEffect>
                                  </p:childTnLst>
                                </p:cTn>
                              </p:par>
                            </p:childTnLst>
                          </p:cTn>
                        </p:par>
                        <p:par>
                          <p:cTn id="62" fill="hold">
                            <p:stCondLst>
                              <p:cond delay="750"/>
                            </p:stCondLst>
                            <p:childTnLst>
                              <p:par>
                                <p:cTn id="63" presetID="22" presetClass="entr" presetSubtype="2"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righ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396240" y="-55873"/>
            <a:ext cx="12191999" cy="769441"/>
          </a:xfrm>
          <a:prstGeom prst="rect">
            <a:avLst/>
          </a:prstGeom>
          <a:noFill/>
        </p:spPr>
        <p:txBody>
          <a:bodyPr wrap="square">
            <a:spAutoFit/>
          </a:bodyPr>
          <a:lstStyle/>
          <a:p>
            <a:pPr algn="ctr" rtl="1"/>
            <a:r>
              <a:rPr lang="ar-S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نصائح لتجنب الخطيئة</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76262" y="353417"/>
            <a:ext cx="11029950" cy="923330"/>
          </a:xfrm>
          <a:prstGeom prst="rect">
            <a:avLst/>
          </a:prstGeom>
          <a:noFill/>
        </p:spPr>
        <p:txBody>
          <a:bodyPr wrap="square">
            <a:spAutoFit/>
          </a:bodyPr>
          <a:lstStyle/>
          <a:p>
            <a:pPr algn="ctr" rtl="1"/>
            <a:r>
              <a:rPr lang="ar-SA" sz="1400" b="1" dirty="0">
                <a:solidFill>
                  <a:srgbClr val="D8FFE4"/>
                </a:solidFill>
                <a:effectLst>
                  <a:outerShdw blurRad="38100" dist="38100" dir="2700000" algn="tl">
                    <a:srgbClr val="000000"/>
                  </a:outerShdw>
                </a:effectLst>
                <a:latin typeface="Comic Sans MS" panose="030F0702030302020204" pitchFamily="66" charset="0"/>
              </a:rPr>
              <a:t> </a:t>
            </a:r>
            <a:endParaRPr lang="ar-SA" b="1" dirty="0">
              <a:solidFill>
                <a:srgbClr val="D8FFE4"/>
              </a:solidFill>
              <a:effectLst>
                <a:outerShdw blurRad="38100" dist="38100" dir="2700000" algn="tl">
                  <a:srgbClr val="000000"/>
                </a:outerShdw>
              </a:effectLst>
              <a:latin typeface="Comic Sans MS" panose="030F0702030302020204" pitchFamily="66" charset="0"/>
            </a:endParaRPr>
          </a:p>
          <a:p>
            <a:pPr algn="ctr" rtl="1"/>
            <a:r>
              <a:rPr lang="fr-FR" altLang="fr-FR" sz="2000" dirty="0">
                <a:solidFill>
                  <a:schemeClr val="accent4">
                    <a:lumMod val="40000"/>
                    <a:lumOff val="60000"/>
                  </a:schemeClr>
                </a:solidFill>
                <a:latin typeface="Arial" panose="020B0604020202020204" pitchFamily="34" charset="0"/>
              </a:rPr>
              <a:t>‘’</a:t>
            </a:r>
            <a:r>
              <a:rPr lang="ar-SA" altLang="fr-FR" sz="2000" dirty="0">
                <a:solidFill>
                  <a:schemeClr val="accent4">
                    <a:lumMod val="40000"/>
                    <a:lumOff val="60000"/>
                  </a:schemeClr>
                </a:solidFill>
                <a:latin typeface="Arial" panose="020B0604020202020204" pitchFamily="34" charset="0"/>
              </a:rPr>
              <a:t>وَإِنْ كَانَتْ عَيْنُكَ فَخّاً لَكَ، فَاقْلَعْهَا: أَفْضَلُ لَكَ أَنْ تَدْخُلَ مَلَكُوتَ اللهِ وَعَيْنُكَ مَقْلُوعَةٌ مِنْ أَنْ تَكُونَ لَكَ عَيْنَانِ وَتُطْرَحَ فِي جَهَنَّمِ النَّار</a:t>
            </a:r>
            <a:r>
              <a:rPr lang="fr-FR" altLang="fr-FR" sz="2000" dirty="0">
                <a:solidFill>
                  <a:schemeClr val="accent4">
                    <a:lumMod val="40000"/>
                    <a:lumOff val="60000"/>
                  </a:schemeClr>
                </a:solidFill>
                <a:latin typeface="Arial" panose="020B0604020202020204" pitchFamily="34" charset="0"/>
              </a:rPr>
              <a:t> ’’</a:t>
            </a:r>
            <a:endParaRPr lang="ar-SA" altLang="fr-FR" sz="2000" dirty="0">
              <a:solidFill>
                <a:schemeClr val="accent4">
                  <a:lumMod val="40000"/>
                  <a:lumOff val="60000"/>
                </a:schemeClr>
              </a:solidFill>
              <a:latin typeface="Arial" panose="020B0604020202020204" pitchFamily="34" charset="0"/>
            </a:endParaRPr>
          </a:p>
          <a:p>
            <a:pPr algn="ctr" rtl="1"/>
            <a:r>
              <a:rPr lang="ar-SA" b="1" dirty="0">
                <a:solidFill>
                  <a:schemeClr val="accent4">
                    <a:lumMod val="40000"/>
                    <a:lumOff val="60000"/>
                  </a:schemeClr>
                </a:solidFill>
                <a:effectLst>
                  <a:outerShdw blurRad="38100" dist="38100" dir="2700000" algn="tl">
                    <a:srgbClr val="000000"/>
                  </a:outerShdw>
                </a:effectLst>
                <a:latin typeface="Arial" panose="020B0604020202020204" pitchFamily="34" charset="0"/>
              </a:rPr>
              <a:t>مرقس 47:9</a:t>
            </a:r>
            <a:endParaRPr lang="ar-SA"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1405254" y="1255984"/>
            <a:ext cx="7362825" cy="461665"/>
          </a:xfrm>
          <a:prstGeom prst="rect">
            <a:avLst/>
          </a:prstGeom>
          <a:noFill/>
        </p:spPr>
        <p:txBody>
          <a:bodyPr wrap="square" rtlCol="0">
            <a:spAutoFit/>
          </a:bodyPr>
          <a:lstStyle/>
          <a:p>
            <a:pPr algn="r" rtl="1">
              <a:spcBef>
                <a:spcPts val="600"/>
              </a:spcBef>
            </a:pPr>
            <a:r>
              <a:rPr lang="ar-SA" sz="2400" b="1" dirty="0"/>
              <a:t>ترك لنا يسوع تعليمات واضحة لتجنب الخطيئة:</a:t>
            </a:r>
            <a:endParaRPr lang="en" sz="24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3368801226"/>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53843"/>
            <a:ext cx="11668127" cy="461665"/>
          </a:xfrm>
          <a:prstGeom prst="rect">
            <a:avLst/>
          </a:prstGeom>
          <a:noFill/>
        </p:spPr>
        <p:txBody>
          <a:bodyPr wrap="square" rtlCol="0">
            <a:spAutoFit/>
          </a:bodyPr>
          <a:lstStyle/>
          <a:p>
            <a:pPr algn="r" rtl="1">
              <a:spcBef>
                <a:spcPts val="600"/>
              </a:spcBef>
            </a:pPr>
            <a:r>
              <a:rPr lang="ar-SA" sz="2400" b="1" dirty="0"/>
              <a:t>باختصار، افعل كل ما بوسعك لتجنب الخطيئة والإغراء لها. صل من أجل ذلك.</a:t>
            </a:r>
            <a:endParaRPr lang="en" sz="24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1300105068"/>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randombar(vertical)">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righ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righ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righ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righ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2"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righ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righ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2"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righ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2"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righ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2"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righ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516489" y="24968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rtl="1"/>
            <a:r>
              <a:rPr lang="ar-SA"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الشريعة</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1686629" y="-30948"/>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dirty="0">
                <a:ln/>
                <a:solidFill>
                  <a:schemeClr val="accent3"/>
                </a:solidFill>
              </a:rPr>
              <a:t>الشريعة والخطيئة</a:t>
            </a:r>
            <a:endParaRPr lang="en" sz="4400" b="1" dirty="0">
              <a:ln/>
              <a:solidFill>
                <a:schemeClr val="accent3"/>
              </a:solidFill>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830997"/>
          </a:xfrm>
          <a:prstGeom prst="rect">
            <a:avLst/>
          </a:prstGeom>
          <a:noFill/>
        </p:spPr>
        <p:txBody>
          <a:bodyPr wrap="square" rtlCol="0">
            <a:spAutoFit/>
          </a:bodyPr>
          <a:lstStyle/>
          <a:p>
            <a:pPr algn="r" rtl="1">
              <a:spcBef>
                <a:spcPts val="600"/>
              </a:spcBef>
            </a:pPr>
            <a:r>
              <a:rPr lang="ar-SA" sz="2400" b="1" dirty="0"/>
              <a:t>لقد أساء فهم العلاقة بين الشريعة والخطيئة من قبل البعض الذين يعتقدون أنهم بالحفاظ على الشريعة يمكنهم أن يكفروا عن خطاياهم (</a:t>
            </a:r>
            <a:r>
              <a:rPr lang="ar-SA" sz="2400" b="1" dirty="0" err="1"/>
              <a:t>غلاطية</a:t>
            </a:r>
            <a:r>
              <a:rPr lang="ar-SA" sz="2400" b="1" dirty="0"/>
              <a:t> </a:t>
            </a:r>
            <a:r>
              <a:rPr lang="fr-FR" sz="2400" b="1" dirty="0"/>
              <a:t>4:5</a:t>
            </a:r>
            <a:r>
              <a:rPr lang="ar-SA" sz="2400" b="1" dirty="0"/>
              <a:t>). وقد قاد هذا التصور الآخرين إلى الطرف المعاكس، وهو أن القانون قد ألغي.</a:t>
            </a:r>
            <a:endParaRPr lang="en" sz="24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831902"/>
            <a:ext cx="4624660" cy="1569660"/>
          </a:xfrm>
          <a:prstGeom prst="rect">
            <a:avLst/>
          </a:prstGeom>
          <a:noFill/>
        </p:spPr>
        <p:txBody>
          <a:bodyPr wrap="square">
            <a:spAutoFit/>
          </a:bodyPr>
          <a:lstStyle/>
          <a:p>
            <a:pPr algn="r" rtl="1">
              <a:spcBef>
                <a:spcPts val="600"/>
              </a:spcBef>
            </a:pPr>
            <a:r>
              <a:rPr lang="ar-SA" sz="2400" b="1" dirty="0"/>
              <a:t>الشريعة تكشف لنا الخطيئة (1 يوحنا </a:t>
            </a:r>
            <a:r>
              <a:rPr lang="fr-FR" sz="2400" b="1" dirty="0"/>
              <a:t>4:3</a:t>
            </a:r>
            <a:r>
              <a:rPr lang="ar-SA" sz="2400" b="1" dirty="0"/>
              <a:t>). بدون الشريعة لما عرفنا ما هي الخطيئة (رومية 7:7)، وبالتالي لم نكن لنبحث عن حل (</a:t>
            </a:r>
            <a:r>
              <a:rPr lang="ar-SA" sz="2400" b="1" dirty="0" err="1"/>
              <a:t>غلاطية</a:t>
            </a:r>
            <a:r>
              <a:rPr lang="ar-SA" sz="2400" b="1" dirty="0"/>
              <a:t> </a:t>
            </a:r>
            <a:r>
              <a:rPr lang="fr-FR" sz="2400" b="1" dirty="0"/>
              <a:t>24:3</a:t>
            </a:r>
            <a:r>
              <a:rPr lang="ar-SA" sz="2400" b="1" dirty="0"/>
              <a:t>).</a:t>
            </a:r>
            <a:endParaRPr lang="en" sz="24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480795"/>
            <a:ext cx="4624660" cy="1200329"/>
          </a:xfrm>
          <a:prstGeom prst="rect">
            <a:avLst/>
          </a:prstGeom>
          <a:noFill/>
        </p:spPr>
        <p:txBody>
          <a:bodyPr wrap="square">
            <a:spAutoFit/>
          </a:bodyPr>
          <a:lstStyle/>
          <a:p>
            <a:pPr algn="r" rtl="1">
              <a:spcBef>
                <a:spcPts val="600"/>
              </a:spcBef>
            </a:pPr>
            <a:r>
              <a:rPr lang="ar-SA" sz="2400" b="1" dirty="0"/>
              <a:t>وبعيدا عن أن يكون عبئا، هو سياج حماية يمنعنا من معاناة عواقب الخطيئة الرهيبة (1 يوحنا </a:t>
            </a:r>
            <a:r>
              <a:rPr lang="fr-FR" sz="2400" b="1" dirty="0"/>
              <a:t>3:5</a:t>
            </a:r>
            <a:r>
              <a:rPr lang="ar-SA" sz="2400" b="1" dirty="0"/>
              <a:t>؛ مزمور 1:1-3).</a:t>
            </a:r>
            <a:endParaRPr lang="en" sz="2400" b="1" dirty="0"/>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21673"/>
            <a:ext cx="12013761" cy="830997"/>
          </a:xfrm>
          <a:prstGeom prst="rect">
            <a:avLst/>
          </a:prstGeom>
          <a:noFill/>
        </p:spPr>
        <p:txBody>
          <a:bodyPr wrap="square">
            <a:spAutoFit/>
          </a:bodyPr>
          <a:lstStyle/>
          <a:p>
            <a:pPr lvl="0" algn="r" rtl="1">
              <a:spcBef>
                <a:spcPts val="600"/>
              </a:spcBef>
              <a:defRPr/>
            </a:pPr>
            <a:r>
              <a:rPr lang="ar-SA" sz="2400" b="1" dirty="0">
                <a:solidFill>
                  <a:prstClr val="black"/>
                </a:solidFill>
              </a:rPr>
              <a:t>المشكلة كانت في التفكير بأن الشريعة مرتبطة بالخلاص، إما كوسيلة أو كعقبة أمام تحقيقه. لكن وظيفة الشريعة لم تكن يوما مخلصة. فما هي وظيفتها إذا؟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2" name="Rectangle 1">
            <a:extLst>
              <a:ext uri="{FF2B5EF4-FFF2-40B4-BE49-F238E27FC236}">
                <a16:creationId xmlns:a16="http://schemas.microsoft.com/office/drawing/2014/main" id="{3FC3DB56-3AA0-469E-8B73-897B80A60CB1}"/>
              </a:ext>
            </a:extLst>
          </p:cNvPr>
          <p:cNvSpPr>
            <a:spLocks noChangeArrowheads="1"/>
          </p:cNvSpPr>
          <p:nvPr/>
        </p:nvSpPr>
        <p:spPr bwMode="auto">
          <a:xfrm>
            <a:off x="25062" y="711991"/>
            <a:ext cx="72843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a:t>
            </a:r>
            <a:r>
              <a:rPr kumimoji="0" lang="ar-SA" altLang="fr-FR" sz="2000" b="1" i="0" u="none" strike="noStrike" cap="none" normalizeH="0" baseline="0" dirty="0">
                <a:ln>
                  <a:noFill/>
                </a:ln>
                <a:solidFill>
                  <a:schemeClr val="accent5">
                    <a:lumMod val="75000"/>
                  </a:schemeClr>
                </a:solidFill>
                <a:effectLst/>
                <a:latin typeface="Arial" panose="020B0604020202020204" pitchFamily="34" charset="0"/>
                <a:cs typeface="Arial" panose="020B0604020202020204" pitchFamily="34" charset="0"/>
              </a:rPr>
              <a:t>أَمَّا الَّذِي يُمَارِسُ الْخَطِيئَةَ، فَهُوَ يُخَالِفُ نَامُوسَ اللهِ: لأَنَّ الْخَطِيئَةَ هِيَ مُخَالَفَةُ النَّامُوسِ</a:t>
            </a:r>
            <a:r>
              <a:rPr kumimoji="0" lang="fr-FR" altLang="fr-FR" sz="2000" b="1" i="0" u="none" strike="noStrike" cap="none" normalizeH="0" baseline="0" dirty="0">
                <a:ln>
                  <a:noFill/>
                </a:ln>
                <a:solidFill>
                  <a:schemeClr val="accent5">
                    <a:lumMod val="75000"/>
                  </a:schemeClr>
                </a:solidFill>
                <a:effectLst/>
                <a:latin typeface="Arial" panose="020B0604020202020204" pitchFamily="34" charset="0"/>
                <a:cs typeface="Arial" panose="020B0604020202020204" pitchFamily="34" charset="0"/>
              </a:rPr>
              <a:t>. </a:t>
            </a:r>
            <a:r>
              <a:rPr kumimoji="0" lang="fr-FR" altLang="fr-FR" sz="2000" b="1" i="0" u="none" strike="noStrike" cap="none" normalizeH="0" baseline="0" dirty="0">
                <a:ln>
                  <a:noFill/>
                </a:ln>
                <a:solidFill>
                  <a:schemeClr val="accent5">
                    <a:lumMod val="75000"/>
                  </a:schemeClr>
                </a:solidFill>
                <a:effectLst/>
                <a:latin typeface="Arial" panose="020B0604020202020204" pitchFamily="34" charset="0"/>
              </a:rPr>
              <a:t>'</a:t>
            </a:r>
            <a:br>
              <a:rPr kumimoji="0" lang="fr-FR" altLang="fr-FR" sz="2000" b="1" i="0" u="none" strike="noStrike" cap="none" normalizeH="0" baseline="0" dirty="0">
                <a:ln>
                  <a:noFill/>
                </a:ln>
                <a:solidFill>
                  <a:schemeClr val="accent5">
                    <a:lumMod val="75000"/>
                  </a:schemeClr>
                </a:solidFill>
                <a:effectLst/>
                <a:latin typeface="Arial" panose="020B0604020202020204" pitchFamily="34" charset="0"/>
              </a:rPr>
            </a:br>
            <a:r>
              <a:rPr kumimoji="0" lang="ar-SA" altLang="fr-FR" sz="1600" b="1" i="0" u="none" strike="noStrike" cap="none" normalizeH="0" baseline="0" dirty="0">
                <a:ln>
                  <a:noFill/>
                </a:ln>
                <a:solidFill>
                  <a:schemeClr val="accent5">
                    <a:lumMod val="75000"/>
                  </a:schemeClr>
                </a:solidFill>
                <a:effectLst/>
                <a:latin typeface="Arial" panose="020B0604020202020204" pitchFamily="34" charset="0"/>
                <a:cs typeface="Arial" panose="020B0604020202020204" pitchFamily="34" charset="0"/>
              </a:rPr>
              <a:t>يوحنا الأولى 4:3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par>
                                <p:cTn id="18" presetID="18" presetClass="entr" presetSubtype="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500"/>
                                        <p:tgtEl>
                                          <p:spTgt spid="10"/>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7" dur="1000" fill="hold"/>
                                        <p:tgtEl>
                                          <p:spTgt spid="1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6"/>
                                        </p:tgtEl>
                                      </p:cBhvr>
                                    </p:animEffect>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 calcmode="lin" valueType="num">
                                      <p:cBhvr>
                                        <p:cTn id="52" dur="500" fill="hold"/>
                                        <p:tgtEl>
                                          <p:spTgt spid="18"/>
                                        </p:tgtEl>
                                        <p:attrNameLst>
                                          <p:attrName>style.rotation</p:attrName>
                                        </p:attrNameLst>
                                      </p:cBhvr>
                                      <p:tavLst>
                                        <p:tav tm="0">
                                          <p:val>
                                            <p:fltVal val="360"/>
                                          </p:val>
                                        </p:tav>
                                        <p:tav tm="100000">
                                          <p:val>
                                            <p:fltVal val="0"/>
                                          </p:val>
                                        </p:tav>
                                      </p:tavLst>
                                    </p:anim>
                                    <p:animEffect transition="in" filter="fade">
                                      <p:cBhvr>
                                        <p:cTn id="53" dur="500"/>
                                        <p:tgtEl>
                                          <p:spTgt spid="18"/>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594171"/>
            <a:ext cx="4954289" cy="1323439"/>
          </a:xfrm>
          <a:prstGeom prst="rect">
            <a:avLst/>
          </a:prstGeom>
          <a:noFill/>
        </p:spPr>
        <p:txBody>
          <a:bodyPr wrap="square">
            <a:spAutoFit/>
            <a:scene3d>
              <a:camera prst="orthographicFront"/>
              <a:lightRig rig="threePt" dir="t"/>
            </a:scene3d>
            <a:sp3d extrusionH="57150">
              <a:bevelT w="38100" h="38100"/>
            </a:sp3d>
          </a:bodyPr>
          <a:lstStyle/>
          <a:p>
            <a:pPr algn="ctr" rtl="1"/>
            <a:r>
              <a:rPr lang="ar-SA"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الإنجيل</a:t>
            </a:r>
            <a:endPar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978</TotalTime>
  <Words>1041</Words>
  <Application>Microsoft Office PowerPoint</Application>
  <PresentationFormat>Panorámica</PresentationFormat>
  <Paragraphs>70</Paragraphs>
  <Slides>12</Slides>
  <Notes>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12</vt:i4>
      </vt:variant>
    </vt:vector>
  </HeadingPairs>
  <TitlesOfParts>
    <vt:vector size="22" baseType="lpstr">
      <vt:lpstr>Aptos</vt:lpstr>
      <vt:lpstr>Aptos Display</vt:lpstr>
      <vt:lpstr>Arial</vt:lpstr>
      <vt:lpstr>Arial Rounded MT Bold</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2026-04-14T06:19:54Z</dcterms:created>
  <dcterms:modified xsi:type="dcterms:W3CDTF">2026-05-29T16:10:12Z</dcterms:modified>
</cp:coreProperties>
</file>