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pPr rtl="1"/>
          <a:r>
            <a:rPr lang="ar-SA" b="1" noProof="0">
              <a:solidFill>
                <a:schemeClr val="bg1"/>
              </a:solidFill>
              <a:effectLst>
                <a:outerShdw blurRad="50800" dist="50800" dir="5400000" algn="ctr" rotWithShape="0">
                  <a:schemeClr val="tx1"/>
                </a:outerShdw>
              </a:effectLst>
            </a:rPr>
            <a:t>غير ناضج</a:t>
          </a:r>
          <a:endParaRPr lang="en" b="1" noProof="0" dirty="0">
            <a:solidFill>
              <a:schemeClr val="bg1"/>
            </a:solidFill>
            <a:effectLst>
              <a:outerShdw blurRad="50800" dist="50800" dir="5400000" algn="ctr" rotWithShape="0">
                <a:schemeClr val="tx1"/>
              </a:outerShdw>
            </a:effectLst>
          </a:endParaRP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pPr rtl="1"/>
          <a:r>
            <a:rPr lang="ar-SA" sz="2000" b="1" noProof="0" dirty="0">
              <a:solidFill>
                <a:schemeClr val="bg1"/>
              </a:solidFill>
              <a:effectLst>
                <a:outerShdw blurRad="50800" dist="50800" dir="5400000" algn="ctr" rotWithShape="0">
                  <a:schemeClr val="tx1"/>
                </a:outerShdw>
              </a:effectLst>
            </a:rPr>
            <a:t>هم مثل الأطفال </a:t>
          </a:r>
          <a:br>
            <a:rPr lang="es-ES" sz="2000" b="1" noProof="0" dirty="0">
              <a:solidFill>
                <a:schemeClr val="bg1"/>
              </a:solidFill>
              <a:effectLst>
                <a:outerShdw blurRad="50800" dist="50800" dir="5400000" algn="ctr" rotWithShape="0">
                  <a:schemeClr val="tx1"/>
                </a:outerShdw>
              </a:effectLst>
            </a:rPr>
          </a:br>
          <a:r>
            <a:rPr lang="ar-SA" sz="2000" b="1" noProof="0" dirty="0">
              <a:solidFill>
                <a:schemeClr val="bg1"/>
              </a:solidFill>
              <a:effectLst>
                <a:outerShdw blurRad="50800" dist="50800" dir="5400000" algn="ctr" rotWithShape="0">
                  <a:schemeClr val="tx1"/>
                </a:outerShdw>
              </a:effectLst>
            </a:rPr>
            <a:t>(1 كورنثوس </a:t>
          </a:r>
          <a:r>
            <a:rPr lang="fr-FR" sz="2000" b="1" noProof="0" dirty="0">
              <a:solidFill>
                <a:schemeClr val="bg1"/>
              </a:solidFill>
              <a:effectLst>
                <a:outerShdw blurRad="50800" dist="50800" dir="5400000" algn="ctr" rotWithShape="0">
                  <a:schemeClr val="tx1"/>
                </a:outerShdw>
              </a:effectLst>
            </a:rPr>
            <a:t>3:1</a:t>
          </a:r>
          <a:r>
            <a:rPr lang="ar-SA" sz="2000" b="1" noProof="0" dirty="0">
              <a:solidFill>
                <a:schemeClr val="bg1"/>
              </a:solidFill>
              <a:effectLst>
                <a:outerShdw blurRad="50800" dist="50800" dir="5400000" algn="ctr" rotWithShape="0">
                  <a:schemeClr val="tx1"/>
                </a:outerShdw>
              </a:effectLst>
            </a:rPr>
            <a:t>)</a:t>
          </a:r>
          <a:endParaRPr lang="en" sz="2000" b="1" noProof="0" dirty="0">
            <a:solidFill>
              <a:schemeClr val="bg1"/>
            </a:solidFill>
            <a:effectLst>
              <a:outerShdw blurRad="50800" dist="50800" dir="5400000" algn="ctr" rotWithShape="0">
                <a:schemeClr val="tx1"/>
              </a:outerShdw>
            </a:effectLst>
          </a:endParaRP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pPr rtl="1"/>
          <a:r>
            <a:rPr lang="ar-SA" sz="2000" b="1" noProof="0" dirty="0">
              <a:effectLst>
                <a:outerShdw blurRad="50800" dist="50800" dir="5400000" algn="ctr" rotWithShape="0">
                  <a:schemeClr val="tx1"/>
                </a:outerShdw>
              </a:effectLst>
            </a:rPr>
            <a:t>يتغذون على الحليب </a:t>
          </a:r>
          <a:br>
            <a:rPr lang="es-ES" sz="2000" b="1" noProof="0" dirty="0">
              <a:effectLst>
                <a:outerShdw blurRad="50800" dist="50800" dir="5400000" algn="ctr" rotWithShape="0">
                  <a:schemeClr val="tx1"/>
                </a:outerShdw>
              </a:effectLst>
            </a:rPr>
          </a:br>
          <a:r>
            <a:rPr lang="ar-SA" sz="2000" b="1" noProof="0" dirty="0">
              <a:effectLst>
                <a:outerShdw blurRad="50800" dist="50800" dir="5400000" algn="ctr" rotWithShape="0">
                  <a:schemeClr val="tx1"/>
                </a:outerShdw>
              </a:effectLst>
            </a:rPr>
            <a:t>(1 كورنثوس </a:t>
          </a:r>
          <a:r>
            <a:rPr lang="fr-FR" sz="2000" b="1" noProof="0" dirty="0">
              <a:effectLst>
                <a:outerShdw blurRad="50800" dist="50800" dir="5400000" algn="ctr" rotWithShape="0">
                  <a:schemeClr val="tx1"/>
                </a:outerShdw>
              </a:effectLst>
            </a:rPr>
            <a:t>2:3</a:t>
          </a:r>
          <a:r>
            <a:rPr lang="ar-SA" sz="2000" b="1" noProof="0" dirty="0">
              <a:effectLst>
                <a:outerShdw blurRad="50800" dist="50800" dir="5400000" algn="ctr" rotWithShape="0">
                  <a:schemeClr val="tx1"/>
                </a:outerShdw>
              </a:effectLst>
            </a:rPr>
            <a:t>)</a:t>
          </a:r>
          <a:endParaRPr lang="en" sz="2000" b="1" noProof="0" dirty="0">
            <a:effectLst>
              <a:outerShdw blurRad="50800" dist="50800" dir="5400000" algn="ctr" rotWithShape="0">
                <a:schemeClr val="tx1"/>
              </a:outerShdw>
            </a:effectLst>
          </a:endParaRP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pPr rtl="1"/>
          <a:r>
            <a:rPr lang="ar-SA" sz="2000" b="1" noProof="0" dirty="0">
              <a:effectLst>
                <a:outerShdw blurRad="50800" dist="50800" dir="5400000" algn="ctr" rotWithShape="0">
                  <a:schemeClr val="tx1"/>
                </a:outerShdw>
              </a:effectLst>
            </a:rPr>
            <a:t>هم جسديون </a:t>
          </a:r>
          <a:br>
            <a:rPr lang="es-ES" sz="2000" b="1" noProof="0" dirty="0">
              <a:effectLst>
                <a:outerShdw blurRad="50800" dist="50800" dir="5400000" algn="ctr" rotWithShape="0">
                  <a:schemeClr val="tx1"/>
                </a:outerShdw>
              </a:effectLst>
            </a:rPr>
          </a:br>
          <a:r>
            <a:rPr lang="ar-SA" sz="2000" b="1" noProof="0" dirty="0">
              <a:effectLst>
                <a:outerShdw blurRad="50800" dist="50800" dir="5400000" algn="ctr" rotWithShape="0">
                  <a:schemeClr val="tx1"/>
                </a:outerShdw>
              </a:effectLst>
            </a:rPr>
            <a:t>(1 كورنثوس 3:3)</a:t>
          </a:r>
          <a:endParaRPr lang="en" sz="2000" b="1" noProof="0" dirty="0">
            <a:effectLst>
              <a:outerShdw blurRad="50800" dist="50800" dir="5400000" algn="ctr" rotWithShape="0">
                <a:schemeClr val="tx1"/>
              </a:outerShdw>
            </a:effectLst>
          </a:endParaRP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pPr rtl="1"/>
          <a:r>
            <a:rPr lang="ar-SA" sz="2000" b="1" noProof="0" dirty="0">
              <a:effectLst>
                <a:outerShdw blurRad="50800" dist="50800" dir="5400000" algn="ctr" rotWithShape="0">
                  <a:schemeClr val="tx1"/>
                </a:outerShdw>
              </a:effectLst>
            </a:rPr>
            <a:t>هم يتأثرون بآراء الآخرين (1 </a:t>
          </a:r>
          <a:r>
            <a:rPr lang="ar-SA" sz="2000" b="1" noProof="0" dirty="0" err="1">
              <a:effectLst>
                <a:outerShdw blurRad="50800" dist="50800" dir="5400000" algn="ctr" rotWithShape="0">
                  <a:schemeClr val="tx1"/>
                </a:outerShdw>
              </a:effectLst>
            </a:rPr>
            <a:t>كورنثوس</a:t>
          </a:r>
          <a:r>
            <a:rPr lang="ar-SA" sz="2000" b="1" noProof="0" dirty="0">
              <a:effectLst>
                <a:outerShdw blurRad="50800" dist="50800" dir="5400000" algn="ctr" rotWithShape="0">
                  <a:schemeClr val="tx1"/>
                </a:outerShdw>
              </a:effectLst>
            </a:rPr>
            <a:t> </a:t>
          </a:r>
          <a:r>
            <a:rPr lang="fr-FR" sz="2000" b="1" noProof="0" dirty="0">
              <a:effectLst>
                <a:outerShdw blurRad="50800" dist="50800" dir="5400000" algn="ctr" rotWithShape="0">
                  <a:schemeClr val="tx1"/>
                </a:outerShdw>
              </a:effectLst>
            </a:rPr>
            <a:t>4:3</a:t>
          </a:r>
          <a:r>
            <a:rPr lang="ar-SA" sz="2000" b="1" noProof="0" dirty="0">
              <a:effectLst>
                <a:outerShdw blurRad="50800" dist="50800" dir="5400000" algn="ctr" rotWithShape="0">
                  <a:schemeClr val="tx1"/>
                </a:outerShdw>
              </a:effectLst>
            </a:rPr>
            <a:t>)</a:t>
          </a:r>
          <a:endParaRPr lang="en" sz="2000" b="1" noProof="0" dirty="0">
            <a:effectLst>
              <a:outerShdw blurRad="50800" dist="50800" dir="5400000" algn="ctr" rotWithShape="0">
                <a:schemeClr val="tx1"/>
              </a:outerShdw>
            </a:effectLst>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val="rev"/>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32396" custLinFactNeighborY="-1029"/>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3475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32396" custLinFactNeighborY="-1029"/>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3475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32396" custLinFactNeighborY="-1029"/>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3475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32396" custLinFactNeighborY="-1029"/>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3475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pPr rtl="1"/>
          <a:r>
            <a:rPr lang="ar-SA" b="1" noProof="0">
              <a:solidFill>
                <a:schemeClr val="bg1"/>
              </a:solidFill>
              <a:effectLst>
                <a:outerShdw blurRad="50800" dist="50800" dir="5400000" algn="ctr" rotWithShape="0">
                  <a:schemeClr val="tx1"/>
                </a:outerShdw>
              </a:effectLst>
            </a:rPr>
            <a:t>ناضج</a:t>
          </a:r>
          <a:endParaRPr lang="en" b="1" noProof="0" dirty="0">
            <a:solidFill>
              <a:schemeClr val="bg1"/>
            </a:solidFill>
            <a:effectLst>
              <a:outerShdw blurRad="50800" dist="50800" dir="5400000" algn="ctr" rotWithShape="0">
                <a:schemeClr val="tx1"/>
              </a:outerShdw>
            </a:effectLst>
          </a:endParaRP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pPr rtl="1"/>
          <a:r>
            <a:rPr lang="ar-SA" sz="2000" b="1" noProof="0" dirty="0">
              <a:solidFill>
                <a:schemeClr val="tx1"/>
              </a:solidFill>
            </a:rPr>
            <a:t>هم بالغون </a:t>
          </a:r>
          <a:br>
            <a:rPr lang="es-ES" sz="2000" b="1" noProof="0" dirty="0">
              <a:solidFill>
                <a:schemeClr val="tx1"/>
              </a:solidFill>
            </a:rPr>
          </a:br>
          <a:r>
            <a:rPr lang="ar-SA" sz="2000" b="1" noProof="0" dirty="0">
              <a:solidFill>
                <a:schemeClr val="tx1"/>
              </a:solidFill>
            </a:rPr>
            <a:t>(1 كورنثوس </a:t>
          </a:r>
          <a:r>
            <a:rPr lang="fr-FR" sz="2000" b="1" noProof="0" dirty="0">
              <a:solidFill>
                <a:schemeClr val="tx1"/>
              </a:solidFill>
            </a:rPr>
            <a:t>(20:14</a:t>
          </a:r>
          <a:endParaRPr lang="en" sz="2000" b="1" noProof="0" dirty="0">
            <a:solidFill>
              <a:schemeClr val="tx1"/>
            </a:solidFill>
          </a:endParaRP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pPr rtl="1"/>
          <a:r>
            <a:rPr lang="ar-SA" sz="2000" b="1" noProof="0" dirty="0">
              <a:solidFill>
                <a:schemeClr val="tx1"/>
              </a:solidFill>
            </a:rPr>
            <a:t>يأكلون طعاما صلبا </a:t>
          </a:r>
          <a:br>
            <a:rPr lang="es-ES" sz="2000" b="1" noProof="0" dirty="0">
              <a:solidFill>
                <a:schemeClr val="tx1"/>
              </a:solidFill>
            </a:rPr>
          </a:br>
          <a:r>
            <a:rPr lang="ar-SA" sz="2000" b="1" noProof="0" dirty="0">
              <a:solidFill>
                <a:schemeClr val="tx1"/>
              </a:solidFill>
            </a:rPr>
            <a:t>(عبرانيين </a:t>
          </a:r>
          <a:r>
            <a:rPr lang="fr-FR" sz="2000" b="1" noProof="0" dirty="0">
              <a:solidFill>
                <a:schemeClr val="tx1"/>
              </a:solidFill>
            </a:rPr>
            <a:t>14:5</a:t>
          </a:r>
          <a:r>
            <a:rPr lang="ar-SA" sz="2000" b="1" noProof="0" dirty="0">
              <a:solidFill>
                <a:schemeClr val="tx1"/>
              </a:solidFill>
            </a:rPr>
            <a:t>)</a:t>
          </a:r>
          <a:endParaRPr lang="en" sz="2000" b="1" noProof="0" dirty="0">
            <a:solidFill>
              <a:schemeClr val="tx1"/>
            </a:solidFill>
          </a:endParaRP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pPr rtl="1"/>
          <a:r>
            <a:rPr lang="ar-SA" sz="2000" b="1" noProof="0" dirty="0">
              <a:solidFill>
                <a:schemeClr val="tx1"/>
              </a:solidFill>
            </a:rPr>
            <a:t>هم روحيون </a:t>
          </a:r>
          <a:br>
            <a:rPr lang="es-ES" sz="2000" b="1" noProof="0" dirty="0">
              <a:solidFill>
                <a:schemeClr val="tx1"/>
              </a:solidFill>
            </a:rPr>
          </a:br>
          <a:r>
            <a:rPr lang="ar-SA" sz="2000" b="1" noProof="0" dirty="0">
              <a:solidFill>
                <a:schemeClr val="tx1"/>
              </a:solidFill>
            </a:rPr>
            <a:t>(1 كورنثوس </a:t>
          </a:r>
          <a:r>
            <a:rPr lang="fr-FR" sz="2000" b="1" noProof="0" dirty="0">
              <a:solidFill>
                <a:schemeClr val="tx1"/>
              </a:solidFill>
            </a:rPr>
            <a:t>(13:2</a:t>
          </a:r>
          <a:endParaRPr lang="en" sz="2000" b="1" noProof="0" dirty="0">
            <a:solidFill>
              <a:schemeClr val="tx1"/>
            </a:solidFill>
          </a:endParaRP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pPr rtl="1"/>
          <a:r>
            <a:rPr lang="ar-SA" sz="2000" b="1" noProof="0" dirty="0">
              <a:solidFill>
                <a:schemeClr val="tx1"/>
              </a:solidFill>
            </a:rPr>
            <a:t>لديهم تمييز روحي </a:t>
          </a:r>
          <a:br>
            <a:rPr lang="es-ES" sz="2000" b="1" noProof="0" dirty="0">
              <a:solidFill>
                <a:schemeClr val="tx1"/>
              </a:solidFill>
            </a:rPr>
          </a:br>
          <a:r>
            <a:rPr lang="ar-SA" sz="2000" b="1" noProof="0" dirty="0">
              <a:solidFill>
                <a:schemeClr val="tx1"/>
              </a:solidFill>
            </a:rPr>
            <a:t>(1 كورنثوس </a:t>
          </a:r>
          <a:r>
            <a:rPr lang="fr-FR" sz="2000" b="1" noProof="0" dirty="0">
              <a:solidFill>
                <a:schemeClr val="tx1"/>
              </a:solidFill>
            </a:rPr>
            <a:t>14:2</a:t>
          </a:r>
          <a:r>
            <a:rPr lang="ar-SA" sz="2000" b="1" noProof="0" dirty="0">
              <a:solidFill>
                <a:schemeClr val="tx1"/>
              </a:solidFill>
            </a:rPr>
            <a:t>)</a:t>
          </a:r>
          <a:endParaRPr lang="en" sz="2000" b="1" noProof="0" dirty="0">
            <a:solidFill>
              <a:schemeClr val="tx1"/>
            </a:solidFill>
          </a:endParaRP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val="rev"/>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3517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3104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3517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3104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3517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3104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3517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3104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rtl="1">
            <a:lnSpc>
              <a:spcPct val="90000"/>
            </a:lnSpc>
            <a:spcBef>
              <a:spcPct val="0"/>
            </a:spcBef>
            <a:spcAft>
              <a:spcPct val="35000"/>
            </a:spcAft>
            <a:buNone/>
          </a:pPr>
          <a:r>
            <a:rPr lang="ar-SA" sz="5300" b="1" kern="1200" noProof="0">
              <a:solidFill>
                <a:schemeClr val="bg1"/>
              </a:solidFill>
              <a:effectLst>
                <a:outerShdw blurRad="50800" dist="50800" dir="5400000" algn="ctr" rotWithShape="0">
                  <a:schemeClr val="tx1"/>
                </a:outerShdw>
              </a:effectLst>
            </a:rPr>
            <a:t>غير ناضج</a:t>
          </a:r>
          <a:endParaRPr lang="en" sz="5300" b="1" kern="1200" noProof="0" dirty="0">
            <a:solidFill>
              <a:schemeClr val="bg1"/>
            </a:solidFill>
            <a:effectLst>
              <a:outerShdw blurRad="50800" dist="50800" dir="5400000" algn="ctr" rotWithShape="0">
                <a:schemeClr val="tx1"/>
              </a:outerShdw>
            </a:effectLst>
          </a:endParaRPr>
        </a:p>
      </dsp:txBody>
      <dsp:txXfrm>
        <a:off x="47046" y="28611"/>
        <a:ext cx="3858474" cy="880182"/>
      </dsp:txXfrm>
    </dsp:sp>
    <dsp:sp modelId="{20B9B435-A79F-4DAA-9A8D-B0D8EB58FFF0}">
      <dsp:nvSpPr>
        <dsp:cNvPr id="0" name=""/>
        <dsp:cNvSpPr/>
      </dsp:nvSpPr>
      <dsp:spPr>
        <a:xfrm>
          <a:off x="2584996" y="109484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0"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50800" dist="50800" dir="5400000" algn="ctr" rotWithShape="0">
                  <a:schemeClr val="tx1"/>
                </a:outerShdw>
              </a:effectLst>
            </a:rPr>
            <a:t>هم مثل الأطفال </a:t>
          </a:r>
          <a:br>
            <a:rPr lang="es-ES" sz="2000" b="1" kern="1200" noProof="0" dirty="0">
              <a:solidFill>
                <a:schemeClr val="bg1"/>
              </a:solidFill>
              <a:effectLst>
                <a:outerShdw blurRad="50800" dist="50800" dir="5400000" algn="ctr" rotWithShape="0">
                  <a:schemeClr val="tx1"/>
                </a:outerShdw>
              </a:effectLst>
            </a:rPr>
          </a:br>
          <a:r>
            <a:rPr lang="ar-SA" sz="2000" b="1" kern="1200" noProof="0" dirty="0">
              <a:solidFill>
                <a:schemeClr val="bg1"/>
              </a:solidFill>
              <a:effectLst>
                <a:outerShdw blurRad="50800" dist="50800" dir="5400000" algn="ctr" rotWithShape="0">
                  <a:schemeClr val="tx1"/>
                </a:outerShdw>
              </a:effectLst>
            </a:rPr>
            <a:t>(1 كورنثوس </a:t>
          </a:r>
          <a:r>
            <a:rPr lang="fr-FR" sz="2000" b="1" kern="1200" noProof="0" dirty="0">
              <a:solidFill>
                <a:schemeClr val="bg1"/>
              </a:solidFill>
              <a:effectLst>
                <a:outerShdw blurRad="50800" dist="50800" dir="5400000" algn="ctr" rotWithShape="0">
                  <a:schemeClr val="tx1"/>
                </a:outerShdw>
              </a:effectLst>
            </a:rPr>
            <a:t>3:1</a:t>
          </a:r>
          <a:r>
            <a:rPr lang="ar-SA" sz="2000" b="1" kern="1200" noProof="0" dirty="0">
              <a:solidFill>
                <a:schemeClr val="bg1"/>
              </a:solidFill>
              <a:effectLst>
                <a:outerShdw blurRad="50800" dist="50800" dir="5400000" algn="ctr" rotWithShape="0">
                  <a:schemeClr val="tx1"/>
                </a:outerShdw>
              </a:effectLst>
            </a:rPr>
            <a:t>)</a:t>
          </a:r>
          <a:endParaRPr lang="en" sz="2000" b="1" kern="1200" noProof="0" dirty="0">
            <a:solidFill>
              <a:schemeClr val="bg1"/>
            </a:solidFill>
            <a:effectLst>
              <a:outerShdw blurRad="50800" dist="50800" dir="5400000" algn="ctr" rotWithShape="0">
                <a:schemeClr val="tx1"/>
              </a:outerShdw>
            </a:effectLst>
          </a:endParaRPr>
        </a:p>
      </dsp:txBody>
      <dsp:txXfrm>
        <a:off x="45649" y="1150117"/>
        <a:ext cx="2417942" cy="843652"/>
      </dsp:txXfrm>
    </dsp:sp>
    <dsp:sp modelId="{CC805A5F-E0A3-498A-BE8A-4478F8482781}">
      <dsp:nvSpPr>
        <dsp:cNvPr id="0" name=""/>
        <dsp:cNvSpPr/>
      </dsp:nvSpPr>
      <dsp:spPr>
        <a:xfrm>
          <a:off x="2584996" y="214199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0"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50800" dist="50800" dir="5400000" algn="ctr" rotWithShape="0">
                  <a:schemeClr val="tx1"/>
                </a:outerShdw>
              </a:effectLst>
            </a:rPr>
            <a:t>يتغذون على الحليب </a:t>
          </a:r>
          <a:br>
            <a:rPr lang="es-ES" sz="2000" b="1" kern="1200" noProof="0" dirty="0">
              <a:effectLst>
                <a:outerShdw blurRad="50800" dist="50800" dir="5400000" algn="ctr" rotWithShape="0">
                  <a:schemeClr val="tx1"/>
                </a:outerShdw>
              </a:effectLst>
            </a:rPr>
          </a:br>
          <a:r>
            <a:rPr lang="ar-SA" sz="2000" b="1" kern="1200" noProof="0" dirty="0">
              <a:effectLst>
                <a:outerShdw blurRad="50800" dist="50800" dir="5400000" algn="ctr" rotWithShape="0">
                  <a:schemeClr val="tx1"/>
                </a:outerShdw>
              </a:effectLst>
            </a:rPr>
            <a:t>(1 كورنثوس </a:t>
          </a:r>
          <a:r>
            <a:rPr lang="fr-FR" sz="2000" b="1" kern="1200" noProof="0" dirty="0">
              <a:effectLst>
                <a:outerShdw blurRad="50800" dist="50800" dir="5400000" algn="ctr" rotWithShape="0">
                  <a:schemeClr val="tx1"/>
                </a:outerShdw>
              </a:effectLst>
            </a:rPr>
            <a:t>2:3</a:t>
          </a:r>
          <a:r>
            <a:rPr lang="ar-SA" sz="2000" b="1" kern="1200" noProof="0" dirty="0">
              <a:effectLst>
                <a:outerShdw blurRad="50800" dist="50800" dir="5400000" algn="ctr" rotWithShape="0">
                  <a:schemeClr val="tx1"/>
                </a:outerShdw>
              </a:effectLst>
            </a:rPr>
            <a:t>)</a:t>
          </a:r>
          <a:endParaRPr lang="en" sz="2000" b="1" kern="1200" noProof="0" dirty="0">
            <a:effectLst>
              <a:outerShdw blurRad="50800" dist="50800" dir="5400000" algn="ctr" rotWithShape="0">
                <a:schemeClr val="tx1"/>
              </a:outerShdw>
            </a:effectLst>
          </a:endParaRPr>
        </a:p>
      </dsp:txBody>
      <dsp:txXfrm>
        <a:off x="45649" y="2197262"/>
        <a:ext cx="2417942" cy="843652"/>
      </dsp:txXfrm>
    </dsp:sp>
    <dsp:sp modelId="{544E29A7-1583-4A92-AD88-E60A4EEAC632}">
      <dsp:nvSpPr>
        <dsp:cNvPr id="0" name=""/>
        <dsp:cNvSpPr/>
      </dsp:nvSpPr>
      <dsp:spPr>
        <a:xfrm>
          <a:off x="2584996" y="3189137"/>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0"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50800" dist="50800" dir="5400000" algn="ctr" rotWithShape="0">
                  <a:schemeClr val="tx1"/>
                </a:outerShdw>
              </a:effectLst>
            </a:rPr>
            <a:t>هم جسديون </a:t>
          </a:r>
          <a:br>
            <a:rPr lang="es-ES" sz="2000" b="1" kern="1200" noProof="0" dirty="0">
              <a:effectLst>
                <a:outerShdw blurRad="50800" dist="50800" dir="5400000" algn="ctr" rotWithShape="0">
                  <a:schemeClr val="tx1"/>
                </a:outerShdw>
              </a:effectLst>
            </a:rPr>
          </a:br>
          <a:r>
            <a:rPr lang="ar-SA" sz="2000" b="1" kern="1200" noProof="0" dirty="0">
              <a:effectLst>
                <a:outerShdw blurRad="50800" dist="50800" dir="5400000" algn="ctr" rotWithShape="0">
                  <a:schemeClr val="tx1"/>
                </a:outerShdw>
              </a:effectLst>
            </a:rPr>
            <a:t>(1 كورنثوس 3:3)</a:t>
          </a:r>
          <a:endParaRPr lang="en" sz="2000" b="1" kern="1200" noProof="0" dirty="0">
            <a:effectLst>
              <a:outerShdw blurRad="50800" dist="50800" dir="5400000" algn="ctr" rotWithShape="0">
                <a:schemeClr val="tx1"/>
              </a:outerShdw>
            </a:effectLst>
          </a:endParaRPr>
        </a:p>
      </dsp:txBody>
      <dsp:txXfrm>
        <a:off x="45649" y="3244407"/>
        <a:ext cx="2417942" cy="843652"/>
      </dsp:txXfrm>
    </dsp:sp>
    <dsp:sp modelId="{410E2F05-E06F-4707-8316-DA974A0D1AF9}">
      <dsp:nvSpPr>
        <dsp:cNvPr id="0" name=""/>
        <dsp:cNvSpPr/>
      </dsp:nvSpPr>
      <dsp:spPr>
        <a:xfrm>
          <a:off x="2584996" y="4236282"/>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0"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50800" dist="50800" dir="5400000" algn="ctr" rotWithShape="0">
                  <a:schemeClr val="tx1"/>
                </a:outerShdw>
              </a:effectLst>
            </a:rPr>
            <a:t>هم يتأثرون بآراء الآخرين (1 </a:t>
          </a:r>
          <a:r>
            <a:rPr lang="ar-SA" sz="2000" b="1" kern="1200" noProof="0" dirty="0" err="1">
              <a:effectLst>
                <a:outerShdw blurRad="50800" dist="50800" dir="5400000" algn="ctr" rotWithShape="0">
                  <a:schemeClr val="tx1"/>
                </a:outerShdw>
              </a:effectLst>
            </a:rPr>
            <a:t>كورنثوس</a:t>
          </a:r>
          <a:r>
            <a:rPr lang="ar-SA" sz="2000" b="1" kern="1200" noProof="0" dirty="0">
              <a:effectLst>
                <a:outerShdw blurRad="50800" dist="50800" dir="5400000" algn="ctr" rotWithShape="0">
                  <a:schemeClr val="tx1"/>
                </a:outerShdw>
              </a:effectLst>
            </a:rPr>
            <a:t> </a:t>
          </a:r>
          <a:r>
            <a:rPr lang="fr-FR" sz="2000" b="1" kern="1200" noProof="0" dirty="0">
              <a:effectLst>
                <a:outerShdw blurRad="50800" dist="50800" dir="5400000" algn="ctr" rotWithShape="0">
                  <a:schemeClr val="tx1"/>
                </a:outerShdw>
              </a:effectLst>
            </a:rPr>
            <a:t>4:3</a:t>
          </a:r>
          <a:r>
            <a:rPr lang="ar-SA" sz="2000" b="1" kern="1200" noProof="0" dirty="0">
              <a:effectLst>
                <a:outerShdw blurRad="50800" dist="50800" dir="5400000" algn="ctr" rotWithShape="0">
                  <a:schemeClr val="tx1"/>
                </a:outerShdw>
              </a:effectLst>
            </a:rPr>
            <a:t>)</a:t>
          </a:r>
          <a:endParaRPr lang="en" sz="2000" b="1" kern="1200" noProof="0" dirty="0">
            <a:effectLst>
              <a:outerShdw blurRad="50800" dist="50800" dir="5400000" algn="ctr" rotWithShape="0">
                <a:schemeClr val="tx1"/>
              </a:outerShdw>
            </a:effectLst>
          </a:endParaRPr>
        </a:p>
      </dsp:txBody>
      <dsp:txXfrm>
        <a:off x="45649"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rtl="1">
            <a:lnSpc>
              <a:spcPct val="90000"/>
            </a:lnSpc>
            <a:spcBef>
              <a:spcPct val="0"/>
            </a:spcBef>
            <a:spcAft>
              <a:spcPct val="35000"/>
            </a:spcAft>
            <a:buNone/>
          </a:pPr>
          <a:r>
            <a:rPr lang="ar-SA" sz="5300" b="1" kern="1200" noProof="0">
              <a:solidFill>
                <a:schemeClr val="bg1"/>
              </a:solidFill>
              <a:effectLst>
                <a:outerShdw blurRad="50800" dist="50800" dir="5400000" algn="ctr" rotWithShape="0">
                  <a:schemeClr val="tx1"/>
                </a:outerShdw>
              </a:effectLst>
            </a:rPr>
            <a:t>ناضج</a:t>
          </a:r>
          <a:endParaRPr lang="en" sz="5300" b="1" kern="1200" noProof="0" dirty="0">
            <a:solidFill>
              <a:schemeClr val="bg1"/>
            </a:solidFill>
            <a:effectLst>
              <a:outerShdw blurRad="50800" dist="50800" dir="5400000" algn="ctr" rotWithShape="0">
                <a:schemeClr val="tx1"/>
              </a:outerShdw>
            </a:effectLst>
          </a:endParaRPr>
        </a:p>
      </dsp:txBody>
      <dsp:txXfrm>
        <a:off x="30408" y="32078"/>
        <a:ext cx="4473389" cy="878991"/>
      </dsp:txXfrm>
    </dsp:sp>
    <dsp:sp modelId="{4AFB3FCF-D3AF-47CC-9C64-79E7D6E5B9C4}">
      <dsp:nvSpPr>
        <dsp:cNvPr id="0" name=""/>
        <dsp:cNvSpPr/>
      </dsp:nvSpPr>
      <dsp:spPr>
        <a:xfrm>
          <a:off x="291430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0"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tx1"/>
              </a:solidFill>
            </a:rPr>
            <a:t>هم بالغون </a:t>
          </a:r>
          <a:br>
            <a:rPr lang="es-ES" sz="2000" b="1" kern="1200" noProof="0" dirty="0">
              <a:solidFill>
                <a:schemeClr val="tx1"/>
              </a:solidFill>
            </a:rPr>
          </a:br>
          <a:r>
            <a:rPr lang="ar-SA" sz="2000" b="1" kern="1200" noProof="0" dirty="0">
              <a:solidFill>
                <a:schemeClr val="tx1"/>
              </a:solidFill>
            </a:rPr>
            <a:t>(1 كورنثوس </a:t>
          </a:r>
          <a:r>
            <a:rPr lang="fr-FR" sz="2000" b="1" kern="1200" noProof="0" dirty="0">
              <a:solidFill>
                <a:schemeClr val="tx1"/>
              </a:solidFill>
            </a:rPr>
            <a:t>(20:14</a:t>
          </a:r>
          <a:endParaRPr lang="en" sz="2000" b="1" kern="1200" noProof="0" dirty="0">
            <a:solidFill>
              <a:schemeClr val="tx1"/>
            </a:solidFill>
          </a:endParaRPr>
        </a:p>
      </dsp:txBody>
      <dsp:txXfrm>
        <a:off x="45587" y="1152067"/>
        <a:ext cx="2758195" cy="842511"/>
      </dsp:txXfrm>
    </dsp:sp>
    <dsp:sp modelId="{76C86819-371B-4EE7-A4A8-69934EF8EED2}">
      <dsp:nvSpPr>
        <dsp:cNvPr id="0" name=""/>
        <dsp:cNvSpPr/>
      </dsp:nvSpPr>
      <dsp:spPr>
        <a:xfrm>
          <a:off x="291430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0"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tx1"/>
              </a:solidFill>
            </a:rPr>
            <a:t>يأكلون طعاما صلبا </a:t>
          </a:r>
          <a:br>
            <a:rPr lang="es-ES" sz="2000" b="1" kern="1200" noProof="0" dirty="0">
              <a:solidFill>
                <a:schemeClr val="tx1"/>
              </a:solidFill>
            </a:rPr>
          </a:br>
          <a:r>
            <a:rPr lang="ar-SA" sz="2000" b="1" kern="1200" noProof="0" dirty="0">
              <a:solidFill>
                <a:schemeClr val="tx1"/>
              </a:solidFill>
            </a:rPr>
            <a:t>(عبرانيين </a:t>
          </a:r>
          <a:r>
            <a:rPr lang="fr-FR" sz="2000" b="1" kern="1200" noProof="0" dirty="0">
              <a:solidFill>
                <a:schemeClr val="tx1"/>
              </a:solidFill>
            </a:rPr>
            <a:t>14:5</a:t>
          </a:r>
          <a:r>
            <a:rPr lang="ar-SA" sz="2000" b="1" kern="1200" noProof="0" dirty="0">
              <a:solidFill>
                <a:schemeClr val="tx1"/>
              </a:solidFill>
            </a:rPr>
            <a:t>)</a:t>
          </a:r>
          <a:endParaRPr lang="en" sz="2000" b="1" kern="1200" noProof="0" dirty="0">
            <a:solidFill>
              <a:schemeClr val="tx1"/>
            </a:solidFill>
          </a:endParaRPr>
        </a:p>
      </dsp:txBody>
      <dsp:txXfrm>
        <a:off x="45587" y="2197795"/>
        <a:ext cx="2758195" cy="842511"/>
      </dsp:txXfrm>
    </dsp:sp>
    <dsp:sp modelId="{3C7A11C8-C8DC-4CA4-BE55-2851ADBDAA1E}">
      <dsp:nvSpPr>
        <dsp:cNvPr id="0" name=""/>
        <dsp:cNvSpPr/>
      </dsp:nvSpPr>
      <dsp:spPr>
        <a:xfrm>
          <a:off x="291430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0"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tx1"/>
              </a:solidFill>
            </a:rPr>
            <a:t>هم روحيون </a:t>
          </a:r>
          <a:br>
            <a:rPr lang="es-ES" sz="2000" b="1" kern="1200" noProof="0" dirty="0">
              <a:solidFill>
                <a:schemeClr val="tx1"/>
              </a:solidFill>
            </a:rPr>
          </a:br>
          <a:r>
            <a:rPr lang="ar-SA" sz="2000" b="1" kern="1200" noProof="0" dirty="0">
              <a:solidFill>
                <a:schemeClr val="tx1"/>
              </a:solidFill>
            </a:rPr>
            <a:t>(1 كورنثوس </a:t>
          </a:r>
          <a:r>
            <a:rPr lang="fr-FR" sz="2000" b="1" kern="1200" noProof="0" dirty="0">
              <a:solidFill>
                <a:schemeClr val="tx1"/>
              </a:solidFill>
            </a:rPr>
            <a:t>(13:2</a:t>
          </a:r>
          <a:endParaRPr lang="en" sz="2000" b="1" kern="1200" noProof="0" dirty="0">
            <a:solidFill>
              <a:schemeClr val="tx1"/>
            </a:solidFill>
          </a:endParaRPr>
        </a:p>
      </dsp:txBody>
      <dsp:txXfrm>
        <a:off x="45587" y="3243523"/>
        <a:ext cx="2758195" cy="842511"/>
      </dsp:txXfrm>
    </dsp:sp>
    <dsp:sp modelId="{197EFFD2-2C53-4D7E-AC20-EA12D8D5879A}">
      <dsp:nvSpPr>
        <dsp:cNvPr id="0" name=""/>
        <dsp:cNvSpPr/>
      </dsp:nvSpPr>
      <dsp:spPr>
        <a:xfrm>
          <a:off x="291430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0"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tx1"/>
              </a:solidFill>
            </a:rPr>
            <a:t>لديهم تمييز روحي </a:t>
          </a:r>
          <a:br>
            <a:rPr lang="es-ES" sz="2000" b="1" kern="1200" noProof="0" dirty="0">
              <a:solidFill>
                <a:schemeClr val="tx1"/>
              </a:solidFill>
            </a:rPr>
          </a:br>
          <a:r>
            <a:rPr lang="ar-SA" sz="2000" b="1" kern="1200" noProof="0" dirty="0">
              <a:solidFill>
                <a:schemeClr val="tx1"/>
              </a:solidFill>
            </a:rPr>
            <a:t>(1 كورنثوس </a:t>
          </a:r>
          <a:r>
            <a:rPr lang="fr-FR" sz="2000" b="1" kern="1200" noProof="0" dirty="0">
              <a:solidFill>
                <a:schemeClr val="tx1"/>
              </a:solidFill>
            </a:rPr>
            <a:t>14:2</a:t>
          </a:r>
          <a:r>
            <a:rPr lang="ar-SA" sz="2000" b="1" kern="1200" noProof="0" dirty="0">
              <a:solidFill>
                <a:schemeClr val="tx1"/>
              </a:solidFill>
            </a:rPr>
            <a:t>)</a:t>
          </a:r>
          <a:endParaRPr lang="en" sz="2000" b="1" kern="1200" noProof="0" dirty="0">
            <a:solidFill>
              <a:schemeClr val="tx1"/>
            </a:solidFill>
          </a:endParaRPr>
        </a:p>
      </dsp:txBody>
      <dsp:txXfrm>
        <a:off x="45587"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14/07/2026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14/07/2026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14/07/2026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14/07/2026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14/07/2026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scene3d>
              <a:camera prst="orthographicFront"/>
              <a:lightRig rig="brightRoom" dir="t"/>
            </a:scene3d>
            <a:sp3d extrusionH="57150">
              <a:bevelT w="38100" h="38100" prst="relaxedInset"/>
            </a:sp3d>
          </a:bodyPr>
          <a:lstStyle/>
          <a:p>
            <a:pPr algn="ctr" rtl="1"/>
            <a:endParaRPr lang="en" sz="7200" b="1" spc="600" noProof="0" dirty="0">
              <a:ln w="22225">
                <a:solidFill>
                  <a:schemeClr val="accent2"/>
                </a:solidFill>
                <a:prstDash val="solid"/>
              </a:ln>
              <a:solidFill>
                <a:schemeClr val="bg1"/>
              </a:solidFill>
              <a:effectLst>
                <a:outerShdw blurRad="50800" dist="50800" dir="5400000" algn="ctr" rotWithShape="0">
                  <a:schemeClr val="tx1"/>
                </a:outerShdw>
              </a:effectLst>
            </a:endParaRP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rtl="1"/>
            <a:r>
              <a:rPr lang="ar-SA" sz="1600" b="1" dirty="0">
                <a:solidFill>
                  <a:schemeClr val="accent5">
                    <a:lumMod val="60000"/>
                    <a:lumOff val="40000"/>
                  </a:schemeClr>
                </a:solidFill>
              </a:rPr>
              <a:t>الدرس 3 ليوم 18 يوليو 2026</a:t>
            </a:r>
            <a:endParaRPr lang="en" sz="1600" b="1" noProof="0" dirty="0">
              <a:solidFill>
                <a:schemeClr val="accent5">
                  <a:lumMod val="60000"/>
                  <a:lumOff val="40000"/>
                </a:schemeClr>
              </a:solidFill>
            </a:endParaRPr>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7" name="Rectangle 6">
            <a:extLst>
              <a:ext uri="{FF2B5EF4-FFF2-40B4-BE49-F238E27FC236}">
                <a16:creationId xmlns:a16="http://schemas.microsoft.com/office/drawing/2014/main" id="{FF1DED8B-4A3F-4E7B-98E0-512C67124D90}"/>
              </a:ext>
            </a:extLst>
          </p:cNvPr>
          <p:cNvSpPr/>
          <p:nvPr/>
        </p:nvSpPr>
        <p:spPr>
          <a:xfrm>
            <a:off x="3127313" y="5637967"/>
            <a:ext cx="6154250" cy="1323439"/>
          </a:xfrm>
          <a:prstGeom prst="rect">
            <a:avLst/>
          </a:prstGeom>
          <a:noFill/>
        </p:spPr>
        <p:txBody>
          <a:bodyPr wrap="none" lIns="91440" tIns="45720" rIns="91440" bIns="45720">
            <a:spAutoFit/>
          </a:bodyPr>
          <a:lstStyle/>
          <a:p>
            <a:pPr algn="ctr" rtl="1"/>
            <a:r>
              <a:rPr lang="ar-SA" sz="8000" b="1" cap="none" spc="0" dirty="0">
                <a:ln w="6600">
                  <a:solidFill>
                    <a:schemeClr val="accent2"/>
                  </a:solidFill>
                  <a:prstDash val="solid"/>
                </a:ln>
                <a:solidFill>
                  <a:srgbClr val="FFFFFF"/>
                </a:solidFill>
                <a:effectLst>
                  <a:outerShdw dist="38100" dir="2700000" algn="tl" rotWithShape="0">
                    <a:schemeClr val="accent2"/>
                  </a:outerShdw>
                </a:effectLst>
              </a:rPr>
              <a:t>الاتحاد في المسيح</a:t>
            </a:r>
            <a:endParaRPr lang="fr-FR"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314960" y="-12799"/>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ar-SA" sz="4400" b="1" spc="600">
                <a:ln w="22225">
                  <a:noFill/>
                  <a:prstDash val="solid"/>
                </a:ln>
                <a:solidFill>
                  <a:srgbClr val="FFFF00"/>
                </a:solidFill>
                <a:effectLst>
                  <a:outerShdw blurRad="50800" dist="50800" dir="5400000" algn="ctr" rotWithShape="0">
                    <a:schemeClr val="tx1"/>
                  </a:outerShdw>
                </a:effectLst>
              </a:rPr>
              <a:t>احترام القادة</a:t>
            </a:r>
            <a:endParaRPr lang="en" sz="4400" b="1" spc="600" noProof="0" dirty="0">
              <a:ln w="22225">
                <a:noFill/>
                <a:prstDash val="solid"/>
              </a:ln>
              <a:solidFill>
                <a:srgbClr val="FFFF00"/>
              </a:solidFill>
              <a:effectLst>
                <a:outerShdw blurRad="50800" dist="50800" dir="5400000" algn="ctr" rotWithShape="0">
                  <a:schemeClr val="tx1"/>
                </a:outerShdw>
              </a:effectLst>
            </a:endParaRP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587583"/>
            <a:ext cx="12192000" cy="923330"/>
          </a:xfrm>
          <a:prstGeom prst="rect">
            <a:avLst/>
          </a:prstGeom>
          <a:noFill/>
        </p:spPr>
        <p:txBody>
          <a:bodyPr wrap="square">
            <a:spAutoFit/>
          </a:bodyPr>
          <a:lstStyle/>
          <a:p>
            <a:pPr algn="ctr" rtl="1"/>
            <a:r>
              <a:rPr lang="en" b="1" noProof="0" dirty="0">
                <a:solidFill>
                  <a:srgbClr val="66FFFF"/>
                </a:solidFill>
                <a:effectLst>
                  <a:outerShdw blurRad="38100" dist="38100" dir="2700000" algn="tl">
                    <a:srgbClr val="000000"/>
                  </a:outerShdw>
                </a:effectLst>
                <a:latin typeface="Comic Sans MS" panose="030F0702030302020204" pitchFamily="66" charset="0"/>
              </a:rPr>
              <a:t>“</a:t>
            </a:r>
            <a:r>
              <a:rPr lang="ar-SA" b="1" dirty="0">
                <a:solidFill>
                  <a:srgbClr val="66FFFF"/>
                </a:solidFill>
                <a:effectLst>
                  <a:outerShdw blurRad="38100" dist="38100" dir="2700000" algn="tl">
                    <a:srgbClr val="000000"/>
                  </a:outerShdw>
                </a:effectLst>
                <a:latin typeface="Comic Sans MS" panose="030F0702030302020204" pitchFamily="66" charset="0"/>
              </a:rPr>
              <a:t>'وَالْمَطْلُوبُ مِنَ الْوُكَلاءِ، قَبْلَ كُلِّ شَيْءٍ، أَنْ يُوجَدَ كُلٌّ مِنْهُمْ أَمِيناً. '
</a:t>
            </a:r>
            <a:r>
              <a:rPr lang="ar-SA" b="1" dirty="0" err="1">
                <a:solidFill>
                  <a:srgbClr val="66FFFF"/>
                </a:solidFill>
                <a:effectLst>
                  <a:outerShdw blurRad="38100" dist="38100" dir="2700000" algn="tl">
                    <a:srgbClr val="000000"/>
                  </a:outerShdw>
                </a:effectLst>
                <a:latin typeface="Comic Sans MS" panose="030F0702030302020204" pitchFamily="66" charset="0"/>
              </a:rPr>
              <a:t>كورنثوس</a:t>
            </a:r>
            <a:r>
              <a:rPr lang="ar-SA" b="1" dirty="0">
                <a:solidFill>
                  <a:srgbClr val="66FFFF"/>
                </a:solidFill>
                <a:effectLst>
                  <a:outerShdw blurRad="38100" dist="38100" dir="2700000" algn="tl">
                    <a:srgbClr val="000000"/>
                  </a:outerShdw>
                </a:effectLst>
                <a:latin typeface="Comic Sans MS" panose="030F0702030302020204" pitchFamily="66" charset="0"/>
              </a:rPr>
              <a:t> الأولى </a:t>
            </a:r>
            <a:r>
              <a:rPr lang="fr-FR" b="1" dirty="0">
                <a:solidFill>
                  <a:srgbClr val="66FFFF"/>
                </a:solidFill>
                <a:effectLst>
                  <a:outerShdw blurRad="38100" dist="38100" dir="2700000" algn="tl">
                    <a:srgbClr val="000000"/>
                  </a:outerShdw>
                </a:effectLst>
                <a:latin typeface="Comic Sans MS" panose="030F0702030302020204" pitchFamily="66" charset="0"/>
              </a:rPr>
              <a:t>2:4</a:t>
            </a:r>
            <a:r>
              <a:rPr lang="ar-SA" b="1" dirty="0">
                <a:solidFill>
                  <a:srgbClr val="66FFFF"/>
                </a:solidFill>
                <a:effectLst>
                  <a:outerShdw blurRad="38100" dist="38100" dir="2700000" algn="tl">
                    <a:srgbClr val="000000"/>
                  </a:outerShdw>
                </a:effectLst>
                <a:latin typeface="Comic Sans MS" panose="030F0702030302020204" pitchFamily="66" charset="0"/>
              </a:rPr>
              <a:t>
</a:t>
            </a:r>
            <a:endParaRPr lang="en" sz="1400" b="1" noProof="0" dirty="0">
              <a:solidFill>
                <a:srgbClr val="66FFFF"/>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7" y="1159348"/>
            <a:ext cx="7115021" cy="1569660"/>
          </a:xfrm>
          <a:prstGeom prst="rect">
            <a:avLst/>
          </a:prstGeom>
          <a:noFill/>
        </p:spPr>
        <p:txBody>
          <a:bodyPr wrap="square" rtlCol="0">
            <a:spAutoFit/>
          </a:bodyPr>
          <a:lstStyle/>
          <a:p>
            <a:pPr algn="r" rtl="1">
              <a:spcBef>
                <a:spcPts val="600"/>
              </a:spcBef>
            </a:pPr>
            <a:r>
              <a:rPr lang="ar-SA" sz="2400" b="1" dirty="0"/>
              <a:t>إنَّ وجودَ الخصومات والانقسامات حول القادة لا يعني أنه ينبغي لنا أن نرفضهم. بل على العكس، فقد أيَّد الرسول بولس خدمة أبلوس ودافع عنها، كما أقرَّ بعمله في مدينة </a:t>
            </a:r>
            <a:r>
              <a:rPr lang="ar-SA" sz="2400" b="1" dirty="0" err="1"/>
              <a:t>كورنثوس</a:t>
            </a:r>
            <a:r>
              <a:rPr lang="ar-SA" sz="2400" b="1" dirty="0"/>
              <a:t> (1 </a:t>
            </a:r>
            <a:r>
              <a:rPr lang="ar-SA" sz="2400" b="1" dirty="0" err="1"/>
              <a:t>كورنثوس</a:t>
            </a:r>
            <a:r>
              <a:rPr lang="ar-SA" sz="2400" b="1" dirty="0"/>
              <a:t> 3: 5-6؛ 4: 6؛ 16: 12).</a:t>
            </a:r>
            <a:endParaRPr lang="en" sz="2400" b="1" noProof="0" dirty="0"/>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171449" y="4113625"/>
            <a:ext cx="2626744" cy="2580164"/>
            <a:chOff x="9365230" y="1587500"/>
            <a:chExt cx="2626744" cy="2580164"/>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738664"/>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rtl="1"/>
              <a:r>
                <a:rPr lang="ar-SA" sz="1400" b="1" dirty="0"/>
                <a:t>كان فرانك </a:t>
              </a:r>
              <a:r>
                <a:rPr lang="ar-SA" sz="1400" b="1" dirty="0" err="1"/>
                <a:t>ووالتر</a:t>
              </a:r>
              <a:r>
                <a:rPr lang="ar-SA" sz="1400" b="1" dirty="0"/>
                <a:t> بوند أول المبشرين في إسبانيا. توفي والتر من أجل إيمانه </a:t>
              </a:r>
              <a:r>
                <a:rPr lang="ar-SA" sz="1400" b="1" dirty="0" err="1"/>
                <a:t>بخاين</a:t>
              </a:r>
              <a:r>
                <a:rPr lang="ar-SA" sz="1400" b="1" dirty="0"/>
                <a:t> في عام 1914.</a:t>
              </a:r>
              <a:endParaRPr lang="en" sz="1400" b="1" noProof="0" dirty="0"/>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7459" r="7459"/>
          <a:stretch>
            <a:fillRect/>
          </a:stretch>
        </p:blipFill>
        <p:spPr>
          <a:xfrm>
            <a:off x="8852584" y="4355430"/>
            <a:ext cx="3139388" cy="233835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4322766"/>
            <a:ext cx="5754805" cy="1569660"/>
          </a:xfrm>
          <a:prstGeom prst="rect">
            <a:avLst/>
          </a:prstGeom>
          <a:noFill/>
        </p:spPr>
        <p:txBody>
          <a:bodyPr wrap="square">
            <a:spAutoFit/>
          </a:bodyPr>
          <a:lstStyle/>
          <a:p>
            <a:pPr algn="r" rtl="1">
              <a:spcBef>
                <a:spcPts val="600"/>
              </a:spcBef>
            </a:pPr>
            <a:r>
              <a:rPr lang="ar-SA" sz="2400" b="1" dirty="0"/>
              <a:t>يسير القادة المسيحيون على خُطى يسوع، إذ يكونون مستعدين لاحتمال الآلام من أجل إخوتهم وأخواتهم، بل وحتى للموت، إذا لزم الأمر، في سبيل خدمتهم (1 </a:t>
            </a:r>
            <a:r>
              <a:rPr lang="ar-SA" sz="2400" b="1" dirty="0" err="1"/>
              <a:t>كورنثوس</a:t>
            </a:r>
            <a:r>
              <a:rPr lang="ar-SA" sz="2400" b="1" dirty="0"/>
              <a:t> 4: 11-13؛ 2 </a:t>
            </a:r>
            <a:r>
              <a:rPr lang="ar-SA" sz="2400" b="1" dirty="0" err="1"/>
              <a:t>كورنثوس</a:t>
            </a:r>
            <a:r>
              <a:rPr lang="ar-SA" sz="2400" b="1" dirty="0"/>
              <a:t> 11: 23-28).</a:t>
            </a:r>
            <a:endParaRPr lang="en" sz="2400" b="1" noProof="0" dirty="0"/>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741057"/>
            <a:ext cx="7115021" cy="1569660"/>
          </a:xfrm>
          <a:prstGeom prst="rect">
            <a:avLst/>
          </a:prstGeom>
          <a:noFill/>
        </p:spPr>
        <p:txBody>
          <a:bodyPr wrap="square">
            <a:spAutoFit/>
          </a:bodyPr>
          <a:lstStyle/>
          <a:p>
            <a:pPr lvl="0" algn="r" rtl="1">
              <a:spcBef>
                <a:spcPts val="600"/>
              </a:spcBef>
              <a:defRPr/>
            </a:pPr>
            <a:r>
              <a:rPr lang="ar-SA" sz="2400" b="1" dirty="0"/>
              <a:t>عندما يتصرّف القادة بأمانة، فإنهم يستحقون الإكرام والاحترام (1 </a:t>
            </a:r>
            <a:r>
              <a:rPr lang="ar-SA" sz="2400" b="1" dirty="0" err="1"/>
              <a:t>كورنثوس</a:t>
            </a:r>
            <a:r>
              <a:rPr lang="ar-SA" sz="2400" b="1" dirty="0"/>
              <a:t> 4: 2؛ 1 تيموثاوس 5: 17). ولكن حتى عندما لا ينالون هذا الإكرام، فإنهم يظلون أمناء، لأنهم يعلمون أن الذي سيدينهم هو الله نفسه، وليس الناس (1 </a:t>
            </a:r>
            <a:r>
              <a:rPr lang="ar-SA" sz="2400" b="1" dirty="0" err="1"/>
              <a:t>كورنثوس</a:t>
            </a:r>
            <a:r>
              <a:rPr lang="ar-SA" sz="2400" b="1" dirty="0"/>
              <a:t> 4: 3-4).</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826769" y="5904474"/>
            <a:ext cx="5918885" cy="830997"/>
          </a:xfrm>
          <a:prstGeom prst="rect">
            <a:avLst/>
          </a:prstGeom>
          <a:noFill/>
        </p:spPr>
        <p:txBody>
          <a:bodyPr wrap="square">
            <a:spAutoFit/>
          </a:bodyPr>
          <a:lstStyle/>
          <a:p>
            <a:pPr lvl="0" algn="r" rtl="1">
              <a:spcBef>
                <a:spcPts val="600"/>
              </a:spcBef>
              <a:defRPr/>
            </a:pPr>
            <a:r>
              <a:rPr lang="ar-SA" sz="2400" b="1" dirty="0">
                <a:solidFill>
                  <a:prstClr val="black"/>
                </a:solidFill>
              </a:rPr>
              <a:t>لا القادة ولا الأعضاء مدعوون للقتال أو الجدال مع بعضهم البعض، بل للتوحد في تمجيد يسوع ونشر رسالة الصليب.</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righ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2"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righ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righ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845737"/>
            <a:ext cx="7777212" cy="4832092"/>
          </a:xfrm>
          <a:prstGeom prst="rect">
            <a:avLst/>
          </a:prstGeom>
          <a:noFill/>
        </p:spPr>
        <p:txBody>
          <a:bodyPr wrap="square">
            <a:spAutoFit/>
          </a:bodyPr>
          <a:lstStyle/>
          <a:p>
            <a:pPr algn="r" rtl="1">
              <a:spcBef>
                <a:spcPts val="600"/>
              </a:spcBef>
            </a:pPr>
            <a:r>
              <a:rPr lang="ar-SA" sz="2800" b="1" dirty="0"/>
              <a:t>«لا شيء يستطيع أن يُكمِّل الوحدة الكاملة في الكنيسة سوى روح الاحتمال والصبر على مثال المسيح. يستطيع الشيطان أن يزرع الانقسام، أمّا المسيح وحده فيقدر أن يُوحِّد العناصر المختلفة ويجعلها في انسجام. ... وعندما تُحبّون الله، أنتم كأفراد عاملين في الكنيسة، محبةً تفوق كل شيء، وتُحبّون قريبكم كنفوسكم، فلن تكون هناك حاجة إلى جهود مُتكلَّفة لتحقيق الوحدة، لأن الوحدة في المسيح ستكون واقعًا. وستُغلَق الآذان عن نقل الإشاعات والوشايات، ولن يقبل أحد أن يردِّد كلامًا يسيء إلى قريبه. وسيحفظ أعضاء الكنيسة المحبة والوحدة، ويكونون كأسرة واحدة عظيمة. وعندئذٍ نحمل أمام العالم البرهان الذي يشهد بأن الله قد أرسل ابنه إلى العالم.»</a:t>
            </a:r>
            <a:endParaRPr lang="en"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rtlCol="0">
            <a:spAutoFit/>
          </a:bodyPr>
          <a:lstStyle/>
          <a:p>
            <a:pPr algn="r"/>
            <a:r>
              <a:rPr lang="en" sz="1600" b="1" noProof="0" dirty="0"/>
              <a:t>EGW (Reflecting Christ July 5)</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098171"/>
            <a:ext cx="12192000" cy="1261884"/>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 sz="2000" b="1" dirty="0">
              <a:solidFill>
                <a:srgbClr val="993423"/>
              </a:solidFill>
              <a:latin typeface="Comic Sans MS" panose="030F0702030302020204" pitchFamily="66"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 sz="2000" b="1" dirty="0">
              <a:solidFill>
                <a:srgbClr val="993423"/>
              </a:solidFill>
              <a:latin typeface="Comic Sans MS" panose="030F0702030302020204" pitchFamily="66" charset="0"/>
            </a:endParaRPr>
          </a:p>
          <a:p>
            <a:pPr lvl="0" algn="ctr" rtl="1">
              <a:defRPr/>
            </a:pP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p>
          <a:p>
            <a:pPr lvl="0" algn="ctr" rtl="1">
              <a:defRPr/>
            </a:pPr>
            <a:r>
              <a:rPr lang="ar-SA" sz="1600" b="1" dirty="0">
                <a:solidFill>
                  <a:srgbClr val="993423"/>
                </a:solidFill>
                <a:latin typeface="Comic Sans MS" panose="030F0702030302020204" pitchFamily="66" charset="0"/>
              </a:rPr>
              <a:t>(1 </a:t>
            </a:r>
            <a:r>
              <a:rPr lang="ar-SA" sz="1600" b="1" dirty="0" err="1">
                <a:solidFill>
                  <a:srgbClr val="993423"/>
                </a:solidFill>
                <a:latin typeface="Comic Sans MS" panose="030F0702030302020204" pitchFamily="66" charset="0"/>
              </a:rPr>
              <a:t>كورنثوس</a:t>
            </a:r>
            <a:r>
              <a:rPr lang="fr-FR" sz="1600" b="1" dirty="0">
                <a:solidFill>
                  <a:srgbClr val="993423"/>
                </a:solidFill>
                <a:latin typeface="Comic Sans MS" panose="030F0702030302020204" pitchFamily="66" charset="0"/>
              </a:rPr>
              <a:t> (10;1 </a:t>
            </a:r>
            <a:endPar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
        <p:nvSpPr>
          <p:cNvPr id="2" name="Rectangle 1">
            <a:extLst>
              <a:ext uri="{FF2B5EF4-FFF2-40B4-BE49-F238E27FC236}">
                <a16:creationId xmlns:a16="http://schemas.microsoft.com/office/drawing/2014/main" id="{163BC4C5-5878-4E56-B969-11049A436696}"/>
              </a:ext>
            </a:extLst>
          </p:cNvPr>
          <p:cNvSpPr>
            <a:spLocks noChangeArrowheads="1"/>
          </p:cNvSpPr>
          <p:nvPr/>
        </p:nvSpPr>
        <p:spPr bwMode="auto">
          <a:xfrm>
            <a:off x="1337055" y="1128948"/>
            <a:ext cx="9355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accent2">
                    <a:lumMod val="50000"/>
                  </a:schemeClr>
                </a:solidFill>
                <a:effectLst/>
                <a:latin typeface="Algerian" panose="04020705040A02060702" pitchFamily="82" charset="0"/>
              </a:rPr>
              <a:t>'</a:t>
            </a:r>
            <a:r>
              <a:rPr kumimoji="0" lang="ar-SA" altLang="fr-FR" sz="2600" b="1" i="0" u="none" strike="noStrike" cap="none" normalizeH="0" baseline="0" dirty="0">
                <a:ln>
                  <a:noFill/>
                </a:ln>
                <a:solidFill>
                  <a:schemeClr val="accent2">
                    <a:lumMod val="50000"/>
                  </a:schemeClr>
                </a:solidFill>
                <a:effectLst/>
                <a:latin typeface="Arabic Typesetting" panose="03020402040406030203" pitchFamily="66" charset="-78"/>
                <a:cs typeface="Arabic Typesetting" panose="03020402040406030203" pitchFamily="66" charset="-78"/>
              </a:rPr>
              <a:t>ولكنني أطلُبُ إلَيكُمْ أيُّها الإخوَةُ، باسمِ رَبِّنا يَسوعَ المَسيحِ، أنْ تقولوا جميعُكُمْ قَوْلًا واحِدًا، ولا يكونَ بَينَكُمُ انشِقاقاتٌ،</a:t>
            </a:r>
            <a:endParaRPr kumimoji="0" lang="fr-FR" altLang="fr-FR" sz="2600" b="1" i="0" u="none" strike="noStrike" cap="none" normalizeH="0" baseline="0" dirty="0">
              <a:ln>
                <a:noFill/>
              </a:ln>
              <a:solidFill>
                <a:schemeClr val="accent2">
                  <a:lumMod val="50000"/>
                </a:schemeClr>
              </a:solidFill>
              <a:effectLst/>
              <a:latin typeface="Arabic Typesetting" panose="03020402040406030203" pitchFamily="66" charset="-78"/>
              <a:cs typeface="Arabic Typesetting" panose="03020402040406030203" pitchFamily="66"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r-FR" sz="2600" b="1" i="0" u="none" strike="noStrike" cap="none" normalizeH="0" baseline="0" dirty="0">
                <a:ln>
                  <a:noFill/>
                </a:ln>
                <a:solidFill>
                  <a:schemeClr val="accent2">
                    <a:lumMod val="50000"/>
                  </a:schemeClr>
                </a:solidFill>
                <a:effectLst/>
                <a:latin typeface="Arabic Typesetting" panose="03020402040406030203" pitchFamily="66" charset="-78"/>
                <a:cs typeface="Arabic Typesetting" panose="03020402040406030203" pitchFamily="66" charset="-78"/>
              </a:rPr>
              <a:t> بل كونوا كامِلينَ في فِكرٍ</a:t>
            </a:r>
            <a:r>
              <a:rPr kumimoji="0" lang="fr-FR" altLang="fr-FR" sz="2600" b="1" i="0" u="none" strike="noStrike" cap="none" normalizeH="0" baseline="0" dirty="0">
                <a:ln>
                  <a:noFill/>
                </a:ln>
                <a:solidFill>
                  <a:schemeClr val="accent2">
                    <a:lumMod val="50000"/>
                  </a:schemeClr>
                </a:solidFill>
                <a:effectLst/>
                <a:latin typeface="Arabic Typesetting" panose="03020402040406030203" pitchFamily="66" charset="-78"/>
                <a:cs typeface="Arabic Typesetting" panose="03020402040406030203" pitchFamily="66" charset="-78"/>
              </a:rPr>
              <a:t> </a:t>
            </a:r>
            <a:r>
              <a:rPr kumimoji="0" lang="ar-SA" altLang="fr-FR" sz="2600" b="1" i="0" u="none" strike="noStrike" cap="none" normalizeH="0" baseline="0" dirty="0">
                <a:ln>
                  <a:noFill/>
                </a:ln>
                <a:solidFill>
                  <a:schemeClr val="accent2">
                    <a:lumMod val="50000"/>
                  </a:schemeClr>
                </a:solidFill>
                <a:effectLst/>
                <a:latin typeface="Arabic Typesetting" panose="03020402040406030203" pitchFamily="66" charset="-78"/>
                <a:cs typeface="Arabic Typesetting" panose="03020402040406030203" pitchFamily="66" charset="-78"/>
              </a:rPr>
              <a:t>واحِدٍ ورأيٍ واحِدٍ</a:t>
            </a:r>
            <a:r>
              <a:rPr kumimoji="0" lang="fr-FR" altLang="fr-FR" sz="2600" b="1" i="0" u="none" strike="noStrike" cap="none" normalizeH="0" baseline="0" dirty="0">
                <a:ln>
                  <a:noFill/>
                </a:ln>
                <a:solidFill>
                  <a:schemeClr val="accent2">
                    <a:lumMod val="50000"/>
                  </a:schemeClr>
                </a:solidFill>
                <a:effectLst/>
                <a:latin typeface="Arabic Typesetting" panose="03020402040406030203" pitchFamily="66" charset="-78"/>
                <a:cs typeface="Arabic Typesetting" panose="03020402040406030203" pitchFamily="66" charset="-78"/>
              </a:rPr>
              <a:t>، ‘</a:t>
            </a:r>
            <a:br>
              <a:rPr kumimoji="0" lang="fr-FR" altLang="fr-FR" sz="2000" b="0" i="0" u="none" strike="noStrike" cap="none" normalizeH="0" baseline="0" dirty="0">
                <a:ln>
                  <a:noFill/>
                </a:ln>
                <a:solidFill>
                  <a:schemeClr val="accent2">
                    <a:lumMod val="50000"/>
                  </a:schemeClr>
                </a:solidFill>
                <a:effectLst/>
                <a:latin typeface="Algerian" panose="04020705040A02060702" pitchFamily="82" charset="0"/>
              </a:rPr>
            </a:br>
            <a:endParaRPr kumimoji="0" lang="fr-FR" altLang="fr-FR" sz="2000" b="0" i="0" u="none" strike="noStrike" cap="none" normalizeH="0" baseline="0" dirty="0">
              <a:ln>
                <a:noFill/>
              </a:ln>
              <a:solidFill>
                <a:schemeClr val="accent2">
                  <a:lumMod val="50000"/>
                </a:schemeClr>
              </a:solidFill>
              <a:effectLst/>
              <a:latin typeface="Algerian" panose="04020705040A02060702" pitchFamily="82" charset="0"/>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6476994" y="3641379"/>
            <a:ext cx="4419600" cy="3139321"/>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ar-SA" sz="2400" b="1" dirty="0"/>
              <a:t>المشاكل التي تسبب الانقسام:</a:t>
            </a:r>
            <a:endParaRPr lang="fr-FR" sz="2400" b="1" dirty="0"/>
          </a:p>
          <a:p>
            <a:pPr lvl="1" algn="r" rtl="1">
              <a:spcBef>
                <a:spcPts val="600"/>
              </a:spcBef>
            </a:pPr>
            <a:r>
              <a:rPr lang="ar-SA" sz="2400" b="1" dirty="0">
                <a:solidFill>
                  <a:srgbClr val="C53544"/>
                </a:solidFill>
              </a:rPr>
              <a:t>الانقسامات والخلافات</a:t>
            </a:r>
            <a:endParaRPr lang="fr-FR" sz="2400" b="1" dirty="0">
              <a:solidFill>
                <a:srgbClr val="C53544"/>
              </a:solidFill>
            </a:endParaRPr>
          </a:p>
          <a:p>
            <a:pPr algn="r" rtl="1">
              <a:spcBef>
                <a:spcPts val="600"/>
              </a:spcBef>
            </a:pPr>
            <a:r>
              <a:rPr lang="ar-SA" sz="2400" b="1" dirty="0"/>
              <a:t>كيفية الحفاظ على الوحدة:</a:t>
            </a:r>
            <a:endParaRPr lang="fr-FR" sz="2400" b="1" dirty="0"/>
          </a:p>
          <a:p>
            <a:pPr lvl="1" algn="r" rtl="1">
              <a:spcBef>
                <a:spcPts val="600"/>
              </a:spcBef>
            </a:pPr>
            <a:r>
              <a:rPr lang="ar-SA" sz="2400" b="1" dirty="0">
                <a:solidFill>
                  <a:srgbClr val="55A14E"/>
                </a:solidFill>
              </a:rPr>
              <a:t>الوحدة في يسوع</a:t>
            </a:r>
            <a:endParaRPr lang="fr-FR" sz="2400" b="1" dirty="0">
              <a:solidFill>
                <a:srgbClr val="55A14E"/>
              </a:solidFill>
            </a:endParaRPr>
          </a:p>
          <a:p>
            <a:pPr lvl="1" algn="r" rtl="1">
              <a:spcBef>
                <a:spcPts val="600"/>
              </a:spcBef>
            </a:pPr>
            <a:r>
              <a:rPr lang="ar-SA" sz="2400" b="1" dirty="0">
                <a:solidFill>
                  <a:srgbClr val="3080B9"/>
                </a:solidFill>
              </a:rPr>
              <a:t>الحكمة والنضج</a:t>
            </a:r>
            <a:endParaRPr lang="fr-FR" sz="2400" b="1" dirty="0">
              <a:solidFill>
                <a:srgbClr val="3080B9"/>
              </a:solidFill>
            </a:endParaRPr>
          </a:p>
          <a:p>
            <a:pPr lvl="1" algn="r" rtl="1">
              <a:spcBef>
                <a:spcPts val="600"/>
              </a:spcBef>
            </a:pPr>
            <a:r>
              <a:rPr lang="ar-SA" sz="2400" b="1" dirty="0">
                <a:solidFill>
                  <a:srgbClr val="C57035"/>
                </a:solidFill>
              </a:rPr>
              <a:t>الخدمة والتواضع</a:t>
            </a:r>
            <a:endParaRPr lang="es-ES" sz="2400" b="1" dirty="0">
              <a:solidFill>
                <a:srgbClr val="C57035"/>
              </a:solidFill>
            </a:endParaRPr>
          </a:p>
          <a:p>
            <a:pPr lvl="1" algn="r" rtl="1">
              <a:spcBef>
                <a:spcPts val="600"/>
              </a:spcBef>
            </a:pPr>
            <a:r>
              <a:rPr lang="ar-SA" sz="2400" b="1" dirty="0">
                <a:solidFill>
                  <a:srgbClr val="BD2DB8"/>
                </a:solidFill>
              </a:rPr>
              <a:t>احترام القادة</a:t>
            </a:r>
            <a:endParaRPr lang="en" sz="2400" b="1" noProof="0" dirty="0">
              <a:solidFill>
                <a:srgbClr val="BD2DB8"/>
              </a:solidFill>
            </a:endParaRP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830997"/>
          </a:xfrm>
          <a:prstGeom prst="rect">
            <a:avLst/>
          </a:prstGeom>
          <a:noFill/>
        </p:spPr>
        <p:txBody>
          <a:bodyPr wrap="square" rtlCol="0">
            <a:spAutoFit/>
          </a:bodyPr>
          <a:lstStyle/>
          <a:p>
            <a:pPr algn="r" rtl="1">
              <a:spcBef>
                <a:spcPts val="600"/>
              </a:spcBef>
            </a:pPr>
            <a:r>
              <a:rPr lang="ar-SA" sz="2400" b="1" dirty="0"/>
              <a:t>بعد أن يحيي أهل </a:t>
            </a:r>
            <a:r>
              <a:rPr lang="ar-SA" sz="2400" b="1" dirty="0" err="1"/>
              <a:t>كورنثوس</a:t>
            </a:r>
            <a:r>
              <a:rPr lang="ar-SA" sz="2400" b="1" dirty="0"/>
              <a:t> ويمدحهم لنموهم الروحي، يواصل بولس معالجة أولى المشاكل التي تؤثر على تلك الكنيسة: نقص الوحدة.</a:t>
            </a:r>
            <a:endParaRPr lang="en" sz="2400" b="1" noProof="0" dirty="0"/>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0469308" y="5934929"/>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10469308" y="5054643"/>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10469308" y="5494786"/>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a:off x="10469308" y="6375072"/>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0800000">
            <a:off x="10469308" y="4144790"/>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800000" flipH="1">
            <a:off x="10896594" y="3676338"/>
            <a:ext cx="539941" cy="343985"/>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0800000" flipH="1">
            <a:off x="10896594" y="4547243"/>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830997"/>
          </a:xfrm>
          <a:prstGeom prst="rect">
            <a:avLst/>
          </a:prstGeom>
          <a:noFill/>
        </p:spPr>
        <p:txBody>
          <a:bodyPr wrap="square">
            <a:spAutoFit/>
          </a:bodyPr>
          <a:lstStyle/>
          <a:p>
            <a:pPr lvl="0" algn="r" rtl="1">
              <a:spcBef>
                <a:spcPts val="600"/>
              </a:spcBef>
              <a:defRPr/>
            </a:pPr>
            <a:r>
              <a:rPr lang="ar-SA" sz="2400" b="1" dirty="0">
                <a:solidFill>
                  <a:prstClr val="black"/>
                </a:solidFill>
              </a:rPr>
              <a:t>نقطة واحدة واضحة منذ البداية: لا يمكن تحقيق الوحدة في الكنيسة بالجهد البشري. فقط بالتركيز على يسوع يمكننا تحقيق الوحدة.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143021"/>
            <a:ext cx="7019926" cy="1200329"/>
          </a:xfrm>
          <a:prstGeom prst="rect">
            <a:avLst/>
          </a:prstGeom>
          <a:noFill/>
        </p:spPr>
        <p:txBody>
          <a:bodyPr wrap="square">
            <a:spAutoFit/>
          </a:bodyPr>
          <a:lstStyle/>
          <a:p>
            <a:pPr lvl="0" algn="r" rtl="1">
              <a:spcBef>
                <a:spcPts val="600"/>
              </a:spcBef>
              <a:defRPr/>
            </a:pPr>
            <a:r>
              <a:rPr lang="ar-SA" sz="2400" b="1" dirty="0">
                <a:solidFill>
                  <a:prstClr val="black"/>
                </a:solidFill>
              </a:rPr>
              <a:t>في الرسائل إلى </a:t>
            </a:r>
            <a:r>
              <a:rPr lang="ar-SA" sz="2400" b="1" dirty="0" err="1">
                <a:solidFill>
                  <a:prstClr val="black"/>
                </a:solidFill>
              </a:rPr>
              <a:t>كورنثوس</a:t>
            </a:r>
            <a:r>
              <a:rPr lang="ar-SA" sz="2400" b="1" dirty="0">
                <a:solidFill>
                  <a:prstClr val="black"/>
                </a:solidFill>
              </a:rPr>
              <a:t>، وغيرها التي كتبها بولس، نرى كيف يعطينا إرشادات لحل هذه المشكلة، والتي يمكن أن تؤثر أيضا على الكنائس اليوم.</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2"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righ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2"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righ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2"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righ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2"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righ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2"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righ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righ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2"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righ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490907"/>
            <a:ext cx="9910916" cy="1200329"/>
          </a:xfrm>
          <a:prstGeom prst="rect">
            <a:avLst/>
          </a:prstGeom>
          <a:noFill/>
        </p:spPr>
        <p:txBody>
          <a:bodyPr wrap="square">
            <a:spAutoFit/>
            <a:scene3d>
              <a:camera prst="orthographicFront"/>
              <a:lightRig rig="brightRoom" dir="t"/>
            </a:scene3d>
            <a:sp3d extrusionH="57150">
              <a:bevelT w="38100" h="38100" prst="slope"/>
            </a:sp3d>
          </a:bodyPr>
          <a:lstStyle/>
          <a:p>
            <a:pPr algn="ctr" rtl="1"/>
            <a:r>
              <a:rPr lang="ar-SA" sz="7200" b="1"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مشاكل تسبب الانقسام</a:t>
            </a:r>
            <a:endParaRPr lang="en" sz="72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rtl="1"/>
            <a:r>
              <a:rPr lang="ar-SA" sz="4400" b="1">
                <a:ln/>
                <a:solidFill>
                  <a:srgbClr val="FF0000"/>
                </a:solidFill>
              </a:rPr>
              <a:t>الانقسامات والنزاعات</a:t>
            </a:r>
            <a:endParaRPr lang="en" sz="4400" b="1" noProof="0" dirty="0">
              <a:ln/>
              <a:solidFill>
                <a:srgbClr val="FF0000"/>
              </a:solidFill>
            </a:endParaRP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923330"/>
          </a:xfrm>
          <a:prstGeom prst="rect">
            <a:avLst/>
          </a:prstGeom>
          <a:noFill/>
        </p:spPr>
        <p:txBody>
          <a:bodyPr wrap="square">
            <a:spAutoFit/>
          </a:bodyPr>
          <a:lstStyle/>
          <a:p>
            <a:pPr lvl="0" algn="ctr" rtl="1" eaLnBrk="0" fontAlgn="base" hangingPunct="0">
              <a:spcBef>
                <a:spcPct val="0"/>
              </a:spcBef>
              <a:spcAft>
                <a:spcPct val="0"/>
              </a:spcAft>
            </a:pPr>
            <a:r>
              <a:rPr lang="en" b="1" noProof="0" dirty="0">
                <a:solidFill>
                  <a:srgbClr val="002060"/>
                </a:solidFill>
                <a:latin typeface="Comic Sans MS" panose="030F0702030302020204" pitchFamily="66" charset="0"/>
              </a:rPr>
              <a:t>“</a:t>
            </a:r>
            <a:r>
              <a:rPr lang="ar-SA" altLang="fr-FR" sz="2000" b="1" dirty="0">
                <a:solidFill>
                  <a:schemeClr val="accent1">
                    <a:lumMod val="50000"/>
                  </a:schemeClr>
                </a:solidFill>
                <a:latin typeface="Arabic Typesetting" panose="03020402040406030203" pitchFamily="66" charset="-78"/>
              </a:rPr>
              <a:t>ولكنني أطلُبُ إلَيكُمْ أيُّها الإخوَةُ، باسمِ رَبِّنا يَسوعَ المَسيحِ، أنْ تقولوا جميعُكُمْ قَوْلًا واحِدًا، ولا يكونَ بَينَكُمُ انشِقاقاتٌ،</a:t>
            </a:r>
            <a:endParaRPr lang="fr-FR" altLang="fr-FR" sz="2000" b="1" dirty="0">
              <a:solidFill>
                <a:schemeClr val="accent1">
                  <a:lumMod val="50000"/>
                </a:schemeClr>
              </a:solidFill>
              <a:latin typeface="Arabic Typesetting" panose="03020402040406030203" pitchFamily="66" charset="-78"/>
            </a:endParaRPr>
          </a:p>
          <a:p>
            <a:pPr lvl="0" algn="ctr" rtl="1" eaLnBrk="0" fontAlgn="base" hangingPunct="0">
              <a:spcBef>
                <a:spcPct val="0"/>
              </a:spcBef>
              <a:spcAft>
                <a:spcPct val="0"/>
              </a:spcAft>
            </a:pPr>
            <a:r>
              <a:rPr lang="ar-SA" altLang="fr-FR" sz="2000" b="1" dirty="0">
                <a:solidFill>
                  <a:schemeClr val="accent1">
                    <a:lumMod val="50000"/>
                  </a:schemeClr>
                </a:solidFill>
                <a:latin typeface="Arabic Typesetting" panose="03020402040406030203" pitchFamily="66" charset="-78"/>
              </a:rPr>
              <a:t> بل كونوا كامِلينَ في فِكرٍ</a:t>
            </a:r>
            <a:r>
              <a:rPr lang="fr-FR" altLang="fr-FR" sz="2000" b="1" dirty="0">
                <a:solidFill>
                  <a:schemeClr val="accent1">
                    <a:lumMod val="50000"/>
                  </a:schemeClr>
                </a:solidFill>
                <a:latin typeface="Arabic Typesetting" panose="03020402040406030203" pitchFamily="66" charset="-78"/>
              </a:rPr>
              <a:t> </a:t>
            </a:r>
            <a:r>
              <a:rPr lang="ar-SA" altLang="fr-FR" sz="2000" b="1" dirty="0">
                <a:solidFill>
                  <a:schemeClr val="accent1">
                    <a:lumMod val="50000"/>
                  </a:schemeClr>
                </a:solidFill>
                <a:latin typeface="Arabic Typesetting" panose="03020402040406030203" pitchFamily="66" charset="-78"/>
              </a:rPr>
              <a:t>واحِدٍ ورأيٍ واحِدٍ</a:t>
            </a:r>
            <a:r>
              <a:rPr lang="fr-FR" altLang="fr-FR" b="1" dirty="0">
                <a:solidFill>
                  <a:schemeClr val="accent2">
                    <a:lumMod val="50000"/>
                  </a:schemeClr>
                </a:solidFill>
                <a:latin typeface="Arabic Typesetting" panose="03020402040406030203" pitchFamily="66" charset="-78"/>
                <a:cs typeface="Arabic Typesetting" panose="03020402040406030203" pitchFamily="66" charset="-78"/>
              </a:rPr>
              <a:t>، </a:t>
            </a:r>
            <a:r>
              <a:rPr lang="en" b="1" noProof="0" dirty="0">
                <a:solidFill>
                  <a:srgbClr val="002060"/>
                </a:solidFill>
                <a:latin typeface="Comic Sans MS" panose="030F0702030302020204" pitchFamily="66" charset="0"/>
              </a:rPr>
              <a:t>” </a:t>
            </a:r>
          </a:p>
          <a:p>
            <a:pPr algn="ctr" rtl="1"/>
            <a:r>
              <a:rPr lang="ar-SA" sz="1400" b="1" dirty="0">
                <a:solidFill>
                  <a:srgbClr val="002060"/>
                </a:solidFill>
                <a:latin typeface="Comic Sans MS" panose="030F0702030302020204" pitchFamily="66" charset="0"/>
              </a:rPr>
              <a:t>(1 </a:t>
            </a:r>
            <a:r>
              <a:rPr lang="ar-SA" sz="1400" b="1" dirty="0" err="1">
                <a:solidFill>
                  <a:srgbClr val="002060"/>
                </a:solidFill>
                <a:latin typeface="Comic Sans MS" panose="030F0702030302020204" pitchFamily="66" charset="0"/>
              </a:rPr>
              <a:t>كورنثوس</a:t>
            </a:r>
            <a:r>
              <a:rPr lang="ar-SA" sz="1400" b="1" dirty="0">
                <a:solidFill>
                  <a:srgbClr val="002060"/>
                </a:solidFill>
                <a:latin typeface="Comic Sans MS" panose="030F0702030302020204" pitchFamily="66" charset="0"/>
              </a:rPr>
              <a:t> </a:t>
            </a:r>
            <a:r>
              <a:rPr lang="fr-FR" sz="1400" b="1" dirty="0">
                <a:solidFill>
                  <a:srgbClr val="002060"/>
                </a:solidFill>
                <a:latin typeface="Comic Sans MS" panose="030F0702030302020204" pitchFamily="66" charset="0"/>
              </a:rPr>
              <a:t>10:1</a:t>
            </a:r>
            <a:r>
              <a:rPr lang="ar-SA" sz="1400" b="1" dirty="0">
                <a:solidFill>
                  <a:srgbClr val="002060"/>
                </a:solidFill>
                <a:latin typeface="Comic Sans MS" panose="030F0702030302020204" pitchFamily="66" charset="0"/>
              </a:rPr>
              <a:t>)</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438835"/>
            <a:ext cx="5181600" cy="1200329"/>
          </a:xfrm>
          <a:prstGeom prst="rect">
            <a:avLst/>
          </a:prstGeom>
          <a:noFill/>
        </p:spPr>
        <p:txBody>
          <a:bodyPr wrap="square" rtlCol="0">
            <a:spAutoFit/>
          </a:bodyPr>
          <a:lstStyle/>
          <a:p>
            <a:pPr algn="r" rtl="1">
              <a:spcBef>
                <a:spcPts val="600"/>
              </a:spcBef>
            </a:pPr>
            <a:r>
              <a:rPr lang="ar-SA" sz="2400" b="1" dirty="0"/>
              <a:t>مر قادة مختلفون عبر </a:t>
            </a:r>
            <a:r>
              <a:rPr lang="ar-SA" sz="2400" b="1" dirty="0" err="1"/>
              <a:t>كورنثوس</a:t>
            </a:r>
            <a:r>
              <a:rPr lang="ar-SA" sz="2400" b="1" dirty="0"/>
              <a:t>، وكان لكل مؤمن واعظه المفضل (بولس، </a:t>
            </a:r>
            <a:r>
              <a:rPr lang="ar-SA" sz="2400" b="1" dirty="0" err="1"/>
              <a:t>أبولس</a:t>
            </a:r>
            <a:r>
              <a:rPr lang="ar-SA" sz="2400" b="1" dirty="0"/>
              <a:t>، بطرس...) وصل ذلك إلى حد إثارة النزاعات بينهم </a:t>
            </a:r>
            <a:r>
              <a:rPr lang="ar-SA" b="1" dirty="0"/>
              <a:t>(1 </a:t>
            </a:r>
            <a:r>
              <a:rPr lang="ar-SA" b="1" dirty="0" err="1"/>
              <a:t>كورنثوس</a:t>
            </a:r>
            <a:r>
              <a:rPr lang="ar-SA" b="1" dirty="0"/>
              <a:t> </a:t>
            </a:r>
            <a:r>
              <a:rPr lang="fr-FR" b="1" dirty="0"/>
              <a:t>11:1</a:t>
            </a:r>
            <a:r>
              <a:rPr lang="ar-SA" b="1" dirty="0"/>
              <a:t>).</a:t>
            </a:r>
            <a:endParaRPr lang="en" sz="2400" b="1" noProof="0" dirty="0"/>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017824"/>
            <a:ext cx="6018078" cy="1569660"/>
          </a:xfrm>
          <a:prstGeom prst="rect">
            <a:avLst/>
          </a:prstGeom>
          <a:noFill/>
        </p:spPr>
        <p:txBody>
          <a:bodyPr wrap="square">
            <a:spAutoFit/>
          </a:bodyPr>
          <a:lstStyle/>
          <a:p>
            <a:pPr algn="r" rtl="1">
              <a:spcBef>
                <a:spcPts val="600"/>
              </a:spcBef>
            </a:pPr>
            <a:r>
              <a:rPr lang="ar-SA" sz="2400" b="1" dirty="0"/>
              <a:t>تدريجيا، تأثرت حياة الكنيسة (1 </a:t>
            </a:r>
            <a:r>
              <a:rPr lang="ar-SA" sz="2400" b="1" dirty="0" err="1"/>
              <a:t>كورنثوس</a:t>
            </a:r>
            <a:r>
              <a:rPr lang="ar-SA" sz="2400" b="1" dirty="0"/>
              <a:t> 3:3). أدى غياب الوحدة إلى تشويه الاحتفال بعشاء الرب (1 </a:t>
            </a:r>
            <a:r>
              <a:rPr lang="ar-SA" sz="2400" b="1" dirty="0" err="1"/>
              <a:t>كورنثوس</a:t>
            </a:r>
            <a:r>
              <a:rPr lang="ar-SA" sz="2400" b="1" dirty="0"/>
              <a:t> </a:t>
            </a:r>
            <a:r>
              <a:rPr lang="fr-FR" sz="2400" b="1" dirty="0"/>
              <a:t>33:11</a:t>
            </a:r>
            <a:r>
              <a:rPr lang="ar-SA" sz="2400" b="1" dirty="0"/>
              <a:t>)، بل وذهبوا إلى حد رفع دعوى ضد بعضهم البعض في المحكمة (1 </a:t>
            </a:r>
            <a:r>
              <a:rPr lang="ar-SA" sz="2400" b="1" dirty="0" err="1"/>
              <a:t>كورنثوس</a:t>
            </a:r>
            <a:r>
              <a:rPr lang="ar-SA" sz="2400" b="1" dirty="0"/>
              <a:t> </a:t>
            </a:r>
            <a:r>
              <a:rPr lang="fr-FR" sz="2400" b="1" dirty="0"/>
              <a:t>1:6</a:t>
            </a:r>
            <a:r>
              <a:rPr lang="ar-SA" sz="2400" b="1" dirty="0"/>
              <a:t>).</a:t>
            </a:r>
            <a:endParaRPr lang="en" sz="2400" b="1" noProof="0" dirty="0"/>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61665"/>
          </a:xfrm>
          <a:prstGeom prst="rect">
            <a:avLst/>
          </a:prstGeom>
          <a:noFill/>
        </p:spPr>
        <p:txBody>
          <a:bodyPr wrap="square">
            <a:spAutoFit/>
          </a:bodyPr>
          <a:lstStyle/>
          <a:p>
            <a:pPr algn="r" rtl="1">
              <a:spcBef>
                <a:spcPts val="600"/>
              </a:spcBef>
            </a:pPr>
            <a:r>
              <a:rPr lang="ar-SA" sz="2400" b="1" dirty="0"/>
              <a:t>ما هي الانقسامات التي كانت موجودة في كنيسة </a:t>
            </a:r>
            <a:r>
              <a:rPr lang="ar-SA" sz="2400" b="1" dirty="0" err="1"/>
              <a:t>كورنثوس</a:t>
            </a:r>
            <a:r>
              <a:rPr lang="ar-SA" sz="2400" b="1" dirty="0"/>
              <a:t> (1 </a:t>
            </a:r>
            <a:r>
              <a:rPr lang="ar-SA" sz="2400" b="1" dirty="0" err="1"/>
              <a:t>كورنثوس</a:t>
            </a:r>
            <a:r>
              <a:rPr lang="ar-SA" sz="2400" b="1" dirty="0"/>
              <a:t> </a:t>
            </a:r>
            <a:r>
              <a:rPr lang="fr-FR" sz="2400" b="1" dirty="0"/>
              <a:t>12:1</a:t>
            </a:r>
            <a:r>
              <a:rPr lang="ar-SA" sz="2400" b="1" dirty="0"/>
              <a:t>)؟</a:t>
            </a:r>
            <a:endParaRPr lang="en" sz="2400" b="1" noProof="0" dirty="0"/>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00793" y="3912996"/>
            <a:ext cx="5278201" cy="830997"/>
          </a:xfrm>
          <a:prstGeom prst="rect">
            <a:avLst/>
          </a:prstGeom>
          <a:noFill/>
        </p:spPr>
        <p:txBody>
          <a:bodyPr wrap="square">
            <a:spAutoFit/>
          </a:bodyPr>
          <a:lstStyle/>
          <a:p>
            <a:pPr lvl="0" algn="r" rtl="1">
              <a:spcBef>
                <a:spcPts val="600"/>
              </a:spcBef>
              <a:defRPr/>
            </a:pPr>
            <a:r>
              <a:rPr lang="ar-SA" sz="2400" b="1" dirty="0">
                <a:solidFill>
                  <a:prstClr val="black"/>
                </a:solidFill>
              </a:rPr>
              <a:t>دون أن يدركوا أنهم جميعا يعظون برسالة مشتركة، ركزوا على جوانب غير ذات صلة </a:t>
            </a:r>
            <a:r>
              <a:rPr lang="ar-SA" b="1" dirty="0">
                <a:solidFill>
                  <a:prstClr val="black"/>
                </a:solidFill>
              </a:rPr>
              <a:t>(1 </a:t>
            </a:r>
            <a:r>
              <a:rPr lang="ar-SA" b="1" dirty="0" err="1">
                <a:solidFill>
                  <a:prstClr val="black"/>
                </a:solidFill>
              </a:rPr>
              <a:t>كورنثوس</a:t>
            </a:r>
            <a:r>
              <a:rPr lang="ar-SA" b="1" dirty="0">
                <a:solidFill>
                  <a:prstClr val="black"/>
                </a:solidFill>
              </a:rPr>
              <a:t> </a:t>
            </a:r>
            <a:r>
              <a:rPr lang="fr-FR" b="1" dirty="0">
                <a:solidFill>
                  <a:prstClr val="black"/>
                </a:solidFill>
              </a:rPr>
              <a:t>8-5:3</a:t>
            </a:r>
            <a:r>
              <a:rPr lang="ar-SA"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righ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321004"/>
            <a:ext cx="7846142" cy="1200329"/>
          </a:xfrm>
          <a:prstGeom prst="rect">
            <a:avLst/>
          </a:prstGeom>
          <a:noFill/>
        </p:spPr>
        <p:txBody>
          <a:bodyPr wrap="square">
            <a:spAutoFit/>
            <a:scene3d>
              <a:camera prst="orthographicFront"/>
              <a:lightRig rig="brightRoom" dir="t"/>
            </a:scene3d>
            <a:sp3d extrusionH="57150">
              <a:bevelT w="38100" h="38100" prst="slope"/>
            </a:sp3d>
          </a:bodyPr>
          <a:lstStyle/>
          <a:p>
            <a:pPr algn="ctr" rtl="1"/>
            <a:r>
              <a:rPr lang="ar-SA" sz="7200" b="1"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كيف نحافظ على الوحدة</a:t>
            </a:r>
            <a:endParaRPr lang="en" sz="72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163330" y="-76708"/>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rtl="1"/>
            <a:r>
              <a:rPr lang="ar-SA" sz="4400" b="1">
                <a:ln/>
                <a:solidFill>
                  <a:schemeClr val="accent3"/>
                </a:solidFill>
              </a:rPr>
              <a:t>الوحدة في يسوع</a:t>
            </a:r>
            <a:endParaRPr lang="en" sz="4400" b="1" noProof="0" dirty="0">
              <a:ln/>
              <a:solidFill>
                <a:schemeClr val="accent3"/>
              </a:solidFill>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1200329"/>
          </a:xfrm>
          <a:prstGeom prst="rect">
            <a:avLst/>
          </a:prstGeom>
          <a:noFill/>
        </p:spPr>
        <p:txBody>
          <a:bodyPr wrap="square" rtlCol="0">
            <a:spAutoFit/>
          </a:bodyPr>
          <a:lstStyle/>
          <a:p>
            <a:pPr algn="r" rtl="1">
              <a:spcBef>
                <a:spcPts val="600"/>
              </a:spcBef>
            </a:pPr>
            <a:r>
              <a:rPr lang="ar-SA" sz="2400" b="1" dirty="0"/>
              <a:t>"هل المسيح منقسم؟ هل صلب بولس من أجلك؟ أم أنك تعمدت باسم بولس؟" (1 </a:t>
            </a:r>
            <a:r>
              <a:rPr lang="ar-SA" sz="2400" b="1" dirty="0" err="1"/>
              <a:t>كورنثوس</a:t>
            </a:r>
            <a:r>
              <a:rPr lang="ar-SA" sz="2400" b="1" dirty="0"/>
              <a:t> 1:13). مع هذه الأسئلة، يريد بولس أن يجعلها تتأمل.</a:t>
            </a:r>
            <a:endParaRPr lang="en" sz="2400" b="1" noProof="0" dirty="0"/>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830997"/>
          </a:xfrm>
          <a:prstGeom prst="rect">
            <a:avLst/>
          </a:prstGeom>
          <a:noFill/>
        </p:spPr>
        <p:txBody>
          <a:bodyPr wrap="square">
            <a:spAutoFit/>
          </a:bodyPr>
          <a:lstStyle/>
          <a:p>
            <a:pPr lvl="0" algn="r" rtl="1">
              <a:spcBef>
                <a:spcPts val="600"/>
              </a:spcBef>
              <a:defRPr/>
            </a:pPr>
            <a:r>
              <a:rPr lang="ar-SA" sz="2400" b="1" dirty="0">
                <a:solidFill>
                  <a:prstClr val="black"/>
                </a:solidFill>
              </a:rPr>
              <a:t>الوحدة في الكنيسة لا تتحقق إلا بالموت من أجل الذات والعيش من أجل يسوع.</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601855"/>
            <a:ext cx="7353832" cy="1200329"/>
          </a:xfrm>
          <a:prstGeom prst="rect">
            <a:avLst/>
          </a:prstGeom>
          <a:noFill/>
        </p:spPr>
        <p:txBody>
          <a:bodyPr wrap="square">
            <a:spAutoFit/>
          </a:bodyPr>
          <a:lstStyle/>
          <a:p>
            <a:pPr lvl="0" algn="r" rtl="1">
              <a:spcBef>
                <a:spcPts val="600"/>
              </a:spcBef>
              <a:defRPr/>
            </a:pPr>
            <a:r>
              <a:rPr lang="ar-SA" sz="2400" b="1" dirty="0">
                <a:solidFill>
                  <a:prstClr val="black"/>
                </a:solidFill>
              </a:rPr>
              <a:t>اختلافات صغيرة في الرأي، المواهب المختلفة التي يمتلكها كل واحد منهم، عندما تتمحور حول المسيح، بدلا من أن تولد الانقسام، تولد الوحدة (1 </a:t>
            </a:r>
            <a:r>
              <a:rPr lang="ar-SA" sz="2400" b="1" dirty="0" err="1">
                <a:solidFill>
                  <a:prstClr val="black"/>
                </a:solidFill>
              </a:rPr>
              <a:t>كورنثوس</a:t>
            </a:r>
            <a:r>
              <a:rPr lang="ar-SA" sz="2400" b="1" dirty="0">
                <a:solidFill>
                  <a:prstClr val="black"/>
                </a:solidFill>
              </a:rPr>
              <a:t> 12:12-13، 25، 27).</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674735"/>
            <a:ext cx="7353832" cy="830997"/>
          </a:xfrm>
          <a:prstGeom prst="rect">
            <a:avLst/>
          </a:prstGeom>
          <a:noFill/>
        </p:spPr>
        <p:txBody>
          <a:bodyPr wrap="square">
            <a:spAutoFit/>
          </a:bodyPr>
          <a:lstStyle/>
          <a:p>
            <a:pPr lvl="0" algn="r" rtl="1">
              <a:spcBef>
                <a:spcPts val="600"/>
              </a:spcBef>
              <a:defRPr/>
            </a:pPr>
            <a:r>
              <a:rPr lang="ar-SA" sz="2400" b="1" dirty="0">
                <a:solidFill>
                  <a:prstClr val="black"/>
                </a:solidFill>
              </a:rPr>
              <a:t>لكن الوحدة في يسوع ليست توحدا. هذا لا يعني أننا جميعا نفكر بنفس الطريقة في كل شيء، أو أننا جميعا نتصرف بنفس الطريقة</a:t>
            </a:r>
            <a:r>
              <a:rPr kumimoji="0" lang="en" sz="2400" b="1" i="0" u="none" strike="noStrike" kern="1200" cap="none" spc="0" normalizeH="0" baseline="0" noProof="0" dirty="0">
                <a:ln>
                  <a:noFill/>
                </a:ln>
                <a:solidFill>
                  <a:prstClr val="black"/>
                </a:solidFill>
                <a:effectLst/>
                <a:uLnTx/>
                <a:uFillTx/>
                <a:latin typeface="Aptos" panose="02110004020202020204"/>
              </a:rPr>
              <a:t>.</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747615"/>
            <a:ext cx="7357603" cy="830997"/>
          </a:xfrm>
          <a:prstGeom prst="rect">
            <a:avLst/>
          </a:prstGeom>
          <a:noFill/>
        </p:spPr>
        <p:txBody>
          <a:bodyPr wrap="square">
            <a:spAutoFit/>
          </a:bodyPr>
          <a:lstStyle/>
          <a:p>
            <a:pPr lvl="0" algn="r" rtl="1">
              <a:spcBef>
                <a:spcPts val="600"/>
              </a:spcBef>
              <a:defRPr/>
            </a:pPr>
            <a:r>
              <a:rPr lang="ar-SA" sz="2400" b="1" dirty="0">
                <a:solidFill>
                  <a:prstClr val="black"/>
                </a:solidFill>
              </a:rPr>
              <a:t>لا يمكن تحقيق الوحدة إلا بوجود يسوع ربنا. لا تتحقق الوحدة بالتمسك بأفكار أو أفكار أخ أو أخت، أو بتشكيل مجموعات مغلقة.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0" name="Rectangle 9">
            <a:extLst>
              <a:ext uri="{FF2B5EF4-FFF2-40B4-BE49-F238E27FC236}">
                <a16:creationId xmlns:a16="http://schemas.microsoft.com/office/drawing/2014/main" id="{FA89CA27-ABF5-4BFF-B1CA-F50738A87BC3}"/>
              </a:ext>
            </a:extLst>
          </p:cNvPr>
          <p:cNvSpPr/>
          <p:nvPr/>
        </p:nvSpPr>
        <p:spPr>
          <a:xfrm>
            <a:off x="1774928" y="588801"/>
            <a:ext cx="4870244" cy="707886"/>
          </a:xfrm>
          <a:prstGeom prst="rect">
            <a:avLst/>
          </a:prstGeom>
          <a:noFill/>
        </p:spPr>
        <p:txBody>
          <a:bodyPr wrap="none" lIns="91440" tIns="45720" rIns="91440" bIns="45720">
            <a:spAutoFit/>
          </a:bodyPr>
          <a:lstStyle/>
          <a:p>
            <a:pPr algn="ctr" rtl="1"/>
            <a:r>
              <a:rPr kumimoji="0" lang="ar-SA" altLang="fr-FR" sz="2000" b="1" i="0" u="none" strike="noStrike" normalizeH="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إِنَّ اللهَ أَمِينٌ، وَقَدْ دَعَاكُمْ إِلَى الشَّرِكَةِ مَعَ ابْنِهِ يَسُوعَ رَبِّنَا</a:t>
            </a:r>
            <a:r>
              <a:rPr kumimoji="0" lang="fr-FR" altLang="fr-FR" sz="2000" b="1" i="0" u="none" strike="noStrike" normalizeH="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t>
            </a:r>
            <a:r>
              <a:rPr kumimoji="0" lang="fr-FR" altLang="fr-FR" sz="2000" b="1" i="0" u="none" strike="noStrike" normalizeH="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br>
              <a:rPr kumimoji="0" lang="fr-FR" altLang="fr-FR" sz="2000" b="1" i="0" u="none" strike="noStrike" normalizeH="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br>
            <a:r>
              <a:rPr kumimoji="0" lang="ar-SA" altLang="fr-FR" sz="2000" b="1" i="0" u="none" strike="noStrike" normalizeH="0" baseline="0"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كورنثوس</a:t>
            </a:r>
            <a:r>
              <a:rPr kumimoji="0" lang="ar-SA" altLang="fr-FR" sz="2000" b="1" i="0" u="none" strike="noStrike" normalizeH="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الأولى </a:t>
            </a:r>
            <a:r>
              <a:rPr lang="fr-FR" altLang="fr-FR"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9:1</a:t>
            </a:r>
            <a:endParaRPr lang="fr-FR"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500"/>
                            </p:stCondLst>
                            <p:childTnLst>
                              <p:par>
                                <p:cTn id="18" presetID="4"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ou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113974" y="-15554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spc="600" dirty="0">
                <a:ln/>
                <a:solidFill>
                  <a:srgbClr val="864300"/>
                </a:solidFill>
                <a:effectLst>
                  <a:outerShdw blurRad="60007" dist="200025" dir="15000000" sy="30000" kx="-1800000" algn="bl" rotWithShape="0">
                    <a:prstClr val="black">
                      <a:alpha val="32000"/>
                    </a:prstClr>
                  </a:outerShdw>
                </a:effectLst>
              </a:rPr>
              <a:t>الحكمة والنضج</a:t>
            </a:r>
            <a:endParaRPr lang="en" sz="4400" b="1" spc="600" noProof="0" dirty="0">
              <a:ln/>
              <a:solidFill>
                <a:srgbClr val="864300"/>
              </a:solidFill>
              <a:effectLst>
                <a:outerShdw blurRad="60007" dist="200025" dir="15000000" sy="30000" kx="-1800000" algn="bl" rotWithShape="0">
                  <a:prstClr val="black">
                    <a:alpha val="32000"/>
                  </a:prstClr>
                </a:outerShdw>
              </a:effectLst>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8839196" y="1602704"/>
            <a:ext cx="3295342" cy="2308324"/>
          </a:xfrm>
          <a:prstGeom prst="rect">
            <a:avLst/>
          </a:prstGeom>
          <a:noFill/>
        </p:spPr>
        <p:txBody>
          <a:bodyPr wrap="square" rtlCol="0">
            <a:spAutoFit/>
          </a:bodyPr>
          <a:lstStyle/>
          <a:p>
            <a:pPr algn="r" rtl="1">
              <a:spcBef>
                <a:spcPts val="600"/>
              </a:spcBef>
            </a:pPr>
            <a:r>
              <a:rPr lang="ar-SA" sz="2400" b="1" dirty="0"/>
              <a:t>يصف بولس المسيحيين غير الناضجين بأنهم "أطفال في المسيح" و"جسديين" (1 </a:t>
            </a:r>
            <a:r>
              <a:rPr lang="ar-SA" sz="2400" b="1" dirty="0" err="1"/>
              <a:t>كورنثوس</a:t>
            </a:r>
            <a:r>
              <a:rPr lang="ar-SA" sz="2400" b="1" dirty="0"/>
              <a:t> 3:1).                       هؤلاء المسيحيون يركزون أكثر على الناس من يسوع.</a:t>
            </a:r>
            <a:endParaRPr lang="en" sz="2400" b="1" noProof="0" dirty="0"/>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2362370672"/>
              </p:ext>
            </p:extLst>
          </p:nvPr>
        </p:nvGraphicFramePr>
        <p:xfrm>
          <a:off x="4767404" y="1396148"/>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156026176"/>
              </p:ext>
            </p:extLst>
          </p:nvPr>
        </p:nvGraphicFramePr>
        <p:xfrm>
          <a:off x="113974"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8839196" y="4016076"/>
            <a:ext cx="3295342" cy="2677656"/>
          </a:xfrm>
          <a:prstGeom prst="rect">
            <a:avLst/>
          </a:prstGeom>
          <a:noFill/>
        </p:spPr>
        <p:txBody>
          <a:bodyPr wrap="square">
            <a:spAutoFit/>
          </a:bodyPr>
          <a:lstStyle/>
          <a:p>
            <a:pPr lvl="0" algn="r" rtl="1">
              <a:spcBef>
                <a:spcPts val="600"/>
              </a:spcBef>
              <a:defRPr/>
            </a:pPr>
            <a:r>
              <a:rPr lang="ar-SA" sz="2400" b="1" dirty="0">
                <a:solidFill>
                  <a:prstClr val="black"/>
                </a:solidFill>
              </a:rPr>
              <a:t>عندما يعطى أهمية غير مبررة لبعض القادة على حساب آخرين، تتشكل مجموعات تقسم الكنيسة. هذا نتيجة لعدم النضج.                                 لذلك، يدعونا بولس لنصل إلى النضج في المسيح (1 </a:t>
            </a:r>
            <a:r>
              <a:rPr lang="ar-SA" sz="2400" b="1" dirty="0" err="1">
                <a:solidFill>
                  <a:prstClr val="black"/>
                </a:solidFill>
              </a:rPr>
              <a:t>كورنثوس</a:t>
            </a:r>
            <a:r>
              <a:rPr lang="ar-SA" sz="2400" b="1" dirty="0">
                <a:solidFill>
                  <a:prstClr val="black"/>
                </a:solidFill>
              </a:rPr>
              <a:t> </a:t>
            </a:r>
            <a:r>
              <a:rPr lang="fr-FR" sz="2400" b="1" dirty="0">
                <a:solidFill>
                  <a:prstClr val="black"/>
                </a:solidFill>
              </a:rPr>
              <a:t>6:2</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0" name="ZoneTexte 9">
            <a:extLst>
              <a:ext uri="{FF2B5EF4-FFF2-40B4-BE49-F238E27FC236}">
                <a16:creationId xmlns:a16="http://schemas.microsoft.com/office/drawing/2014/main" id="{A8B6FA6F-C20B-43E4-AE59-4C49AB085CAF}"/>
              </a:ext>
            </a:extLst>
          </p:cNvPr>
          <p:cNvSpPr txBox="1"/>
          <p:nvPr/>
        </p:nvSpPr>
        <p:spPr>
          <a:xfrm>
            <a:off x="958422" y="504943"/>
            <a:ext cx="10745898" cy="769441"/>
          </a:xfrm>
          <a:prstGeom prst="rect">
            <a:avLst/>
          </a:prstGeom>
          <a:noFill/>
        </p:spPr>
        <p:txBody>
          <a:bodyPr wrap="square">
            <a:spAutoFit/>
          </a:bodyPr>
          <a:lstStyle/>
          <a:p>
            <a:pPr algn="ctr" rtl="1"/>
            <a:r>
              <a:rPr kumimoji="0" lang="fr-FR" altLang="fr-FR" sz="1800" b="0" i="0" u="none" strike="noStrike" cap="none" normalizeH="0" baseline="0" dirty="0">
                <a:ln>
                  <a:noFill/>
                </a:ln>
                <a:solidFill>
                  <a:schemeClr val="tx1"/>
                </a:solidFill>
                <a:effectLst/>
                <a:latin typeface="Arial" panose="020B0604020202020204" pitchFamily="34" charset="0"/>
              </a:rPr>
              <a:t>'</a:t>
            </a:r>
            <a:r>
              <a:rPr kumimoji="0" lang="ar-SA" altLang="fr-FR" sz="2200" b="1" i="0" u="none" strike="noStrike" cap="none" normalizeH="0" baseline="0" dirty="0">
                <a:ln>
                  <a:noFill/>
                </a:ln>
                <a:solidFill>
                  <a:schemeClr val="tx1">
                    <a:lumMod val="95000"/>
                    <a:lumOff val="5000"/>
                  </a:schemeClr>
                </a:solidFill>
                <a:effectLst/>
                <a:latin typeface="Arial" panose="020B0604020202020204" pitchFamily="34" charset="0"/>
                <a:cs typeface="Arial" panose="020B0604020202020204" pitchFamily="34" charset="0"/>
              </a:rPr>
              <a:t>عَلَى أَنِّي، أَيُّهَا الإِخْوَةُ، لَمْ أَسْتَطِعْ أَنْ أُكَلِّمَكُمْ بِاعْتِبَارِكُمْ رُوحِيِّينَ، بَلْ بِاعْتِبَارِكُمْ جَسَدِيِّينَ وَأَطْفَالاً فِي الْمَسِيحِ</a:t>
            </a:r>
            <a:r>
              <a:rPr kumimoji="0" lang="fr-FR" altLang="fr-FR" sz="2200" b="1" i="0" u="none" strike="noStrike" cap="none" normalizeH="0" baseline="0" dirty="0">
                <a:ln>
                  <a:noFill/>
                </a:ln>
                <a:solidFill>
                  <a:schemeClr val="tx1">
                    <a:lumMod val="95000"/>
                    <a:lumOff val="5000"/>
                  </a:schemeClr>
                </a:solidFill>
                <a:effectLst/>
                <a:latin typeface="Arial" panose="020B0604020202020204" pitchFamily="34" charset="0"/>
                <a:cs typeface="Arial" panose="020B0604020202020204" pitchFamily="34" charset="0"/>
              </a:rPr>
              <a:t>. </a:t>
            </a:r>
            <a:r>
              <a:rPr kumimoji="0" lang="fr-FR" altLang="fr-FR" sz="2200" b="1" i="0" u="none" strike="noStrike" cap="none" normalizeH="0" baseline="0" dirty="0">
                <a:ln>
                  <a:noFill/>
                </a:ln>
                <a:solidFill>
                  <a:schemeClr val="tx1">
                    <a:lumMod val="95000"/>
                    <a:lumOff val="5000"/>
                  </a:schemeClr>
                </a:solidFill>
                <a:effectLst/>
                <a:latin typeface="Arial" panose="020B0604020202020204" pitchFamily="34" charset="0"/>
              </a:rPr>
              <a:t>'</a:t>
            </a:r>
            <a:br>
              <a:rPr kumimoji="0" lang="fr-FR" altLang="fr-FR" sz="2200" b="1" i="0" u="none" strike="noStrike" cap="none" normalizeH="0" baseline="0" dirty="0">
                <a:ln>
                  <a:noFill/>
                </a:ln>
                <a:solidFill>
                  <a:schemeClr val="tx1">
                    <a:lumMod val="95000"/>
                    <a:lumOff val="5000"/>
                  </a:schemeClr>
                </a:solidFill>
                <a:effectLst/>
                <a:latin typeface="Arial" panose="020B0604020202020204" pitchFamily="34" charset="0"/>
              </a:rPr>
            </a:br>
            <a:r>
              <a:rPr kumimoji="0" lang="ar-SA" altLang="fr-FR" sz="2200" b="1" i="0" u="none" strike="noStrike" cap="none" normalizeH="0" baseline="0" dirty="0">
                <a:ln>
                  <a:noFill/>
                </a:ln>
                <a:solidFill>
                  <a:schemeClr val="tx1">
                    <a:lumMod val="95000"/>
                    <a:lumOff val="5000"/>
                  </a:schemeClr>
                </a:solidFill>
                <a:effectLst/>
                <a:latin typeface="Arial" panose="020B0604020202020204" pitchFamily="34" charset="0"/>
                <a:cs typeface="Arial" panose="020B0604020202020204" pitchFamily="34" charset="0"/>
              </a:rPr>
              <a:t>كورنثوس الأولى </a:t>
            </a:r>
            <a:r>
              <a:rPr kumimoji="0" lang="ar-SA"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3:1</a:t>
            </a:r>
            <a:endParaRPr lang="fr-FR" dirty="0"/>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7"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0C78EE7E-64C5-4FE5-B4FC-9C612B2224A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4"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5"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6" dur="500"/>
                                        <p:tgtEl>
                                          <p:spTgt spid="7">
                                            <p:graphicEl>
                                              <a:dgm id="{20B9B435-A79F-4DAA-9A8D-B0D8EB58FFF0}"/>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9"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A28C0F7E-2C35-4733-B9B7-518F5F4CE2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6"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4AFB3FCF-D3AF-47CC-9C64-79E7D6E5B9C4}"/>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1"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7DC70FBC-0A1D-4094-9303-7522C2FA25D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8"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CC805A5F-E0A3-498A-BE8A-4478F8482781}"/>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3"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4"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5" dur="500"/>
                                        <p:tgtEl>
                                          <p:spTgt spid="7">
                                            <p:graphicEl>
                                              <a:dgm id="{C05C37D8-282B-4B47-8E92-AB3C4AF2656B}"/>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80"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1"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2" dur="500"/>
                                        <p:tgtEl>
                                          <p:spTgt spid="4">
                                            <p:graphicEl>
                                              <a:dgm id="{76C86819-371B-4EE7-A4A8-69934EF8EED2}"/>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5"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6"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7" dur="500"/>
                                        <p:tgtEl>
                                          <p:spTgt spid="4">
                                            <p:graphicEl>
                                              <a:dgm id="{14D5DE0B-838A-4655-B6A5-58C027ACB16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2"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3"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4" dur="500"/>
                                        <p:tgtEl>
                                          <p:spTgt spid="7">
                                            <p:graphicEl>
                                              <a:dgm id="{544E29A7-1583-4A92-AD88-E60A4EEAC632}"/>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7"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E82BFC15-9864-4E4A-A62D-828FE8496F17}"/>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4"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3C7A11C8-C8DC-4CA4-BE55-2851ADBDAA1E}"/>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9"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10"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1" dur="500"/>
                                        <p:tgtEl>
                                          <p:spTgt spid="4">
                                            <p:graphicEl>
                                              <a:dgm id="{77470709-A4BF-49FC-8D92-CE27CC9DD2EE}"/>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6"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7"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8" dur="500"/>
                                        <p:tgtEl>
                                          <p:spTgt spid="7">
                                            <p:graphicEl>
                                              <a:dgm id="{410E2F05-E06F-4707-8316-DA974A0D1AF9}"/>
                                            </p:graphicEl>
                                          </p:spTgt>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1"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2"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3" dur="500"/>
                                        <p:tgtEl>
                                          <p:spTgt spid="7">
                                            <p:graphicEl>
                                              <a:dgm id="{FA8E0FB4-A277-4A92-81BD-BD9A3E41C821}"/>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8"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9"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30" dur="500"/>
                                        <p:tgtEl>
                                          <p:spTgt spid="4">
                                            <p:graphicEl>
                                              <a:dgm id="{197EFFD2-2C53-4D7E-AC20-EA12D8D5879A}"/>
                                            </p:graphicEl>
                                          </p:spTgt>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3"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4"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5"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Graphic spid="7" grpId="0" uiExpand="1">
        <p:bldSub>
          <a:bldDgm bld="one"/>
        </p:bldSub>
      </p:bldGraphic>
      <p:bldGraphic spid="4" grpId="0" uiExpand="1">
        <p:bldSub>
          <a:bldDgm bld="one"/>
        </p:bldSub>
      </p:bldGraphic>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8120"/>
            <a:ext cx="12191999" cy="769441"/>
          </a:xfrm>
          <a:prstGeom prst="rect">
            <a:avLst/>
          </a:prstGeom>
          <a:noFill/>
        </p:spPr>
        <p:txBody>
          <a:bodyPr wrap="square">
            <a:spAutoFit/>
          </a:bodyPr>
          <a:lstStyle/>
          <a:p>
            <a:pPr algn="ctr" rtl="1"/>
            <a:r>
              <a:rPr lang="ar-SA" sz="4400" b="1" spc="300">
                <a:ln w="15875">
                  <a:solidFill>
                    <a:srgbClr val="C34B2F"/>
                  </a:solidFill>
                  <a:prstDash val="solid"/>
                </a:ln>
                <a:solidFill>
                  <a:srgbClr val="66FFCC"/>
                </a:solidFill>
                <a:effectLst>
                  <a:outerShdw blurRad="38100" dist="22860" dir="5400000" algn="tl" rotWithShape="0">
                    <a:srgbClr val="000000">
                      <a:alpha val="83000"/>
                    </a:srgbClr>
                  </a:outerShdw>
                </a:effectLst>
              </a:rPr>
              <a:t>الخدمة والتواضع</a:t>
            </a:r>
            <a:endPar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endParaRP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rtl="1"/>
            <a:r>
              <a:rPr lang="en" b="1" noProof="0" dirty="0">
                <a:solidFill>
                  <a:srgbClr val="FFFF66"/>
                </a:solidFill>
                <a:effectLst>
                  <a:glow rad="127000">
                    <a:srgbClr val="913823"/>
                  </a:glow>
                </a:effectLst>
                <a:latin typeface="Comic Sans MS" panose="030F0702030302020204" pitchFamily="66" charset="0"/>
              </a:rPr>
              <a:t>“</a:t>
            </a:r>
            <a:r>
              <a:rPr lang="ar-SA" b="1" dirty="0">
                <a:solidFill>
                  <a:srgbClr val="FFFF66"/>
                </a:solidFill>
                <a:effectLst>
                  <a:glow rad="127000">
                    <a:srgbClr val="913823"/>
                  </a:glow>
                </a:effectLst>
                <a:latin typeface="Comic Sans MS" panose="030F0702030302020204" pitchFamily="66" charset="0"/>
              </a:rPr>
              <a:t>'فَلْيَنْظُرْ إِلَيْنَا النَّاسُ بِاعْتِبَارِنَا خُدَّاماً لِلْمَسِيحِ وَوُكَلاءَ عَلَى أَسْرَارِ اللهِ. '
</a:t>
            </a:r>
            <a:r>
              <a:rPr lang="ar-SA" b="1" dirty="0" err="1">
                <a:solidFill>
                  <a:srgbClr val="FFFF66"/>
                </a:solidFill>
                <a:effectLst>
                  <a:glow rad="127000">
                    <a:srgbClr val="913823"/>
                  </a:glow>
                </a:effectLst>
                <a:latin typeface="Comic Sans MS" panose="030F0702030302020204" pitchFamily="66" charset="0"/>
              </a:rPr>
              <a:t>كورنثوس</a:t>
            </a:r>
            <a:r>
              <a:rPr lang="ar-SA" b="1" dirty="0">
                <a:solidFill>
                  <a:srgbClr val="FFFF66"/>
                </a:solidFill>
                <a:effectLst>
                  <a:glow rad="127000">
                    <a:srgbClr val="913823"/>
                  </a:glow>
                </a:effectLst>
                <a:latin typeface="Comic Sans MS" panose="030F0702030302020204" pitchFamily="66" charset="0"/>
              </a:rPr>
              <a:t> الأولى </a:t>
            </a:r>
            <a:r>
              <a:rPr lang="fr-FR" b="1" dirty="0">
                <a:solidFill>
                  <a:srgbClr val="FFFF66"/>
                </a:solidFill>
                <a:effectLst>
                  <a:glow rad="127000">
                    <a:srgbClr val="913823"/>
                  </a:glow>
                </a:effectLst>
                <a:latin typeface="Comic Sans MS" panose="030F0702030302020204" pitchFamily="66" charset="0"/>
              </a:rPr>
              <a:t>1:4 </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31962" y="1498805"/>
            <a:ext cx="6515100" cy="1200329"/>
          </a:xfrm>
          <a:prstGeom prst="rect">
            <a:avLst/>
          </a:prstGeom>
          <a:noFill/>
        </p:spPr>
        <p:txBody>
          <a:bodyPr wrap="square" rtlCol="0">
            <a:spAutoFit/>
          </a:bodyPr>
          <a:lstStyle/>
          <a:p>
            <a:pPr algn="r" rtl="1">
              <a:spcBef>
                <a:spcPts val="600"/>
              </a:spcBef>
            </a:pPr>
            <a:r>
              <a:rPr lang="ar-SA" sz="2400" b="1" dirty="0"/>
              <a:t>تماما كما هو الحال اليوم، في القرن الأول، كان الناس منقسمين بسبب المعتقدات السياسية والفلسفية والدينية وغيرها. كيف يمكننا منع هذا التفكير من التسلل إلى الكنيسة وخلق الانقسام؟</a:t>
            </a:r>
            <a:endParaRPr lang="en" sz="2400" b="1" noProof="0" dirty="0"/>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14233"/>
            <a:ext cx="6391276" cy="1200329"/>
          </a:xfrm>
          <a:prstGeom prst="rect">
            <a:avLst/>
          </a:prstGeom>
          <a:noFill/>
        </p:spPr>
        <p:txBody>
          <a:bodyPr wrap="square">
            <a:spAutoFit/>
          </a:bodyPr>
          <a:lstStyle/>
          <a:p>
            <a:pPr algn="r" rtl="1">
              <a:spcBef>
                <a:spcPts val="600"/>
              </a:spcBef>
            </a:pPr>
            <a:r>
              <a:rPr lang="ar-SA" sz="2400" b="1" dirty="0"/>
              <a:t>يلعب موقف القائد دورا مهما. يجب على قادة الكنيسة أن يكونوا واضحين بشأن دورهم كأوصياء. هم ليسوا مالكي الكنيسة؛ هم ببساطة يديرون ذلك من أجل المسيح.</a:t>
            </a:r>
            <a:endParaRPr lang="en" sz="2400" b="1" noProof="0" dirty="0"/>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466350"/>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991186"/>
            <a:ext cx="6391276" cy="830997"/>
          </a:xfrm>
          <a:prstGeom prst="rect">
            <a:avLst/>
          </a:prstGeom>
          <a:noFill/>
        </p:spPr>
        <p:txBody>
          <a:bodyPr wrap="square">
            <a:spAutoFit/>
          </a:bodyPr>
          <a:lstStyle/>
          <a:p>
            <a:pPr lvl="0" algn="r" rtl="1">
              <a:spcBef>
                <a:spcPts val="600"/>
              </a:spcBef>
              <a:defRPr/>
            </a:pPr>
            <a:r>
              <a:rPr lang="ar-SA" sz="2400" b="1" dirty="0">
                <a:solidFill>
                  <a:prstClr val="black"/>
                </a:solidFill>
              </a:rPr>
              <a:t>أي وحدة ستكون في الكنيسة إذا تصرف الجميع – ليس فقط القادة، بل كل عضو – بهذه الطريقة؟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DCB29DA1-D0DC-E01B-B701-CD9504B4F32A}"/>
              </a:ext>
            </a:extLst>
          </p:cNvPr>
          <p:cNvSpPr txBox="1"/>
          <p:nvPr/>
        </p:nvSpPr>
        <p:spPr>
          <a:xfrm>
            <a:off x="2343147" y="4775757"/>
            <a:ext cx="6391276" cy="1200329"/>
          </a:xfrm>
          <a:prstGeom prst="rect">
            <a:avLst/>
          </a:prstGeom>
          <a:noFill/>
        </p:spPr>
        <p:txBody>
          <a:bodyPr wrap="square">
            <a:spAutoFit/>
          </a:bodyPr>
          <a:lstStyle/>
          <a:p>
            <a:pPr lvl="0" algn="r" rtl="1">
              <a:spcBef>
                <a:spcPts val="600"/>
              </a:spcBef>
              <a:defRPr/>
            </a:pPr>
            <a:r>
              <a:rPr lang="ar-SA" sz="2400" b="1" dirty="0">
                <a:solidFill>
                  <a:prstClr val="black"/>
                </a:solidFill>
              </a:rPr>
              <a:t>يجب على الخادم الذي يدير المسؤول أن يتصرف كما يتصرف ربه: دائما مستعدا لتكريس نفسه بتواضع لخدمة الآخرين (فيلبي </a:t>
            </a:r>
            <a:r>
              <a:rPr lang="fr-FR" sz="2400" b="1" dirty="0">
                <a:solidFill>
                  <a:prstClr val="black"/>
                </a:solidFill>
              </a:rPr>
              <a:t>3:2</a:t>
            </a:r>
            <a:r>
              <a:rPr lang="ar-SA" sz="2400" b="1" dirty="0">
                <a:solidFill>
                  <a:prstClr val="black"/>
                </a:solidFill>
              </a:rPr>
              <a:t>-8).</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3929661"/>
            <a:ext cx="6391276" cy="830997"/>
          </a:xfrm>
          <a:prstGeom prst="rect">
            <a:avLst/>
          </a:prstGeom>
          <a:noFill/>
        </p:spPr>
        <p:txBody>
          <a:bodyPr wrap="square">
            <a:spAutoFit/>
          </a:bodyPr>
          <a:lstStyle/>
          <a:p>
            <a:pPr lvl="0" algn="r" rtl="1">
              <a:spcBef>
                <a:spcPts val="600"/>
              </a:spcBef>
              <a:defRPr/>
            </a:pPr>
            <a:r>
              <a:rPr lang="ar-SA" sz="2400" b="1" dirty="0">
                <a:solidFill>
                  <a:prstClr val="black"/>
                </a:solidFill>
              </a:rPr>
              <a:t>قائد الكنيسة هو يسوع، وجميع الآخرين يقودونها ك "خدام للمسيح" (1 </a:t>
            </a:r>
            <a:r>
              <a:rPr lang="ar-SA" sz="2400" b="1" dirty="0" err="1">
                <a:solidFill>
                  <a:prstClr val="black"/>
                </a:solidFill>
              </a:rPr>
              <a:t>كورنثوس</a:t>
            </a:r>
            <a:r>
              <a:rPr lang="ar-SA" sz="2400" b="1" dirty="0">
                <a:solidFill>
                  <a:prstClr val="black"/>
                </a:solidFill>
              </a:rPr>
              <a:t> </a:t>
            </a:r>
            <a:r>
              <a:rPr lang="fr-FR" sz="2400" b="1" dirty="0">
                <a:solidFill>
                  <a:prstClr val="black"/>
                </a:solidFill>
              </a:rPr>
              <a:t>1:4</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righ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righ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655</TotalTime>
  <Words>1083</Words>
  <Application>Microsoft Office PowerPoint</Application>
  <PresentationFormat>Panorámica</PresentationFormat>
  <Paragraphs>66</Paragraphs>
  <Slides>11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Algerian</vt:lpstr>
      <vt:lpstr>Aptos</vt:lpstr>
      <vt:lpstr>Aptos Display</vt:lpstr>
      <vt:lpstr>Arabic Typesetting</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2026-06-06T16:57:43Z</dcterms:created>
  <dcterms:modified xsi:type="dcterms:W3CDTF">2026-07-14T15:35:09Z</dcterms:modified>
</cp:coreProperties>
</file>