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61" r:id="rId4"/>
    <p:sldId id="279" r:id="rId5"/>
    <p:sldId id="259" r:id="rId6"/>
    <p:sldId id="260" r:id="rId7"/>
    <p:sldId id="281" r:id="rId8"/>
    <p:sldId id="278" r:id="rId9"/>
    <p:sldId id="269" r:id="rId10"/>
    <p:sldId id="262" r:id="rId11"/>
    <p:sldId id="263" r:id="rId12"/>
    <p:sldId id="264" r:id="rId13"/>
    <p:sldId id="268"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pPr rtl="1"/>
          <a:r>
            <a:rPr lang="ar-SA" sz="2000" b="1">
              <a:effectLst>
                <a:outerShdw blurRad="38100" dist="38100" dir="2700000" algn="tl">
                  <a:srgbClr val="000000">
                    <a:alpha val="43137"/>
                  </a:srgbClr>
                </a:outerShdw>
              </a:effectLst>
            </a:rPr>
            <a:t>الخطيئة في الكنيسة</a:t>
          </a:r>
          <a:endParaRPr lang="es-ES" sz="2000"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pPr rtl="1"/>
          <a:r>
            <a:rPr lang="ar-SA" sz="2000" b="1">
              <a:effectLst>
                <a:outerShdw blurRad="38100" dist="38100" dir="2700000" algn="tl">
                  <a:srgbClr val="000000">
                    <a:alpha val="43137"/>
                  </a:srgbClr>
                </a:outerShdw>
              </a:effectLst>
            </a:rPr>
            <a:t>الخطيئة المتفق عليها</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pPr rtl="1"/>
          <a:r>
            <a:rPr lang="ar-SA" sz="2000" b="1">
              <a:effectLst>
                <a:outerShdw blurRad="38100" dist="38100" dir="2700000" algn="tl">
                  <a:srgbClr val="000000">
                    <a:alpha val="43137"/>
                  </a:srgbClr>
                </a:outerShdw>
              </a:effectLst>
            </a:rPr>
            <a:t>القضاء على الخطيئة</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pPr rtl="1"/>
          <a:r>
            <a:rPr lang="ar-SA" sz="2000" b="1" dirty="0">
              <a:effectLst>
                <a:outerShdw blurRad="38100" dist="38100" dir="2700000" algn="tl">
                  <a:srgbClr val="000000">
                    <a:alpha val="43137"/>
                  </a:srgbClr>
                </a:outerShdw>
              </a:effectLst>
            </a:rPr>
            <a:t>التعامل مع المشاكل الداخلية</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pPr rtl="1"/>
          <a:r>
            <a:rPr lang="ar-SA" sz="2000" b="1" dirty="0">
              <a:effectLst>
                <a:outerShdw blurRad="38100" dist="38100" dir="2700000" algn="tl">
                  <a:srgbClr val="000000">
                    <a:alpha val="43137"/>
                  </a:srgbClr>
                </a:outerShdw>
              </a:effectLst>
            </a:rPr>
            <a:t>كيفية تجنب الخطيئة في الكنيسة</a:t>
          </a:r>
          <a:endParaRPr lang="es-ES" sz="20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pPr rtl="1"/>
          <a:r>
            <a:rPr lang="ar-SA" sz="2000" b="1" dirty="0">
              <a:effectLst>
                <a:outerShdw blurRad="38100" dist="38100" dir="2700000" algn="tl">
                  <a:srgbClr val="000000">
                    <a:alpha val="43137"/>
                  </a:srgbClr>
                </a:outerShdw>
              </a:effectLst>
            </a:rPr>
            <a:t>هياكل الروح القدس</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pPr rtl="1"/>
          <a:r>
            <a:rPr lang="ar-SA" sz="2000" b="1">
              <a:effectLst>
                <a:outerShdw blurRad="38100" dist="38100" dir="2700000" algn="tl">
                  <a:srgbClr val="000000">
                    <a:alpha val="43137"/>
                  </a:srgbClr>
                </a:outerShdw>
              </a:effectLst>
            </a:rPr>
            <a:t>الجنس القانوني</a:t>
          </a:r>
          <a:endParaRPr lang="es-ES" sz="2000"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val="rev"/>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X="10091" custLinFactNeighborX="100000" custLinFactNeighborY="8027">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FlipHor="1" custScaleY="212604" custLinFactX="400369" custLinFactNeighborX="500000" custLinFactNeighborY="2443"/>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X="24732" custLinFactNeighborX="100000" custLinFactNeighborY="2443">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FlipHor="1" custScaleY="196101" custLinFactX="403046" custLinFactNeighborX="500000" custLinFactNeighborY="10429"/>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190390" custLinFactX="25960" custLinFactNeighborX="100000" custLinFactNeighborY="10429">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FlipHor="1" custScaleY="212604" custLinFactX="403046" custLinFactNeighborX="500000" custLinFactNeighborY="19319"/>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X="26011" custLinFactNeighborX="100000" custLinFactNeighborY="19319">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X="-10501" custLinFactNeighborX="-100000" custLinFactNeighborY="1729">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FlipHor="1" custScaleY="212604" custLinFactX="-400000" custLinFactNeighborX="-471239" custLinFactNeighborY="-5809"/>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custLinFactX="-25242" custLinFactNeighborX="-100000" custLinFactNeighborY="2443">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FlipHor="1" custScaleY="212604" custLinFactX="-400000" custLinFactNeighborX="-471239" custLinFactNeighborY="34265"/>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custLinFactX="-25242" custLinFactNeighborX="-100000" custLinFactNeighborY="29525">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pPr rtl="1"/>
          <a:r>
            <a:rPr lang="ar-SA" sz="2400" b="1" dirty="0">
              <a:effectLst>
                <a:outerShdw blurRad="38100" dist="38100" dir="2700000" algn="tl">
                  <a:srgbClr val="000000"/>
                </a:outerShdw>
              </a:effectLst>
            </a:rPr>
            <a:t>لإصدار حكم يحدد، أو لا يحدد، ذنب الشخص </a:t>
          </a:r>
          <a:br>
            <a:rPr lang="es-ES" sz="2400" b="1" dirty="0">
              <a:effectLst>
                <a:outerShdw blurRad="38100" dist="38100" dir="2700000" algn="tl">
                  <a:srgbClr val="000000"/>
                </a:outerShdw>
              </a:effectLst>
            </a:rPr>
          </a:br>
          <a:r>
            <a:rPr lang="ar-SA" sz="2400" b="1" dirty="0">
              <a:effectLst>
                <a:outerShdw blurRad="38100" dist="38100" dir="2700000" algn="tl">
                  <a:srgbClr val="000000"/>
                </a:outerShdw>
              </a:effectLst>
            </a:rPr>
            <a:t>(1 كورنثوس 3:5)</a:t>
          </a:r>
          <a:endParaRPr lang="es-ES" sz="2400" b="1" dirty="0">
            <a:effectLst>
              <a:outerShdw blurRad="38100" dist="38100" dir="2700000" algn="tl">
                <a:srgbClr val="000000"/>
              </a:outerShdw>
            </a:effectLst>
          </a:endParaRPr>
        </a:p>
      </dgm:t>
    </dgm:pt>
    <dgm:pt modelId="{599C42B3-B452-4AC3-85A6-C23F50B303E3}" type="parTrans" cxnId="{CCA1CA55-3AED-4D63-86B2-B952B45ECFD9}">
      <dgm:prSet/>
      <dgm:spPr/>
      <dgm:t>
        <a:bodyPr/>
        <a:lstStyle/>
        <a:p>
          <a:endParaRPr lang="es-ES" sz="2400" b="1">
            <a:effectLst>
              <a:outerShdw blurRad="38100" dist="38100" dir="2700000" algn="tl">
                <a:srgbClr val="000000"/>
              </a:outerShdw>
            </a:effectLst>
          </a:endParaRPr>
        </a:p>
      </dgm:t>
    </dgm:pt>
    <dgm:pt modelId="{48862ADD-404E-49C9-A66B-47C73C42D1F0}" type="sibTrans" cxnId="{CCA1CA55-3AED-4D63-86B2-B952B45ECFD9}">
      <dgm:prSet custT="1"/>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400" b="1" dirty="0">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pPr rtl="1"/>
          <a:r>
            <a:rPr lang="ar-SA" sz="2400" b="1" dirty="0">
              <a:effectLst>
                <a:outerShdw blurRad="38100" dist="38100" dir="2700000" algn="tl">
                  <a:srgbClr val="000000"/>
                </a:outerShdw>
              </a:effectLst>
            </a:rPr>
            <a:t>لا تتعامل مع الخاطئ، ولا حتى تأكل معه، طالما أنه يصر على أن يعتبر عضوا في الكنيسة، غير راغب في التخلي عن خطيئته </a:t>
          </a:r>
          <a:br>
            <a:rPr lang="es-ES" sz="2400" b="1" dirty="0">
              <a:effectLst>
                <a:outerShdw blurRad="38100" dist="38100" dir="2700000" algn="tl">
                  <a:srgbClr val="000000"/>
                </a:outerShdw>
              </a:effectLst>
            </a:rPr>
          </a:br>
          <a:r>
            <a:rPr lang="ar-SA" sz="2400" b="1" dirty="0">
              <a:effectLst>
                <a:outerShdw blurRad="38100" dist="38100" dir="2700000" algn="tl">
                  <a:srgbClr val="000000"/>
                </a:outerShdw>
              </a:effectLst>
            </a:rPr>
            <a:t>(1 كورنثوس 11:5)</a:t>
          </a:r>
          <a:endParaRPr lang="es-ES" sz="2400" b="1" dirty="0">
            <a:effectLst>
              <a:outerShdw blurRad="38100" dist="38100" dir="2700000" algn="tl">
                <a:srgbClr val="000000"/>
              </a:outerShdw>
            </a:effectLst>
          </a:endParaRPr>
        </a:p>
      </dgm:t>
    </dgm:pt>
    <dgm:pt modelId="{CD63048B-0D7F-4EF4-A898-6A107832C4F8}" type="parTrans" cxnId="{4E739820-2454-440E-B85A-85FCE7DDB411}">
      <dgm:prSet/>
      <dgm:spPr/>
      <dgm:t>
        <a:bodyPr/>
        <a:lstStyle/>
        <a:p>
          <a:endParaRPr lang="es-ES" sz="24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headEnd type="arrow" w="med" len="med"/>
          <a:tailEnd type="none" w="med" len="med"/>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6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pPr rtl="1"/>
          <a:r>
            <a:rPr lang="ar-SA" sz="2400" b="1" dirty="0">
              <a:effectLst>
                <a:outerShdw blurRad="38100" dist="38100" dir="2700000" algn="tl">
                  <a:srgbClr val="000000"/>
                </a:outerShdw>
              </a:effectLst>
            </a:rPr>
            <a:t>لطرد الخاطئ وتسليمه "للشيطان"، لأنه بتقديره لهذه الخطيئة، اختار طوعا أن يضع نفسه تحت نير الشيطان </a:t>
          </a:r>
          <a:br>
            <a:rPr lang="es-ES" sz="2400" b="1" dirty="0">
              <a:effectLst>
                <a:outerShdw blurRad="38100" dist="38100" dir="2700000" algn="tl">
                  <a:srgbClr val="000000"/>
                </a:outerShdw>
              </a:effectLst>
            </a:rPr>
          </a:br>
          <a:r>
            <a:rPr lang="ar-SA" sz="2400" b="1" dirty="0">
              <a:effectLst>
                <a:outerShdw blurRad="38100" dist="38100" dir="2700000" algn="tl">
                  <a:srgbClr val="000000"/>
                </a:outerShdw>
              </a:effectLst>
            </a:rPr>
            <a:t>(1 كورنثوس 2:5ب، 5أ، 13ب)</a:t>
          </a:r>
          <a:endParaRPr lang="es-ES" sz="2400" b="1" dirty="0">
            <a:effectLst>
              <a:outerShdw blurRad="38100" dist="38100" dir="2700000" algn="tl">
                <a:srgbClr val="000000"/>
              </a:outerShdw>
            </a:effectLst>
          </a:endParaRPr>
        </a:p>
      </dgm:t>
    </dgm:pt>
    <dgm:pt modelId="{D0C8077D-3881-438F-BDC2-79D4F7014FC2}" type="parTrans" cxnId="{CEE7FFE0-D7EE-46B9-BDAB-123451E54918}">
      <dgm:prSet/>
      <dgm:spPr/>
      <dgm:t>
        <a:bodyPr/>
        <a:lstStyle/>
        <a:p>
          <a:endParaRPr lang="es-ES" sz="24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4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val="rev"/>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3149749" y="97303"/>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الخطيئة في الكنيسة</a:t>
          </a:r>
          <a:endParaRPr lang="es-ES" sz="2000" kern="1200" dirty="0">
            <a:effectLst>
              <a:outerShdw blurRad="38100" dist="38100" dir="2700000" algn="tl">
                <a:srgbClr val="000000">
                  <a:alpha val="43137"/>
                </a:srgbClr>
              </a:outerShdw>
            </a:effectLst>
          </a:endParaRPr>
        </a:p>
      </dsp:txBody>
      <dsp:txXfrm>
        <a:off x="3166938" y="114492"/>
        <a:ext cx="3011164" cy="552484"/>
      </dsp:txXfrm>
    </dsp:sp>
    <dsp:sp modelId="{CA71A984-303D-40C2-9365-87BCBCFABECE}">
      <dsp:nvSpPr>
        <dsp:cNvPr id="0" name=""/>
        <dsp:cNvSpPr/>
      </dsp:nvSpPr>
      <dsp:spPr>
        <a:xfrm flipH="1">
          <a:off x="5839475" y="728345"/>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3154405" y="728345"/>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الخطيئة المتفق عليها</a:t>
          </a:r>
          <a:endParaRPr lang="es-ES" sz="2000" kern="1200" dirty="0">
            <a:effectLst>
              <a:outerShdw blurRad="38100" dist="38100" dir="2700000" algn="tl">
                <a:srgbClr val="000000">
                  <a:alpha val="43137"/>
                </a:srgbClr>
              </a:outerShdw>
            </a:effectLst>
          </a:endParaRPr>
        </a:p>
      </dsp:txBody>
      <dsp:txXfrm>
        <a:off x="3191341" y="765281"/>
        <a:ext cx="2555077" cy="682621"/>
      </dsp:txXfrm>
    </dsp:sp>
    <dsp:sp modelId="{891ED311-F33C-43E0-BCE8-DF8EEEA0662D}">
      <dsp:nvSpPr>
        <dsp:cNvPr id="0" name=""/>
        <dsp:cNvSpPr/>
      </dsp:nvSpPr>
      <dsp:spPr>
        <a:xfrm flipH="1">
          <a:off x="5839477" y="1555953"/>
          <a:ext cx="355822" cy="697772"/>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3184878" y="1566114"/>
          <a:ext cx="2628949" cy="677451"/>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القضاء على الخطيئة</a:t>
          </a:r>
          <a:endParaRPr lang="es-ES" sz="2000" kern="1200" dirty="0">
            <a:effectLst>
              <a:outerShdw blurRad="38100" dist="38100" dir="2700000" algn="tl">
                <a:srgbClr val="000000">
                  <a:alpha val="43137"/>
                </a:srgbClr>
              </a:outerShdw>
            </a:effectLst>
          </a:endParaRPr>
        </a:p>
      </dsp:txBody>
      <dsp:txXfrm>
        <a:off x="3217954" y="1599190"/>
        <a:ext cx="2562797" cy="611299"/>
      </dsp:txXfrm>
    </dsp:sp>
    <dsp:sp modelId="{6F1CA706-5070-453D-8F1E-77815CB7DA8A}">
      <dsp:nvSpPr>
        <dsp:cNvPr id="0" name=""/>
        <dsp:cNvSpPr/>
      </dsp:nvSpPr>
      <dsp:spPr>
        <a:xfrm flipH="1">
          <a:off x="5839477" y="2328057"/>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3186144" y="2328057"/>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التعامل مع المشاكل الداخلية</a:t>
          </a:r>
          <a:endParaRPr lang="es-ES" sz="2000" kern="1200" dirty="0">
            <a:effectLst>
              <a:outerShdw blurRad="38100" dist="38100" dir="2700000" algn="tl">
                <a:srgbClr val="000000">
                  <a:alpha val="43137"/>
                </a:srgbClr>
              </a:outerShdw>
            </a:effectLst>
          </a:endParaRPr>
        </a:p>
      </dsp:txBody>
      <dsp:txXfrm>
        <a:off x="3223080" y="2364993"/>
        <a:ext cx="2555077" cy="682621"/>
      </dsp:txXfrm>
    </dsp:sp>
    <dsp:sp modelId="{A9C60E45-6C8E-46C4-9921-F86C7A834BDB}">
      <dsp:nvSpPr>
        <dsp:cNvPr id="0" name=""/>
        <dsp:cNvSpPr/>
      </dsp:nvSpPr>
      <dsp:spPr>
        <a:xfrm>
          <a:off x="175159" y="74894"/>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كيفية تجنب الخطيئة في الكنيسة</a:t>
          </a:r>
          <a:endParaRPr lang="es-ES" sz="2000" kern="1200" dirty="0">
            <a:effectLst>
              <a:outerShdw blurRad="38100" dist="38100" dir="2700000" algn="tl">
                <a:srgbClr val="000000">
                  <a:alpha val="43137"/>
                </a:srgbClr>
              </a:outerShdw>
            </a:effectLst>
          </a:endParaRPr>
        </a:p>
      </dsp:txBody>
      <dsp:txXfrm>
        <a:off x="192348" y="92083"/>
        <a:ext cx="2824293" cy="552484"/>
      </dsp:txXfrm>
    </dsp:sp>
    <dsp:sp modelId="{D2B1D707-27EC-4FF1-91C9-7BB673A2B5A0}">
      <dsp:nvSpPr>
        <dsp:cNvPr id="0" name=""/>
        <dsp:cNvSpPr/>
      </dsp:nvSpPr>
      <dsp:spPr>
        <a:xfrm flipH="1">
          <a:off x="2736799" y="698982"/>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226140" y="728345"/>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هياكل الروح القدس</a:t>
          </a:r>
          <a:endParaRPr lang="es-ES" sz="2000" kern="1200" dirty="0">
            <a:effectLst>
              <a:outerShdw blurRad="38100" dist="38100" dir="2700000" algn="tl">
                <a:srgbClr val="000000">
                  <a:alpha val="43137"/>
                </a:srgbClr>
              </a:outerShdw>
            </a:effectLst>
          </a:endParaRPr>
        </a:p>
      </dsp:txBody>
      <dsp:txXfrm>
        <a:off x="263076" y="765281"/>
        <a:ext cx="2407626" cy="682621"/>
      </dsp:txXfrm>
    </dsp:sp>
    <dsp:sp modelId="{3D9C0AAA-D938-4478-9F30-BE6E2E2CB4A2}">
      <dsp:nvSpPr>
        <dsp:cNvPr id="0" name=""/>
        <dsp:cNvSpPr/>
      </dsp:nvSpPr>
      <dsp:spPr>
        <a:xfrm flipH="1">
          <a:off x="2736799" y="1640767"/>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226140" y="1623901"/>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الجنس القانوني</a:t>
          </a:r>
          <a:endParaRPr lang="es-ES" sz="2000" kern="1200" dirty="0">
            <a:effectLst>
              <a:outerShdw blurRad="38100" dist="38100" dir="2700000" algn="tl">
                <a:srgbClr val="000000">
                  <a:alpha val="43137"/>
                </a:srgbClr>
              </a:outerShdw>
            </a:effectLst>
          </a:endParaRPr>
        </a:p>
      </dsp:txBody>
      <dsp:txXfrm>
        <a:off x="263076" y="1660837"/>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8128600" y="890360"/>
          <a:ext cx="649505" cy="91440"/>
        </a:xfrm>
        <a:custGeom>
          <a:avLst/>
          <a:gdLst/>
          <a:ahLst/>
          <a:cxnLst/>
          <a:rect l="0" t="0" r="0" b="0"/>
          <a:pathLst>
            <a:path>
              <a:moveTo>
                <a:pt x="649505" y="45720"/>
              </a:moveTo>
              <a:lnTo>
                <a:pt x="0"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b="1" kern="1200" dirty="0">
            <a:effectLst>
              <a:outerShdw blurRad="38100" dist="38100" dir="2700000" algn="tl">
                <a:srgbClr val="000000"/>
              </a:outerShdw>
            </a:effectLst>
          </a:endParaRPr>
        </a:p>
      </dsp:txBody>
      <dsp:txXfrm>
        <a:off x="8436350" y="932676"/>
        <a:ext cx="34005" cy="6807"/>
      </dsp:txXfrm>
    </dsp:sp>
    <dsp:sp modelId="{4517103E-ADA7-4D99-A534-654E56DEE0F6}">
      <dsp:nvSpPr>
        <dsp:cNvPr id="0" name=""/>
        <dsp:cNvSpPr/>
      </dsp:nvSpPr>
      <dsp:spPr>
        <a:xfrm>
          <a:off x="8776306"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لإصدار حكم يحدد، أو لا يحدد، ذنب الشخص </a:t>
          </a:r>
          <a:br>
            <a:rPr lang="es-ES" sz="2400" b="1" kern="1200" dirty="0">
              <a:effectLst>
                <a:outerShdw blurRad="38100" dist="38100" dir="2700000" algn="tl">
                  <a:srgbClr val="000000"/>
                </a:outerShdw>
              </a:effectLst>
            </a:rPr>
          </a:br>
          <a:r>
            <a:rPr lang="ar-SA" sz="2400" b="1" kern="1200" dirty="0">
              <a:effectLst>
                <a:outerShdw blurRad="38100" dist="38100" dir="2700000" algn="tl">
                  <a:srgbClr val="000000"/>
                </a:outerShdw>
              </a:effectLst>
            </a:rPr>
            <a:t>(1 كورنثوس 3:5)</a:t>
          </a:r>
          <a:endParaRPr lang="es-ES" sz="2400" b="1" kern="1200" dirty="0">
            <a:effectLst>
              <a:outerShdw blurRad="38100" dist="38100" dir="2700000" algn="tl">
                <a:srgbClr val="000000"/>
              </a:outerShdw>
            </a:effectLst>
          </a:endParaRPr>
        </a:p>
      </dsp:txBody>
      <dsp:txXfrm>
        <a:off x="8776306" y="48985"/>
        <a:ext cx="2956980" cy="1774188"/>
      </dsp:txXfrm>
    </dsp:sp>
    <dsp:sp modelId="{2E1695E2-AA7A-4BE8-80AA-A0A5E0BEED1D}">
      <dsp:nvSpPr>
        <dsp:cNvPr id="0" name=""/>
        <dsp:cNvSpPr/>
      </dsp:nvSpPr>
      <dsp:spPr>
        <a:xfrm>
          <a:off x="3747656"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headEnd type="arrow" w="med" len="med"/>
          <a:tailEnd type="none" w="med" len="med"/>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6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4055406" y="932676"/>
        <a:ext cx="34005" cy="6807"/>
      </dsp:txXfrm>
    </dsp:sp>
    <dsp:sp modelId="{DE09943A-C256-40CD-B210-19FD6DF04B3D}">
      <dsp:nvSpPr>
        <dsp:cNvPr id="0" name=""/>
        <dsp:cNvSpPr/>
      </dsp:nvSpPr>
      <dsp:spPr>
        <a:xfrm>
          <a:off x="4395362"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لا تتعامل مع الخاطئ، ولا حتى تأكل معه، طالما أنه يصر على أن يعتبر عضوا في الكنيسة، غير راغب في التخلي عن خطيئته </a:t>
          </a:r>
          <a:br>
            <a:rPr lang="es-ES" sz="2400" b="1" kern="1200" dirty="0">
              <a:effectLst>
                <a:outerShdw blurRad="38100" dist="38100" dir="2700000" algn="tl">
                  <a:srgbClr val="000000"/>
                </a:outerShdw>
              </a:effectLst>
            </a:rPr>
          </a:br>
          <a:r>
            <a:rPr lang="ar-SA" sz="2400" b="1" kern="1200" dirty="0">
              <a:effectLst>
                <a:outerShdw blurRad="38100" dist="38100" dir="2700000" algn="tl">
                  <a:srgbClr val="000000"/>
                </a:outerShdw>
              </a:effectLst>
            </a:rPr>
            <a:t>(1 كورنثوس 11:5)</a:t>
          </a:r>
          <a:endParaRPr lang="es-ES" sz="2400" b="1" kern="1200" dirty="0">
            <a:effectLst>
              <a:outerShdw blurRad="38100" dist="38100" dir="2700000" algn="tl">
                <a:srgbClr val="000000"/>
              </a:outerShdw>
            </a:effectLst>
          </a:endParaRPr>
        </a:p>
      </dsp:txBody>
      <dsp:txXfrm>
        <a:off x="4395362" y="48985"/>
        <a:ext cx="3700838" cy="1774188"/>
      </dsp:txXfrm>
    </dsp:sp>
    <dsp:sp modelId="{53659B7C-0BD0-45C0-AE43-E38BED7A7250}">
      <dsp:nvSpPr>
        <dsp:cNvPr id="0" name=""/>
        <dsp:cNvSpPr/>
      </dsp:nvSpPr>
      <dsp:spPr>
        <a:xfrm>
          <a:off x="1441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لطرد الخاطئ وتسليمه "للشيطان"، لأنه بتقديره لهذه الخطيئة، اختار طوعا أن يضع نفسه تحت نير الشيطان </a:t>
          </a:r>
          <a:br>
            <a:rPr lang="es-ES" sz="2400" b="1" kern="1200" dirty="0">
              <a:effectLst>
                <a:outerShdw blurRad="38100" dist="38100" dir="2700000" algn="tl">
                  <a:srgbClr val="000000"/>
                </a:outerShdw>
              </a:effectLst>
            </a:rPr>
          </a:br>
          <a:r>
            <a:rPr lang="ar-SA" sz="2400" b="1" kern="1200" dirty="0">
              <a:effectLst>
                <a:outerShdw blurRad="38100" dist="38100" dir="2700000" algn="tl">
                  <a:srgbClr val="000000"/>
                </a:outerShdw>
              </a:effectLst>
            </a:rPr>
            <a:t>(1 كورنثوس 2:5ب، 5أ، 13ب)</a:t>
          </a:r>
          <a:endParaRPr lang="es-ES" sz="2400" b="1" kern="1200" dirty="0">
            <a:effectLst>
              <a:outerShdw blurRad="38100" dist="38100" dir="2700000" algn="tl">
                <a:srgbClr val="000000"/>
              </a:outerShdw>
            </a:effectLst>
          </a:endParaRPr>
        </a:p>
      </dsp:txBody>
      <dsp:txXfrm>
        <a:off x="1441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5E703-0198-48BD-A939-E85E578D3EE3}" type="datetimeFigureOut">
              <a:rPr lang="fr-FR" smtClean="0"/>
              <a:t>24/07/2026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D9A46-22AB-48E3-833B-BA8F380260E5}" type="slidenum">
              <a:rPr lang="fr-FR" smtClean="0"/>
              <a:t>‹Nº›</a:t>
            </a:fld>
            <a:endParaRPr lang="fr-FR"/>
          </a:p>
        </p:txBody>
      </p:sp>
    </p:spTree>
    <p:extLst>
      <p:ext uri="{BB962C8B-B14F-4D97-AF65-F5344CB8AC3E}">
        <p14:creationId xmlns:p14="http://schemas.microsoft.com/office/powerpoint/2010/main" val="402469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6D9A46-22AB-48E3-833B-BA8F380260E5}" type="slidenum">
              <a:rPr lang="fr-FR" smtClean="0"/>
              <a:t>1</a:t>
            </a:fld>
            <a:endParaRPr lang="fr-FR"/>
          </a:p>
        </p:txBody>
      </p:sp>
    </p:spTree>
    <p:extLst>
      <p:ext uri="{BB962C8B-B14F-4D97-AF65-F5344CB8AC3E}">
        <p14:creationId xmlns:p14="http://schemas.microsoft.com/office/powerpoint/2010/main" val="152249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6D9A46-22AB-48E3-833B-BA8F380260E5}" type="slidenum">
              <a:rPr lang="fr-FR" smtClean="0"/>
              <a:t>2</a:t>
            </a:fld>
            <a:endParaRPr lang="fr-FR"/>
          </a:p>
        </p:txBody>
      </p:sp>
    </p:spTree>
    <p:extLst>
      <p:ext uri="{BB962C8B-B14F-4D97-AF65-F5344CB8AC3E}">
        <p14:creationId xmlns:p14="http://schemas.microsoft.com/office/powerpoint/2010/main" val="10237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24/07/2026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24/07/2026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0"/>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rtl="1"/>
            <a:r>
              <a:rPr lang="ar-SA" sz="6000" b="1" spc="300" dirty="0">
                <a:ln w="0"/>
                <a:solidFill>
                  <a:srgbClr val="686688"/>
                </a:solidFill>
                <a:effectLst>
                  <a:reflection blurRad="6350" stA="53000" endA="300" endPos="35500" dir="5400000" sy="-90000" algn="bl" rotWithShape="0"/>
                </a:effectLst>
              </a:rPr>
              <a:t>الخطيئة في الكنيسة</a:t>
            </a:r>
            <a:endParaRPr lang="en" sz="6000" b="1" spc="300" dirty="0">
              <a:ln w="0"/>
              <a:solidFill>
                <a:srgbClr val="686688"/>
              </a:soli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6AEB025-9E8B-5BF9-1FD4-6521A57D8BF4}"/>
              </a:ext>
            </a:extLst>
          </p:cNvPr>
          <p:cNvSpPr txBox="1"/>
          <p:nvPr/>
        </p:nvSpPr>
        <p:spPr>
          <a:xfrm>
            <a:off x="76200" y="6412498"/>
            <a:ext cx="2323072" cy="338554"/>
          </a:xfrm>
          <a:prstGeom prst="rect">
            <a:avLst/>
          </a:prstGeom>
          <a:noFill/>
        </p:spPr>
        <p:txBody>
          <a:bodyPr wrap="none" rtlCol="0">
            <a:spAutoFit/>
          </a:bodyPr>
          <a:lstStyle/>
          <a:p>
            <a:pPr rtl="1"/>
            <a:r>
              <a:rPr lang="ar-SA" sz="1600" b="1" dirty="0">
                <a:solidFill>
                  <a:srgbClr val="FCE4C4"/>
                </a:solidFill>
                <a:effectLst>
                  <a:glow rad="127000">
                    <a:srgbClr val="82502E"/>
                  </a:glow>
                  <a:outerShdw blurRad="38100" dist="38100" dir="2700000" algn="tl">
                    <a:srgbClr val="000000"/>
                  </a:outerShdw>
                </a:effectLst>
              </a:rPr>
              <a:t>الدرس 4 ليوم 25 يوليو 2026</a:t>
            </a:r>
            <a:endParaRPr lang="en" sz="1600" b="1" dirty="0">
              <a:solidFill>
                <a:srgbClr val="FCE4C4"/>
              </a:solidFill>
              <a:effectLst>
                <a:glow rad="127000">
                  <a:srgbClr val="82502E"/>
                </a:glow>
                <a:outerShdw blurRad="38100" dist="38100" dir="2700000" algn="tl">
                  <a:srgbClr val="000000"/>
                </a:outerShdw>
              </a:effectLst>
            </a:endParaRP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0" y="-75775"/>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rtl="1"/>
            <a:r>
              <a:rPr lang="ar-SA" sz="4000" b="1" dirty="0">
                <a:ln w="22225">
                  <a:solidFill>
                    <a:srgbClr val="826000"/>
                  </a:solidFill>
                  <a:prstDash val="solid"/>
                </a:ln>
                <a:solidFill>
                  <a:srgbClr val="CC9900"/>
                </a:solidFill>
              </a:rPr>
              <a:t>هياكل الروح القدس</a:t>
            </a:r>
            <a:endParaRPr lang="en" sz="4000" b="1" dirty="0">
              <a:ln w="22225">
                <a:solidFill>
                  <a:srgbClr val="826000"/>
                </a:solidFill>
                <a:prstDash val="solid"/>
              </a:ln>
              <a:solidFill>
                <a:srgbClr val="CC9900"/>
              </a:solidFill>
            </a:endParaRPr>
          </a:p>
        </p:txBody>
      </p:sp>
      <p:sp>
        <p:nvSpPr>
          <p:cNvPr id="5" name="CuadroTexto 4">
            <a:extLst>
              <a:ext uri="{FF2B5EF4-FFF2-40B4-BE49-F238E27FC236}">
                <a16:creationId xmlns:a16="http://schemas.microsoft.com/office/drawing/2014/main" id="{D244DD43-0EA1-9F2F-5EBC-8BC6D2292552}"/>
              </a:ext>
            </a:extLst>
          </p:cNvPr>
          <p:cNvSpPr txBox="1"/>
          <p:nvPr/>
        </p:nvSpPr>
        <p:spPr>
          <a:xfrm>
            <a:off x="0" y="663469"/>
            <a:ext cx="8160774" cy="646331"/>
          </a:xfrm>
          <a:prstGeom prst="rect">
            <a:avLst/>
          </a:prstGeom>
          <a:noFill/>
        </p:spPr>
        <p:txBody>
          <a:bodyPr wrap="square">
            <a:spAutoFit/>
            <a:scene3d>
              <a:camera prst="orthographicFront"/>
              <a:lightRig rig="threePt" dir="t"/>
            </a:scene3d>
            <a:sp3d extrusionH="57150">
              <a:bevelT w="38100" h="38100"/>
            </a:sp3d>
          </a:bodyPr>
          <a:lstStyle/>
          <a:p>
            <a:pPr algn="ctr" rtl="1"/>
            <a:r>
              <a:rPr lang="ar-SA" b="1" dirty="0">
                <a:solidFill>
                  <a:schemeClr val="accent1">
                    <a:lumMod val="75000"/>
                  </a:schemeClr>
                </a:solidFill>
                <a:latin typeface="Comic Sans MS" panose="030F0702030302020204" pitchFamily="66" charset="0"/>
              </a:rPr>
              <a:t>'أَمَا تَعْلَمُونَ أَنَّ جَسَدَكُمْ هُوَ هَيْكَلٌ لِلرُّوحِ الْقُدُسِ السَّاكِنِ فِيكُمْ وَالَّذِي هُوَ لَكُمْ مِنَ اللهِ، وَأَنَّكُمْ أَنْتُمْ لَسْتُمْ مِلْكاً لأَنْفُسِكُمْ؟ ‘</a:t>
            </a:r>
            <a:r>
              <a:rPr lang="es-ES" b="1" dirty="0">
                <a:solidFill>
                  <a:schemeClr val="accent1">
                    <a:lumMod val="75000"/>
                  </a:schemeClr>
                </a:solidFill>
                <a:latin typeface="Comic Sans MS" panose="030F0702030302020204" pitchFamily="66" charset="0"/>
              </a:rPr>
              <a:t> </a:t>
            </a:r>
            <a:r>
              <a:rPr lang="ar-SA" b="1" dirty="0">
                <a:solidFill>
                  <a:schemeClr val="accent1">
                    <a:lumMod val="75000"/>
                  </a:schemeClr>
                </a:solidFill>
                <a:latin typeface="Comic Sans MS" panose="030F0702030302020204" pitchFamily="66" charset="0"/>
              </a:rPr>
              <a:t>كورنثوس الأولى </a:t>
            </a:r>
            <a:r>
              <a:rPr lang="fr-FR" b="1" dirty="0">
                <a:solidFill>
                  <a:schemeClr val="accent1">
                    <a:lumMod val="75000"/>
                  </a:schemeClr>
                </a:solidFill>
                <a:latin typeface="Comic Sans MS" panose="030F0702030302020204" pitchFamily="66" charset="0"/>
              </a:rPr>
              <a:t>19:6</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8" y="1439522"/>
            <a:ext cx="7964588" cy="830997"/>
          </a:xfrm>
          <a:prstGeom prst="rect">
            <a:avLst/>
          </a:prstGeom>
          <a:noFill/>
        </p:spPr>
        <p:txBody>
          <a:bodyPr wrap="square" rtlCol="0">
            <a:spAutoFit/>
          </a:bodyPr>
          <a:lstStyle/>
          <a:p>
            <a:pPr algn="r" rtl="1">
              <a:spcBef>
                <a:spcPts val="600"/>
              </a:spcBef>
            </a:pPr>
            <a:r>
              <a:rPr lang="ar-SA" sz="2400" b="1" dirty="0"/>
              <a:t>بعد معالجة قضية التقاضي، يعود بولس إلى الموضوع الرئيسي: الفجور الجنسي داخل الكنيسة. لماذا وجدت؟</a:t>
            </a:r>
            <a:endParaRPr lang="en" sz="2400" b="1" dirty="0"/>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8300" y="4014331"/>
            <a:ext cx="2830865" cy="268812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294724"/>
            <a:ext cx="3859424" cy="1974474"/>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0" y="4476757"/>
            <a:ext cx="9008636" cy="830997"/>
          </a:xfrm>
          <a:prstGeom prst="rect">
            <a:avLst/>
          </a:prstGeom>
          <a:noFill/>
        </p:spPr>
        <p:txBody>
          <a:bodyPr wrap="square">
            <a:spAutoFit/>
          </a:bodyPr>
          <a:lstStyle/>
          <a:p>
            <a:pPr algn="r" rtl="1">
              <a:spcBef>
                <a:spcPts val="600"/>
              </a:spcBef>
            </a:pPr>
            <a:r>
              <a:rPr lang="ar-SA" sz="2400" b="1" dirty="0"/>
              <a:t>حجته: أجسادنا هي أعضاء في المسيح. لا يمكننا أن نأخذ عضوا من المسيح ونوحده مع بائعة هوى أو زانية (1 </a:t>
            </a:r>
            <a:r>
              <a:rPr lang="ar-SA" sz="2400" b="1" dirty="0" err="1"/>
              <a:t>كورنثوس</a:t>
            </a:r>
            <a:r>
              <a:rPr lang="fr-FR" sz="2400" b="1" dirty="0"/>
              <a:t>15:6 </a:t>
            </a:r>
            <a:r>
              <a:rPr lang="ar-SA" sz="2400" b="1" dirty="0"/>
              <a:t>-18).</a:t>
            </a:r>
            <a:endParaRPr lang="en" sz="2400" b="1" dirty="0"/>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418478"/>
            <a:ext cx="8908783" cy="1200329"/>
          </a:xfrm>
          <a:prstGeom prst="rect">
            <a:avLst/>
          </a:prstGeom>
          <a:noFill/>
        </p:spPr>
        <p:txBody>
          <a:bodyPr wrap="square">
            <a:spAutoFit/>
          </a:bodyPr>
          <a:lstStyle/>
          <a:p>
            <a:pPr algn="r" rtl="1">
              <a:spcBef>
                <a:spcPts val="600"/>
              </a:spcBef>
            </a:pPr>
            <a:r>
              <a:rPr lang="ar-SA" sz="2400" b="1" dirty="0"/>
              <a:t>وأخيرا، يقودنا ذلك إلى التأمل في أمر حاسم: أجسادنا هي هياكل للروح القدس، وبالتالي فهي ليست ملكية لنا، بل هي ملك لله</a:t>
            </a:r>
            <a:r>
              <a:rPr lang="es-ES" sz="2400" b="1" dirty="0"/>
              <a:t> </a:t>
            </a:r>
            <a:r>
              <a:rPr lang="ar-SA" sz="2400" b="1" dirty="0"/>
              <a:t>(1 كورنثوس </a:t>
            </a:r>
            <a:r>
              <a:rPr lang="fr-FR" sz="2400" b="1" dirty="0"/>
              <a:t>19:6</a:t>
            </a:r>
            <a:r>
              <a:rPr lang="ar-SA" sz="2400" b="1" dirty="0"/>
              <a:t>). اشترى الله لنا دم ابنه الثمين، لذا يجب أن نمجد الله في أجسادنا وروحنا (1 </a:t>
            </a:r>
            <a:r>
              <a:rPr lang="ar-SA" sz="2400" b="1" dirty="0" err="1"/>
              <a:t>كورنثوس</a:t>
            </a:r>
            <a:r>
              <a:rPr lang="ar-SA" sz="2400" b="1" dirty="0"/>
              <a:t> </a:t>
            </a:r>
            <a:r>
              <a:rPr lang="fr-FR" sz="2400" b="1" dirty="0"/>
              <a:t>20:6</a:t>
            </a:r>
            <a:r>
              <a:rPr lang="ar-SA" sz="2400" b="1" dirty="0"/>
              <a:t>).</a:t>
            </a:r>
            <a:endParaRPr lang="en" sz="2400" b="1" dirty="0"/>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366615"/>
            <a:ext cx="7829334" cy="1569660"/>
          </a:xfrm>
          <a:prstGeom prst="rect">
            <a:avLst/>
          </a:prstGeom>
          <a:noFill/>
        </p:spPr>
        <p:txBody>
          <a:bodyPr wrap="square">
            <a:spAutoFit/>
          </a:bodyPr>
          <a:lstStyle/>
          <a:p>
            <a:pPr algn="r" rtl="1">
              <a:spcBef>
                <a:spcPts val="600"/>
              </a:spcBef>
            </a:pPr>
            <a:r>
              <a:rPr lang="ar-SA" sz="2400" b="1" dirty="0"/>
              <a:t>المسيحيون مدعوون إلى القداسة (1 </a:t>
            </a:r>
            <a:r>
              <a:rPr lang="ar-SA" sz="2400" b="1" dirty="0" err="1"/>
              <a:t>كورنثوس</a:t>
            </a:r>
            <a:r>
              <a:rPr lang="ar-SA" sz="2400" b="1" dirty="0"/>
              <a:t> </a:t>
            </a:r>
            <a:r>
              <a:rPr lang="fr-FR" sz="2400" b="1" dirty="0"/>
              <a:t>11:6</a:t>
            </a:r>
            <a:r>
              <a:rPr lang="ar-SA" sz="2400" b="1" dirty="0"/>
              <a:t>)، وهذا يجب أن يستبعد كل خطيئة. لكن بعضهم جادل بأنه، بما أن خطاياهم قد غفرت بالفعل، يمكنهم فعل ما يريدون بأجسادهم. لهذا السبب يوضح بولس أن "الجسد ليس مهيأ للفحش الجنسي" (1 </a:t>
            </a:r>
            <a:r>
              <a:rPr lang="ar-SA" sz="2400" b="1" dirty="0" err="1"/>
              <a:t>كورنثوس</a:t>
            </a:r>
            <a:r>
              <a:rPr lang="ar-SA" sz="2400" b="1" dirty="0"/>
              <a:t> </a:t>
            </a:r>
            <a:r>
              <a:rPr lang="fr-FR" sz="2400" b="1" dirty="0"/>
              <a:t>12:6</a:t>
            </a:r>
            <a:r>
              <a:rPr lang="ar-SA" sz="2400" b="1" dirty="0"/>
              <a:t>-13).</a:t>
            </a:r>
            <a:endParaRPr lang="en" sz="2400" b="1" dirty="0"/>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1" y="-58941"/>
            <a:ext cx="12191999" cy="769441"/>
          </a:xfrm>
          <a:prstGeom prst="rect">
            <a:avLst/>
          </a:prstGeom>
          <a:noFill/>
        </p:spPr>
        <p:txBody>
          <a:bodyPr wrap="square">
            <a:spAutoFit/>
          </a:bodyPr>
          <a:lstStyle/>
          <a:p>
            <a:pPr algn="ctr" rtl="1"/>
            <a:r>
              <a:rPr lang="ar-SA" sz="4400" b="1" spc="600" dirty="0">
                <a:ln w="6600">
                  <a:solidFill>
                    <a:schemeClr val="accent2"/>
                  </a:solidFill>
                  <a:prstDash val="solid"/>
                </a:ln>
                <a:solidFill>
                  <a:srgbClr val="FFFFFF"/>
                </a:solidFill>
                <a:effectLst>
                  <a:outerShdw dist="38100" dir="2700000" algn="tl" rotWithShape="0">
                    <a:schemeClr val="accent2"/>
                  </a:outerShdw>
                </a:effectLst>
              </a:rPr>
              <a:t>الجنس القانوني</a:t>
            </a:r>
            <a:endParaRPr lang="en" sz="44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473242"/>
            <a:ext cx="8356369" cy="830997"/>
          </a:xfrm>
          <a:prstGeom prst="rect">
            <a:avLst/>
          </a:prstGeom>
          <a:noFill/>
        </p:spPr>
        <p:txBody>
          <a:bodyPr wrap="square" rtlCol="0">
            <a:spAutoFit/>
          </a:bodyPr>
          <a:lstStyle/>
          <a:p>
            <a:pPr algn="r" rtl="1">
              <a:spcBef>
                <a:spcPts val="600"/>
              </a:spcBef>
            </a:pPr>
            <a:r>
              <a:rPr lang="ar-SA" sz="2400" b="1" dirty="0"/>
              <a:t>من خلال الإجابة على بعض الأسئلة التي أثارتها الكنيسة في </a:t>
            </a:r>
            <a:r>
              <a:rPr lang="ar-SA" sz="2400" b="1" dirty="0" err="1"/>
              <a:t>كورنثوس</a:t>
            </a:r>
            <a:r>
              <a:rPr lang="ar-SA" sz="2400" b="1" dirty="0"/>
              <a:t>، يساعدنا بولس على فهم كيف يمكننا الهروب من الفجور الجنسي (1 </a:t>
            </a:r>
            <a:r>
              <a:rPr lang="ar-SA" sz="2400" b="1" dirty="0" err="1"/>
              <a:t>كورنثوس</a:t>
            </a:r>
            <a:r>
              <a:rPr lang="ar-SA" sz="2400" b="1" dirty="0"/>
              <a:t> </a:t>
            </a:r>
            <a:r>
              <a:rPr lang="fr-FR" sz="2400" b="1" dirty="0"/>
              <a:t>1:7</a:t>
            </a:r>
            <a:r>
              <a:rPr lang="ar-SA" sz="2400" b="1" dirty="0"/>
              <a:t>).</a:t>
            </a:r>
            <a:endParaRPr lang="en" sz="2400" b="1" dirty="0"/>
          </a:p>
        </p:txBody>
      </p:sp>
      <p:sp>
        <p:nvSpPr>
          <p:cNvPr id="6" name="CuadroTexto 5">
            <a:extLst>
              <a:ext uri="{FF2B5EF4-FFF2-40B4-BE49-F238E27FC236}">
                <a16:creationId xmlns:a16="http://schemas.microsoft.com/office/drawing/2014/main" id="{0391FA10-451F-4AC7-FE84-BD9168DC2BC3}"/>
              </a:ext>
            </a:extLst>
          </p:cNvPr>
          <p:cNvSpPr txBox="1"/>
          <p:nvPr/>
        </p:nvSpPr>
        <p:spPr>
          <a:xfrm>
            <a:off x="1291538" y="638998"/>
            <a:ext cx="9163050" cy="707886"/>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ctr" rtl="1" eaLnBrk="0" fontAlgn="base" hangingPunct="0">
              <a:spcBef>
                <a:spcPct val="0"/>
              </a:spcBef>
              <a:spcAft>
                <a:spcPct val="0"/>
              </a:spcAft>
            </a:pPr>
            <a:r>
              <a:rPr lang="fr-FR" altLang="fr-FR" sz="2000">
                <a:solidFill>
                  <a:prstClr val="black"/>
                </a:solidFill>
                <a:latin typeface="Arial" panose="020B0604020202020204" pitchFamily="34" charset="0"/>
              </a:rPr>
              <a:t>'</a:t>
            </a:r>
            <a:r>
              <a:rPr lang="ar-SA" altLang="fr-FR" sz="2000" b="1">
                <a:solidFill>
                  <a:srgbClr val="9900CC">
                    <a:lumMod val="75000"/>
                  </a:srgbClr>
                </a:solidFill>
                <a:latin typeface="Arial" panose="020B0604020202020204" pitchFamily="34" charset="0"/>
              </a:rPr>
              <a:t>وَلكِنْ، تَجَنُّباً لِلزِّنَا، لِيَكُنْ لِكُلِّ رَجُلٍ زَوْجَتُهُ، وَلِكُلِّ امْرَأَةٍ زَوْجُهَا</a:t>
            </a:r>
            <a:r>
              <a:rPr lang="fr-FR" altLang="fr-FR" sz="2000" b="1">
                <a:solidFill>
                  <a:srgbClr val="9900CC">
                    <a:lumMod val="75000"/>
                  </a:srgbClr>
                </a:solidFill>
                <a:latin typeface="Arial" panose="020B0604020202020204" pitchFamily="34" charset="0"/>
                <a:cs typeface="Arial" panose="020B0604020202020204" pitchFamily="34" charset="0"/>
              </a:rPr>
              <a:t>. </a:t>
            </a:r>
            <a:r>
              <a:rPr lang="fr-FR" altLang="fr-FR" sz="2000" b="1">
                <a:solidFill>
                  <a:srgbClr val="9900CC">
                    <a:lumMod val="75000"/>
                  </a:srgbClr>
                </a:solidFill>
                <a:latin typeface="Arial" panose="020B0604020202020204" pitchFamily="34" charset="0"/>
              </a:rPr>
              <a:t>'</a:t>
            </a:r>
            <a:br>
              <a:rPr lang="fr-FR" altLang="fr-FR" sz="2000" b="1">
                <a:solidFill>
                  <a:srgbClr val="9900CC">
                    <a:lumMod val="75000"/>
                  </a:srgbClr>
                </a:solidFill>
                <a:latin typeface="Arial" panose="020B0604020202020204" pitchFamily="34" charset="0"/>
              </a:rPr>
            </a:br>
            <a:r>
              <a:rPr lang="ar-SA" altLang="fr-FR" sz="2000" b="1">
                <a:solidFill>
                  <a:srgbClr val="9900CC">
                    <a:lumMod val="75000"/>
                  </a:srgbClr>
                </a:solidFill>
                <a:latin typeface="Arial" panose="020B0604020202020204" pitchFamily="34" charset="0"/>
              </a:rPr>
              <a:t>كورنثوس الأولى</a:t>
            </a:r>
            <a:r>
              <a:rPr lang="fr-FR" altLang="fr-FR" sz="2000" b="1">
                <a:solidFill>
                  <a:srgbClr val="9900CC">
                    <a:lumMod val="75000"/>
                  </a:srgbClr>
                </a:solidFill>
                <a:latin typeface="Arial" panose="020B0604020202020204" pitchFamily="34" charset="0"/>
                <a:cs typeface="Arial" panose="020B0604020202020204" pitchFamily="34" charset="0"/>
              </a:rPr>
              <a:t>2:7</a:t>
            </a:r>
            <a:endParaRPr lang="fr-FR" altLang="fr-FR" sz="2000" dirty="0">
              <a:solidFill>
                <a:prstClr val="black"/>
              </a:solidFill>
              <a:latin typeface="Arial" panose="020B0604020202020204" pitchFamily="34" charset="0"/>
            </a:endParaRP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4221" y="4313130"/>
            <a:ext cx="3303535" cy="2333650"/>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598271" y="4117185"/>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545438" y="3760559"/>
            <a:ext cx="4965151" cy="1938992"/>
          </a:xfrm>
          <a:prstGeom prst="rect">
            <a:avLst/>
          </a:prstGeom>
          <a:noFill/>
        </p:spPr>
        <p:txBody>
          <a:bodyPr wrap="square">
            <a:spAutoFit/>
          </a:bodyPr>
          <a:lstStyle/>
          <a:p>
            <a:pPr algn="r" rtl="1">
              <a:spcBef>
                <a:spcPts val="600"/>
              </a:spcBef>
            </a:pPr>
            <a:r>
              <a:rPr lang="ar-SA" sz="2400" b="1" dirty="0"/>
              <a:t>الأشخاص غير المتزوجين الذين لديهم موهبة ضبط النفس يستطيعون الاستفادة بشكل أفضل من الفرص المتاحة لخدمة الله، دون القيود أو الانشغالات التي قد تفرضها مسؤوليات الأسرة.</a:t>
            </a:r>
            <a:r>
              <a:rPr lang="es-ES" sz="2400" b="1" dirty="0"/>
              <a:t> </a:t>
            </a:r>
            <a:r>
              <a:rPr lang="ar-SA" sz="2400" b="1" dirty="0"/>
              <a:t>(1 كورنثوس </a:t>
            </a:r>
            <a:r>
              <a:rPr lang="fr-FR" sz="2400" b="1" dirty="0"/>
              <a:t>6:7</a:t>
            </a:r>
            <a:r>
              <a:rPr lang="ar-SA" sz="2400" b="1" dirty="0"/>
              <a:t>-8، 32-34).</a:t>
            </a:r>
            <a:endParaRPr lang="en" sz="2400" b="1" dirty="0"/>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2998120"/>
            <a:ext cx="8356368" cy="830997"/>
          </a:xfrm>
          <a:prstGeom prst="rect">
            <a:avLst/>
          </a:prstGeom>
          <a:noFill/>
        </p:spPr>
        <p:txBody>
          <a:bodyPr wrap="square">
            <a:spAutoFit/>
          </a:bodyPr>
          <a:lstStyle/>
          <a:p>
            <a:pPr lvl="0" algn="r" rtl="1">
              <a:spcBef>
                <a:spcPts val="600"/>
              </a:spcBef>
              <a:defRPr/>
            </a:pPr>
            <a:r>
              <a:rPr lang="ar-SA" sz="2400" b="1" dirty="0">
                <a:solidFill>
                  <a:prstClr val="black"/>
                </a:solidFill>
              </a:rPr>
              <a:t>لا ينبغي للزوجين رفض إقامة علاقات جنسية لتجنب تحريض الآخر على احتمال الزنا (1 </a:t>
            </a:r>
            <a:r>
              <a:rPr lang="ar-SA" sz="2400" b="1" dirty="0" err="1">
                <a:solidFill>
                  <a:prstClr val="black"/>
                </a:solidFill>
              </a:rPr>
              <a:t>كورنثوس</a:t>
            </a:r>
            <a:r>
              <a:rPr lang="ar-SA" sz="2400" b="1" dirty="0">
                <a:solidFill>
                  <a:prstClr val="black"/>
                </a:solidFill>
              </a:rPr>
              <a:t> </a:t>
            </a:r>
            <a:r>
              <a:rPr lang="fr-FR" sz="2400" b="1" dirty="0">
                <a:solidFill>
                  <a:prstClr val="black"/>
                </a:solidFill>
              </a:rPr>
              <a:t>3:7</a:t>
            </a:r>
            <a:r>
              <a:rPr lang="ar-SA" sz="2400" b="1" dirty="0">
                <a:solidFill>
                  <a:prstClr val="black"/>
                </a:solidFill>
              </a:rPr>
              <a:t>-5).</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235681"/>
            <a:ext cx="8356372" cy="830997"/>
          </a:xfrm>
          <a:prstGeom prst="rect">
            <a:avLst/>
          </a:prstGeom>
          <a:noFill/>
        </p:spPr>
        <p:txBody>
          <a:bodyPr wrap="square">
            <a:spAutoFit/>
          </a:bodyPr>
          <a:lstStyle/>
          <a:p>
            <a:pPr lvl="0" algn="r" rtl="1">
              <a:spcBef>
                <a:spcPts val="600"/>
              </a:spcBef>
              <a:defRPr/>
            </a:pPr>
            <a:r>
              <a:rPr lang="ar-SA" sz="2400" b="1" dirty="0">
                <a:solidFill>
                  <a:prstClr val="black"/>
                </a:solidFill>
              </a:rPr>
              <a:t>ببساطة: يجب على المتزوجين الاستمتاع بالجنس القانوني مع أزواجهم؛ يجب ألا يكون للعزاب علاقات جنسية مع أي شخص.</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352800" y="5630993"/>
            <a:ext cx="5157790" cy="1200329"/>
          </a:xfrm>
          <a:prstGeom prst="rect">
            <a:avLst/>
          </a:prstGeom>
          <a:noFill/>
        </p:spPr>
        <p:txBody>
          <a:bodyPr wrap="square">
            <a:spAutoFit/>
          </a:bodyPr>
          <a:lstStyle/>
          <a:p>
            <a:pPr lvl="0" algn="r" rtl="1">
              <a:spcBef>
                <a:spcPts val="600"/>
              </a:spcBef>
              <a:defRPr/>
            </a:pPr>
            <a:r>
              <a:rPr lang="ar-SA" sz="2400" b="1" dirty="0"/>
              <a:t>الأشخاص غير المتزوجين الذين لا يملكون موهبة ضبط النفس ينبغي لهم أن يسعوا إلى الزواج لتجنب التجارب والوقوع في الخطية.(1 </a:t>
            </a:r>
            <a:r>
              <a:rPr lang="ar-SA" sz="2400" b="1" dirty="0" err="1"/>
              <a:t>كورنثوس</a:t>
            </a:r>
            <a:r>
              <a:rPr lang="ar-SA" sz="2400" b="1" dirty="0"/>
              <a:t> </a:t>
            </a:r>
            <a:r>
              <a:rPr lang="fr-FR" sz="2400" b="1" dirty="0"/>
              <a:t>9:7</a:t>
            </a:r>
            <a:r>
              <a:rPr lang="ar-SA" sz="2400" b="1"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650336"/>
            <a:ext cx="7590504" cy="4524315"/>
          </a:xfrm>
          <a:prstGeom prst="rect">
            <a:avLst/>
          </a:prstGeom>
          <a:noFill/>
        </p:spPr>
        <p:txBody>
          <a:bodyPr wrap="square">
            <a:spAutoFit/>
          </a:bodyPr>
          <a:lstStyle/>
          <a:p>
            <a:pPr algn="r" rtl="1"/>
            <a:r>
              <a:rPr lang="ar-SA" sz="3600" dirty="0"/>
              <a:t>«في العمل من أجل الذين أخطأوا، ليتوجَّه كلُّ نظرٍ إلى المسيح. […] ليتحدثوا إلى المخطئين عن رحمة المخلّص الغافرة. وليشجعوا الخاطئ على التوبة والإيمان بالذي يستطيع أن يغفر. […]</a:t>
            </a:r>
          </a:p>
          <a:p>
            <a:pPr algn="r" rtl="1"/>
            <a:r>
              <a:rPr lang="ar-SA" sz="3600" dirty="0"/>
              <a:t>ليُقبَلْ تَوبَةُ الخاطئ من قِبَل الكنيسة بقلوب شاكرة. وليُقاد التائب من ظلمة عدم الإيمان إلى نور الإيمان والبر. ولتُوضَع يده المرتجفة في يد يسوع المحبة. إن مثل هذا الغفران يُثبَّت في السماء.»</a:t>
            </a:r>
          </a:p>
        </p:txBody>
      </p:sp>
      <p:sp>
        <p:nvSpPr>
          <p:cNvPr id="4" name="CuadroTexto 3">
            <a:extLst>
              <a:ext uri="{FF2B5EF4-FFF2-40B4-BE49-F238E27FC236}">
                <a16:creationId xmlns:a16="http://schemas.microsoft.com/office/drawing/2014/main" id="{42AD85F2-6C4A-2721-2213-A528D96390CB}"/>
              </a:ext>
            </a:extLst>
          </p:cNvPr>
          <p:cNvSpPr txBox="1"/>
          <p:nvPr/>
        </p:nvSpPr>
        <p:spPr>
          <a:xfrm>
            <a:off x="6684000" y="5947768"/>
            <a:ext cx="3051541" cy="338554"/>
          </a:xfrm>
          <a:prstGeom prst="rect">
            <a:avLst/>
          </a:prstGeom>
          <a:noFill/>
        </p:spPr>
        <p:txBody>
          <a:bodyPr wrap="none" rtlCol="0">
            <a:spAutoFit/>
          </a:bodyPr>
          <a:lstStyle/>
          <a:p>
            <a:pPr algn="r"/>
            <a:r>
              <a:rPr lang="en" sz="1600" b="1" dirty="0"/>
              <a:t>EGW (The Desire of Ages, p. 806)</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2677656"/>
          </a:xfrm>
          <a:prstGeom prst="rect">
            <a:avLst/>
          </a:prstGeom>
          <a:solidFill>
            <a:srgbClr val="FFF3D0"/>
          </a:solidFill>
          <a:effectLst>
            <a:innerShdw blurRad="114300">
              <a:schemeClr val="accent3">
                <a:lumMod val="75000"/>
              </a:schemeClr>
            </a:innerShdw>
          </a:effectLst>
        </p:spPr>
        <p:txBody>
          <a:bodyPr wrap="square">
            <a:spAutoFit/>
          </a:bodyPr>
          <a:lstStyle/>
          <a:p>
            <a:pPr lvl="0" algn="ctr" rtl="1">
              <a:defRPr/>
            </a:pP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lang="ar-SA" sz="2400" b="1" dirty="0">
                <a:solidFill>
                  <a:srgbClr val="196B24">
                    <a:lumMod val="75000"/>
                  </a:srgbClr>
                </a:solidFill>
                <a:latin typeface="Comic Sans MS" panose="030F0702030302020204" pitchFamily="66" charset="0"/>
              </a:rPr>
              <a:t>'أَمَا تَعْلَمُونَ أَنَّ جَسَدَكُمْ هُوَ هَيْكَلٌ لِلرُّوحِ الْقُدُسِ السَّاكِنِ فِيكُمْ وَالَّذِي هُوَ لَكُمْ مِنَ اللهِ، وَأَنَّكُمْ أَنْتُمْ لَسْتُمْ مِلْكاً لأَنْفُسِكُمْ؟</a:t>
            </a:r>
            <a:r>
              <a:rPr lang="fr-FR" sz="2400" b="1" dirty="0">
                <a:solidFill>
                  <a:srgbClr val="196B24">
                    <a:lumMod val="75000"/>
                  </a:srgbClr>
                </a:solidFill>
                <a:latin typeface="Comic Sans MS" panose="030F0702030302020204" pitchFamily="66" charset="0"/>
              </a:rPr>
              <a:t> </a:t>
            </a:r>
            <a:r>
              <a:rPr lang="ar-SA" sz="2400" b="1" dirty="0">
                <a:solidFill>
                  <a:srgbClr val="196B24">
                    <a:lumMod val="75000"/>
                  </a:srgbClr>
                </a:solidFill>
                <a:latin typeface="Comic Sans MS" panose="030F0702030302020204" pitchFamily="66" charset="0"/>
              </a:rPr>
              <a:t>لأَنَّكُمْ قَدِ اشْتُرِيتُمْ بِفِدْيَةٍ. إِذَنْ، مَجِّدُوا اللهَ فِي أَجْسَادِكُمْ.'
 </a:t>
            </a:r>
            <a:r>
              <a:rPr lang="ar-SA" b="1" dirty="0">
                <a:solidFill>
                  <a:srgbClr val="196B24">
                    <a:lumMod val="75000"/>
                  </a:srgbClr>
                </a:solidFill>
                <a:latin typeface="Comic Sans MS" panose="030F0702030302020204" pitchFamily="66" charset="0"/>
              </a:rPr>
              <a:t>(1 </a:t>
            </a:r>
            <a:r>
              <a:rPr lang="ar-SA" b="1" dirty="0" err="1">
                <a:solidFill>
                  <a:srgbClr val="196B24">
                    <a:lumMod val="75000"/>
                  </a:srgbClr>
                </a:solidFill>
                <a:latin typeface="Comic Sans MS" panose="030F0702030302020204" pitchFamily="66" charset="0"/>
              </a:rPr>
              <a:t>كورنثوس</a:t>
            </a:r>
            <a:r>
              <a:rPr lang="fr-FR" b="1" dirty="0">
                <a:solidFill>
                  <a:srgbClr val="196B24">
                    <a:lumMod val="75000"/>
                  </a:srgbClr>
                </a:solidFill>
                <a:latin typeface="Comic Sans MS" panose="030F0702030302020204" pitchFamily="66" charset="0"/>
              </a:rPr>
              <a:t>19:6 </a:t>
            </a:r>
            <a:r>
              <a:rPr lang="ar-SA" b="1" dirty="0">
                <a:solidFill>
                  <a:srgbClr val="196B24">
                    <a:lumMod val="75000"/>
                  </a:srgbClr>
                </a:solidFill>
                <a:latin typeface="Comic Sans MS" panose="030F0702030302020204" pitchFamily="66" charset="0"/>
              </a:rPr>
              <a:t>، 20)</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8115" y="209551"/>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90561"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3704520345"/>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2" y="209551"/>
            <a:ext cx="6877663" cy="1200329"/>
          </a:xfrm>
          <a:prstGeom prst="rect">
            <a:avLst/>
          </a:prstGeom>
          <a:noFill/>
        </p:spPr>
        <p:txBody>
          <a:bodyPr wrap="square" rtlCol="0">
            <a:spAutoFit/>
          </a:bodyPr>
          <a:lstStyle/>
          <a:p>
            <a:pPr algn="r" rtl="1">
              <a:spcBef>
                <a:spcPts val="600"/>
              </a:spcBef>
            </a:pPr>
            <a:r>
              <a:rPr lang="ar-SA" sz="2400" b="1" dirty="0"/>
              <a:t>يقضي بولس الإصحاح الخامس إلى السابع من 1 </a:t>
            </a:r>
            <a:r>
              <a:rPr lang="ar-SA" sz="2400" b="1" dirty="0" err="1"/>
              <a:t>كورنثوس</a:t>
            </a:r>
            <a:r>
              <a:rPr lang="ar-SA" sz="2400" b="1" dirty="0"/>
              <a:t> في محاولة رئيسية للقضاء على خطيئة ترسخت في كنيسة </a:t>
            </a:r>
            <a:r>
              <a:rPr lang="ar-SA" sz="2400" b="1" dirty="0" err="1"/>
              <a:t>كورنثوس</a:t>
            </a:r>
            <a:r>
              <a:rPr lang="ar-SA" sz="2400" b="1" dirty="0"/>
              <a:t>: الفجور الجنسي.</a:t>
            </a:r>
            <a:endParaRPr lang="en" sz="2400" b="1" dirty="0"/>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877664" cy="830997"/>
          </a:xfrm>
          <a:prstGeom prst="rect">
            <a:avLst/>
          </a:prstGeom>
          <a:noFill/>
        </p:spPr>
        <p:txBody>
          <a:bodyPr wrap="square">
            <a:spAutoFit/>
          </a:bodyPr>
          <a:lstStyle/>
          <a:p>
            <a:pPr lvl="0" algn="r" rtl="1">
              <a:spcBef>
                <a:spcPts val="600"/>
              </a:spcBef>
              <a:defRPr/>
            </a:pPr>
            <a:r>
              <a:rPr lang="ar-SA" sz="2400" b="1">
                <a:solidFill>
                  <a:prstClr val="black"/>
                </a:solidFill>
              </a:rPr>
              <a:t>باستخدام لغة واضحة ومباشرة، لا يشير بولس فقط إلى الخطيئة، بل يقترح أيضا حلولا للتعامل معها ولمنع الوقوع فيها مرة أخرى.</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516084"/>
            <a:ext cx="6877664" cy="830997"/>
          </a:xfrm>
          <a:prstGeom prst="rect">
            <a:avLst/>
          </a:prstGeom>
          <a:noFill/>
        </p:spPr>
        <p:txBody>
          <a:bodyPr wrap="square">
            <a:spAutoFit/>
          </a:bodyPr>
          <a:lstStyle/>
          <a:p>
            <a:pPr lvl="0" algn="r" rtl="1">
              <a:spcBef>
                <a:spcPts val="600"/>
              </a:spcBef>
              <a:defRPr/>
            </a:pPr>
            <a:r>
              <a:rPr lang="ar-SA" sz="2400" b="1" dirty="0">
                <a:solidFill>
                  <a:prstClr val="black"/>
                </a:solidFill>
              </a:rPr>
              <a:t>وقد زادت هذه الخطيئة </a:t>
            </a:r>
            <a:r>
              <a:rPr lang="ar-SA" sz="2400" b="1" dirty="0" err="1">
                <a:solidFill>
                  <a:prstClr val="black"/>
                </a:solidFill>
              </a:rPr>
              <a:t>بالزنايا</a:t>
            </a:r>
            <a:r>
              <a:rPr lang="ar-SA" sz="2400" b="1" dirty="0">
                <a:solidFill>
                  <a:prstClr val="black"/>
                </a:solidFill>
              </a:rPr>
              <a:t> الأخرى مثل الجرائم والاحتيال التي ارتكبت بين الإخوة أنفسهم، والتي عرضت على المحاكم المدنية.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856672" cy="2800767"/>
          </a:xfrm>
          <a:prstGeom prst="rect">
            <a:avLst/>
          </a:prstGeom>
          <a:noFill/>
          <a:effectLst>
            <a:outerShdw blurRad="50800" dist="38100" dir="2700000" algn="tl" rotWithShape="0">
              <a:prstClr val="black">
                <a:alpha val="40000"/>
              </a:prstClr>
            </a:outerShdw>
          </a:effectLst>
        </p:spPr>
        <p:txBody>
          <a:bodyPr wrap="square">
            <a:spAutoFit/>
          </a:bodyPr>
          <a:lstStyle/>
          <a:p>
            <a:pPr algn="ctr" rtl="1"/>
            <a:r>
              <a:rPr lang="ar-SA"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الخطيئة في الكنيسة</a:t>
            </a:r>
            <a:endPar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1" y="-9622"/>
            <a:ext cx="12191999" cy="769441"/>
          </a:xfrm>
          <a:prstGeom prst="rect">
            <a:avLst/>
          </a:prstGeom>
          <a:noFill/>
        </p:spPr>
        <p:txBody>
          <a:bodyPr wrap="square">
            <a:spAutoFit/>
          </a:bodyPr>
          <a:lstStyle/>
          <a:p>
            <a:pPr algn="ctr" rtl="1"/>
            <a:r>
              <a:rPr lang="ar-SA"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الخطيئة المتفق عليها</a:t>
            </a:r>
            <a:endPar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446013"/>
            <a:ext cx="7286729" cy="830997"/>
          </a:xfrm>
          <a:prstGeom prst="rect">
            <a:avLst/>
          </a:prstGeom>
          <a:noFill/>
        </p:spPr>
        <p:txBody>
          <a:bodyPr wrap="square">
            <a:spAutoFit/>
          </a:bodyPr>
          <a:lstStyle/>
          <a:p>
            <a:pPr algn="r" rtl="1">
              <a:spcBef>
                <a:spcPts val="600"/>
              </a:spcBef>
            </a:pPr>
            <a:r>
              <a:rPr lang="ar-SA" sz="2400" b="1" dirty="0"/>
              <a:t>في كنيسة </a:t>
            </a:r>
            <a:r>
              <a:rPr lang="ar-SA" sz="2400" b="1" dirty="0" err="1"/>
              <a:t>كورنثوس</a:t>
            </a:r>
            <a:r>
              <a:rPr lang="ar-SA" sz="2400" b="1" dirty="0"/>
              <a:t> كان هناك "فساد جنسي بينكم، ومن نوع لا يتسامح معه حتى الوثنيون" (1 </a:t>
            </a:r>
            <a:r>
              <a:rPr lang="ar-SA" sz="2400" b="1" dirty="0" err="1"/>
              <a:t>كورنثوس</a:t>
            </a:r>
            <a:r>
              <a:rPr lang="fr-FR" sz="2400" b="1" dirty="0"/>
              <a:t>(1:5 </a:t>
            </a:r>
            <a:endParaRPr lang="en" sz="2400" b="1" dirty="0"/>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553799"/>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446" y="3580877"/>
            <a:ext cx="5143603" cy="3112726"/>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400675" y="4186146"/>
            <a:ext cx="6619874" cy="1200329"/>
          </a:xfrm>
          <a:prstGeom prst="rect">
            <a:avLst/>
          </a:prstGeom>
          <a:noFill/>
        </p:spPr>
        <p:txBody>
          <a:bodyPr wrap="square">
            <a:spAutoFit/>
          </a:bodyPr>
          <a:lstStyle/>
          <a:p>
            <a:pPr algn="r" rtl="1">
              <a:spcBef>
                <a:spcPts val="600"/>
              </a:spcBef>
            </a:pPr>
            <a:r>
              <a:rPr lang="ar-SA" sz="2400" b="1" dirty="0"/>
              <a:t>تكونت الكنيسة بشكل رئيسي من غير اليهود. ضميرهم أخبرهم أن سفاح القربى لا يجب التسامح معه. علاوة على ذلك، عززت معرفتهم بالكتب المقدسة هذه الفكرة (لاويين </a:t>
            </a:r>
            <a:r>
              <a:rPr lang="fr-FR" sz="2400" b="1" dirty="0"/>
              <a:t>8:18</a:t>
            </a:r>
            <a:r>
              <a:rPr lang="ar-SA" sz="2400" b="1" dirty="0"/>
              <a:t>).</a:t>
            </a:r>
            <a:endParaRPr lang="en" sz="2400" b="1" dirty="0"/>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3" y="2186894"/>
            <a:ext cx="7286728" cy="1569660"/>
          </a:xfrm>
          <a:prstGeom prst="rect">
            <a:avLst/>
          </a:prstGeom>
          <a:noFill/>
        </p:spPr>
        <p:txBody>
          <a:bodyPr wrap="square">
            <a:spAutoFit/>
          </a:bodyPr>
          <a:lstStyle/>
          <a:p>
            <a:pPr lvl="0" algn="r" rtl="1">
              <a:spcBef>
                <a:spcPts val="600"/>
              </a:spcBef>
              <a:defRPr/>
            </a:pPr>
            <a:r>
              <a:rPr lang="ar-SA" sz="2400" b="1" dirty="0"/>
              <a:t>كان وجود علاقة آثمة بين ذوي القربى داخل الكنيسة قضية خطيرة للغاية. والأسوأ من ذلك أن أعضاء الكنيسة، بدلًا من أن يستنكروا هذه الخطية ويشعروا بالنفور منها، كانوا يتباهون بتسامحهم معها</a:t>
            </a:r>
            <a:r>
              <a:rPr lang="ar-SA" sz="2400" dirty="0"/>
              <a:t> </a:t>
            </a:r>
            <a:br>
              <a:rPr lang="es-ES" sz="2400" dirty="0"/>
            </a:br>
            <a:r>
              <a:rPr lang="ar-SA" sz="2400" b="1" dirty="0"/>
              <a:t>(</a:t>
            </a:r>
            <a:r>
              <a:rPr lang="fr-FR" sz="2400" b="1" dirty="0"/>
              <a:t>1</a:t>
            </a:r>
            <a:r>
              <a:rPr lang="ar-SA" sz="2400" b="1" dirty="0"/>
              <a:t> </a:t>
            </a:r>
            <a:r>
              <a:rPr lang="ar-SA" sz="2400" b="1" dirty="0" err="1"/>
              <a:t>كورنثوس</a:t>
            </a:r>
            <a:r>
              <a:rPr lang="ar-SA" sz="2400" b="1" dirty="0"/>
              <a:t> </a:t>
            </a:r>
            <a:r>
              <a:rPr lang="fr-FR" sz="2400" b="1" dirty="0"/>
              <a:t>5</a:t>
            </a:r>
            <a:r>
              <a:rPr lang="ar-SA" sz="2400" b="1" dirty="0"/>
              <a:t>: </a:t>
            </a:r>
            <a:r>
              <a:rPr lang="fr-FR" sz="2400" b="1" dirty="0"/>
              <a:t>2</a:t>
            </a:r>
            <a:r>
              <a:rPr lang="ar-SA" sz="2400"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400675" y="5509022"/>
            <a:ext cx="6619874" cy="1200329"/>
          </a:xfrm>
          <a:prstGeom prst="rect">
            <a:avLst/>
          </a:prstGeom>
          <a:noFill/>
        </p:spPr>
        <p:txBody>
          <a:bodyPr wrap="square">
            <a:spAutoFit/>
          </a:bodyPr>
          <a:lstStyle/>
          <a:p>
            <a:pPr lvl="0" algn="r" rtl="1">
              <a:spcBef>
                <a:spcPts val="600"/>
              </a:spcBef>
              <a:defRPr/>
            </a:pPr>
            <a:r>
              <a:rPr lang="ar-SA" sz="2400" b="1" dirty="0">
                <a:solidFill>
                  <a:prstClr val="black"/>
                </a:solidFill>
              </a:rPr>
              <a:t>إذا كانوا واضحين أن هذه العلاقة خاطئة... لماذا كانوا فخورين بها (1 </a:t>
            </a:r>
            <a:r>
              <a:rPr lang="ar-SA" sz="2400" b="1" dirty="0" err="1">
                <a:solidFill>
                  <a:prstClr val="black"/>
                </a:solidFill>
              </a:rPr>
              <a:t>كورنثوس</a:t>
            </a:r>
            <a:r>
              <a:rPr lang="ar-SA" sz="2400" b="1" dirty="0">
                <a:solidFill>
                  <a:prstClr val="black"/>
                </a:solidFill>
              </a:rPr>
              <a:t> </a:t>
            </a:r>
            <a:r>
              <a:rPr lang="fr-FR" sz="2400" b="1" dirty="0">
                <a:solidFill>
                  <a:prstClr val="black"/>
                </a:solidFill>
              </a:rPr>
              <a:t>6:5</a:t>
            </a:r>
            <a:r>
              <a:rPr lang="ar-SA" sz="2400" b="1" dirty="0">
                <a:solidFill>
                  <a:prstClr val="black"/>
                </a:solidFill>
              </a:rPr>
              <a:t>)؟ هل كان للعائلة المعنية تأثير في الكنيسة؟ هل تفاخروا بأنهم كنيسة متسامحة مع </a:t>
            </a:r>
            <a:r>
              <a:rPr lang="ar-SA" sz="2400" b="1" dirty="0" err="1">
                <a:solidFill>
                  <a:prstClr val="black"/>
                </a:solidFill>
              </a:rPr>
              <a:t>الخطاة</a:t>
            </a:r>
            <a:r>
              <a:rPr lang="ar-SA" sz="2400" b="1" dirty="0">
                <a:solidFill>
                  <a:prstClr val="black"/>
                </a:solidFill>
              </a:rPr>
              <a:t>؟ …</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2" name="Rectangle 1">
            <a:extLst>
              <a:ext uri="{FF2B5EF4-FFF2-40B4-BE49-F238E27FC236}">
                <a16:creationId xmlns:a16="http://schemas.microsoft.com/office/drawing/2014/main" id="{17468C79-FC76-428D-B7F2-264672429202}"/>
              </a:ext>
            </a:extLst>
          </p:cNvPr>
          <p:cNvSpPr>
            <a:spLocks noChangeArrowheads="1"/>
          </p:cNvSpPr>
          <p:nvPr/>
        </p:nvSpPr>
        <p:spPr bwMode="auto">
          <a:xfrm>
            <a:off x="2508285" y="729979"/>
            <a:ext cx="71754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a:t>
            </a:r>
            <a:r>
              <a:rPr kumimoji="0" lang="ar-SA" altLang="fr-FR" sz="1800" b="1"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t>وَمَعَ ذَلِكَ، فَأَنْتُمْ مُنْتَفِخُونَ تَكَبُّراً، بَدَلاً مِنْ أَنْ تَنُوحُوا حَتَّى يُسْتَأْصَلَ مِنْ بَيْنِكُمْ مُرْتَكِبُ هَذَا الْفِعْلِ</a:t>
            </a:r>
            <a:r>
              <a:rPr kumimoji="0" lang="fr-FR" altLang="fr-FR" sz="1800" b="1"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t>! </a:t>
            </a:r>
            <a:r>
              <a:rPr kumimoji="0" lang="fr-FR" altLang="fr-FR" sz="1800" b="1" i="0" u="none" strike="noStrike" cap="none" normalizeH="0" baseline="0" dirty="0">
                <a:ln>
                  <a:noFill/>
                </a:ln>
                <a:solidFill>
                  <a:schemeClr val="accent2">
                    <a:lumMod val="75000"/>
                  </a:schemeClr>
                </a:solidFill>
                <a:effectLst/>
                <a:latin typeface="Arial" panose="020B0604020202020204" pitchFamily="34" charset="0"/>
              </a:rPr>
              <a:t>‘</a:t>
            </a:r>
            <a:br>
              <a:rPr kumimoji="0" lang="fr-FR" altLang="fr-FR" sz="1800" b="1" i="0" u="none" strike="noStrike" cap="none" normalizeH="0" baseline="0" dirty="0">
                <a:ln>
                  <a:noFill/>
                </a:ln>
                <a:solidFill>
                  <a:schemeClr val="accent2">
                    <a:lumMod val="75000"/>
                  </a:schemeClr>
                </a:solidFill>
                <a:effectLst/>
                <a:latin typeface="Arial" panose="020B0604020202020204" pitchFamily="34" charset="0"/>
              </a:rPr>
            </a:br>
            <a:r>
              <a:rPr kumimoji="0" lang="ar-SA" altLang="fr-FR" sz="1800" b="1" i="0" u="none" strike="noStrike" cap="none" normalizeH="0" baseline="0" dirty="0">
                <a:ln>
                  <a:noFill/>
                </a:ln>
                <a:solidFill>
                  <a:schemeClr val="accent2">
                    <a:lumMod val="75000"/>
                  </a:schemeClr>
                </a:solidFill>
                <a:effectLst/>
                <a:latin typeface="Arial" panose="020B0604020202020204" pitchFamily="34" charset="0"/>
              </a:rPr>
              <a:t> 1 </a:t>
            </a:r>
            <a:r>
              <a:rPr kumimoji="0" lang="ar-SA" altLang="fr-FR" sz="1800" b="1" i="0" u="none" strike="noStrike" cap="none" normalizeH="0" baseline="0" dirty="0" err="1">
                <a:ln>
                  <a:noFill/>
                </a:ln>
                <a:solidFill>
                  <a:schemeClr val="accent2">
                    <a:lumMod val="75000"/>
                  </a:schemeClr>
                </a:solidFill>
                <a:effectLst/>
                <a:latin typeface="Arial" panose="020B0604020202020204" pitchFamily="34" charset="0"/>
              </a:rPr>
              <a:t>كورنثوس</a:t>
            </a:r>
            <a:r>
              <a:rPr kumimoji="0" lang="ar-SA" altLang="fr-FR" sz="1800" b="1" i="0" u="none" strike="noStrike" cap="none" normalizeH="0" baseline="0" dirty="0">
                <a:ln>
                  <a:noFill/>
                </a:ln>
                <a:solidFill>
                  <a:schemeClr val="accent2">
                    <a:lumMod val="75000"/>
                  </a:schemeClr>
                </a:solidFill>
                <a:effectLst/>
                <a:latin typeface="Arial" panose="020B0604020202020204" pitchFamily="34" charset="0"/>
              </a:rPr>
              <a:t> 2:5</a:t>
            </a:r>
            <a:endParaRPr kumimoji="0" lang="fr-FR" altLang="fr-FR" sz="1800" b="1" i="0" u="none" strike="noStrike" cap="none" normalizeH="0" baseline="0" dirty="0">
              <a:ln>
                <a:noFill/>
              </a:ln>
              <a:solidFill>
                <a:schemeClr val="accent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Right)">
                                      <p:cBhvr>
                                        <p:cTn id="30" dur="500"/>
                                        <p:tgtEl>
                                          <p:spTgt spid="8"/>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6"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lvl="0" algn="ctr" rtl="1"/>
            <a:r>
              <a:rPr lang="ar-SA" sz="4400" b="1" dirty="0">
                <a:ln w="22225">
                  <a:solidFill>
                    <a:srgbClr val="9900CC"/>
                  </a:solidFill>
                  <a:prstDash val="solid"/>
                </a:ln>
                <a:solidFill>
                  <a:srgbClr val="9900CC">
                    <a:lumMod val="60000"/>
                    <a:lumOff val="40000"/>
                  </a:srgbClr>
                </a:solidFill>
              </a:rPr>
              <a:t>القضاء على الخطيئة</a:t>
            </a: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787744"/>
            <a:ext cx="6943725" cy="369332"/>
          </a:xfrm>
          <a:prstGeom prst="rect">
            <a:avLst/>
          </a:prstGeom>
          <a:noFill/>
        </p:spPr>
        <p:txBody>
          <a:bodyPr wrap="square">
            <a:spAutoFit/>
            <a:scene3d>
              <a:camera prst="orthographicFront"/>
              <a:lightRig rig="threePt" dir="t"/>
            </a:scene3d>
            <a:sp3d extrusionH="57150">
              <a:bevelT w="38100" h="38100"/>
            </a:sp3d>
          </a:bodyPr>
          <a:lstStyle/>
          <a:p>
            <a:pPr lvl="0" algn="ctr" rtl="1"/>
            <a:r>
              <a:rPr lang="ar-SA" b="1" dirty="0">
                <a:solidFill>
                  <a:srgbClr val="FF3300">
                    <a:lumMod val="75000"/>
                  </a:srgbClr>
                </a:solidFill>
                <a:latin typeface="Comic Sans MS" panose="030F0702030302020204" pitchFamily="66" charset="0"/>
              </a:rPr>
              <a:t>'أَمَّا الَّذِينَ فِي الْخَارِجِ، فَاللهُ يَدِينُهُمْ. «فَاعْزِلُوا مَنْ هُوَ شِرِّيرٌ مِنْ بَيْنِكُمْ».’</a:t>
            </a:r>
            <a:r>
              <a:rPr lang="ar-SA" sz="1400" b="1" dirty="0">
                <a:solidFill>
                  <a:srgbClr val="FF3300">
                    <a:lumMod val="75000"/>
                  </a:srgbClr>
                </a:solidFill>
                <a:latin typeface="Comic Sans MS" panose="030F0702030302020204" pitchFamily="66" charset="0"/>
              </a:rPr>
              <a:t>( 1كورنثوس 13:5)</a:t>
            </a:r>
            <a:endParaRPr lang="ar-SA" b="1" dirty="0">
              <a:solidFill>
                <a:srgbClr val="FF3300">
                  <a:lumMod val="75000"/>
                </a:srgb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15695" y="1371093"/>
            <a:ext cx="7480505" cy="1200329"/>
          </a:xfrm>
          <a:prstGeom prst="rect">
            <a:avLst/>
          </a:prstGeom>
          <a:noFill/>
        </p:spPr>
        <p:txBody>
          <a:bodyPr wrap="square" rtlCol="0">
            <a:spAutoFit/>
          </a:bodyPr>
          <a:lstStyle/>
          <a:p>
            <a:pPr lvl="0" algn="r" rtl="1">
              <a:spcBef>
                <a:spcPts val="600"/>
              </a:spcBef>
            </a:pPr>
            <a:r>
              <a:rPr lang="ar-SA" sz="2400" b="1" dirty="0">
                <a:solidFill>
                  <a:prstClr val="black"/>
                </a:solidFill>
              </a:rPr>
              <a:t>كانت قضية سفاح القربى بالفعل "معروفة للعامة" (1 كورنثوس 1:5 (، لذا كان لا بد من اتخاذ تدابير عاجلة لمنع الإضرار بسمعة الكنيسة. ما هي الإجراءات التي يجب اتخاذها؟</a:t>
            </a: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4200983275"/>
              </p:ext>
            </p:extLst>
          </p:nvPr>
        </p:nvGraphicFramePr>
        <p:xfrm>
          <a:off x="222148" y="25556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08534" y="4517411"/>
            <a:ext cx="4780321" cy="1938992"/>
          </a:xfrm>
          <a:prstGeom prst="rect">
            <a:avLst/>
          </a:prstGeom>
          <a:noFill/>
        </p:spPr>
        <p:txBody>
          <a:bodyPr wrap="square" rtlCol="0">
            <a:spAutoFit/>
          </a:bodyPr>
          <a:lstStyle/>
          <a:p>
            <a:pPr lvl="0" algn="r" rtl="1">
              <a:spcBef>
                <a:spcPts val="600"/>
              </a:spcBef>
            </a:pPr>
            <a:r>
              <a:rPr lang="ar-SA" sz="2400" b="1" dirty="0">
                <a:solidFill>
                  <a:prstClr val="black"/>
                </a:solidFill>
              </a:rPr>
              <a:t>يجب أن يكون للانضباط الكنسي (بغض النظر عن خطورة الخطيئة) دائما هدف فدائي. يجب أن يكون خطأ الشخص واضحا حتى يتمكن من التعرف عليه، والتوبة، و"الخلاص في يوم الرب يسوع“</a:t>
            </a:r>
            <a:r>
              <a:rPr lang="es-ES" sz="2400" b="1" dirty="0">
                <a:solidFill>
                  <a:prstClr val="black"/>
                </a:solidFill>
              </a:rPr>
              <a:t> </a:t>
            </a:r>
            <a:r>
              <a:rPr lang="ar-SA" sz="2400" b="1" dirty="0">
                <a:solidFill>
                  <a:prstClr val="black"/>
                </a:solidFill>
              </a:rPr>
              <a:t>(1 كورنثوس 5:5).</a:t>
            </a: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t="-498"/>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317346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righ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2"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right)">
                                      <p:cBhvr>
                                        <p:cTn id="43" dur="500"/>
                                        <p:tgtEl>
                                          <p:spTgt spid="2">
                                            <p:graphicEl>
                                              <a:dgm id="{06D00E97-8472-4DEB-B568-1CC0F46D6F4C}"/>
                                            </p:graphicEl>
                                          </p:spTgt>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right)">
                                      <p:cBhvr>
                                        <p:cTn id="46" dur="500"/>
                                        <p:tgtEl>
                                          <p:spTgt spid="2">
                                            <p:graphicEl>
                                              <a:dgm id="{DE09943A-C256-40CD-B210-19FD6DF04B3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right)">
                                      <p:cBhvr>
                                        <p:cTn id="51" dur="500"/>
                                        <p:tgtEl>
                                          <p:spTgt spid="2">
                                            <p:graphicEl>
                                              <a:dgm id="{2E1695E2-AA7A-4BE8-80AA-A0A5E0BEED1D}"/>
                                            </p:graphicEl>
                                          </p:spTgt>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right)">
                                      <p:cBhvr>
                                        <p:cTn id="54" dur="500"/>
                                        <p:tgtEl>
                                          <p:spTgt spid="2">
                                            <p:graphicEl>
                                              <a:dgm id="{53659B7C-0BD0-45C0-AE43-E38BED7A725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21128"/>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rtl="1"/>
            <a:r>
              <a:rPr lang="ar-SA" sz="4400" b="1" spc="50">
                <a:ln w="15875">
                  <a:solidFill>
                    <a:schemeClr val="accent1">
                      <a:lumMod val="75000"/>
                    </a:schemeClr>
                  </a:solidFill>
                </a:ln>
                <a:solidFill>
                  <a:srgbClr val="A5CA04"/>
                </a:solidFill>
                <a:effectLst>
                  <a:innerShdw blurRad="63500" dist="50800" dir="13500000">
                    <a:srgbClr val="000000">
                      <a:alpha val="84000"/>
                    </a:srgbClr>
                  </a:innerShdw>
                </a:effectLst>
              </a:rPr>
              <a:t>التعامل مع المشاكل الداخلية</a:t>
            </a:r>
            <a:endPar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endParaRP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rtl="1"/>
            <a:r>
              <a:rPr lang="ar-SA" b="1" dirty="0">
                <a:solidFill>
                  <a:schemeClr val="accent4">
                    <a:lumMod val="50000"/>
                  </a:schemeClr>
                </a:solidFill>
                <a:latin typeface="Comic Sans MS" panose="030F0702030302020204" pitchFamily="66" charset="0"/>
              </a:rPr>
              <a:t>'إِذَا كَانَ بَيْنَكُمْ مَنْ لَهُ دَعْوَى عَلَى آخَرَ، فَهَلْ يَجْرُؤُ أَنْ يُقِيمَهَا لَدَى الظَّالِمِينَ وَلَيْسَ لَدَى الْقِدِّيسِينَ؟ '
</a:t>
            </a:r>
            <a:r>
              <a:rPr lang="ar-SA" b="1" dirty="0" err="1">
                <a:solidFill>
                  <a:schemeClr val="accent4">
                    <a:lumMod val="50000"/>
                  </a:schemeClr>
                </a:solidFill>
                <a:latin typeface="Comic Sans MS" panose="030F0702030302020204" pitchFamily="66" charset="0"/>
              </a:rPr>
              <a:t>كورنثوس</a:t>
            </a:r>
            <a:r>
              <a:rPr lang="ar-SA" b="1" dirty="0">
                <a:solidFill>
                  <a:schemeClr val="accent4">
                    <a:lumMod val="50000"/>
                  </a:schemeClr>
                </a:solidFill>
                <a:latin typeface="Comic Sans MS" panose="030F0702030302020204" pitchFamily="66" charset="0"/>
              </a:rPr>
              <a:t> الأولى </a:t>
            </a:r>
            <a:r>
              <a:rPr lang="fr-FR" b="1" dirty="0">
                <a:solidFill>
                  <a:schemeClr val="accent4">
                    <a:lumMod val="50000"/>
                  </a:schemeClr>
                </a:solidFill>
                <a:latin typeface="Comic Sans MS" panose="030F0702030302020204" pitchFamily="66" charset="0"/>
              </a:rPr>
              <a:t>1:6</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340729"/>
            <a:ext cx="7271088" cy="1200329"/>
          </a:xfrm>
          <a:prstGeom prst="rect">
            <a:avLst/>
          </a:prstGeom>
          <a:noFill/>
        </p:spPr>
        <p:txBody>
          <a:bodyPr wrap="square" rtlCol="0">
            <a:spAutoFit/>
          </a:bodyPr>
          <a:lstStyle/>
          <a:p>
            <a:pPr algn="r" rtl="1">
              <a:spcBef>
                <a:spcPts val="600"/>
              </a:spcBef>
            </a:pPr>
            <a:r>
              <a:rPr lang="ar-SA" sz="2400" b="1" dirty="0"/>
              <a:t>بعد شرح كيفية حل الخطيئة داخل الكنيسة، يوبخهم بولس لعدم اتباعهم للإرشادات الصحيحة وترك النزاعات بين المؤمنين للمحاكم العلمانية (1 </a:t>
            </a:r>
            <a:r>
              <a:rPr lang="ar-SA" sz="2400" b="1" dirty="0" err="1"/>
              <a:t>كورنثوس</a:t>
            </a:r>
            <a:r>
              <a:rPr lang="fr-FR" sz="2400" b="1" dirty="0"/>
              <a:t>6-1:6</a:t>
            </a:r>
            <a:r>
              <a:rPr lang="ar-SA" sz="2400" b="1" dirty="0"/>
              <a:t>). لكن بولس يذهب أبعد من ذلك ويهاجم جذور المشكلة.</a:t>
            </a:r>
            <a:endParaRPr lang="en" sz="2400" b="1" dirty="0"/>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2072" y="3979417"/>
            <a:ext cx="4668003"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161924" y="4343902"/>
            <a:ext cx="6599983" cy="830997"/>
          </a:xfrm>
          <a:prstGeom prst="rect">
            <a:avLst/>
          </a:prstGeom>
          <a:noFill/>
        </p:spPr>
        <p:txBody>
          <a:bodyPr wrap="square">
            <a:spAutoFit/>
          </a:bodyPr>
          <a:lstStyle/>
          <a:p>
            <a:pPr algn="r" rtl="1">
              <a:spcBef>
                <a:spcPts val="600"/>
              </a:spcBef>
            </a:pPr>
            <a:r>
              <a:rPr lang="ar-SA" sz="2400" b="1" dirty="0"/>
              <a:t>ثانيا، يجب أن يكون الإخوة مستعدين لمغفرة الخطأ </a:t>
            </a:r>
            <a:br>
              <a:rPr lang="es-ES" sz="2400" b="1" dirty="0"/>
            </a:br>
            <a:r>
              <a:rPr lang="ar-SA" sz="2400" b="1" dirty="0"/>
              <a:t>(1 كورنثوس </a:t>
            </a:r>
            <a:r>
              <a:rPr lang="fr-FR" sz="2400" b="1" dirty="0"/>
              <a:t>7:6</a:t>
            </a:r>
            <a:r>
              <a:rPr lang="ar-SA" sz="2400" b="1" dirty="0"/>
              <a:t>ب).</a:t>
            </a:r>
            <a:endParaRPr lang="en" sz="2400" b="1" dirty="0"/>
          </a:p>
        </p:txBody>
      </p:sp>
      <p:sp>
        <p:nvSpPr>
          <p:cNvPr id="7" name="CuadroTexto 6">
            <a:extLst>
              <a:ext uri="{FF2B5EF4-FFF2-40B4-BE49-F238E27FC236}">
                <a16:creationId xmlns:a16="http://schemas.microsoft.com/office/drawing/2014/main" id="{22E020F3-A69B-8010-52A8-7FB4B138C366}"/>
              </a:ext>
            </a:extLst>
          </p:cNvPr>
          <p:cNvSpPr txBox="1"/>
          <p:nvPr/>
        </p:nvSpPr>
        <p:spPr>
          <a:xfrm>
            <a:off x="4680438" y="2623091"/>
            <a:ext cx="7000873" cy="1200329"/>
          </a:xfrm>
          <a:prstGeom prst="rect">
            <a:avLst/>
          </a:prstGeom>
          <a:noFill/>
        </p:spPr>
        <p:txBody>
          <a:bodyPr wrap="square">
            <a:spAutoFit/>
          </a:bodyPr>
          <a:lstStyle/>
          <a:p>
            <a:pPr algn="r" rtl="1">
              <a:spcBef>
                <a:spcPts val="600"/>
              </a:spcBef>
            </a:pPr>
            <a:r>
              <a:rPr lang="ar-SA" sz="2400" b="1" dirty="0"/>
              <a:t>أولا، يجب ألا تكون هناك خلافات بين أعضاء الكنيسة (1 </a:t>
            </a:r>
            <a:r>
              <a:rPr lang="ar-SA" sz="2400" b="1" dirty="0" err="1"/>
              <a:t>كورنثوس</a:t>
            </a:r>
            <a:r>
              <a:rPr lang="ar-SA" sz="2400" b="1" dirty="0"/>
              <a:t> </a:t>
            </a:r>
            <a:r>
              <a:rPr lang="fr-FR" sz="2400" b="1" dirty="0"/>
              <a:t>7:6</a:t>
            </a:r>
            <a:r>
              <a:rPr lang="ar-SA" sz="2400" b="1" dirty="0"/>
              <a:t>أ) وبالطبع لا ينبغي للأعضاء أن يظلموا أو يخدعوا عضوا آخر (1 </a:t>
            </a:r>
            <a:r>
              <a:rPr lang="ar-SA" sz="2400" b="1" dirty="0" err="1"/>
              <a:t>كورنثوس</a:t>
            </a:r>
            <a:r>
              <a:rPr lang="ar-SA" sz="2400" b="1" dirty="0"/>
              <a:t> </a:t>
            </a:r>
            <a:r>
              <a:rPr lang="fr-FR" sz="2400" b="1" dirty="0"/>
              <a:t>8:6</a:t>
            </a:r>
            <a:r>
              <a:rPr lang="ar-SA" sz="2400" b="1" dirty="0"/>
              <a:t>).</a:t>
            </a:r>
            <a:endParaRPr lang="en" sz="2400" b="1" dirty="0"/>
          </a:p>
        </p:txBody>
      </p:sp>
      <p:sp>
        <p:nvSpPr>
          <p:cNvPr id="11" name="CuadroTexto 10">
            <a:extLst>
              <a:ext uri="{FF2B5EF4-FFF2-40B4-BE49-F238E27FC236}">
                <a16:creationId xmlns:a16="http://schemas.microsoft.com/office/drawing/2014/main" id="{6148304D-035B-41EA-2ED0-618C1960B8A3}"/>
              </a:ext>
            </a:extLst>
          </p:cNvPr>
          <p:cNvSpPr txBox="1"/>
          <p:nvPr/>
        </p:nvSpPr>
        <p:spPr>
          <a:xfrm>
            <a:off x="180223" y="5941320"/>
            <a:ext cx="6942793" cy="830997"/>
          </a:xfrm>
          <a:prstGeom prst="rect">
            <a:avLst/>
          </a:prstGeom>
          <a:noFill/>
        </p:spPr>
        <p:txBody>
          <a:bodyPr wrap="square">
            <a:spAutoFit/>
          </a:bodyPr>
          <a:lstStyle/>
          <a:p>
            <a:pPr algn="r" rtl="1">
              <a:spcBef>
                <a:spcPts val="600"/>
              </a:spcBef>
            </a:pPr>
            <a:r>
              <a:rPr lang="ar-SA" sz="2400" b="1" dirty="0"/>
              <a:t>ما لم تكن مسألة جنائية (رومية </a:t>
            </a:r>
            <a:r>
              <a:rPr lang="fr-FR" sz="2400" b="1" dirty="0"/>
              <a:t>:13</a:t>
            </a:r>
            <a:r>
              <a:rPr lang="ar-SA" sz="2400" b="1" dirty="0"/>
              <a:t>1-5)، يجب حل المشاكل الداخلية للكنيسة داخليا.</a:t>
            </a:r>
            <a:endParaRPr lang="en" sz="2400" b="1" dirty="0"/>
          </a:p>
        </p:txBody>
      </p:sp>
      <p:sp>
        <p:nvSpPr>
          <p:cNvPr id="13" name="CuadroTexto 12">
            <a:extLst>
              <a:ext uri="{FF2B5EF4-FFF2-40B4-BE49-F238E27FC236}">
                <a16:creationId xmlns:a16="http://schemas.microsoft.com/office/drawing/2014/main" id="{52DF5DD4-C39F-63F3-367E-FC0BEB71AED5}"/>
              </a:ext>
            </a:extLst>
          </p:cNvPr>
          <p:cNvSpPr txBox="1"/>
          <p:nvPr/>
        </p:nvSpPr>
        <p:spPr>
          <a:xfrm>
            <a:off x="-77794" y="5147302"/>
            <a:ext cx="6839702" cy="830997"/>
          </a:xfrm>
          <a:prstGeom prst="rect">
            <a:avLst/>
          </a:prstGeom>
          <a:noFill/>
        </p:spPr>
        <p:txBody>
          <a:bodyPr wrap="square">
            <a:spAutoFit/>
          </a:bodyPr>
          <a:lstStyle/>
          <a:p>
            <a:pPr algn="r" rtl="1">
              <a:spcBef>
                <a:spcPts val="600"/>
              </a:spcBef>
            </a:pPr>
            <a:r>
              <a:rPr lang="ar-SA" sz="2400" b="1" dirty="0"/>
              <a:t>ثالثا، إذا لم يكن هناك اتفاق بين الأعضاء، يجب على الكنيسة أن تحكم أو تتوسط بينهم (1 </a:t>
            </a:r>
            <a:r>
              <a:rPr lang="ar-SA" sz="2400" b="1" dirty="0" err="1"/>
              <a:t>كورنثوس</a:t>
            </a:r>
            <a:r>
              <a:rPr lang="ar-SA" sz="2400" b="1" dirty="0"/>
              <a:t> </a:t>
            </a:r>
            <a:r>
              <a:rPr lang="fr-FR" sz="2400" b="1" dirty="0"/>
              <a:t>2:6</a:t>
            </a:r>
            <a:r>
              <a:rPr lang="ar-SA" sz="2400" b="1" dirty="0"/>
              <a:t>).</a:t>
            </a:r>
            <a:endParaRPr lang="en" sz="2400" b="1" dirty="0"/>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1730473" y="2702715"/>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6800851" y="439716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6816907" y="5185323"/>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2"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2"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2"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righ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693361" y="1474930"/>
            <a:ext cx="10186220" cy="3539430"/>
          </a:xfrm>
          <a:prstGeom prst="rect">
            <a:avLst/>
          </a:prstGeom>
          <a:noFill/>
        </p:spPr>
        <p:txBody>
          <a:bodyPr wrap="square">
            <a:spAutoFit/>
          </a:bodyPr>
          <a:lstStyle/>
          <a:p>
            <a:pPr algn="r" rtl="1"/>
            <a:r>
              <a:rPr lang="ar-SA" sz="2800" dirty="0"/>
              <a:t>«إن عملنا هو أن نعرف نقائصنا وخطايانا الخاصة التي تُسبِّب الظلمة والضعف الروحي، والتي تُطفئ محبتنا الأولى. هل هي محبة العالم؟ هل هي الأنانية؟ هل هي محبة تقدير الذات؟ هل هو السعي لأن نكون الأوائل؟ هل هي خطية الشهوات الجسدية التي تعمل بقوة؟ هل هي خطية </a:t>
            </a:r>
            <a:r>
              <a:rPr lang="ar-SA" sz="2800" dirty="0" err="1"/>
              <a:t>النيقولاويين</a:t>
            </a:r>
            <a:r>
              <a:rPr lang="ar-SA" sz="2800" dirty="0"/>
              <a:t>، أي تحويل نعمة الله إلى دعارة وفجور؟ هل هو إساءة استخدام النور العظيم والفرص والامتيازات التي مُنحت لنا، حيث ندّعي الحكمة والمعرفة الدينية، بينما تكون حياتنا وشخصيتنا غير منسجمة وفاسدة أخلاقيًا؟</a:t>
            </a:r>
          </a:p>
          <a:p>
            <a:pPr algn="r" rtl="1"/>
            <a:r>
              <a:rPr lang="ar-SA" sz="2800" dirty="0"/>
              <a:t>مهما كان الشيء الذي دلّلناه ونمّيناه حتى أصبح قويًا ومسيطرًا علينا، فعلينا أن نبذل جهودًا حازمة للتغلب عليه، وإلا فسنهلك.»</a:t>
            </a:r>
          </a:p>
        </p:txBody>
      </p:sp>
      <p:sp>
        <p:nvSpPr>
          <p:cNvPr id="4" name="CuadroTexto 3">
            <a:extLst>
              <a:ext uri="{FF2B5EF4-FFF2-40B4-BE49-F238E27FC236}">
                <a16:creationId xmlns:a16="http://schemas.microsoft.com/office/drawing/2014/main" id="{4619543F-0133-37A9-5C45-80AB5F3B408F}"/>
              </a:ext>
            </a:extLst>
          </p:cNvPr>
          <p:cNvSpPr txBox="1"/>
          <p:nvPr/>
        </p:nvSpPr>
        <p:spPr>
          <a:xfrm>
            <a:off x="7848173" y="5707823"/>
            <a:ext cx="4260013" cy="338554"/>
          </a:xfrm>
          <a:prstGeom prst="rect">
            <a:avLst/>
          </a:prstGeom>
          <a:noFill/>
        </p:spPr>
        <p:txBody>
          <a:bodyPr wrap="none" rtlCol="0">
            <a:spAutoFit/>
          </a:bodyPr>
          <a:lstStyle/>
          <a:p>
            <a:pPr algn="r"/>
            <a:r>
              <a:rPr lang="en" sz="1600" b="1" dirty="0"/>
              <a:t>EGW (</a:t>
            </a:r>
            <a:r>
              <a:rPr lang="en-US" sz="1600" b="1" dirty="0"/>
              <a:t>Ye Shall Receive Power, December 18</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438150" y="479425"/>
            <a:ext cx="7658100" cy="4308872"/>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rtl="1">
              <a:lnSpc>
                <a:spcPts val="17500"/>
              </a:lnSpc>
            </a:pPr>
            <a:r>
              <a:rPr lang="ar-SA" dirty="0">
                <a:pattFill prst="narHorz">
                  <a:fgClr>
                    <a:srgbClr val="FFFF00"/>
                  </a:fgClr>
                  <a:bgClr>
                    <a:schemeClr val="accent6">
                      <a:lumMod val="20000"/>
                      <a:lumOff val="80000"/>
                    </a:schemeClr>
                  </a:bgClr>
                </a:pattFill>
                <a:effectLst>
                  <a:innerShdw blurRad="177800">
                    <a:schemeClr val="accent6">
                      <a:lumMod val="50000"/>
                    </a:schemeClr>
                  </a:innerShdw>
                </a:effectLst>
              </a:rPr>
              <a:t>كيفية تجنب الخطيئة في الكنيسة</a:t>
            </a:r>
            <a:endParaRPr lang="en" dirty="0">
              <a:pattFill prst="narHorz">
                <a:fgClr>
                  <a:srgbClr val="FFFF00"/>
                </a:fgClr>
                <a:bgClr>
                  <a:schemeClr val="accent6">
                    <a:lumMod val="20000"/>
                    <a:lumOff val="80000"/>
                  </a:schemeClr>
                </a:bgClr>
              </a:pattFill>
              <a:effectLst>
                <a:innerShdw blurRad="177800">
                  <a:schemeClr val="accent6">
                    <a:lumMod val="50000"/>
                  </a:schemeClr>
                </a:innerShdw>
              </a:effectLst>
            </a:endParaRP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1176</Words>
  <Application>Microsoft Office PowerPoint</Application>
  <PresentationFormat>Panorámica</PresentationFormat>
  <Paragraphs>56</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Calibri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111</cp:revision>
  <dcterms:created xsi:type="dcterms:W3CDTF">2026-06-19T16:27:56Z</dcterms:created>
  <dcterms:modified xsi:type="dcterms:W3CDTF">2026-07-24T09:59:23Z</dcterms:modified>
</cp:coreProperties>
</file>