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3" qsCatId="3D" csTypeId="urn:microsoft.com/office/officeart/2005/8/colors/colorful1#3"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pPr rtl="1"/>
          <a:r>
            <a:rPr lang="ar-SA" sz="2400" b="1" dirty="0">
              <a:solidFill>
                <a:schemeClr val="bg1"/>
              </a:solidFill>
            </a:rPr>
            <a:t>نحن...</a:t>
          </a:r>
          <a:endParaRPr lang="en" sz="2400" b="1" dirty="0">
            <a:solidFill>
              <a:schemeClr val="bg1"/>
            </a:solidFill>
          </a:endParaRP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pPr rtl="1"/>
          <a:r>
            <a:rPr lang="ar-SA" sz="2400" b="1" dirty="0">
              <a:solidFill>
                <a:schemeClr val="bg1"/>
              </a:solidFill>
            </a:rPr>
            <a:t>لكن...</a:t>
          </a:r>
          <a:endParaRPr lang="en" sz="2400" b="1" dirty="0">
            <a:solidFill>
              <a:schemeClr val="bg1"/>
            </a:solidFill>
          </a:endParaRP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pPr rtl="1"/>
          <a:r>
            <a:rPr lang="ar-SA" sz="2000" b="1">
              <a:solidFill>
                <a:schemeClr val="tx1"/>
              </a:solidFill>
            </a:rPr>
            <a:t>الضغط الصعب</a:t>
          </a:r>
          <a:endParaRPr lang="en"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rtl="1">
            <a:lnSpc>
              <a:spcPct val="90000"/>
            </a:lnSpc>
            <a:spcBef>
              <a:spcPct val="0"/>
            </a:spcBef>
            <a:spcAft>
              <a:spcPct val="35000"/>
            </a:spcAft>
            <a:buNone/>
          </a:pPr>
          <a:r>
            <a:rPr lang="ar-SA" sz="2000" b="1" kern="1200" dirty="0">
              <a:solidFill>
                <a:prstClr val="black"/>
              </a:solidFill>
              <a:latin typeface="Aptos" panose="02110004020202020204"/>
              <a:ea typeface="+mn-ea"/>
              <a:cs typeface="+mn-cs"/>
            </a:rPr>
            <a:t>لم ننهر أو ننكسر</a:t>
          </a:r>
          <a:endParaRPr lang="en"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pPr rtl="1"/>
          <a:r>
            <a:rPr lang="ar-SA" sz="2000" b="1" dirty="0">
              <a:solidFill>
                <a:schemeClr val="tx1"/>
              </a:solidFill>
            </a:rPr>
            <a:t>الارتباك</a:t>
          </a:r>
          <a:endParaRPr lang="en"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rtl="1">
            <a:lnSpc>
              <a:spcPct val="90000"/>
            </a:lnSpc>
            <a:spcBef>
              <a:spcPct val="0"/>
            </a:spcBef>
            <a:spcAft>
              <a:spcPct val="35000"/>
            </a:spcAft>
            <a:buNone/>
          </a:pPr>
          <a:r>
            <a:rPr lang="ar-SA" sz="2000" b="1" kern="1200" dirty="0">
              <a:solidFill>
                <a:prstClr val="black"/>
              </a:solidFill>
              <a:latin typeface="Aptos" panose="02110004020202020204"/>
              <a:ea typeface="+mn-ea"/>
              <a:cs typeface="+mn-cs"/>
            </a:rPr>
            <a:t>لم نيأس</a:t>
          </a:r>
          <a:endParaRPr lang="en"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pPr rtl="1"/>
          <a:r>
            <a:rPr lang="ar-SA" sz="2000" b="1" dirty="0">
              <a:solidFill>
                <a:schemeClr val="tx1"/>
              </a:solidFill>
            </a:rPr>
            <a:t>الاضطهاد</a:t>
          </a:r>
          <a:endParaRPr lang="en" sz="2000" b="1" dirty="0">
            <a:solidFill>
              <a:schemeClr val="tx1"/>
            </a:solidFill>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rtl="1">
            <a:lnSpc>
              <a:spcPct val="90000"/>
            </a:lnSpc>
            <a:spcBef>
              <a:spcPct val="0"/>
            </a:spcBef>
            <a:spcAft>
              <a:spcPct val="35000"/>
            </a:spcAft>
            <a:buNone/>
          </a:pPr>
          <a:r>
            <a:rPr lang="ar-SA" sz="2000" b="1" kern="1200" dirty="0">
              <a:solidFill>
                <a:prstClr val="black"/>
              </a:solidFill>
              <a:latin typeface="Aptos" panose="02110004020202020204"/>
              <a:ea typeface="+mn-ea"/>
              <a:cs typeface="+mn-cs"/>
            </a:rPr>
            <a:t>لَمْ يَتْرُكْنَا الله</a:t>
          </a:r>
          <a:endParaRPr lang="en"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pPr rtl="1"/>
          <a:r>
            <a:rPr lang="ar-SA" sz="2000" b="1" dirty="0">
              <a:solidFill>
                <a:schemeClr val="tx1"/>
              </a:solidFill>
            </a:rPr>
            <a:t>السقوط</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rtl="1">
            <a:lnSpc>
              <a:spcPct val="90000"/>
            </a:lnSpc>
            <a:spcBef>
              <a:spcPct val="0"/>
            </a:spcBef>
            <a:spcAft>
              <a:spcPct val="35000"/>
            </a:spcAft>
            <a:buNone/>
          </a:pPr>
          <a:r>
            <a:rPr lang="ar-SA" sz="2000" b="1" kern="1200" dirty="0">
              <a:solidFill>
                <a:prstClr val="black"/>
              </a:solidFill>
              <a:latin typeface="Aptos" panose="02110004020202020204"/>
              <a:ea typeface="+mn-ea"/>
              <a:cs typeface="+mn-cs"/>
            </a:rPr>
            <a:t>لَمْ نُدَمَّرْ</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val="rev"/>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2" csCatId="colorful" phldr="1"/>
      <dgm:spPr/>
      <dgm:t>
        <a:bodyPr/>
        <a:lstStyle/>
        <a:p>
          <a:endParaRPr lang="es-ES"/>
        </a:p>
      </dgm:t>
    </dgm:pt>
    <dgm:pt modelId="{BB6BBFFD-427E-464B-BA05-E9DA86C9623E}">
      <dgm:prSet custT="1"/>
      <dgm:spPr/>
      <dgm:t>
        <a:bodyPr/>
        <a:lstStyle/>
        <a:p>
          <a:pPr rtl="1"/>
          <a:r>
            <a:rPr lang="ar-SA" sz="2000" b="1" dirty="0">
              <a:solidFill>
                <a:schemeClr val="tx1"/>
              </a:solidFill>
            </a:rPr>
            <a:t>المسيح أعطى حياته بدافع المحبة. هذا يجبرنا على أن نعيش من أجله</a:t>
          </a:r>
          <a:br>
            <a:rPr lang="es-ES" sz="2000" b="1" dirty="0">
              <a:solidFill>
                <a:schemeClr val="tx1"/>
              </a:solidFill>
            </a:rPr>
          </a:br>
          <a:r>
            <a:rPr lang="ar-SA" sz="2000" b="1" dirty="0">
              <a:solidFill>
                <a:schemeClr val="tx1"/>
              </a:solidFill>
            </a:rPr>
            <a:t>(2 كورنثوس </a:t>
          </a:r>
          <a:r>
            <a:rPr lang="fr-FR" sz="2000" b="1" dirty="0">
              <a:solidFill>
                <a:schemeClr val="tx1"/>
              </a:solidFill>
            </a:rPr>
            <a:t>14:5</a:t>
          </a:r>
          <a:r>
            <a:rPr lang="ar-SA" sz="2000" b="1" dirty="0">
              <a:solidFill>
                <a:schemeClr val="tx1"/>
              </a:solidFill>
            </a:rPr>
            <a:t>-</a:t>
          </a:r>
          <a:r>
            <a:rPr lang="fr-FR" sz="2000" b="1" dirty="0">
              <a:solidFill>
                <a:schemeClr val="tx1"/>
              </a:solidFill>
            </a:rPr>
            <a:t>15</a:t>
          </a:r>
          <a:r>
            <a:rPr lang="ar-SA" sz="2000" b="1" dirty="0">
              <a:solidFill>
                <a:schemeClr val="tx1"/>
              </a:solidFill>
            </a:rPr>
            <a:t>).</a:t>
          </a:r>
          <a:endParaRPr lang="en" sz="2000" b="1" dirty="0">
            <a:solidFill>
              <a:schemeClr val="tx1"/>
            </a:solidFill>
          </a:endParaRP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pPr rtl="1"/>
          <a:r>
            <a:rPr lang="ar-SA" sz="2000" b="1" dirty="0">
              <a:solidFill>
                <a:schemeClr val="tx1"/>
              </a:solidFill>
            </a:rPr>
            <a:t>«لقد جعلنا المسيح خليقة جديدة، ولذلك يدفعنا هذا إلى ترك حياتنا القديمة والعيش بطريقة جديدة مع المسيح.»</a:t>
          </a:r>
          <a:r>
            <a:rPr lang="en" sz="2000" b="1" dirty="0">
              <a:solidFill>
                <a:schemeClr val="tx1"/>
              </a:solidFill>
            </a:rPr>
            <a:t> </a:t>
          </a:r>
          <a:r>
            <a:rPr lang="ar-SA" sz="2000" b="1" dirty="0">
              <a:solidFill>
                <a:schemeClr val="tx1"/>
              </a:solidFill>
            </a:rPr>
            <a:t>(2 </a:t>
          </a:r>
          <a:r>
            <a:rPr lang="ar-SA" sz="2000" b="1" dirty="0" err="1">
              <a:solidFill>
                <a:schemeClr val="tx1"/>
              </a:solidFill>
            </a:rPr>
            <a:t>كورنثوس</a:t>
          </a:r>
          <a:r>
            <a:rPr lang="ar-SA" sz="2000" b="1" dirty="0">
              <a:solidFill>
                <a:schemeClr val="tx1"/>
              </a:solidFill>
            </a:rPr>
            <a:t> </a:t>
          </a:r>
          <a:r>
            <a:rPr lang="fr-FR" sz="2000" b="1" dirty="0">
              <a:solidFill>
                <a:schemeClr val="tx1"/>
              </a:solidFill>
            </a:rPr>
            <a:t>17:5</a:t>
          </a:r>
          <a:r>
            <a:rPr lang="ar-SA" sz="2000" b="1" dirty="0">
              <a:solidFill>
                <a:schemeClr val="tx1"/>
              </a:solidFill>
            </a:rPr>
            <a:t>)</a:t>
          </a:r>
          <a:endParaRPr lang="en" sz="2000" b="1" dirty="0">
            <a:solidFill>
              <a:schemeClr val="tx1"/>
            </a:solidFill>
          </a:endParaRP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pPr rtl="1"/>
          <a:r>
            <a:rPr lang="ar-SA" sz="2000" b="1" dirty="0">
              <a:effectLst>
                <a:outerShdw blurRad="38100" dist="38100" dir="2700000" algn="tl">
                  <a:srgbClr val="000000">
                    <a:alpha val="43137"/>
                  </a:srgbClr>
                </a:outerShdw>
              </a:effectLst>
            </a:rPr>
            <a:t>المسيح قد صلحنا مع الله. وهذا يجبرنا على أن نكون سفراء للمصالحة</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 </a:t>
          </a:r>
          <a:r>
            <a:rPr lang="ar-SA" sz="2000" b="1" dirty="0">
              <a:solidFill>
                <a:schemeClr val="bg1"/>
              </a:solidFill>
            </a:rPr>
            <a:t>(2 </a:t>
          </a:r>
          <a:r>
            <a:rPr lang="ar-SA" sz="2000" b="1" dirty="0" err="1">
              <a:solidFill>
                <a:schemeClr val="bg1"/>
              </a:solidFill>
            </a:rPr>
            <a:t>كورنثوس</a:t>
          </a:r>
          <a:r>
            <a:rPr lang="ar-SA" sz="2000" b="1" dirty="0">
              <a:solidFill>
                <a:schemeClr val="bg1"/>
              </a:solidFill>
            </a:rPr>
            <a:t> </a:t>
          </a:r>
          <a:r>
            <a:rPr lang="fr-FR" sz="2000" b="1" dirty="0">
              <a:solidFill>
                <a:schemeClr val="bg1"/>
              </a:solidFill>
            </a:rPr>
            <a:t>18:5</a:t>
          </a:r>
          <a:r>
            <a:rPr lang="ar-SA" sz="2000" b="1" dirty="0">
              <a:solidFill>
                <a:schemeClr val="bg1"/>
              </a:solidFill>
            </a:rPr>
            <a:t>-</a:t>
          </a:r>
          <a:r>
            <a:rPr lang="fr-FR" sz="2000" b="1" dirty="0">
              <a:solidFill>
                <a:schemeClr val="bg1"/>
              </a:solidFill>
            </a:rPr>
            <a:t>20</a:t>
          </a:r>
          <a:r>
            <a:rPr lang="ar-SA" sz="2000" b="1" dirty="0">
              <a:solidFill>
                <a:schemeClr val="bg1"/>
              </a:solidFill>
            </a:rPr>
            <a:t>).</a:t>
          </a:r>
          <a:endParaRPr lang="en" sz="2000" b="1" dirty="0">
            <a:solidFill>
              <a:schemeClr val="bg1"/>
            </a:solidFill>
            <a:effectLst>
              <a:outerShdw blurRad="38100" dist="38100" dir="2700000" algn="tl">
                <a:srgbClr val="000000">
                  <a:alpha val="43137"/>
                </a:srgbClr>
              </a:outerShdw>
            </a:effectLst>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34355">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3" qsCatId="3D" csTypeId="urn:microsoft.com/office/officeart/2005/8/colors/colorful2#1"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pPr rtl="1"/>
          <a:r>
            <a:rPr lang="ar-SA" sz="2000" b="1" dirty="0">
              <a:solidFill>
                <a:schemeClr val="tx1"/>
              </a:solidFill>
            </a:rPr>
            <a:t>تحمل الصعوبات (2 </a:t>
          </a:r>
          <a:r>
            <a:rPr lang="ar-SA" sz="2000" b="1" dirty="0" err="1">
              <a:solidFill>
                <a:schemeClr val="tx1"/>
              </a:solidFill>
            </a:rPr>
            <a:t>كورنثوس</a:t>
          </a:r>
          <a:r>
            <a:rPr lang="ar-SA" sz="2000" b="1" dirty="0">
              <a:solidFill>
                <a:schemeClr val="tx1"/>
              </a:solidFill>
            </a:rPr>
            <a:t> </a:t>
          </a:r>
          <a:r>
            <a:rPr lang="fr-FR" sz="2000" b="1" dirty="0">
              <a:solidFill>
                <a:schemeClr val="tx1"/>
              </a:solidFill>
            </a:rPr>
            <a:t>4:6</a:t>
          </a:r>
          <a:r>
            <a:rPr lang="ar-SA" sz="2000" b="1" dirty="0">
              <a:solidFill>
                <a:schemeClr val="tx1"/>
              </a:solidFill>
            </a:rPr>
            <a:t>-</a:t>
          </a:r>
          <a:r>
            <a:rPr lang="fr-FR" sz="2000" b="1" dirty="0">
              <a:solidFill>
                <a:schemeClr val="tx1"/>
              </a:solidFill>
            </a:rPr>
            <a:t>5</a:t>
          </a:r>
          <a:r>
            <a:rPr lang="ar-SA" sz="2000" b="1" dirty="0">
              <a:solidFill>
                <a:schemeClr val="tx1"/>
              </a:solidFill>
            </a:rPr>
            <a:t>)</a:t>
          </a:r>
          <a:endParaRPr lang="en" sz="2000" b="1" dirty="0">
            <a:solidFill>
              <a:schemeClr val="tx1"/>
            </a:solidFill>
          </a:endParaRP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pPr rtl="1"/>
          <a:r>
            <a:rPr lang="ar-SA" sz="2000" b="1">
              <a:solidFill>
                <a:schemeClr val="tx1"/>
              </a:solidFill>
            </a:rPr>
            <a:t>ليحمل ثمرة الروح (2 كورنثوس 6:6)</a:t>
          </a:r>
          <a:endParaRPr lang="en" sz="2000" b="1" dirty="0">
            <a:solidFill>
              <a:schemeClr val="tx1"/>
            </a:solidFill>
          </a:endParaRP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pPr rtl="1"/>
          <a:r>
            <a:rPr lang="ar-SA" sz="2000" b="1" dirty="0">
              <a:solidFill>
                <a:schemeClr val="tx1"/>
              </a:solidFill>
            </a:rPr>
            <a:t>لنكون صادقين وعادلين (2 </a:t>
          </a:r>
          <a:r>
            <a:rPr lang="ar-SA" sz="2000" b="1" dirty="0" err="1">
              <a:solidFill>
                <a:schemeClr val="tx1"/>
              </a:solidFill>
            </a:rPr>
            <a:t>كورنثوس</a:t>
          </a:r>
          <a:r>
            <a:rPr lang="fr-FR" sz="2000" b="1" dirty="0">
              <a:solidFill>
                <a:schemeClr val="tx1"/>
              </a:solidFill>
            </a:rPr>
            <a:t>7:6 </a:t>
          </a:r>
          <a:r>
            <a:rPr lang="ar-SA" sz="2000" b="1" dirty="0">
              <a:solidFill>
                <a:schemeClr val="tx1"/>
              </a:solidFill>
            </a:rPr>
            <a:t>)</a:t>
          </a:r>
          <a:endParaRPr lang="en" sz="2000" b="1" dirty="0">
            <a:solidFill>
              <a:schemeClr val="tx1"/>
            </a:solidFill>
          </a:endParaRP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pPr rtl="1"/>
          <a:r>
            <a:rPr lang="ar-SA" sz="2000" b="1" dirty="0">
              <a:solidFill>
                <a:schemeClr val="tx1"/>
              </a:solidFill>
            </a:rPr>
            <a:t>الثبات في أي ظرف (2 </a:t>
          </a:r>
          <a:r>
            <a:rPr lang="ar-SA" sz="2000" b="1" dirty="0" err="1">
              <a:solidFill>
                <a:schemeClr val="tx1"/>
              </a:solidFill>
            </a:rPr>
            <a:t>كورنثوس</a:t>
          </a:r>
          <a:r>
            <a:rPr lang="ar-SA" sz="2000" b="1" dirty="0">
              <a:solidFill>
                <a:schemeClr val="tx1"/>
              </a:solidFill>
            </a:rPr>
            <a:t> </a:t>
          </a:r>
          <a:r>
            <a:rPr lang="fr-FR" sz="2000" b="1" dirty="0">
              <a:solidFill>
                <a:schemeClr val="tx1"/>
              </a:solidFill>
            </a:rPr>
            <a:t>8:6</a:t>
          </a:r>
          <a:r>
            <a:rPr lang="ar-SA" sz="2000" b="1" dirty="0">
              <a:solidFill>
                <a:schemeClr val="tx1"/>
              </a:solidFill>
            </a:rPr>
            <a:t>-10)</a:t>
          </a:r>
          <a:endParaRPr lang="en" sz="2000" b="1" dirty="0">
            <a:solidFill>
              <a:schemeClr val="tx1"/>
            </a:solidFill>
          </a:endParaRP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pPr rtl="1"/>
          <a:r>
            <a:rPr lang="ar-SA" sz="2000" b="1" dirty="0">
              <a:solidFill>
                <a:schemeClr val="tx1"/>
              </a:solidFill>
            </a:rPr>
            <a:t>فتح قلوبنا للآخرين (2 </a:t>
          </a:r>
          <a:r>
            <a:rPr lang="ar-SA" sz="2000" b="1" dirty="0" err="1">
              <a:solidFill>
                <a:schemeClr val="tx1"/>
              </a:solidFill>
            </a:rPr>
            <a:t>كورنثوس</a:t>
          </a:r>
          <a:r>
            <a:rPr lang="ar-SA" sz="2000" b="1" dirty="0">
              <a:solidFill>
                <a:schemeClr val="tx1"/>
              </a:solidFill>
            </a:rPr>
            <a:t> </a:t>
          </a:r>
          <a:r>
            <a:rPr lang="fr-FR" sz="2000" b="1" dirty="0">
              <a:solidFill>
                <a:schemeClr val="tx1"/>
              </a:solidFill>
            </a:rPr>
            <a:t>11:6</a:t>
          </a:r>
          <a:r>
            <a:rPr lang="ar-SA" sz="2000" b="1" dirty="0">
              <a:solidFill>
                <a:schemeClr val="tx1"/>
              </a:solidFill>
            </a:rPr>
            <a:t>-13)</a:t>
          </a:r>
          <a:endParaRPr lang="en" sz="2000" b="1" dirty="0">
            <a:solidFill>
              <a:schemeClr val="tx1"/>
            </a:solidFill>
          </a:endParaRP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pPr rtl="1"/>
          <a:r>
            <a:rPr lang="ar-SA" sz="2000" b="1" dirty="0">
              <a:solidFill>
                <a:schemeClr val="tx1"/>
              </a:solidFill>
            </a:rPr>
            <a:t>لنفصل أنفسنا عن التأثير الضار للغير مؤمنين (2 </a:t>
          </a:r>
          <a:r>
            <a:rPr lang="ar-SA" sz="2000" b="1" dirty="0" err="1">
              <a:solidFill>
                <a:schemeClr val="tx1"/>
              </a:solidFill>
            </a:rPr>
            <a:t>كورنثوس</a:t>
          </a:r>
          <a:r>
            <a:rPr lang="ar-SA" sz="2000" b="1" dirty="0">
              <a:solidFill>
                <a:schemeClr val="tx1"/>
              </a:solidFill>
            </a:rPr>
            <a:t> </a:t>
          </a:r>
          <a:r>
            <a:rPr lang="fr-FR" sz="2000" b="1" dirty="0">
              <a:solidFill>
                <a:schemeClr val="tx1"/>
              </a:solidFill>
            </a:rPr>
            <a:t>14:6</a:t>
          </a:r>
          <a:r>
            <a:rPr lang="ar-SA" sz="2000" b="1" dirty="0">
              <a:solidFill>
                <a:schemeClr val="tx1"/>
              </a:solidFill>
            </a:rPr>
            <a:t>-15)</a:t>
          </a:r>
          <a:endParaRPr lang="en" sz="2000" b="1" dirty="0">
            <a:solidFill>
              <a:schemeClr val="tx1"/>
            </a:solidFill>
          </a:endParaRP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val="rev"/>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FlipHor="1" custLinFactX="100000" custLinFactNeighborX="184495"/>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727">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FlipHor="1" custLinFactX="100000" custLinFactNeighborX="184495"/>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FlipHor="0" custScaleX="149331" custLinFactNeighborX="-727">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FlipHor="1" custLinFactX="100000" custLinFactNeighborX="184495"/>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727">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FlipHor="1" custScaleX="120002" custScaleY="147695" custLinFactX="100000" custLinFactNeighborX="184495"/>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727">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FlipHor="1" custLinFactX="100000" custLinFactNeighborX="184495"/>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727">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FlipHor="1" custScaleX="120002" custScaleY="147695" custLinFactX="100000" custLinFactNeighborX="184495"/>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727">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2" qsCatId="3D" csTypeId="urn:microsoft.com/office/officeart/2005/8/colors/colorful5#2"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pPr algn="r" rtl="1"/>
          <a:r>
            <a:rPr lang="ar-SA" sz="2400" b="1" dirty="0"/>
            <a:t>الدعوى</a:t>
          </a:r>
          <a:endParaRPr lang="en" sz="2400" b="1" dirty="0"/>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rtl="1">
            <a:buClr>
              <a:schemeClr val="accent5">
                <a:lumMod val="75000"/>
              </a:schemeClr>
            </a:buClr>
          </a:pPr>
          <a:r>
            <a:rPr lang="ar-SA" sz="2000" b="1" dirty="0"/>
            <a:t>اخرجوا من أماكن الخطيئة</a:t>
          </a:r>
          <a:endParaRPr lang="en" sz="2000" b="1" dirty="0"/>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rtl="1">
            <a:buClr>
              <a:schemeClr val="accent5">
                <a:lumMod val="75000"/>
              </a:schemeClr>
            </a:buClr>
          </a:pPr>
          <a:r>
            <a:rPr lang="ar-SA" sz="2000" b="1"/>
            <a:t>افصلوا أنفسكم عن الخطاة</a:t>
          </a:r>
          <a:endParaRPr lang="en" sz="2000" b="1" dirty="0"/>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pPr algn="r" rtl="1"/>
          <a:r>
            <a:rPr lang="ar-SA" sz="2400" b="1" dirty="0"/>
            <a:t>النتائج</a:t>
          </a:r>
          <a:endParaRPr lang="en" sz="2400" b="1" dirty="0"/>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rtl="1">
            <a:buClr>
              <a:schemeClr val="accent6">
                <a:lumMod val="50000"/>
              </a:schemeClr>
            </a:buClr>
          </a:pPr>
          <a:r>
            <a:rPr lang="ar-SA" sz="2000" b="1" dirty="0"/>
            <a:t>سأعيش معك</a:t>
          </a:r>
          <a:endParaRPr lang="en" sz="2000" b="1" dirty="0"/>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rtl="1">
            <a:buClr>
              <a:schemeClr val="accent6">
                <a:lumMod val="50000"/>
              </a:schemeClr>
            </a:buClr>
          </a:pPr>
          <a:r>
            <a:rPr lang="ar-SA" sz="2000" b="1" dirty="0"/>
            <a:t>سأكون أبا لك</a:t>
          </a:r>
          <a:endParaRPr lang="en" sz="2000" b="1" dirty="0"/>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rtl="1">
            <a:buClr>
              <a:schemeClr val="accent5">
                <a:lumMod val="75000"/>
              </a:schemeClr>
            </a:buClr>
          </a:pPr>
          <a:r>
            <a:rPr lang="ar-SA" sz="2000" b="1" dirty="0"/>
            <a:t>لا تلمسوا ما هو ناجس</a:t>
          </a:r>
          <a:endParaRPr lang="en" sz="2000" b="1" dirty="0"/>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rtl="1">
            <a:buClr>
              <a:schemeClr val="accent6">
                <a:lumMod val="50000"/>
              </a:schemeClr>
            </a:buClr>
          </a:pPr>
          <a:r>
            <a:rPr lang="ar-SA" sz="2000" b="1" dirty="0"/>
            <a:t>سأستقبلك</a:t>
          </a:r>
          <a:endParaRPr lang="en" sz="2000" b="1" dirty="0"/>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rtl="1">
            <a:buClr>
              <a:schemeClr val="accent6">
                <a:lumMod val="50000"/>
              </a:schemeClr>
            </a:buClr>
          </a:pPr>
          <a:r>
            <a:rPr lang="ar-SA" sz="2000" b="1" dirty="0"/>
            <a:t>سأكون إلهك</a:t>
          </a:r>
          <a:endParaRPr lang="en" sz="2000" b="1" dirty="0"/>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rtl="1">
            <a:buClr>
              <a:schemeClr val="accent6">
                <a:lumMod val="50000"/>
              </a:schemeClr>
            </a:buClr>
          </a:pPr>
          <a:r>
            <a:rPr lang="ar-SA" sz="2000" b="1" dirty="0"/>
            <a:t>ستكونون شعبي</a:t>
          </a:r>
          <a:endParaRPr lang="en" sz="2000" b="1" dirty="0"/>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val="rev"/>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custLinFactNeighborX="13522" custLinFactNeighborY="42453">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2" qsCatId="simple" csTypeId="urn:microsoft.com/office/officeart/2005/8/colors/accent1_2#2"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val="rev"/>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255474"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bg1"/>
              </a:solidFill>
            </a:rPr>
            <a:t>نحن...</a:t>
          </a:r>
          <a:endParaRPr lang="en" sz="2400" b="1" kern="1200" dirty="0">
            <a:solidFill>
              <a:schemeClr val="bg1"/>
            </a:solidFill>
          </a:endParaRPr>
        </a:p>
      </dsp:txBody>
      <dsp:txXfrm>
        <a:off x="3255474" y="0"/>
        <a:ext cx="3025422" cy="533479"/>
      </dsp:txXfrm>
    </dsp:sp>
    <dsp:sp modelId="{C6857168-8733-46E3-8C7A-8C0A36C41D42}">
      <dsp:nvSpPr>
        <dsp:cNvPr id="0" name=""/>
        <dsp:cNvSpPr/>
      </dsp:nvSpPr>
      <dsp:spPr>
        <a:xfrm>
          <a:off x="3558016"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a:solidFill>
                <a:schemeClr val="tx1"/>
              </a:solidFill>
            </a:rPr>
            <a:t>الضغط الصعب</a:t>
          </a:r>
          <a:endParaRPr lang="en" sz="2000" b="1" kern="1200" dirty="0">
            <a:solidFill>
              <a:schemeClr val="tx1"/>
            </a:solidFill>
          </a:endParaRPr>
        </a:p>
      </dsp:txBody>
      <dsp:txXfrm>
        <a:off x="3565603" y="541109"/>
        <a:ext cx="2405164" cy="243881"/>
      </dsp:txXfrm>
    </dsp:sp>
    <dsp:sp modelId="{76C8D22E-4B2E-4251-9C3E-817A7114C566}">
      <dsp:nvSpPr>
        <dsp:cNvPr id="0" name=""/>
        <dsp:cNvSpPr/>
      </dsp:nvSpPr>
      <dsp:spPr>
        <a:xfrm>
          <a:off x="3558016"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rPr>
            <a:t>الارتباك</a:t>
          </a:r>
          <a:endParaRPr lang="en" sz="2000" b="1" kern="1200" dirty="0">
            <a:solidFill>
              <a:schemeClr val="tx1"/>
            </a:solidFill>
          </a:endParaRPr>
        </a:p>
      </dsp:txBody>
      <dsp:txXfrm>
        <a:off x="3565603" y="840019"/>
        <a:ext cx="2405164" cy="243881"/>
      </dsp:txXfrm>
    </dsp:sp>
    <dsp:sp modelId="{4A46A151-8DAB-484D-87F3-2A3CDE652251}">
      <dsp:nvSpPr>
        <dsp:cNvPr id="0" name=""/>
        <dsp:cNvSpPr/>
      </dsp:nvSpPr>
      <dsp:spPr>
        <a:xfrm>
          <a:off x="3558016"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rPr>
            <a:t>الاضطهاد</a:t>
          </a:r>
          <a:endParaRPr lang="en" sz="2000" b="1" kern="1200" dirty="0">
            <a:solidFill>
              <a:schemeClr val="tx1"/>
            </a:solidFill>
          </a:endParaRPr>
        </a:p>
      </dsp:txBody>
      <dsp:txXfrm>
        <a:off x="3565603" y="1138929"/>
        <a:ext cx="2405164" cy="243881"/>
      </dsp:txXfrm>
    </dsp:sp>
    <dsp:sp modelId="{12672D78-DFBA-49D1-83A4-5A8DECC0F1D9}">
      <dsp:nvSpPr>
        <dsp:cNvPr id="0" name=""/>
        <dsp:cNvSpPr/>
      </dsp:nvSpPr>
      <dsp:spPr>
        <a:xfrm>
          <a:off x="3558016"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rPr>
            <a:t>السقوط</a:t>
          </a:r>
          <a:endParaRPr lang="es-ES" sz="2000" b="1" kern="1200" dirty="0">
            <a:solidFill>
              <a:schemeClr val="tx1"/>
            </a:solidFill>
          </a:endParaRPr>
        </a:p>
      </dsp:txBody>
      <dsp:txXfrm>
        <a:off x="3565603" y="1437839"/>
        <a:ext cx="2405164" cy="243881"/>
      </dsp:txXfrm>
    </dsp:sp>
    <dsp:sp modelId="{E7AE57C8-7BED-4BFC-AEEA-458ED617BDD9}">
      <dsp:nvSpPr>
        <dsp:cNvPr id="0" name=""/>
        <dsp:cNvSpPr/>
      </dsp:nvSpPr>
      <dsp:spPr>
        <a:xfrm>
          <a:off x="3145"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bg1"/>
              </a:solidFill>
            </a:rPr>
            <a:t>لكن...</a:t>
          </a:r>
          <a:endParaRPr lang="en" sz="2400" b="1" kern="1200" dirty="0">
            <a:solidFill>
              <a:schemeClr val="bg1"/>
            </a:solidFill>
          </a:endParaRPr>
        </a:p>
      </dsp:txBody>
      <dsp:txXfrm>
        <a:off x="3145" y="0"/>
        <a:ext cx="3025422" cy="533479"/>
      </dsp:txXfrm>
    </dsp:sp>
    <dsp:sp modelId="{E0457EA9-81B3-4EFD-BD45-F69A92A48A81}">
      <dsp:nvSpPr>
        <dsp:cNvPr id="0" name=""/>
        <dsp:cNvSpPr/>
      </dsp:nvSpPr>
      <dsp:spPr>
        <a:xfrm>
          <a:off x="305687"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prstClr val="black"/>
              </a:solidFill>
              <a:latin typeface="Aptos" panose="02110004020202020204"/>
              <a:ea typeface="+mn-ea"/>
              <a:cs typeface="+mn-cs"/>
            </a:rPr>
            <a:t>لم ننهر أو ننكسر</a:t>
          </a:r>
          <a:endParaRPr lang="en" sz="2000" b="1" kern="1200" dirty="0">
            <a:solidFill>
              <a:prstClr val="black"/>
            </a:solidFill>
            <a:latin typeface="Aptos" panose="02110004020202020204"/>
            <a:ea typeface="+mn-ea"/>
            <a:cs typeface="+mn-cs"/>
          </a:endParaRPr>
        </a:p>
      </dsp:txBody>
      <dsp:txXfrm>
        <a:off x="313274" y="541109"/>
        <a:ext cx="2405164" cy="243881"/>
      </dsp:txXfrm>
    </dsp:sp>
    <dsp:sp modelId="{75EA5EF2-FBEB-4C81-A73B-23AF18853AE0}">
      <dsp:nvSpPr>
        <dsp:cNvPr id="0" name=""/>
        <dsp:cNvSpPr/>
      </dsp:nvSpPr>
      <dsp:spPr>
        <a:xfrm>
          <a:off x="305687"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prstClr val="black"/>
              </a:solidFill>
              <a:latin typeface="Aptos" panose="02110004020202020204"/>
              <a:ea typeface="+mn-ea"/>
              <a:cs typeface="+mn-cs"/>
            </a:rPr>
            <a:t>لم نيأس</a:t>
          </a:r>
          <a:endParaRPr lang="en" sz="2000" b="1" kern="1200" dirty="0">
            <a:solidFill>
              <a:prstClr val="black"/>
            </a:solidFill>
            <a:latin typeface="Aptos" panose="02110004020202020204"/>
            <a:ea typeface="+mn-ea"/>
            <a:cs typeface="+mn-cs"/>
          </a:endParaRPr>
        </a:p>
      </dsp:txBody>
      <dsp:txXfrm>
        <a:off x="313274" y="840019"/>
        <a:ext cx="2405164" cy="243881"/>
      </dsp:txXfrm>
    </dsp:sp>
    <dsp:sp modelId="{C853E4C3-BBD3-4127-9854-F66980A0323F}">
      <dsp:nvSpPr>
        <dsp:cNvPr id="0" name=""/>
        <dsp:cNvSpPr/>
      </dsp:nvSpPr>
      <dsp:spPr>
        <a:xfrm>
          <a:off x="305687"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prstClr val="black"/>
              </a:solidFill>
              <a:latin typeface="Aptos" panose="02110004020202020204"/>
              <a:ea typeface="+mn-ea"/>
              <a:cs typeface="+mn-cs"/>
            </a:rPr>
            <a:t>لَمْ يَتْرُكْنَا الله</a:t>
          </a:r>
          <a:endParaRPr lang="en" sz="2000" b="1" kern="1200" dirty="0">
            <a:solidFill>
              <a:prstClr val="black"/>
            </a:solidFill>
            <a:latin typeface="Aptos" panose="02110004020202020204"/>
            <a:ea typeface="+mn-ea"/>
            <a:cs typeface="+mn-cs"/>
          </a:endParaRPr>
        </a:p>
      </dsp:txBody>
      <dsp:txXfrm>
        <a:off x="313274" y="1138929"/>
        <a:ext cx="2405164" cy="243881"/>
      </dsp:txXfrm>
    </dsp:sp>
    <dsp:sp modelId="{AB48885F-7674-40A2-8850-B9CEF1C4612B}">
      <dsp:nvSpPr>
        <dsp:cNvPr id="0" name=""/>
        <dsp:cNvSpPr/>
      </dsp:nvSpPr>
      <dsp:spPr>
        <a:xfrm>
          <a:off x="305687"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prstClr val="black"/>
              </a:solidFill>
              <a:latin typeface="Aptos" panose="02110004020202020204"/>
              <a:ea typeface="+mn-ea"/>
              <a:cs typeface="+mn-cs"/>
            </a:rPr>
            <a:t>لَمْ نُدَمَّرْ</a:t>
          </a:r>
          <a:endParaRPr lang="es-ES" sz="2000" b="1" kern="1200" dirty="0">
            <a:solidFill>
              <a:prstClr val="black"/>
            </a:solidFill>
            <a:latin typeface="Aptos" panose="02110004020202020204"/>
            <a:ea typeface="+mn-ea"/>
            <a:cs typeface="+mn-cs"/>
          </a:endParaRPr>
        </a:p>
      </dsp:txBody>
      <dsp:txXfrm>
        <a:off x="313274"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0" y="2849"/>
          <a:ext cx="6833419" cy="743573"/>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rPr>
            <a:t>المسيح أعطى حياته بدافع المحبة. هذا يجبرنا على أن نعيش من أجله</a:t>
          </a:r>
          <a:br>
            <a:rPr lang="es-ES" sz="2000" b="1" kern="1200" dirty="0">
              <a:solidFill>
                <a:schemeClr val="tx1"/>
              </a:solidFill>
            </a:rPr>
          </a:br>
          <a:r>
            <a:rPr lang="ar-SA" sz="2000" b="1" kern="1200" dirty="0">
              <a:solidFill>
                <a:schemeClr val="tx1"/>
              </a:solidFill>
            </a:rPr>
            <a:t>(2 كورنثوس </a:t>
          </a:r>
          <a:r>
            <a:rPr lang="fr-FR" sz="2000" b="1" kern="1200" dirty="0">
              <a:solidFill>
                <a:schemeClr val="tx1"/>
              </a:solidFill>
            </a:rPr>
            <a:t>14:5</a:t>
          </a:r>
          <a:r>
            <a:rPr lang="ar-SA" sz="2000" b="1" kern="1200" dirty="0">
              <a:solidFill>
                <a:schemeClr val="tx1"/>
              </a:solidFill>
            </a:rPr>
            <a:t>-</a:t>
          </a:r>
          <a:r>
            <a:rPr lang="fr-FR" sz="2000" b="1" kern="1200" dirty="0">
              <a:solidFill>
                <a:schemeClr val="tx1"/>
              </a:solidFill>
            </a:rPr>
            <a:t>15</a:t>
          </a:r>
          <a:r>
            <a:rPr lang="ar-SA" sz="2000" b="1" kern="1200" dirty="0">
              <a:solidFill>
                <a:schemeClr val="tx1"/>
              </a:solidFill>
            </a:rPr>
            <a:t>).</a:t>
          </a:r>
          <a:endParaRPr lang="en" sz="2000" b="1" kern="1200" dirty="0">
            <a:solidFill>
              <a:schemeClr val="tx1"/>
            </a:solidFill>
          </a:endParaRPr>
        </a:p>
      </dsp:txBody>
      <dsp:txXfrm>
        <a:off x="21779" y="24628"/>
        <a:ext cx="6789861" cy="700015"/>
      </dsp:txXfrm>
    </dsp:sp>
    <dsp:sp modelId="{DB3D5ACA-A90D-4EF9-B065-B191C6E7E41F}">
      <dsp:nvSpPr>
        <dsp:cNvPr id="0" name=""/>
        <dsp:cNvSpPr/>
      </dsp:nvSpPr>
      <dsp:spPr>
        <a:xfrm rot="5400000">
          <a:off x="3325610" y="758570"/>
          <a:ext cx="182198" cy="218638"/>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1119" y="776790"/>
        <a:ext cx="131182" cy="127539"/>
      </dsp:txXfrm>
    </dsp:sp>
    <dsp:sp modelId="{4EFBA462-31F0-41BD-84BE-E6F7F2355A0B}">
      <dsp:nvSpPr>
        <dsp:cNvPr id="0" name=""/>
        <dsp:cNvSpPr/>
      </dsp:nvSpPr>
      <dsp:spPr>
        <a:xfrm>
          <a:off x="0" y="989354"/>
          <a:ext cx="6833419" cy="743573"/>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rPr>
            <a:t>«لقد جعلنا المسيح خليقة جديدة، ولذلك يدفعنا هذا إلى ترك حياتنا القديمة والعيش بطريقة جديدة مع المسيح.»</a:t>
          </a:r>
          <a:r>
            <a:rPr lang="en" sz="2000" b="1" kern="1200" dirty="0">
              <a:solidFill>
                <a:schemeClr val="tx1"/>
              </a:solidFill>
            </a:rPr>
            <a:t> </a:t>
          </a:r>
          <a:r>
            <a:rPr lang="ar-SA" sz="2000" b="1" kern="1200" dirty="0">
              <a:solidFill>
                <a:schemeClr val="tx1"/>
              </a:solidFill>
            </a:rPr>
            <a:t>(2 </a:t>
          </a:r>
          <a:r>
            <a:rPr lang="ar-SA" sz="2000" b="1" kern="1200" dirty="0" err="1">
              <a:solidFill>
                <a:schemeClr val="tx1"/>
              </a:solidFill>
            </a:rPr>
            <a:t>كورنثوس</a:t>
          </a:r>
          <a:r>
            <a:rPr lang="ar-SA" sz="2000" b="1" kern="1200" dirty="0">
              <a:solidFill>
                <a:schemeClr val="tx1"/>
              </a:solidFill>
            </a:rPr>
            <a:t> </a:t>
          </a:r>
          <a:r>
            <a:rPr lang="fr-FR" sz="2000" b="1" kern="1200" dirty="0">
              <a:solidFill>
                <a:schemeClr val="tx1"/>
              </a:solidFill>
            </a:rPr>
            <a:t>17:5</a:t>
          </a:r>
          <a:r>
            <a:rPr lang="ar-SA" sz="2000" b="1" kern="1200" dirty="0">
              <a:solidFill>
                <a:schemeClr val="tx1"/>
              </a:solidFill>
            </a:rPr>
            <a:t>)</a:t>
          </a:r>
          <a:endParaRPr lang="en" sz="2000" b="1" kern="1200" dirty="0">
            <a:solidFill>
              <a:schemeClr val="tx1"/>
            </a:solidFill>
          </a:endParaRPr>
        </a:p>
      </dsp:txBody>
      <dsp:txXfrm>
        <a:off x="21779" y="1011133"/>
        <a:ext cx="6789861" cy="700015"/>
      </dsp:txXfrm>
    </dsp:sp>
    <dsp:sp modelId="{5B2041E2-8AF5-482E-AB01-7E0BE170D973}">
      <dsp:nvSpPr>
        <dsp:cNvPr id="0" name=""/>
        <dsp:cNvSpPr/>
      </dsp:nvSpPr>
      <dsp:spPr>
        <a:xfrm rot="5400000">
          <a:off x="3325610" y="1745074"/>
          <a:ext cx="182198" cy="218638"/>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1119" y="1763294"/>
        <a:ext cx="131182" cy="127539"/>
      </dsp:txXfrm>
    </dsp:sp>
    <dsp:sp modelId="{93E51E63-7FE4-4C4B-A4D2-1E0A8EF01C51}">
      <dsp:nvSpPr>
        <dsp:cNvPr id="0" name=""/>
        <dsp:cNvSpPr/>
      </dsp:nvSpPr>
      <dsp:spPr>
        <a:xfrm>
          <a:off x="0" y="1975859"/>
          <a:ext cx="6833419" cy="652780"/>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المسيح قد صلحنا مع الله. وهذا يجبرنا على أن نكون سفراء للمصالحة</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 </a:t>
          </a:r>
          <a:r>
            <a:rPr lang="ar-SA" sz="2000" b="1" kern="1200" dirty="0">
              <a:solidFill>
                <a:schemeClr val="bg1"/>
              </a:solidFill>
            </a:rPr>
            <a:t>(2 </a:t>
          </a:r>
          <a:r>
            <a:rPr lang="ar-SA" sz="2000" b="1" kern="1200" dirty="0" err="1">
              <a:solidFill>
                <a:schemeClr val="bg1"/>
              </a:solidFill>
            </a:rPr>
            <a:t>كورنثوس</a:t>
          </a:r>
          <a:r>
            <a:rPr lang="ar-SA" sz="2000" b="1" kern="1200" dirty="0">
              <a:solidFill>
                <a:schemeClr val="bg1"/>
              </a:solidFill>
            </a:rPr>
            <a:t> </a:t>
          </a:r>
          <a:r>
            <a:rPr lang="fr-FR" sz="2000" b="1" kern="1200" dirty="0">
              <a:solidFill>
                <a:schemeClr val="bg1"/>
              </a:solidFill>
            </a:rPr>
            <a:t>18:5</a:t>
          </a:r>
          <a:r>
            <a:rPr lang="ar-SA" sz="2000" b="1" kern="1200" dirty="0">
              <a:solidFill>
                <a:schemeClr val="bg1"/>
              </a:solidFill>
            </a:rPr>
            <a:t>-</a:t>
          </a:r>
          <a:r>
            <a:rPr lang="fr-FR" sz="2000" b="1" kern="1200" dirty="0">
              <a:solidFill>
                <a:schemeClr val="bg1"/>
              </a:solidFill>
            </a:rPr>
            <a:t>20</a:t>
          </a:r>
          <a:r>
            <a:rPr lang="ar-SA" sz="2000" b="1" kern="1200" dirty="0">
              <a:solidFill>
                <a:schemeClr val="bg1"/>
              </a:solidFill>
            </a:rPr>
            <a:t>).</a:t>
          </a:r>
          <a:endParaRPr lang="en" sz="2000" b="1" kern="1200" dirty="0">
            <a:solidFill>
              <a:schemeClr val="bg1"/>
            </a:solidFill>
            <a:effectLst>
              <a:outerShdw blurRad="38100" dist="38100" dir="2700000" algn="tl">
                <a:srgbClr val="000000">
                  <a:alpha val="43137"/>
                </a:srgbClr>
              </a:outerShdw>
            </a:effectLst>
          </a:endParaRPr>
        </a:p>
      </dsp:txBody>
      <dsp:txXfrm>
        <a:off x="19119" y="1994978"/>
        <a:ext cx="6795181" cy="6145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a:off x="0"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76200" rIns="162659"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rPr>
            <a:t>تحمل الصعوبات (2 </a:t>
          </a:r>
          <a:r>
            <a:rPr lang="ar-SA" sz="2000" b="1" kern="1200" dirty="0" err="1">
              <a:solidFill>
                <a:schemeClr val="tx1"/>
              </a:solidFill>
            </a:rPr>
            <a:t>كورنثوس</a:t>
          </a:r>
          <a:r>
            <a:rPr lang="ar-SA" sz="2000" b="1" kern="1200" dirty="0">
              <a:solidFill>
                <a:schemeClr val="tx1"/>
              </a:solidFill>
            </a:rPr>
            <a:t> </a:t>
          </a:r>
          <a:r>
            <a:rPr lang="fr-FR" sz="2000" b="1" kern="1200" dirty="0">
              <a:solidFill>
                <a:schemeClr val="tx1"/>
              </a:solidFill>
            </a:rPr>
            <a:t>4:6</a:t>
          </a:r>
          <a:r>
            <a:rPr lang="ar-SA" sz="2000" b="1" kern="1200" dirty="0">
              <a:solidFill>
                <a:schemeClr val="tx1"/>
              </a:solidFill>
            </a:rPr>
            <a:t>-</a:t>
          </a:r>
          <a:r>
            <a:rPr lang="fr-FR" sz="2000" b="1" kern="1200" dirty="0">
              <a:solidFill>
                <a:schemeClr val="tx1"/>
              </a:solidFill>
            </a:rPr>
            <a:t>5</a:t>
          </a:r>
          <a:r>
            <a:rPr lang="ar-SA" sz="2000" b="1" kern="1200" dirty="0">
              <a:solidFill>
                <a:schemeClr val="tx1"/>
              </a:solidFill>
            </a:rPr>
            <a:t>)</a:t>
          </a:r>
          <a:endParaRPr lang="en" sz="2000" b="1" kern="1200" dirty="0">
            <a:solidFill>
              <a:schemeClr val="tx1"/>
            </a:solidFill>
          </a:endParaRPr>
        </a:p>
      </dsp:txBody>
      <dsp:txXfrm>
        <a:off x="0" y="1202"/>
        <a:ext cx="6851549" cy="368865"/>
      </dsp:txXfrm>
    </dsp:sp>
    <dsp:sp modelId="{79904BE4-3EA1-467C-8C11-21D6E331142E}">
      <dsp:nvSpPr>
        <dsp:cNvPr id="0" name=""/>
        <dsp:cNvSpPr/>
      </dsp:nvSpPr>
      <dsp:spPr>
        <a:xfrm flipH="1">
          <a:off x="6623488"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a:off x="0"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76200" rIns="162659" bIns="76200" numCol="1" spcCol="1270" anchor="ctr" anchorCtr="0">
          <a:noAutofit/>
        </a:bodyPr>
        <a:lstStyle/>
        <a:p>
          <a:pPr marL="0" lvl="0" indent="0" algn="ctr" defTabSz="889000" rtl="1">
            <a:lnSpc>
              <a:spcPct val="90000"/>
            </a:lnSpc>
            <a:spcBef>
              <a:spcPct val="0"/>
            </a:spcBef>
            <a:spcAft>
              <a:spcPct val="35000"/>
            </a:spcAft>
            <a:buNone/>
          </a:pPr>
          <a:r>
            <a:rPr lang="ar-SA" sz="2000" b="1" kern="1200">
              <a:solidFill>
                <a:schemeClr val="tx1"/>
              </a:solidFill>
            </a:rPr>
            <a:t>ليحمل ثمرة الروح (2 كورنثوس 6:6)</a:t>
          </a:r>
          <a:endParaRPr lang="en" sz="2000" b="1" kern="1200" dirty="0">
            <a:solidFill>
              <a:schemeClr val="tx1"/>
            </a:solidFill>
          </a:endParaRPr>
        </a:p>
      </dsp:txBody>
      <dsp:txXfrm>
        <a:off x="0" y="480177"/>
        <a:ext cx="6851549" cy="368865"/>
      </dsp:txXfrm>
    </dsp:sp>
    <dsp:sp modelId="{E68F01B2-6202-4E90-87C1-4DB2C6FD563A}">
      <dsp:nvSpPr>
        <dsp:cNvPr id="0" name=""/>
        <dsp:cNvSpPr/>
      </dsp:nvSpPr>
      <dsp:spPr>
        <a:xfrm flipH="1">
          <a:off x="6623488"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a:off x="0"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76200" rIns="162659"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rPr>
            <a:t>لنكون صادقين وعادلين (2 </a:t>
          </a:r>
          <a:r>
            <a:rPr lang="ar-SA" sz="2000" b="1" kern="1200" dirty="0" err="1">
              <a:solidFill>
                <a:schemeClr val="tx1"/>
              </a:solidFill>
            </a:rPr>
            <a:t>كورنثوس</a:t>
          </a:r>
          <a:r>
            <a:rPr lang="fr-FR" sz="2000" b="1" kern="1200" dirty="0">
              <a:solidFill>
                <a:schemeClr val="tx1"/>
              </a:solidFill>
            </a:rPr>
            <a:t>7:6 </a:t>
          </a:r>
          <a:r>
            <a:rPr lang="ar-SA" sz="2000" b="1" kern="1200" dirty="0">
              <a:solidFill>
                <a:schemeClr val="tx1"/>
              </a:solidFill>
            </a:rPr>
            <a:t>)</a:t>
          </a:r>
          <a:endParaRPr lang="en" sz="2000" b="1" kern="1200" dirty="0">
            <a:solidFill>
              <a:schemeClr val="tx1"/>
            </a:solidFill>
          </a:endParaRPr>
        </a:p>
      </dsp:txBody>
      <dsp:txXfrm>
        <a:off x="0" y="959151"/>
        <a:ext cx="6851549" cy="368865"/>
      </dsp:txXfrm>
    </dsp:sp>
    <dsp:sp modelId="{3FFDF7A2-9E8E-42F2-AB2A-7B0A61FA3D02}">
      <dsp:nvSpPr>
        <dsp:cNvPr id="0" name=""/>
        <dsp:cNvSpPr/>
      </dsp:nvSpPr>
      <dsp:spPr>
        <a:xfrm flipH="1">
          <a:off x="6623488"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a:off x="0"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76200" rIns="162659"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rPr>
            <a:t>الثبات في أي ظرف (2 </a:t>
          </a:r>
          <a:r>
            <a:rPr lang="ar-SA" sz="2000" b="1" kern="1200" dirty="0" err="1">
              <a:solidFill>
                <a:schemeClr val="tx1"/>
              </a:solidFill>
            </a:rPr>
            <a:t>كورنثوس</a:t>
          </a:r>
          <a:r>
            <a:rPr lang="ar-SA" sz="2000" b="1" kern="1200" dirty="0">
              <a:solidFill>
                <a:schemeClr val="tx1"/>
              </a:solidFill>
            </a:rPr>
            <a:t> </a:t>
          </a:r>
          <a:r>
            <a:rPr lang="fr-FR" sz="2000" b="1" kern="1200" dirty="0">
              <a:solidFill>
                <a:schemeClr val="tx1"/>
              </a:solidFill>
            </a:rPr>
            <a:t>8:6</a:t>
          </a:r>
          <a:r>
            <a:rPr lang="ar-SA" sz="2000" b="1" kern="1200" dirty="0">
              <a:solidFill>
                <a:schemeClr val="tx1"/>
              </a:solidFill>
            </a:rPr>
            <a:t>-10)</a:t>
          </a:r>
          <a:endParaRPr lang="en" sz="2000" b="1" kern="1200" dirty="0">
            <a:solidFill>
              <a:schemeClr val="tx1"/>
            </a:solidFill>
          </a:endParaRPr>
        </a:p>
      </dsp:txBody>
      <dsp:txXfrm>
        <a:off x="0" y="1438126"/>
        <a:ext cx="6799054" cy="578845"/>
      </dsp:txXfrm>
    </dsp:sp>
    <dsp:sp modelId="{E990696D-941A-4BDF-8259-524C7D2BA339}">
      <dsp:nvSpPr>
        <dsp:cNvPr id="0" name=""/>
        <dsp:cNvSpPr/>
      </dsp:nvSpPr>
      <dsp:spPr>
        <a:xfrm flipH="1">
          <a:off x="6549708"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a:off x="0"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76200" rIns="162659"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rPr>
            <a:t>فتح قلوبنا للآخرين (2 </a:t>
          </a:r>
          <a:r>
            <a:rPr lang="ar-SA" sz="2000" b="1" kern="1200" dirty="0" err="1">
              <a:solidFill>
                <a:schemeClr val="tx1"/>
              </a:solidFill>
            </a:rPr>
            <a:t>كورنثوس</a:t>
          </a:r>
          <a:r>
            <a:rPr lang="ar-SA" sz="2000" b="1" kern="1200" dirty="0">
              <a:solidFill>
                <a:schemeClr val="tx1"/>
              </a:solidFill>
            </a:rPr>
            <a:t> </a:t>
          </a:r>
          <a:r>
            <a:rPr lang="fr-FR" sz="2000" b="1" kern="1200" dirty="0">
              <a:solidFill>
                <a:schemeClr val="tx1"/>
              </a:solidFill>
            </a:rPr>
            <a:t>11:6</a:t>
          </a:r>
          <a:r>
            <a:rPr lang="ar-SA" sz="2000" b="1" kern="1200" dirty="0">
              <a:solidFill>
                <a:schemeClr val="tx1"/>
              </a:solidFill>
            </a:rPr>
            <a:t>-13)</a:t>
          </a:r>
          <a:endParaRPr lang="en" sz="2000" b="1" kern="1200" dirty="0">
            <a:solidFill>
              <a:schemeClr val="tx1"/>
            </a:solidFill>
          </a:endParaRPr>
        </a:p>
      </dsp:txBody>
      <dsp:txXfrm>
        <a:off x="0" y="2127081"/>
        <a:ext cx="6851549" cy="368865"/>
      </dsp:txXfrm>
    </dsp:sp>
    <dsp:sp modelId="{C68AB9F9-BA63-4FCA-B987-B232B3A01648}">
      <dsp:nvSpPr>
        <dsp:cNvPr id="0" name=""/>
        <dsp:cNvSpPr/>
      </dsp:nvSpPr>
      <dsp:spPr>
        <a:xfrm flipH="1">
          <a:off x="6623488"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a:off x="0"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76200" rIns="162659"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solidFill>
                <a:schemeClr val="tx1"/>
              </a:solidFill>
            </a:rPr>
            <a:t>لنفصل أنفسنا عن التأثير الضار للغير مؤمنين (2 </a:t>
          </a:r>
          <a:r>
            <a:rPr lang="ar-SA" sz="2000" b="1" kern="1200" dirty="0" err="1">
              <a:solidFill>
                <a:schemeClr val="tx1"/>
              </a:solidFill>
            </a:rPr>
            <a:t>كورنثوس</a:t>
          </a:r>
          <a:r>
            <a:rPr lang="ar-SA" sz="2000" b="1" kern="1200" dirty="0">
              <a:solidFill>
                <a:schemeClr val="tx1"/>
              </a:solidFill>
            </a:rPr>
            <a:t> </a:t>
          </a:r>
          <a:r>
            <a:rPr lang="fr-FR" sz="2000" b="1" kern="1200" dirty="0">
              <a:solidFill>
                <a:schemeClr val="tx1"/>
              </a:solidFill>
            </a:rPr>
            <a:t>14:6</a:t>
          </a:r>
          <a:r>
            <a:rPr lang="ar-SA" sz="2000" b="1" kern="1200" dirty="0">
              <a:solidFill>
                <a:schemeClr val="tx1"/>
              </a:solidFill>
            </a:rPr>
            <a:t>-15)</a:t>
          </a:r>
          <a:endParaRPr lang="en" sz="2000" b="1" kern="1200" dirty="0">
            <a:solidFill>
              <a:schemeClr val="tx1"/>
            </a:solidFill>
          </a:endParaRPr>
        </a:p>
      </dsp:txBody>
      <dsp:txXfrm>
        <a:off x="0" y="2606055"/>
        <a:ext cx="6799054" cy="578845"/>
      </dsp:txXfrm>
    </dsp:sp>
    <dsp:sp modelId="{5F452347-F09D-45D8-B426-1599978D50DC}">
      <dsp:nvSpPr>
        <dsp:cNvPr id="0" name=""/>
        <dsp:cNvSpPr/>
      </dsp:nvSpPr>
      <dsp:spPr>
        <a:xfrm flipH="1">
          <a:off x="6549708"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98404"/>
          <a:ext cx="4724399" cy="149625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r" defTabSz="889000" rtl="1">
            <a:lnSpc>
              <a:spcPct val="90000"/>
            </a:lnSpc>
            <a:spcBef>
              <a:spcPct val="0"/>
            </a:spcBef>
            <a:spcAft>
              <a:spcPct val="15000"/>
            </a:spcAft>
            <a:buClr>
              <a:schemeClr val="accent5">
                <a:lumMod val="75000"/>
              </a:schemeClr>
            </a:buClr>
            <a:buChar char="•"/>
          </a:pPr>
          <a:r>
            <a:rPr lang="ar-SA" sz="2000" b="1" kern="1200" dirty="0"/>
            <a:t>اخرجوا من أماكن الخطيئة</a:t>
          </a:r>
          <a:endParaRPr lang="en" sz="2000" b="1" kern="1200" dirty="0"/>
        </a:p>
        <a:p>
          <a:pPr marL="228600" lvl="1" indent="-228600" algn="r" defTabSz="889000" rtl="1">
            <a:lnSpc>
              <a:spcPct val="90000"/>
            </a:lnSpc>
            <a:spcBef>
              <a:spcPct val="0"/>
            </a:spcBef>
            <a:spcAft>
              <a:spcPct val="15000"/>
            </a:spcAft>
            <a:buClr>
              <a:schemeClr val="accent5">
                <a:lumMod val="75000"/>
              </a:schemeClr>
            </a:buClr>
            <a:buChar char="•"/>
          </a:pPr>
          <a:r>
            <a:rPr lang="ar-SA" sz="2000" b="1" kern="1200"/>
            <a:t>افصلوا أنفسكم عن الخطاة</a:t>
          </a:r>
          <a:endParaRPr lang="en" sz="2000" b="1" kern="1200" dirty="0"/>
        </a:p>
        <a:p>
          <a:pPr marL="228600" lvl="1" indent="-228600" algn="r" defTabSz="889000" rtl="1">
            <a:lnSpc>
              <a:spcPct val="90000"/>
            </a:lnSpc>
            <a:spcBef>
              <a:spcPct val="0"/>
            </a:spcBef>
            <a:spcAft>
              <a:spcPct val="15000"/>
            </a:spcAft>
            <a:buClr>
              <a:schemeClr val="accent5">
                <a:lumMod val="75000"/>
              </a:schemeClr>
            </a:buClr>
            <a:buChar char="•"/>
          </a:pPr>
          <a:r>
            <a:rPr lang="ar-SA" sz="2000" b="1" kern="1200" dirty="0"/>
            <a:t>لا تلمسوا ما هو ناجس</a:t>
          </a:r>
          <a:endParaRPr lang="en" sz="2000" b="1" kern="1200" dirty="0"/>
        </a:p>
      </dsp:txBody>
      <dsp:txXfrm>
        <a:off x="0" y="298404"/>
        <a:ext cx="4724399" cy="1496250"/>
      </dsp:txXfrm>
    </dsp:sp>
    <dsp:sp modelId="{8CA31D7B-4932-4101-A40D-C4E41FBF3C33}">
      <dsp:nvSpPr>
        <dsp:cNvPr id="0" name=""/>
        <dsp:cNvSpPr/>
      </dsp:nvSpPr>
      <dsp:spPr>
        <a:xfrm>
          <a:off x="1181099" y="17964"/>
          <a:ext cx="3307080"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r" defTabSz="1066800" rtl="1">
            <a:lnSpc>
              <a:spcPct val="90000"/>
            </a:lnSpc>
            <a:spcBef>
              <a:spcPct val="0"/>
            </a:spcBef>
            <a:spcAft>
              <a:spcPct val="35000"/>
            </a:spcAft>
            <a:buNone/>
          </a:pPr>
          <a:r>
            <a:rPr lang="ar-SA" sz="2400" b="1" kern="1200" dirty="0"/>
            <a:t>الدعوى</a:t>
          </a:r>
          <a:endParaRPr lang="en" sz="2400" b="1" kern="1200" dirty="0"/>
        </a:p>
      </dsp:txBody>
      <dsp:txXfrm>
        <a:off x="1208479" y="45344"/>
        <a:ext cx="3252320" cy="506120"/>
      </dsp:txXfrm>
    </dsp:sp>
    <dsp:sp modelId="{0B77B9BE-14BF-4E81-B518-2EB7008C0C27}">
      <dsp:nvSpPr>
        <dsp:cNvPr id="0" name=""/>
        <dsp:cNvSpPr/>
      </dsp:nvSpPr>
      <dsp:spPr>
        <a:xfrm>
          <a:off x="0" y="2195658"/>
          <a:ext cx="4724399" cy="21546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r" defTabSz="889000" rtl="1">
            <a:lnSpc>
              <a:spcPct val="90000"/>
            </a:lnSpc>
            <a:spcBef>
              <a:spcPct val="0"/>
            </a:spcBef>
            <a:spcAft>
              <a:spcPct val="15000"/>
            </a:spcAft>
            <a:buClr>
              <a:schemeClr val="accent6">
                <a:lumMod val="50000"/>
              </a:schemeClr>
            </a:buClr>
            <a:buChar char="•"/>
          </a:pPr>
          <a:r>
            <a:rPr lang="ar-SA" sz="2000" b="1" kern="1200" dirty="0"/>
            <a:t>سأعيش معك</a:t>
          </a:r>
          <a:endParaRPr lang="en" sz="2000" b="1" kern="1200" dirty="0"/>
        </a:p>
        <a:p>
          <a:pPr marL="228600" lvl="1" indent="-228600" algn="r" defTabSz="889000" rtl="1">
            <a:lnSpc>
              <a:spcPct val="90000"/>
            </a:lnSpc>
            <a:spcBef>
              <a:spcPct val="0"/>
            </a:spcBef>
            <a:spcAft>
              <a:spcPct val="15000"/>
            </a:spcAft>
            <a:buClr>
              <a:schemeClr val="accent6">
                <a:lumMod val="50000"/>
              </a:schemeClr>
            </a:buClr>
            <a:buChar char="•"/>
          </a:pPr>
          <a:r>
            <a:rPr lang="ar-SA" sz="2000" b="1" kern="1200" dirty="0"/>
            <a:t>سأكون إلهك</a:t>
          </a:r>
          <a:endParaRPr lang="en" sz="2000" b="1" kern="1200" dirty="0"/>
        </a:p>
        <a:p>
          <a:pPr marL="228600" lvl="1" indent="-228600" algn="r" defTabSz="889000" rtl="1">
            <a:lnSpc>
              <a:spcPct val="90000"/>
            </a:lnSpc>
            <a:spcBef>
              <a:spcPct val="0"/>
            </a:spcBef>
            <a:spcAft>
              <a:spcPct val="15000"/>
            </a:spcAft>
            <a:buClr>
              <a:schemeClr val="accent6">
                <a:lumMod val="50000"/>
              </a:schemeClr>
            </a:buClr>
            <a:buChar char="•"/>
          </a:pPr>
          <a:r>
            <a:rPr lang="ar-SA" sz="2000" b="1" kern="1200" dirty="0"/>
            <a:t>ستكونون شعبي</a:t>
          </a:r>
          <a:endParaRPr lang="en" sz="2000" b="1" kern="1200" dirty="0"/>
        </a:p>
        <a:p>
          <a:pPr marL="228600" lvl="1" indent="-228600" algn="r" defTabSz="889000" rtl="1">
            <a:lnSpc>
              <a:spcPct val="90000"/>
            </a:lnSpc>
            <a:spcBef>
              <a:spcPct val="0"/>
            </a:spcBef>
            <a:spcAft>
              <a:spcPct val="15000"/>
            </a:spcAft>
            <a:buClr>
              <a:schemeClr val="accent6">
                <a:lumMod val="50000"/>
              </a:schemeClr>
            </a:buClr>
            <a:buChar char="•"/>
          </a:pPr>
          <a:r>
            <a:rPr lang="ar-SA" sz="2000" b="1" kern="1200" dirty="0"/>
            <a:t>سأستقبلك</a:t>
          </a:r>
          <a:endParaRPr lang="en" sz="2000" b="1" kern="1200" dirty="0"/>
        </a:p>
        <a:p>
          <a:pPr marL="228600" lvl="1" indent="-228600" algn="r" defTabSz="889000" rtl="1">
            <a:lnSpc>
              <a:spcPct val="90000"/>
            </a:lnSpc>
            <a:spcBef>
              <a:spcPct val="0"/>
            </a:spcBef>
            <a:spcAft>
              <a:spcPct val="15000"/>
            </a:spcAft>
            <a:buClr>
              <a:schemeClr val="accent6">
                <a:lumMod val="50000"/>
              </a:schemeClr>
            </a:buClr>
            <a:buChar char="•"/>
          </a:pPr>
          <a:r>
            <a:rPr lang="ar-SA" sz="2000" b="1" kern="1200" dirty="0"/>
            <a:t>سأكون أبا لك</a:t>
          </a:r>
          <a:endParaRPr lang="en" sz="2000" b="1" kern="1200" dirty="0"/>
        </a:p>
      </dsp:txBody>
      <dsp:txXfrm>
        <a:off x="0" y="2195658"/>
        <a:ext cx="4724399" cy="2154600"/>
      </dsp:txXfrm>
    </dsp:sp>
    <dsp:sp modelId="{10D1A03A-6952-4C5D-9531-7BD8145E38A2}">
      <dsp:nvSpPr>
        <dsp:cNvPr id="0" name=""/>
        <dsp:cNvSpPr/>
      </dsp:nvSpPr>
      <dsp:spPr>
        <a:xfrm>
          <a:off x="1181099" y="1897254"/>
          <a:ext cx="3307080" cy="56088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r" defTabSz="1066800" rtl="1">
            <a:lnSpc>
              <a:spcPct val="90000"/>
            </a:lnSpc>
            <a:spcBef>
              <a:spcPct val="0"/>
            </a:spcBef>
            <a:spcAft>
              <a:spcPct val="35000"/>
            </a:spcAft>
            <a:buNone/>
          </a:pPr>
          <a:r>
            <a:rPr lang="ar-SA" sz="2400" b="1" kern="1200" dirty="0"/>
            <a:t>النتائج</a:t>
          </a:r>
          <a:endParaRPr lang="en" sz="2400" b="1" kern="1200" dirty="0"/>
        </a:p>
      </dsp:txBody>
      <dsp:txXfrm>
        <a:off x="1208479" y="1924634"/>
        <a:ext cx="3252320"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2945400"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 modelId="{FABB1DBC-9396-4BEA-9014-DE353D59D6F0}">
      <dsp:nvSpPr>
        <dsp:cNvPr id="0" name=""/>
        <dsp:cNvSpPr/>
      </dsp:nvSpPr>
      <dsp:spPr>
        <a:xfrm>
          <a:off x="1968124"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C15E7034-C7F8-4CCB-8B59-A9FA072C0D19}">
      <dsp:nvSpPr>
        <dsp:cNvPr id="0" name=""/>
        <dsp:cNvSpPr/>
      </dsp:nvSpPr>
      <dsp:spPr>
        <a:xfrm>
          <a:off x="990847"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91CACE5B-F3BA-49B8-982E-A7F1E8F82B84}">
      <dsp:nvSpPr>
        <dsp:cNvPr id="0" name=""/>
        <dsp:cNvSpPr/>
      </dsp:nvSpPr>
      <dsp:spPr>
        <a:xfrm flipH="1">
          <a:off x="13571"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02/09/2026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02/09/2026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02/09/2026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02/09/2026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02/09/2026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02/09/2026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02/09/2026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02/09/2026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02/09/2026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02/09/2026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02/09/2026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02/09/2026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02/09/2026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02/09/2026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e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image" Target="../media/image33.jpeg"/><Relationship Id="rId13" Type="http://schemas.microsoft.com/office/2007/relationships/diagramDrawing" Target="../diagrams/drawing4.xml"/><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diagramColors" Target="../diagrams/colors4.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QuickStyle" Target="../diagrams/quickStyle4.xml"/><Relationship Id="rId5" Type="http://schemas.openxmlformats.org/officeDocument/2006/relationships/diagramQuickStyle" Target="../diagrams/quickStyle3.xml"/><Relationship Id="rId10" Type="http://schemas.openxmlformats.org/officeDocument/2006/relationships/diagramLayout" Target="../diagrams/layout4.xml"/><Relationship Id="rId4" Type="http://schemas.openxmlformats.org/officeDocument/2006/relationships/diagramLayout" Target="../diagrams/layout3.xml"/><Relationship Id="rId9"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96519" y="5023184"/>
            <a:ext cx="6257925" cy="923330"/>
          </a:xfrm>
          <a:prstGeom prst="rect">
            <a:avLst/>
          </a:prstGeom>
          <a:noFill/>
        </p:spPr>
        <p:txBody>
          <a:bodyPr wrap="square" rtlCol="0">
            <a:spAutoFit/>
          </a:bodyPr>
          <a:lstStyle/>
          <a:p>
            <a:pPr rtl="1"/>
            <a:r>
              <a:rPr lang="ar-SA" sz="5400" b="1" dirty="0">
                <a:ln w="6600">
                  <a:solidFill>
                    <a:schemeClr val="accent2"/>
                  </a:solidFill>
                  <a:prstDash val="solid"/>
                </a:ln>
                <a:solidFill>
                  <a:srgbClr val="FFFFFF"/>
                </a:solidFill>
                <a:effectLst>
                  <a:outerShdw dist="38100" dir="2700000" algn="tl" rotWithShape="0">
                    <a:schemeClr val="accent2"/>
                  </a:outerShdw>
                </a:effectLst>
              </a:rPr>
              <a:t>الخدمة المسيحية الأصيلة</a:t>
            </a:r>
            <a:endParaRPr lang="en" sz="5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1222601"/>
            <a:ext cx="1513047" cy="646331"/>
          </a:xfrm>
          <a:prstGeom prst="rect">
            <a:avLst/>
          </a:prstGeom>
          <a:noFill/>
        </p:spPr>
        <p:txBody>
          <a:bodyPr wrap="square" rtlCol="0">
            <a:spAutoFit/>
            <a:scene3d>
              <a:camera prst="isometricOffAxis2Left"/>
              <a:lightRig rig="threePt" dir="t"/>
            </a:scene3d>
            <a:sp3d/>
          </a:bodyPr>
          <a:lstStyle/>
          <a:p>
            <a:pPr algn="ctr" rtl="1"/>
            <a:r>
              <a:rPr lang="ar-SA" b="1">
                <a:solidFill>
                  <a:srgbClr val="543F22"/>
                </a:solidFill>
              </a:rPr>
              <a:t>الدرس 10 ليوم 5 سبتمبر 2026</a:t>
            </a:r>
            <a:endParaRPr lang="en" b="1" dirty="0">
              <a:solidFill>
                <a:srgbClr val="543F22"/>
              </a:solidFill>
            </a:endParaRP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856553" y="2641272"/>
            <a:ext cx="10702413" cy="2143432"/>
          </a:xfrm>
          <a:prstGeom prst="rect">
            <a:avLst/>
          </a:prstGeom>
          <a:noFill/>
        </p:spPr>
        <p:txBody>
          <a:bodyPr wrap="square">
            <a:prstTxWarp prst="textTriangleInverted">
              <a:avLst/>
            </a:prstTxWarp>
            <a:spAutoFit/>
          </a:bodyPr>
          <a:lstStyle/>
          <a:p>
            <a:pPr algn="ctr" rtl="1"/>
            <a:r>
              <a:rPr lang="ar-SA" sz="6000" b="1">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نتيجة الجهود المشتركة</a:t>
            </a:r>
            <a:endPar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rtl="1"/>
            <a:r>
              <a:rPr lang="ar-SA"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الراحة والفرح</a:t>
            </a:r>
            <a:endPar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endParaRP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rtl="1"/>
            <a:r>
              <a:rPr lang="en" b="1" dirty="0">
                <a:solidFill>
                  <a:schemeClr val="accent2">
                    <a:lumMod val="50000"/>
                  </a:schemeClr>
                </a:solidFill>
                <a:latin typeface="Comic Sans MS" panose="030F0702030302020204" pitchFamily="66" charset="0"/>
              </a:rPr>
              <a:t>“</a:t>
            </a:r>
            <a:r>
              <a:rPr lang="ar-SA" b="1" dirty="0">
                <a:solidFill>
                  <a:schemeClr val="accent2">
                    <a:lumMod val="50000"/>
                  </a:schemeClr>
                </a:solidFill>
                <a:latin typeface="Comic Sans MS" panose="030F0702030302020204" pitchFamily="66" charset="0"/>
              </a:rPr>
              <a:t>'كَبِيرَةٌ ثِقَتِي بِكُمْ، وَعَظِيمٌ افْتِخَارِي بِكُمْ. إِنِّي مُمْتَلِئٌ تَشْجِيعاً وَفَائِضٌ فَرَحاً فِي جَمِيعِ </a:t>
            </a:r>
            <a:r>
              <a:rPr lang="ar-SA" b="1" dirty="0" err="1">
                <a:solidFill>
                  <a:schemeClr val="accent2">
                    <a:lumMod val="50000"/>
                  </a:schemeClr>
                </a:solidFill>
                <a:latin typeface="Comic Sans MS" panose="030F0702030302020204" pitchFamily="66" charset="0"/>
              </a:rPr>
              <a:t>ضِيقَاتِنَا</a:t>
            </a:r>
            <a:r>
              <a:rPr lang="ar-SA" b="1" dirty="0">
                <a:solidFill>
                  <a:schemeClr val="accent2">
                    <a:lumMod val="50000"/>
                  </a:schemeClr>
                </a:solidFill>
                <a:latin typeface="Comic Sans MS" panose="030F0702030302020204" pitchFamily="66" charset="0"/>
              </a:rPr>
              <a:t>. '
</a:t>
            </a:r>
            <a:r>
              <a:rPr lang="ar-SA" b="1" dirty="0" err="1">
                <a:solidFill>
                  <a:schemeClr val="accent2">
                    <a:lumMod val="50000"/>
                  </a:schemeClr>
                </a:solidFill>
                <a:latin typeface="Comic Sans MS" panose="030F0702030302020204" pitchFamily="66" charset="0"/>
              </a:rPr>
              <a:t>كورنثوس</a:t>
            </a:r>
            <a:r>
              <a:rPr lang="ar-SA" b="1" dirty="0">
                <a:solidFill>
                  <a:schemeClr val="accent2">
                    <a:lumMod val="50000"/>
                  </a:schemeClr>
                </a:solidFill>
                <a:latin typeface="Comic Sans MS" panose="030F0702030302020204" pitchFamily="66" charset="0"/>
              </a:rPr>
              <a:t> الثانية </a:t>
            </a:r>
            <a:r>
              <a:rPr lang="fr-FR" b="1" dirty="0">
                <a:solidFill>
                  <a:schemeClr val="accent2">
                    <a:lumMod val="50000"/>
                  </a:schemeClr>
                </a:solidFill>
                <a:latin typeface="Comic Sans MS" panose="030F0702030302020204" pitchFamily="66" charset="0"/>
              </a:rPr>
              <a:t>4:7</a:t>
            </a:r>
            <a:endParaRPr lang="en" sz="1400" b="1" dirty="0">
              <a:solidFill>
                <a:schemeClr val="accent2">
                  <a:lumMod val="50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FBFE9F0E-BA51-B4A0-851D-1D80357DA428}"/>
              </a:ext>
            </a:extLst>
          </p:cNvPr>
          <p:cNvSpPr txBox="1"/>
          <p:nvPr/>
        </p:nvSpPr>
        <p:spPr>
          <a:xfrm>
            <a:off x="0" y="1443232"/>
            <a:ext cx="6570044" cy="830997"/>
          </a:xfrm>
          <a:prstGeom prst="rect">
            <a:avLst/>
          </a:prstGeom>
          <a:noFill/>
        </p:spPr>
        <p:txBody>
          <a:bodyPr wrap="square" rtlCol="0">
            <a:spAutoFit/>
          </a:bodyPr>
          <a:lstStyle/>
          <a:p>
            <a:pPr algn="r" rtl="1">
              <a:spcBef>
                <a:spcPts val="600"/>
              </a:spcBef>
            </a:pPr>
            <a:r>
              <a:rPr lang="ar-SA" sz="2400" b="1" dirty="0"/>
              <a:t>رغم المشاكل التي واجهها، كان بولس في غاية السعادة. (2 </a:t>
            </a:r>
            <a:r>
              <a:rPr lang="ar-SA" sz="2400" b="1" dirty="0" err="1"/>
              <a:t>كورنثوس</a:t>
            </a:r>
            <a:r>
              <a:rPr lang="ar-SA" sz="2400" b="1" dirty="0"/>
              <a:t> </a:t>
            </a:r>
            <a:r>
              <a:rPr lang="fr-FR" sz="2400" b="1" dirty="0"/>
              <a:t>4:7</a:t>
            </a:r>
            <a:r>
              <a:rPr lang="ar-SA" sz="2400" b="1" dirty="0"/>
              <a:t>). ما الذي سبب هذا الفرح؟</a:t>
            </a:r>
            <a:endParaRPr lang="en" sz="2400" b="1" dirty="0"/>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1049057687"/>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623840"/>
            <a:ext cx="9143198" cy="1200329"/>
          </a:xfrm>
          <a:prstGeom prst="rect">
            <a:avLst/>
          </a:prstGeom>
          <a:noFill/>
        </p:spPr>
        <p:txBody>
          <a:bodyPr wrap="square">
            <a:spAutoFit/>
          </a:bodyPr>
          <a:lstStyle/>
          <a:p>
            <a:pPr algn="r" rtl="1">
              <a:spcBef>
                <a:spcPts val="600"/>
              </a:spcBef>
            </a:pPr>
            <a:r>
              <a:rPr lang="ar-SA" sz="2400" b="1" dirty="0"/>
              <a:t>وهكذا، كان هناك عزاء للجميع. وقد وجد </a:t>
            </a:r>
            <a:r>
              <a:rPr lang="ar-SA" sz="2400" b="1" dirty="0" err="1"/>
              <a:t>تيطس</a:t>
            </a:r>
            <a:r>
              <a:rPr lang="ar-SA" sz="2400" b="1" dirty="0"/>
              <a:t>، رفيق بولس، العزاء. (2 </a:t>
            </a:r>
            <a:r>
              <a:rPr lang="ar-SA" sz="2400" b="1" dirty="0" err="1"/>
              <a:t>كورنثوس</a:t>
            </a:r>
            <a:r>
              <a:rPr lang="ar-SA" sz="2400" b="1" dirty="0"/>
              <a:t> 7:7). شعر بولس بالراحة بوصول </a:t>
            </a:r>
            <a:r>
              <a:rPr lang="ar-SA" sz="2400" b="1" dirty="0" err="1"/>
              <a:t>تيطس</a:t>
            </a:r>
            <a:r>
              <a:rPr lang="ar-SA" sz="2400" b="1" dirty="0"/>
              <a:t> (2 </a:t>
            </a:r>
            <a:r>
              <a:rPr lang="ar-SA" sz="2400" b="1" dirty="0" err="1"/>
              <a:t>كورنثوس</a:t>
            </a:r>
            <a:r>
              <a:rPr lang="ar-SA" sz="2400" b="1" dirty="0"/>
              <a:t> </a:t>
            </a:r>
            <a:r>
              <a:rPr lang="fr-FR" sz="2400" b="1" dirty="0"/>
              <a:t>6:7</a:t>
            </a:r>
            <a:r>
              <a:rPr lang="ar-SA" sz="2400" b="1" dirty="0"/>
              <a:t>). وقد تم عزاء </a:t>
            </a:r>
            <a:r>
              <a:rPr lang="ar-SA" sz="2400" b="1" dirty="0" err="1"/>
              <a:t>كورنثوس</a:t>
            </a:r>
            <a:r>
              <a:rPr lang="ar-SA" sz="2400" b="1" dirty="0"/>
              <a:t>، مما جلب أيضا الراحة لبولس (2 </a:t>
            </a:r>
            <a:r>
              <a:rPr lang="ar-SA" sz="2400" b="1" dirty="0" err="1"/>
              <a:t>كورنثوس</a:t>
            </a:r>
            <a:r>
              <a:rPr lang="ar-SA" sz="2400" b="1" dirty="0"/>
              <a:t> </a:t>
            </a:r>
            <a:r>
              <a:rPr lang="fr-FR" sz="2400" b="1" dirty="0"/>
              <a:t>13:7</a:t>
            </a:r>
            <a:r>
              <a:rPr lang="ar-SA" sz="2400" b="1" dirty="0"/>
              <a:t>).</a:t>
            </a:r>
            <a:endParaRPr lang="en" sz="2400" b="1" dirty="0"/>
          </a:p>
        </p:txBody>
      </p:sp>
      <p:sp>
        <p:nvSpPr>
          <p:cNvPr id="7" name="CuadroTexto 6">
            <a:extLst>
              <a:ext uri="{FF2B5EF4-FFF2-40B4-BE49-F238E27FC236}">
                <a16:creationId xmlns:a16="http://schemas.microsoft.com/office/drawing/2014/main" id="{4E67EA85-3089-1AED-DA79-5BCC324A7F46}"/>
              </a:ext>
            </a:extLst>
          </p:cNvPr>
          <p:cNvSpPr txBox="1"/>
          <p:nvPr/>
        </p:nvSpPr>
        <p:spPr>
          <a:xfrm>
            <a:off x="37967" y="2360315"/>
            <a:ext cx="6570043" cy="1569660"/>
          </a:xfrm>
          <a:prstGeom prst="rect">
            <a:avLst/>
          </a:prstGeom>
          <a:noFill/>
        </p:spPr>
        <p:txBody>
          <a:bodyPr wrap="square">
            <a:spAutoFit/>
          </a:bodyPr>
          <a:lstStyle/>
          <a:p>
            <a:pPr lvl="0" algn="r" rtl="1">
              <a:spcBef>
                <a:spcPts val="600"/>
              </a:spcBef>
              <a:defRPr/>
            </a:pPr>
            <a:r>
              <a:rPr lang="ar-SA" sz="2400" b="1" dirty="0">
                <a:solidFill>
                  <a:prstClr val="black"/>
                </a:solidFill>
              </a:rPr>
              <a:t>كتب بولس رسالة قاسية إلى أهل </a:t>
            </a:r>
            <a:r>
              <a:rPr lang="ar-SA" sz="2400" b="1" dirty="0" err="1">
                <a:solidFill>
                  <a:prstClr val="black"/>
                </a:solidFill>
              </a:rPr>
              <a:t>كورنثوس</a:t>
            </a:r>
            <a:r>
              <a:rPr lang="ar-SA" sz="2400" b="1" dirty="0">
                <a:solidFill>
                  <a:prstClr val="black"/>
                </a:solidFill>
              </a:rPr>
              <a:t>، أحزنتهم (2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8:7</a:t>
            </a:r>
            <a:r>
              <a:rPr lang="ar-SA" sz="2400" b="1" dirty="0">
                <a:solidFill>
                  <a:prstClr val="black"/>
                </a:solidFill>
              </a:rPr>
              <a:t>). لكن ذلك الحزن قادهم </a:t>
            </a:r>
            <a:r>
              <a:rPr lang="ar-SA" sz="2400" b="1" dirty="0" err="1">
                <a:solidFill>
                  <a:prstClr val="black"/>
                </a:solidFill>
              </a:rPr>
              <a:t>إلىالتوبة</a:t>
            </a:r>
            <a:r>
              <a:rPr lang="ar-SA" sz="2400" b="1" dirty="0">
                <a:solidFill>
                  <a:prstClr val="black"/>
                </a:solidFill>
              </a:rPr>
              <a:t> (2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9:7</a:t>
            </a:r>
            <a:r>
              <a:rPr lang="ar-SA" sz="2400" b="1" dirty="0">
                <a:solidFill>
                  <a:prstClr val="black"/>
                </a:solidFill>
              </a:rPr>
              <a:t>-10). أدى ذلك إلى تغيير كامل في علاقتهما </a:t>
            </a:r>
            <a:r>
              <a:rPr lang="ar-SA" sz="2400" b="1" dirty="0" err="1">
                <a:solidFill>
                  <a:prstClr val="black"/>
                </a:solidFill>
              </a:rPr>
              <a:t>ببولس</a:t>
            </a:r>
            <a:r>
              <a:rPr lang="ar-SA" sz="2400" b="1" dirty="0">
                <a:solidFill>
                  <a:prstClr val="black"/>
                </a:solidFill>
              </a:rPr>
              <a:t>، ومع بعضهما البعض (2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11:7</a:t>
            </a:r>
            <a:r>
              <a:rPr lang="ar-SA" sz="2400" b="1" dirty="0">
                <a:solidFill>
                  <a:prstClr val="black"/>
                </a:solidFill>
              </a:rPr>
              <a:t>-12).</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798423"/>
            <a:ext cx="9143198" cy="830997"/>
          </a:xfrm>
          <a:prstGeom prst="rect">
            <a:avLst/>
          </a:prstGeom>
          <a:noFill/>
        </p:spPr>
        <p:txBody>
          <a:bodyPr wrap="square">
            <a:spAutoFit/>
          </a:bodyPr>
          <a:lstStyle/>
          <a:p>
            <a:pPr lvl="0" algn="r" rtl="1">
              <a:spcBef>
                <a:spcPts val="600"/>
              </a:spcBef>
              <a:defRPr/>
            </a:pPr>
            <a:r>
              <a:rPr lang="ar-SA" sz="2400" b="1" dirty="0">
                <a:solidFill>
                  <a:prstClr val="black"/>
                </a:solidFill>
              </a:rPr>
              <a:t>لكن بولس لم يأخذ الفضل في ذلك. إذا كان بإمكان الرعاة والأعضاء الاستمتاع بالفرح والراحة، فذلك لأن الله "يواسي المتواضعين" (2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6:7</a:t>
            </a:r>
            <a:r>
              <a:rPr lang="ar-SA" sz="2400" b="1" dirty="0">
                <a:solidFill>
                  <a:prstClr val="black"/>
                </a:solidFill>
              </a:rPr>
              <a:t>أ).</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par>
                          <p:cTn id="24" fill="hold">
                            <p:stCondLst>
                              <p:cond delay="500"/>
                            </p:stCondLst>
                            <p:childTnLst>
                              <p:par>
                                <p:cTn id="25" presetID="22" presetClass="entr" presetSubtype="2"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righ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righ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6" fill="hold" grpId="0" nodeType="clickEffect">
                                  <p:stCondLst>
                                    <p:cond delay="0"/>
                                  </p:stCondLst>
                                  <p:childTnLst>
                                    <p:set>
                                      <p:cBhvr>
                                        <p:cTn id="36"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37" dur="500" fill="hold"/>
                                        <p:tgtEl>
                                          <p:spTgt spid="11">
                                            <p:graphicEl>
                                              <a:dgm id="{15A5E27F-1A08-4B25-85C0-89B977A39737}"/>
                                            </p:graphic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1">
                                            <p:graphicEl>
                                              <a:dgm id="{15A5E27F-1A08-4B25-85C0-89B977A39737}"/>
                                            </p:graphicEl>
                                          </p:spTgt>
                                        </p:tgtEl>
                                        <p:attrNameLst>
                                          <p:attrName>ppt_y</p:attrName>
                                        </p:attrNameLst>
                                      </p:cBhvr>
                                      <p:tavLst>
                                        <p:tav tm="0">
                                          <p:val>
                                            <p:strVal val="1+#ppt_h/2"/>
                                          </p:val>
                                        </p:tav>
                                        <p:tav tm="100000">
                                          <p:val>
                                            <p:strVal val="#ppt_y"/>
                                          </p:val>
                                        </p:tav>
                                      </p:tavLst>
                                    </p:anim>
                                  </p:childTnLst>
                                </p:cTn>
                              </p:par>
                              <p:par>
                                <p:cTn id="39" presetID="2" presetClass="entr" presetSubtype="6" fill="hold" grpId="0" nodeType="withEffect">
                                  <p:stCondLst>
                                    <p:cond delay="0"/>
                                  </p:stCondLst>
                                  <p:childTnLst>
                                    <p:set>
                                      <p:cBhvr>
                                        <p:cTn id="40"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41" dur="500" fill="hold"/>
                                        <p:tgtEl>
                                          <p:spTgt spid="11">
                                            <p:graphicEl>
                                              <a:dgm id="{15C3707B-9E85-4118-ADB3-F65122415179}"/>
                                            </p:graphic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1">
                                            <p:graphicEl>
                                              <a:dgm id="{15C3707B-9E85-4118-ADB3-F65122415179}"/>
                                            </p:graphicEl>
                                          </p:spTgt>
                                        </p:tgtEl>
                                        <p:attrNameLst>
                                          <p:attrName>ppt_y</p:attrName>
                                        </p:attrNameLst>
                                      </p:cBhvr>
                                      <p:tavLst>
                                        <p:tav tm="0">
                                          <p:val>
                                            <p:strVal val="1+#ppt_h/2"/>
                                          </p:val>
                                        </p:tav>
                                        <p:tav tm="100000">
                                          <p:val>
                                            <p:strVal val="#ppt_y"/>
                                          </p:val>
                                        </p:tav>
                                      </p:tavLst>
                                    </p:anim>
                                  </p:childTnLst>
                                </p:cTn>
                              </p:par>
                            </p:childTnLst>
                          </p:cTn>
                        </p:par>
                        <p:par>
                          <p:cTn id="43" fill="hold">
                            <p:stCondLst>
                              <p:cond delay="500"/>
                            </p:stCondLst>
                            <p:childTnLst>
                              <p:par>
                                <p:cTn id="44" presetID="2" presetClass="entr" presetSubtype="6" fill="hold" grpId="0" nodeType="afterEffect">
                                  <p:stCondLst>
                                    <p:cond delay="0"/>
                                  </p:stCondLst>
                                  <p:childTnLst>
                                    <p:set>
                                      <p:cBhvr>
                                        <p:cTn id="45"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46" dur="500" fill="hold"/>
                                        <p:tgtEl>
                                          <p:spTgt spid="11">
                                            <p:graphicEl>
                                              <a:dgm id="{FABB1DBC-9396-4BEA-9014-DE353D59D6F0}"/>
                                            </p:graphic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1">
                                            <p:graphicEl>
                                              <a:dgm id="{FABB1DBC-9396-4BEA-9014-DE353D59D6F0}"/>
                                            </p:graphicEl>
                                          </p:spTgt>
                                        </p:tgtEl>
                                        <p:attrNameLst>
                                          <p:attrName>ppt_y</p:attrName>
                                        </p:attrNameLst>
                                      </p:cBhvr>
                                      <p:tavLst>
                                        <p:tav tm="0">
                                          <p:val>
                                            <p:strVal val="1+#ppt_h/2"/>
                                          </p:val>
                                        </p:tav>
                                        <p:tav tm="100000">
                                          <p:val>
                                            <p:strVal val="#ppt_y"/>
                                          </p:val>
                                        </p:tav>
                                      </p:tavLst>
                                    </p:anim>
                                  </p:childTnLst>
                                </p:cTn>
                              </p:par>
                              <p:par>
                                <p:cTn id="48" presetID="2" presetClass="entr" presetSubtype="6" fill="hold" grpId="0" nodeType="withEffect">
                                  <p:stCondLst>
                                    <p:cond delay="0"/>
                                  </p:stCondLst>
                                  <p:childTnLst>
                                    <p:set>
                                      <p:cBhvr>
                                        <p:cTn id="49"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50" dur="500" fill="hold"/>
                                        <p:tgtEl>
                                          <p:spTgt spid="11">
                                            <p:graphicEl>
                                              <a:dgm id="{BB34864C-817C-4F74-B7C7-4F5E8503AC74}"/>
                                            </p:graphic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11">
                                            <p:graphicEl>
                                              <a:dgm id="{BB34864C-817C-4F74-B7C7-4F5E8503AC74}"/>
                                            </p:graphicEl>
                                          </p:spTgt>
                                        </p:tgtEl>
                                        <p:attrNameLst>
                                          <p:attrName>ppt_y</p:attrName>
                                        </p:attrNameLst>
                                      </p:cBhvr>
                                      <p:tavLst>
                                        <p:tav tm="0">
                                          <p:val>
                                            <p:strVal val="1+#ppt_h/2"/>
                                          </p:val>
                                        </p:tav>
                                        <p:tav tm="100000">
                                          <p:val>
                                            <p:strVal val="#ppt_y"/>
                                          </p:val>
                                        </p:tav>
                                      </p:tavLst>
                                    </p:anim>
                                  </p:childTnLst>
                                </p:cTn>
                              </p:par>
                            </p:childTnLst>
                          </p:cTn>
                        </p:par>
                        <p:par>
                          <p:cTn id="52" fill="hold">
                            <p:stCondLst>
                              <p:cond delay="1000"/>
                            </p:stCondLst>
                            <p:childTnLst>
                              <p:par>
                                <p:cTn id="53" presetID="2" presetClass="entr" presetSubtype="6" fill="hold" grpId="0" nodeType="afterEffect">
                                  <p:stCondLst>
                                    <p:cond delay="0"/>
                                  </p:stCondLst>
                                  <p:childTnLst>
                                    <p:set>
                                      <p:cBhvr>
                                        <p:cTn id="54"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55" dur="500" fill="hold"/>
                                        <p:tgtEl>
                                          <p:spTgt spid="11">
                                            <p:graphicEl>
                                              <a:dgm id="{C15E7034-C7F8-4CCB-8B59-A9FA072C0D19}"/>
                                            </p:graphic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1">
                                            <p:graphicEl>
                                              <a:dgm id="{C15E7034-C7F8-4CCB-8B59-A9FA072C0D19}"/>
                                            </p:graphicEl>
                                          </p:spTgt>
                                        </p:tgtEl>
                                        <p:attrNameLst>
                                          <p:attrName>ppt_y</p:attrName>
                                        </p:attrNameLst>
                                      </p:cBhvr>
                                      <p:tavLst>
                                        <p:tav tm="0">
                                          <p:val>
                                            <p:strVal val="1+#ppt_h/2"/>
                                          </p:val>
                                        </p:tav>
                                        <p:tav tm="100000">
                                          <p:val>
                                            <p:strVal val="#ppt_y"/>
                                          </p:val>
                                        </p:tav>
                                      </p:tavLst>
                                    </p:anim>
                                  </p:childTnLst>
                                </p:cTn>
                              </p:par>
                              <p:par>
                                <p:cTn id="57" presetID="2" presetClass="entr" presetSubtype="6" fill="hold" grpId="0" nodeType="withEffect">
                                  <p:stCondLst>
                                    <p:cond delay="0"/>
                                  </p:stCondLst>
                                  <p:childTnLst>
                                    <p:set>
                                      <p:cBhvr>
                                        <p:cTn id="58"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59" dur="500" fill="hold"/>
                                        <p:tgtEl>
                                          <p:spTgt spid="11">
                                            <p:graphicEl>
                                              <a:dgm id="{FDF95E76-640C-44F3-8722-4D0DF5BDF9C1}"/>
                                            </p:graphic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11">
                                            <p:graphicEl>
                                              <a:dgm id="{FDF95E76-640C-44F3-8722-4D0DF5BDF9C1}"/>
                                            </p:graphicEl>
                                          </p:spTgt>
                                        </p:tgtEl>
                                        <p:attrNameLst>
                                          <p:attrName>ppt_y</p:attrName>
                                        </p:attrNameLst>
                                      </p:cBhvr>
                                      <p:tavLst>
                                        <p:tav tm="0">
                                          <p:val>
                                            <p:strVal val="1+#ppt_h/2"/>
                                          </p:val>
                                        </p:tav>
                                        <p:tav tm="100000">
                                          <p:val>
                                            <p:strVal val="#ppt_y"/>
                                          </p:val>
                                        </p:tav>
                                      </p:tavLst>
                                    </p:anim>
                                  </p:childTnLst>
                                </p:cTn>
                              </p:par>
                            </p:childTnLst>
                          </p:cTn>
                        </p:par>
                        <p:par>
                          <p:cTn id="61" fill="hold">
                            <p:stCondLst>
                              <p:cond delay="1500"/>
                            </p:stCondLst>
                            <p:childTnLst>
                              <p:par>
                                <p:cTn id="62" presetID="2" presetClass="entr" presetSubtype="6" fill="hold" grpId="0" nodeType="afterEffect">
                                  <p:stCondLst>
                                    <p:cond delay="0"/>
                                  </p:stCondLst>
                                  <p:childTnLst>
                                    <p:set>
                                      <p:cBhvr>
                                        <p:cTn id="63"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64" dur="500" fill="hold"/>
                                        <p:tgtEl>
                                          <p:spTgt spid="11">
                                            <p:graphicEl>
                                              <a:dgm id="{91CACE5B-F3BA-49B8-982E-A7F1E8F82B84}"/>
                                            </p:graphicEl>
                                          </p:spTgt>
                                        </p:tgtEl>
                                        <p:attrNameLst>
                                          <p:attrName>ppt_x</p:attrName>
                                        </p:attrNameLst>
                                      </p:cBhvr>
                                      <p:tavLst>
                                        <p:tav tm="0">
                                          <p:val>
                                            <p:strVal val="1+#ppt_w/2"/>
                                          </p:val>
                                        </p:tav>
                                        <p:tav tm="100000">
                                          <p:val>
                                            <p:strVal val="#ppt_x"/>
                                          </p:val>
                                        </p:tav>
                                      </p:tavLst>
                                    </p:anim>
                                    <p:anim calcmode="lin" valueType="num">
                                      <p:cBhvr additive="base">
                                        <p:cTn id="65" dur="500" fill="hold"/>
                                        <p:tgtEl>
                                          <p:spTgt spid="11">
                                            <p:graphicEl>
                                              <a:dgm id="{91CACE5B-F3BA-49B8-982E-A7F1E8F82B84}"/>
                                            </p:graphicEl>
                                          </p:spTgt>
                                        </p:tgtEl>
                                        <p:attrNameLst>
                                          <p:attrName>ppt_y</p:attrName>
                                        </p:attrNameLst>
                                      </p:cBhvr>
                                      <p:tavLst>
                                        <p:tav tm="0">
                                          <p:val>
                                            <p:strVal val="1+#ppt_h/2"/>
                                          </p:val>
                                        </p:tav>
                                        <p:tav tm="100000">
                                          <p:val>
                                            <p:strVal val="#ppt_y"/>
                                          </p:val>
                                        </p:tav>
                                      </p:tavLst>
                                    </p:anim>
                                  </p:childTnLst>
                                </p:cTn>
                              </p:par>
                              <p:par>
                                <p:cTn id="66" presetID="2" presetClass="entr" presetSubtype="6" fill="hold" grpId="0" nodeType="withEffect">
                                  <p:stCondLst>
                                    <p:cond delay="0"/>
                                  </p:stCondLst>
                                  <p:childTnLst>
                                    <p:set>
                                      <p:cBhvr>
                                        <p:cTn id="67"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68" dur="500" fill="hold"/>
                                        <p:tgtEl>
                                          <p:spTgt spid="11">
                                            <p:graphicEl>
                                              <a:dgm id="{D040F1B4-7B34-45EE-B6F9-42420588F090}"/>
                                            </p:graphicEl>
                                          </p:spTgt>
                                        </p:tgtEl>
                                        <p:attrNameLst>
                                          <p:attrName>ppt_x</p:attrName>
                                        </p:attrNameLst>
                                      </p:cBhvr>
                                      <p:tavLst>
                                        <p:tav tm="0">
                                          <p:val>
                                            <p:strVal val="1+#ppt_w/2"/>
                                          </p:val>
                                        </p:tav>
                                        <p:tav tm="100000">
                                          <p:val>
                                            <p:strVal val="#ppt_x"/>
                                          </p:val>
                                        </p:tav>
                                      </p:tavLst>
                                    </p:anim>
                                    <p:anim calcmode="lin" valueType="num">
                                      <p:cBhvr additive="base">
                                        <p:cTn id="69" dur="500" fill="hold"/>
                                        <p:tgtEl>
                                          <p:spTgt spid="11">
                                            <p:graphicEl>
                                              <a:dgm id="{D040F1B4-7B34-45EE-B6F9-42420588F090}"/>
                                            </p:graphicEl>
                                          </p:spTgt>
                                        </p:tgtEl>
                                        <p:attrNameLst>
                                          <p:attrName>ppt_y</p:attrName>
                                        </p:attrNameLst>
                                      </p:cBhvr>
                                      <p:tavLst>
                                        <p:tav tm="0">
                                          <p:val>
                                            <p:strVal val="1+#ppt_h/2"/>
                                          </p:val>
                                        </p:tav>
                                        <p:tav tm="100000">
                                          <p:val>
                                            <p:strVal val="#ppt_y"/>
                                          </p:val>
                                        </p:tav>
                                      </p:tavLst>
                                    </p:anim>
                                  </p:childTnLst>
                                </p:cTn>
                              </p:par>
                            </p:childTnLst>
                          </p:cTn>
                        </p:par>
                        <p:par>
                          <p:cTn id="70" fill="hold">
                            <p:stCondLst>
                              <p:cond delay="2000"/>
                            </p:stCondLst>
                            <p:childTnLst>
                              <p:par>
                                <p:cTn id="71" presetID="22" presetClass="entr" presetSubtype="2" fill="hold" grpId="0" nodeType="after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wipe(right)">
                                      <p:cBhvr>
                                        <p:cTn id="73" dur="500"/>
                                        <p:tgtEl>
                                          <p:spTgt spid="10"/>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nodeType="clickEffect">
                                  <p:stCondLst>
                                    <p:cond delay="0"/>
                                  </p:stCondLst>
                                  <p:childTnLst>
                                    <p:set>
                                      <p:cBhvr>
                                        <p:cTn id="77" dur="1" fill="hold">
                                          <p:stCondLst>
                                            <p:cond delay="0"/>
                                          </p:stCondLst>
                                        </p:cTn>
                                        <p:tgtEl>
                                          <p:spTgt spid="8"/>
                                        </p:tgtEl>
                                        <p:attrNameLst>
                                          <p:attrName>style.visibility</p:attrName>
                                        </p:attrNameLst>
                                      </p:cBhvr>
                                      <p:to>
                                        <p:strVal val="visible"/>
                                      </p:to>
                                    </p:set>
                                    <p:anim calcmode="lin" valueType="num">
                                      <p:cBhvr>
                                        <p:cTn id="78" dur="500" fill="hold"/>
                                        <p:tgtEl>
                                          <p:spTgt spid="8"/>
                                        </p:tgtEl>
                                        <p:attrNameLst>
                                          <p:attrName>ppt_w</p:attrName>
                                        </p:attrNameLst>
                                      </p:cBhvr>
                                      <p:tavLst>
                                        <p:tav tm="0">
                                          <p:val>
                                            <p:fltVal val="0"/>
                                          </p:val>
                                        </p:tav>
                                        <p:tav tm="100000">
                                          <p:val>
                                            <p:strVal val="#ppt_w"/>
                                          </p:val>
                                        </p:tav>
                                      </p:tavLst>
                                    </p:anim>
                                    <p:anim calcmode="lin" valueType="num">
                                      <p:cBhvr>
                                        <p:cTn id="79" dur="500" fill="hold"/>
                                        <p:tgtEl>
                                          <p:spTgt spid="8"/>
                                        </p:tgtEl>
                                        <p:attrNameLst>
                                          <p:attrName>ppt_h</p:attrName>
                                        </p:attrNameLst>
                                      </p:cBhvr>
                                      <p:tavLst>
                                        <p:tav tm="0">
                                          <p:val>
                                            <p:fltVal val="0"/>
                                          </p:val>
                                        </p:tav>
                                        <p:tav tm="100000">
                                          <p:val>
                                            <p:strVal val="#ppt_h"/>
                                          </p:val>
                                        </p:tav>
                                      </p:tavLst>
                                    </p:anim>
                                    <p:animEffect transition="in" filter="fade">
                                      <p:cBhvr>
                                        <p:cTn id="80" dur="500"/>
                                        <p:tgtEl>
                                          <p:spTgt spid="8"/>
                                        </p:tgtEl>
                                      </p:cBhvr>
                                    </p:animEffect>
                                  </p:childTnLst>
                                </p:cTn>
                              </p:par>
                            </p:childTnLst>
                          </p:cTn>
                        </p:par>
                        <p:par>
                          <p:cTn id="81" fill="hold">
                            <p:stCondLst>
                              <p:cond delay="500"/>
                            </p:stCondLst>
                            <p:childTnLst>
                              <p:par>
                                <p:cTn id="82" presetID="22" presetClass="entr" presetSubtype="2" fill="hold" grpId="0" nodeType="afterEffect">
                                  <p:stCondLst>
                                    <p:cond delay="0"/>
                                  </p:stCondLst>
                                  <p:childTnLst>
                                    <p:set>
                                      <p:cBhvr>
                                        <p:cTn id="83" dur="1" fill="hold">
                                          <p:stCondLst>
                                            <p:cond delay="0"/>
                                          </p:stCondLst>
                                        </p:cTn>
                                        <p:tgtEl>
                                          <p:spTgt spid="12"/>
                                        </p:tgtEl>
                                        <p:attrNameLst>
                                          <p:attrName>style.visibility</p:attrName>
                                        </p:attrNameLst>
                                      </p:cBhvr>
                                      <p:to>
                                        <p:strVal val="visible"/>
                                      </p:to>
                                    </p:set>
                                    <p:animEffect transition="in" filter="wipe(right)">
                                      <p:cBhvr>
                                        <p:cTn id="8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09924" y="750064"/>
            <a:ext cx="8582025" cy="5170646"/>
          </a:xfrm>
          <a:prstGeom prst="rect">
            <a:avLst/>
          </a:prstGeom>
          <a:noFill/>
        </p:spPr>
        <p:txBody>
          <a:bodyPr wrap="square">
            <a:spAutoFit/>
          </a:bodyPr>
          <a:lstStyle/>
          <a:p>
            <a:pPr algn="r" rtl="1">
              <a:spcBef>
                <a:spcPts val="600"/>
              </a:spcBef>
            </a:pPr>
            <a:r>
              <a:rPr lang="en" sz="3200" b="1" dirty="0">
                <a:latin typeface="Constantia" panose="02030602050306030303" pitchFamily="18" charset="0"/>
              </a:rPr>
              <a:t>’’</a:t>
            </a:r>
            <a:r>
              <a:rPr lang="ar-SA" sz="3200" b="1" dirty="0">
                <a:latin typeface="Constantia" panose="02030602050306030303" pitchFamily="18" charset="0"/>
              </a:rPr>
              <a:t>الخدمة تعني العمل من أجل الآخرين، ونحن جميعًا مدعوون إلى هذه الخدمة. ومن العار على الله أن يختار أي شخص حياة إرضاء الذات. يا إخوتي وأخواتي، هل تدركون أن آلافًا وآلافًا من النفوس تهلك كل عام وتموت في خطاياها، لأن نور الحق لم يُشرق على طريقها؟
</a:t>
            </a:r>
            <a:endParaRPr lang="fr-FR" sz="3200" b="1" dirty="0">
              <a:latin typeface="Constantia" panose="02030602050306030303" pitchFamily="18" charset="0"/>
            </a:endParaRPr>
          </a:p>
          <a:p>
            <a:pPr algn="r" rtl="1">
              <a:spcBef>
                <a:spcPts val="600"/>
              </a:spcBef>
            </a:pPr>
            <a:r>
              <a:rPr lang="ar-SA" sz="3200" b="1" dirty="0">
                <a:latin typeface="Constantia" panose="02030602050306030303" pitchFamily="18" charset="0"/>
              </a:rPr>
              <a:t>هناك عمل عظيم ينبغي القيام به في عالمنا. يجب أن يتوب الرجال والنساء ويهتدوا، ليس بموهبة التكلم بألسنة ولا بصنع المعجزات، بل بالكرازة بالمسيح المصلوب. فلماذا نؤخر الجهد لجعل العالم أفضل؟</a:t>
            </a:r>
            <a:r>
              <a:rPr lang="fr-FR" sz="3200" b="1" dirty="0">
                <a:latin typeface="Constantia" panose="02030602050306030303" pitchFamily="18" charset="0"/>
              </a:rPr>
              <a:t> </a:t>
            </a:r>
            <a:endParaRPr lang="en" sz="32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3371820" cy="338554"/>
          </a:xfrm>
          <a:prstGeom prst="rect">
            <a:avLst/>
          </a:prstGeom>
          <a:noFill/>
        </p:spPr>
        <p:txBody>
          <a:bodyPr wrap="none" rtlCol="0">
            <a:spAutoFit/>
          </a:bodyPr>
          <a:lstStyle/>
          <a:p>
            <a:r>
              <a:rPr lang="en" sz="1600" b="1" dirty="0"/>
              <a:t>EGW (</a:t>
            </a:r>
            <a:r>
              <a:rPr lang="en-US" sz="1600" b="1" dirty="0"/>
              <a:t>Reflecting Christ</a:t>
            </a:r>
            <a:r>
              <a:rPr lang="en" sz="1600" b="1" dirty="0"/>
              <a:t>, August 30)</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3EF8E6-EBB8-4BF0-A6C1-8842B21CC9B7}"/>
              </a:ext>
            </a:extLst>
          </p:cNvPr>
          <p:cNvSpPr/>
          <p:nvPr/>
        </p:nvSpPr>
        <p:spPr>
          <a:xfrm>
            <a:off x="2476500" y="161686"/>
            <a:ext cx="7239000" cy="1323439"/>
          </a:xfrm>
          <a:prstGeom prst="rect">
            <a:avLst/>
          </a:prstGeom>
          <a:noFill/>
        </p:spPr>
        <p:txBody>
          <a:bodyPr wrap="square">
            <a:spAutoFit/>
          </a:bodyPr>
          <a:lstStyle/>
          <a:p>
            <a:pPr algn="ctr" rtl="1"/>
            <a:r>
              <a:rPr lang="es-ES" sz="2000" b="1" dirty="0">
                <a:solidFill>
                  <a:prstClr val="black"/>
                </a:solidFill>
                <a:effectLst>
                  <a:glow rad="101600">
                    <a:srgbClr val="EEF1F5"/>
                  </a:glow>
                </a:effectLst>
                <a:latin typeface="Comic Sans MS" panose="030F0702030302020204" pitchFamily="66" charset="0"/>
              </a:rPr>
              <a:t>“</a:t>
            </a:r>
            <a:r>
              <a:rPr lang="ar-SA" sz="2000" b="1" dirty="0">
                <a:solidFill>
                  <a:prstClr val="black"/>
                </a:solidFill>
                <a:effectLst>
                  <a:glow rad="101600">
                    <a:srgbClr val="EEF1F5"/>
                  </a:glow>
                </a:effectLst>
                <a:latin typeface="Comic Sans MS" panose="030F0702030302020204" pitchFamily="66" charset="0"/>
              </a:rPr>
              <a:t>فَالصُّعُوبَاتُ تُضَيِّقُ عَلَيْنَا مِنْ كُلِّ جِهَةٍ، وَلكِنْ لَا نَنْهَارُ. لَا نَجِدُ حَلاً مُنَاسِباً، وَلَكِنْ لَا نَيْأَسُ. يُطَارِدُنَا الاضْطِهَادُ، وَلَكِنْ لَا يَتَخَلَّى اللهُ عَنَّا. نُطْرَحُ أَرْضاً، وَلَكِنْ لَا نَمُوتُ. وَحَيْثُمَا ذَهَبْنَا، نَحْمِلُ مَوْتَ يَسُوعَ دَائِماً فِي أَجْسَادِنَا لِتَظْهَرَ فِيهَا أَيْضاً حَيَاةُ يَسُوعَ.</a:t>
            </a:r>
            <a:r>
              <a:rPr lang="es-ES" sz="2000" b="1" dirty="0">
                <a:solidFill>
                  <a:prstClr val="black"/>
                </a:solidFill>
                <a:effectLst>
                  <a:glow rad="101600">
                    <a:srgbClr val="EEF1F5"/>
                  </a:glow>
                </a:effectLst>
                <a:latin typeface="Comic Sans MS" panose="030F0702030302020204" pitchFamily="66" charset="0"/>
              </a:rPr>
              <a:t>”</a:t>
            </a:r>
          </a:p>
          <a:p>
            <a:pPr algn="ctr" rtl="1"/>
            <a:r>
              <a:rPr lang="ar-SA" sz="2000" b="1" dirty="0">
                <a:solidFill>
                  <a:prstClr val="black"/>
                </a:solidFill>
                <a:effectLst>
                  <a:glow rad="101600">
                    <a:srgbClr val="EEF1F5"/>
                  </a:glow>
                </a:effectLst>
                <a:latin typeface="Comic Sans MS" panose="030F0702030302020204" pitchFamily="66" charset="0"/>
              </a:rPr>
              <a:t>كورنثوس الثانية 8-10:4</a:t>
            </a:r>
            <a:endParaRPr lang="fr-FR" sz="2000" b="1" dirty="0">
              <a:solidFill>
                <a:prstClr val="black"/>
              </a:solidFill>
              <a:effectLst>
                <a:glow rad="101600">
                  <a:srgbClr val="EEF1F5"/>
                </a:glow>
              </a:effectLst>
              <a:latin typeface="Comic Sans MS" panose="030F0702030302020204" pitchFamily="66" charset="0"/>
            </a:endParaRP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6908813" y="3543300"/>
            <a:ext cx="3382298" cy="3020763"/>
          </a:xfrm>
          <a:prstGeom prst="rect">
            <a:avLst/>
          </a:prstGeom>
          <a:noFill/>
        </p:spPr>
        <p:txBody>
          <a:bodyPr wrap="square" rtlCol="0">
            <a:spAutoFit/>
            <a:scene3d>
              <a:camera prst="orthographicFront"/>
              <a:lightRig rig="threePt" dir="t"/>
            </a:scene3d>
            <a:sp3d extrusionH="57150">
              <a:bevelT w="38100" h="38100"/>
            </a:sp3d>
          </a:bodyPr>
          <a:lstStyle/>
          <a:p>
            <a:pPr algn="r" rtl="1"/>
            <a:r>
              <a:rPr lang="ar-SA" sz="2800" b="1" u="sng" dirty="0">
                <a:solidFill>
                  <a:schemeClr val="accent1"/>
                </a:solidFill>
              </a:rPr>
              <a:t>عَمَلُ الرَّاعِي</a:t>
            </a:r>
          </a:p>
          <a:p>
            <a:pPr lvl="1" algn="r" rtl="1"/>
            <a:r>
              <a:rPr lang="ar-SA" sz="2000" b="1" dirty="0"/>
              <a:t>الخُدّام الأكفاء</a:t>
            </a:r>
            <a:endParaRPr lang="es-ES" sz="2000" b="1" dirty="0"/>
          </a:p>
          <a:p>
            <a:pPr lvl="1" algn="r" rtl="1"/>
            <a:r>
              <a:rPr lang="ar-SA" sz="2000" b="1" dirty="0"/>
              <a:t>مخاطر الخدمة</a:t>
            </a:r>
            <a:endParaRPr lang="ar-SA" sz="2000" dirty="0"/>
          </a:p>
          <a:p>
            <a:pPr algn="r" rtl="1"/>
            <a:r>
              <a:rPr lang="ar-SA" sz="2800" b="1" u="sng" dirty="0">
                <a:solidFill>
                  <a:srgbClr val="C00000"/>
                </a:solidFill>
              </a:rPr>
              <a:t>وَاجِبَاتُ الأَعْضَاءِ</a:t>
            </a:r>
          </a:p>
          <a:p>
            <a:pPr lvl="1" algn="r" rtl="1"/>
            <a:r>
              <a:rPr lang="ar-SA" sz="2000" b="1" dirty="0"/>
              <a:t>سُفَرَاءُ الْمُصَالَحَة</a:t>
            </a:r>
            <a:endParaRPr lang="es-ES" sz="2000" b="1" dirty="0"/>
          </a:p>
          <a:p>
            <a:pPr lvl="1" algn="r" rtl="1"/>
            <a:r>
              <a:rPr lang="ar-SA" sz="2000" b="1" dirty="0"/>
              <a:t>الدعوة إلى القداسة</a:t>
            </a:r>
            <a:endParaRPr lang="ar-SA" sz="2000" dirty="0"/>
          </a:p>
          <a:p>
            <a:pPr algn="r" rtl="1"/>
            <a:r>
              <a:rPr lang="ar-SA" sz="2800" b="1" u="sng" dirty="0">
                <a:solidFill>
                  <a:schemeClr val="accent6">
                    <a:lumMod val="50000"/>
                  </a:schemeClr>
                </a:solidFill>
              </a:rPr>
              <a:t>نَتِيجَةُ الجُهْدِ المُشْتَرَك</a:t>
            </a:r>
          </a:p>
          <a:p>
            <a:pPr lvl="1" algn="r" rtl="1">
              <a:lnSpc>
                <a:spcPct val="150000"/>
              </a:lnSpc>
            </a:pPr>
            <a:r>
              <a:rPr lang="ar-SA" sz="2000" b="1" dirty="0"/>
              <a:t>التعزية والفرح</a:t>
            </a:r>
            <a:endParaRPr lang="ar-SA" sz="2000" dirty="0"/>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830997"/>
          </a:xfrm>
          <a:prstGeom prst="rect">
            <a:avLst/>
          </a:prstGeom>
          <a:noFill/>
        </p:spPr>
        <p:txBody>
          <a:bodyPr wrap="square" rtlCol="0">
            <a:spAutoFit/>
          </a:bodyPr>
          <a:lstStyle/>
          <a:p>
            <a:pPr algn="r" rtl="1">
              <a:spcBef>
                <a:spcPts val="600"/>
              </a:spcBef>
            </a:pPr>
            <a:r>
              <a:rPr lang="ar-SA" sz="2400" b="1" dirty="0"/>
              <a:t>من قال إن حياة الراعي مريحة؟</a:t>
            </a:r>
            <a:br>
              <a:rPr lang="ar-SA" sz="2400" dirty="0"/>
            </a:br>
            <a:r>
              <a:rPr lang="ar-SA" sz="2400" dirty="0"/>
              <a:t>إن خدام الإنجيل يتحملون مسؤولية عظيمة، وجهودهم ليست خالية من المخاطر.</a:t>
            </a:r>
            <a:endParaRPr lang="en" sz="2400" b="1" dirty="0"/>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7978341">
            <a:off x="10374345" y="36394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053692">
            <a:off x="10374718" y="5728797"/>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rot="8495135">
            <a:off x="10374305" y="4709843"/>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a:off x="9867237" y="508024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10800000">
            <a:off x="9867237" y="4357114"/>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0800000">
            <a:off x="9867237" y="4048831"/>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0800000">
            <a:off x="9867237" y="5391060"/>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rot="10634429">
            <a:off x="9873730" y="6203609"/>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4" y="2332312"/>
            <a:ext cx="8159240" cy="830997"/>
          </a:xfrm>
          <a:prstGeom prst="rect">
            <a:avLst/>
          </a:prstGeom>
          <a:noFill/>
        </p:spPr>
        <p:txBody>
          <a:bodyPr wrap="square">
            <a:spAutoFit/>
          </a:bodyPr>
          <a:lstStyle/>
          <a:p>
            <a:pPr lvl="0" algn="r" rtl="1">
              <a:spcBef>
                <a:spcPts val="600"/>
              </a:spcBef>
              <a:defRPr/>
            </a:pPr>
            <a:r>
              <a:rPr lang="ar-SA" sz="2400" dirty="0"/>
              <a:t>وعندما تتعاون الكنيسة مع خدامها، وتُجري تغييرات حاسمة في أسلوب حياتها، فإنها تصبح </a:t>
            </a:r>
            <a:r>
              <a:rPr lang="ar-SA" sz="2400" b="1" dirty="0"/>
              <a:t>عنصرًا للمصالحة</a:t>
            </a:r>
            <a:r>
              <a:rPr lang="ar-SA" sz="2400" dirty="0"/>
              <a:t>، وتنقل التعزية والفرح إلى الجميع.</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200329"/>
          </a:xfrm>
          <a:prstGeom prst="rect">
            <a:avLst/>
          </a:prstGeom>
          <a:noFill/>
        </p:spPr>
        <p:txBody>
          <a:bodyPr wrap="square">
            <a:spAutoFit/>
          </a:bodyPr>
          <a:lstStyle/>
          <a:p>
            <a:pPr lvl="0" algn="r" rtl="1">
              <a:spcBef>
                <a:spcPts val="600"/>
              </a:spcBef>
              <a:defRPr/>
            </a:pPr>
            <a:r>
              <a:rPr lang="ar-SA" sz="2400" dirty="0"/>
              <a:t>إن </a:t>
            </a:r>
            <a:r>
              <a:rPr lang="ar-SA" sz="2400" b="1" dirty="0"/>
              <a:t>المحبة للنفوس الهالكة</a:t>
            </a:r>
            <a:r>
              <a:rPr lang="ar-SA" sz="2400" dirty="0"/>
              <a:t>، والرعاية الحنونة التي ينبغي أن يقدموها للمحافظة على الذين قبلوا الإنجيل بالفعل وبنائهم روحيًا، هي التي تميّز </a:t>
            </a:r>
            <a:r>
              <a:rPr lang="ar-SA" sz="2400" b="1" dirty="0"/>
              <a:t>الخدام الحقيقيين عن الذئاب الخاطفة</a:t>
            </a:r>
            <a:r>
              <a:rPr lang="ar-SA" sz="2400" dirty="0"/>
              <a:t>.</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1000" fill="hold"/>
                                        <p:tgtEl>
                                          <p:spTgt spid="45"/>
                                        </p:tgtEl>
                                        <p:attrNameLst>
                                          <p:attrName>ppt_w</p:attrName>
                                        </p:attrNameLst>
                                      </p:cBhvr>
                                      <p:tavLst>
                                        <p:tav tm="0">
                                          <p:val>
                                            <p:fltVal val="0"/>
                                          </p:val>
                                        </p:tav>
                                        <p:tav tm="100000">
                                          <p:val>
                                            <p:strVal val="#ppt_w"/>
                                          </p:val>
                                        </p:tav>
                                      </p:tavLst>
                                    </p:anim>
                                    <p:anim calcmode="lin" valueType="num">
                                      <p:cBhvr>
                                        <p:cTn id="8" dur="1000" fill="hold"/>
                                        <p:tgtEl>
                                          <p:spTgt spid="45"/>
                                        </p:tgtEl>
                                        <p:attrNameLst>
                                          <p:attrName>ppt_h</p:attrName>
                                        </p:attrNameLst>
                                      </p:cBhvr>
                                      <p:tavLst>
                                        <p:tav tm="0">
                                          <p:val>
                                            <p:fltVal val="0"/>
                                          </p:val>
                                        </p:tav>
                                        <p:tav tm="100000">
                                          <p:val>
                                            <p:strVal val="#ppt_h"/>
                                          </p:val>
                                        </p:tav>
                                      </p:tavLst>
                                    </p:anim>
                                    <p:anim calcmode="lin" valueType="num">
                                      <p:cBhvr>
                                        <p:cTn id="9" dur="1000" fill="hold"/>
                                        <p:tgtEl>
                                          <p:spTgt spid="45"/>
                                        </p:tgtEl>
                                        <p:attrNameLst>
                                          <p:attrName>style.rotation</p:attrName>
                                        </p:attrNameLst>
                                      </p:cBhvr>
                                      <p:tavLst>
                                        <p:tav tm="0">
                                          <p:val>
                                            <p:fltVal val="90"/>
                                          </p:val>
                                        </p:tav>
                                        <p:tav tm="100000">
                                          <p:val>
                                            <p:fltVal val="0"/>
                                          </p:val>
                                        </p:tav>
                                      </p:tavLst>
                                    </p:anim>
                                    <p:animEffect transition="in" filter="fade">
                                      <p:cBhvr>
                                        <p:cTn id="10" dur="1000"/>
                                        <p:tgtEl>
                                          <p:spTgt spid="45"/>
                                        </p:tgtEl>
                                      </p:cBhvr>
                                    </p:animEffect>
                                  </p:childTnLst>
                                </p:cTn>
                              </p:par>
                            </p:childTnLst>
                          </p:cTn>
                        </p:par>
                        <p:par>
                          <p:cTn id="11" fill="hold">
                            <p:stCondLst>
                              <p:cond delay="1000"/>
                            </p:stCondLst>
                            <p:childTnLst>
                              <p:par>
                                <p:cTn id="12" presetID="22" presetClass="entr" presetSubtype="2"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righ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righ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28" fill="hold">
                            <p:stCondLst>
                              <p:cond delay="1000"/>
                            </p:stCondLst>
                            <p:childTnLst>
                              <p:par>
                                <p:cTn id="29" presetID="22" presetClass="entr" presetSubtype="2"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righ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 calcmode="lin" valueType="num">
                                      <p:cBhvr>
                                        <p:cTn id="38" dur="500" fill="hold"/>
                                        <p:tgtEl>
                                          <p:spTgt spid="11"/>
                                        </p:tgtEl>
                                        <p:attrNameLst>
                                          <p:attrName>style.rotation</p:attrName>
                                        </p:attrNameLst>
                                      </p:cBhvr>
                                      <p:tavLst>
                                        <p:tav tm="0">
                                          <p:val>
                                            <p:fltVal val="90"/>
                                          </p:val>
                                        </p:tav>
                                        <p:tav tm="100000">
                                          <p:val>
                                            <p:fltVal val="0"/>
                                          </p:val>
                                        </p:tav>
                                      </p:tavLst>
                                    </p:anim>
                                    <p:animEffect transition="in" filter="fade">
                                      <p:cBhvr>
                                        <p:cTn id="39" dur="500"/>
                                        <p:tgtEl>
                                          <p:spTgt spid="11"/>
                                        </p:tgtEl>
                                      </p:cBhvr>
                                    </p:animEffect>
                                  </p:childTnLst>
                                </p:cTn>
                              </p:par>
                            </p:childTnLst>
                          </p:cTn>
                        </p:par>
                        <p:par>
                          <p:cTn id="40" fill="hold">
                            <p:stCondLst>
                              <p:cond delay="500"/>
                            </p:stCondLst>
                            <p:childTnLst>
                              <p:par>
                                <p:cTn id="41" presetID="22" presetClass="entr" presetSubtype="2" fill="hold" grpId="0" nodeType="after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animEffect transition="in" filter="wipe(right)">
                                      <p:cBhvr>
                                        <p:cTn id="43" dur="500"/>
                                        <p:tgtEl>
                                          <p:spTgt spid="2">
                                            <p:txEl>
                                              <p:pRg st="0" end="0"/>
                                            </p:txEl>
                                          </p:spTgt>
                                        </p:tgtEl>
                                      </p:cBhvr>
                                    </p:animEffect>
                                  </p:childTnLst>
                                </p:cTn>
                              </p:par>
                            </p:childTnLst>
                          </p:cTn>
                        </p:par>
                        <p:par>
                          <p:cTn id="44" fill="hold">
                            <p:stCondLst>
                              <p:cond delay="1000"/>
                            </p:stCondLst>
                            <p:childTnLst>
                              <p:par>
                                <p:cTn id="45" presetID="17" presetClass="entr" presetSubtype="2" fill="hold" nodeType="after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p:cTn id="47" dur="500" fill="hold"/>
                                        <p:tgtEl>
                                          <p:spTgt spid="29"/>
                                        </p:tgtEl>
                                        <p:attrNameLst>
                                          <p:attrName>ppt_x</p:attrName>
                                        </p:attrNameLst>
                                      </p:cBhvr>
                                      <p:tavLst>
                                        <p:tav tm="0">
                                          <p:val>
                                            <p:strVal val="#ppt_x+#ppt_w/2"/>
                                          </p:val>
                                        </p:tav>
                                        <p:tav tm="100000">
                                          <p:val>
                                            <p:strVal val="#ppt_x"/>
                                          </p:val>
                                        </p:tav>
                                      </p:tavLst>
                                    </p:anim>
                                    <p:anim calcmode="lin" valueType="num">
                                      <p:cBhvr>
                                        <p:cTn id="48" dur="500" fill="hold"/>
                                        <p:tgtEl>
                                          <p:spTgt spid="29"/>
                                        </p:tgtEl>
                                        <p:attrNameLst>
                                          <p:attrName>ppt_y</p:attrName>
                                        </p:attrNameLst>
                                      </p:cBhvr>
                                      <p:tavLst>
                                        <p:tav tm="0">
                                          <p:val>
                                            <p:strVal val="#ppt_y"/>
                                          </p:val>
                                        </p:tav>
                                        <p:tav tm="100000">
                                          <p:val>
                                            <p:strVal val="#ppt_y"/>
                                          </p:val>
                                        </p:tav>
                                      </p:tavLst>
                                    </p:anim>
                                    <p:anim calcmode="lin" valueType="num">
                                      <p:cBhvr>
                                        <p:cTn id="49" dur="500" fill="hold"/>
                                        <p:tgtEl>
                                          <p:spTgt spid="29"/>
                                        </p:tgtEl>
                                        <p:attrNameLst>
                                          <p:attrName>ppt_w</p:attrName>
                                        </p:attrNameLst>
                                      </p:cBhvr>
                                      <p:tavLst>
                                        <p:tav tm="0">
                                          <p:val>
                                            <p:fltVal val="0"/>
                                          </p:val>
                                        </p:tav>
                                        <p:tav tm="100000">
                                          <p:val>
                                            <p:strVal val="#ppt_w"/>
                                          </p:val>
                                        </p:tav>
                                      </p:tavLst>
                                    </p:anim>
                                    <p:anim calcmode="lin" valueType="num">
                                      <p:cBhvr>
                                        <p:cTn id="50" dur="500" fill="hold"/>
                                        <p:tgtEl>
                                          <p:spTgt spid="29"/>
                                        </p:tgtEl>
                                        <p:attrNameLst>
                                          <p:attrName>ppt_h</p:attrName>
                                        </p:attrNameLst>
                                      </p:cBhvr>
                                      <p:tavLst>
                                        <p:tav tm="0">
                                          <p:val>
                                            <p:strVal val="#ppt_h"/>
                                          </p:val>
                                        </p:tav>
                                        <p:tav tm="100000">
                                          <p:val>
                                            <p:strVal val="#ppt_h"/>
                                          </p:val>
                                        </p:tav>
                                      </p:tavLst>
                                    </p:anim>
                                  </p:childTnLst>
                                </p:cTn>
                              </p:par>
                            </p:childTnLst>
                          </p:cTn>
                        </p:par>
                        <p:par>
                          <p:cTn id="51" fill="hold">
                            <p:stCondLst>
                              <p:cond delay="1500"/>
                            </p:stCondLst>
                            <p:childTnLst>
                              <p:par>
                                <p:cTn id="52" presetID="22" presetClass="entr" presetSubtype="2"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right)">
                                      <p:cBhvr>
                                        <p:cTn id="54" dur="500"/>
                                        <p:tgtEl>
                                          <p:spTgt spid="2">
                                            <p:txEl>
                                              <p:pRg st="1" end="1"/>
                                            </p:txEl>
                                          </p:spTgt>
                                        </p:tgtEl>
                                      </p:cBhvr>
                                    </p:animEffect>
                                  </p:childTnLst>
                                </p:cTn>
                              </p:par>
                            </p:childTnLst>
                          </p:cTn>
                        </p:par>
                        <p:par>
                          <p:cTn id="55" fill="hold">
                            <p:stCondLst>
                              <p:cond delay="2000"/>
                            </p:stCondLst>
                            <p:childTnLst>
                              <p:par>
                                <p:cTn id="56" presetID="17" presetClass="entr" presetSubtype="2" fill="hold" nodeType="afterEffect">
                                  <p:stCondLst>
                                    <p:cond delay="0"/>
                                  </p:stCondLst>
                                  <p:childTnLst>
                                    <p:set>
                                      <p:cBhvr>
                                        <p:cTn id="57" dur="1" fill="hold">
                                          <p:stCondLst>
                                            <p:cond delay="0"/>
                                          </p:stCondLst>
                                        </p:cTn>
                                        <p:tgtEl>
                                          <p:spTgt spid="27"/>
                                        </p:tgtEl>
                                        <p:attrNameLst>
                                          <p:attrName>style.visibility</p:attrName>
                                        </p:attrNameLst>
                                      </p:cBhvr>
                                      <p:to>
                                        <p:strVal val="visible"/>
                                      </p:to>
                                    </p:set>
                                    <p:anim calcmode="lin" valueType="num">
                                      <p:cBhvr>
                                        <p:cTn id="58" dur="500" fill="hold"/>
                                        <p:tgtEl>
                                          <p:spTgt spid="27"/>
                                        </p:tgtEl>
                                        <p:attrNameLst>
                                          <p:attrName>ppt_x</p:attrName>
                                        </p:attrNameLst>
                                      </p:cBhvr>
                                      <p:tavLst>
                                        <p:tav tm="0">
                                          <p:val>
                                            <p:strVal val="#ppt_x+#ppt_w/2"/>
                                          </p:val>
                                        </p:tav>
                                        <p:tav tm="100000">
                                          <p:val>
                                            <p:strVal val="#ppt_x"/>
                                          </p:val>
                                        </p:tav>
                                      </p:tavLst>
                                    </p:anim>
                                    <p:anim calcmode="lin" valueType="num">
                                      <p:cBhvr>
                                        <p:cTn id="59" dur="500" fill="hold"/>
                                        <p:tgtEl>
                                          <p:spTgt spid="27"/>
                                        </p:tgtEl>
                                        <p:attrNameLst>
                                          <p:attrName>ppt_y</p:attrName>
                                        </p:attrNameLst>
                                      </p:cBhvr>
                                      <p:tavLst>
                                        <p:tav tm="0">
                                          <p:val>
                                            <p:strVal val="#ppt_y"/>
                                          </p:val>
                                        </p:tav>
                                        <p:tav tm="100000">
                                          <p:val>
                                            <p:strVal val="#ppt_y"/>
                                          </p:val>
                                        </p:tav>
                                      </p:tavLst>
                                    </p:anim>
                                    <p:anim calcmode="lin" valueType="num">
                                      <p:cBhvr>
                                        <p:cTn id="60" dur="500" fill="hold"/>
                                        <p:tgtEl>
                                          <p:spTgt spid="27"/>
                                        </p:tgtEl>
                                        <p:attrNameLst>
                                          <p:attrName>ppt_w</p:attrName>
                                        </p:attrNameLst>
                                      </p:cBhvr>
                                      <p:tavLst>
                                        <p:tav tm="0">
                                          <p:val>
                                            <p:fltVal val="0"/>
                                          </p:val>
                                        </p:tav>
                                        <p:tav tm="100000">
                                          <p:val>
                                            <p:strVal val="#ppt_w"/>
                                          </p:val>
                                        </p:tav>
                                      </p:tavLst>
                                    </p:anim>
                                    <p:anim calcmode="lin" valueType="num">
                                      <p:cBhvr>
                                        <p:cTn id="61" dur="500" fill="hold"/>
                                        <p:tgtEl>
                                          <p:spTgt spid="27"/>
                                        </p:tgtEl>
                                        <p:attrNameLst>
                                          <p:attrName>ppt_h</p:attrName>
                                        </p:attrNameLst>
                                      </p:cBhvr>
                                      <p:tavLst>
                                        <p:tav tm="0">
                                          <p:val>
                                            <p:strVal val="#ppt_h"/>
                                          </p:val>
                                        </p:tav>
                                        <p:tav tm="100000">
                                          <p:val>
                                            <p:strVal val="#ppt_h"/>
                                          </p:val>
                                        </p:tav>
                                      </p:tavLst>
                                    </p:anim>
                                  </p:childTnLst>
                                </p:cTn>
                              </p:par>
                            </p:childTnLst>
                          </p:cTn>
                        </p:par>
                        <p:par>
                          <p:cTn id="62" fill="hold">
                            <p:stCondLst>
                              <p:cond delay="2500"/>
                            </p:stCondLst>
                            <p:childTnLst>
                              <p:par>
                                <p:cTn id="63" presetID="22" presetClass="entr" presetSubtype="2" fill="hold" grpId="0" nodeType="afterEffect">
                                  <p:stCondLst>
                                    <p:cond delay="0"/>
                                  </p:stCondLst>
                                  <p:childTnLst>
                                    <p:set>
                                      <p:cBhvr>
                                        <p:cTn id="64" dur="1" fill="hold">
                                          <p:stCondLst>
                                            <p:cond delay="0"/>
                                          </p:stCondLst>
                                        </p:cTn>
                                        <p:tgtEl>
                                          <p:spTgt spid="2">
                                            <p:txEl>
                                              <p:pRg st="2" end="2"/>
                                            </p:txEl>
                                          </p:spTgt>
                                        </p:tgtEl>
                                        <p:attrNameLst>
                                          <p:attrName>style.visibility</p:attrName>
                                        </p:attrNameLst>
                                      </p:cBhvr>
                                      <p:to>
                                        <p:strVal val="visible"/>
                                      </p:to>
                                    </p:set>
                                    <p:animEffect transition="in" filter="wipe(right)">
                                      <p:cBhvr>
                                        <p:cTn id="65" dur="500"/>
                                        <p:tgtEl>
                                          <p:spTgt spid="2">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nodeType="clickEffect">
                                  <p:stCondLst>
                                    <p:cond delay="0"/>
                                  </p:stCondLst>
                                  <p:childTnLst>
                                    <p:set>
                                      <p:cBhvr>
                                        <p:cTn id="69" dur="1" fill="hold">
                                          <p:stCondLst>
                                            <p:cond delay="0"/>
                                          </p:stCondLst>
                                        </p:cTn>
                                        <p:tgtEl>
                                          <p:spTgt spid="21"/>
                                        </p:tgtEl>
                                        <p:attrNameLst>
                                          <p:attrName>style.visibility</p:attrName>
                                        </p:attrNameLst>
                                      </p:cBhvr>
                                      <p:to>
                                        <p:strVal val="visible"/>
                                      </p:to>
                                    </p:set>
                                    <p:anim calcmode="lin" valueType="num">
                                      <p:cBhvr>
                                        <p:cTn id="70" dur="500" fill="hold"/>
                                        <p:tgtEl>
                                          <p:spTgt spid="21"/>
                                        </p:tgtEl>
                                        <p:attrNameLst>
                                          <p:attrName>ppt_w</p:attrName>
                                        </p:attrNameLst>
                                      </p:cBhvr>
                                      <p:tavLst>
                                        <p:tav tm="0">
                                          <p:val>
                                            <p:fltVal val="0"/>
                                          </p:val>
                                        </p:tav>
                                        <p:tav tm="100000">
                                          <p:val>
                                            <p:strVal val="#ppt_w"/>
                                          </p:val>
                                        </p:tav>
                                      </p:tavLst>
                                    </p:anim>
                                    <p:anim calcmode="lin" valueType="num">
                                      <p:cBhvr>
                                        <p:cTn id="71" dur="500" fill="hold"/>
                                        <p:tgtEl>
                                          <p:spTgt spid="21"/>
                                        </p:tgtEl>
                                        <p:attrNameLst>
                                          <p:attrName>ppt_h</p:attrName>
                                        </p:attrNameLst>
                                      </p:cBhvr>
                                      <p:tavLst>
                                        <p:tav tm="0">
                                          <p:val>
                                            <p:fltVal val="0"/>
                                          </p:val>
                                        </p:tav>
                                        <p:tav tm="100000">
                                          <p:val>
                                            <p:strVal val="#ppt_h"/>
                                          </p:val>
                                        </p:tav>
                                      </p:tavLst>
                                    </p:anim>
                                    <p:anim calcmode="lin" valueType="num">
                                      <p:cBhvr>
                                        <p:cTn id="72" dur="500" fill="hold"/>
                                        <p:tgtEl>
                                          <p:spTgt spid="21"/>
                                        </p:tgtEl>
                                        <p:attrNameLst>
                                          <p:attrName>style.rotation</p:attrName>
                                        </p:attrNameLst>
                                      </p:cBhvr>
                                      <p:tavLst>
                                        <p:tav tm="0">
                                          <p:val>
                                            <p:fltVal val="90"/>
                                          </p:val>
                                        </p:tav>
                                        <p:tav tm="100000">
                                          <p:val>
                                            <p:fltVal val="0"/>
                                          </p:val>
                                        </p:tav>
                                      </p:tavLst>
                                    </p:anim>
                                    <p:animEffect transition="in" filter="fade">
                                      <p:cBhvr>
                                        <p:cTn id="73" dur="500"/>
                                        <p:tgtEl>
                                          <p:spTgt spid="21"/>
                                        </p:tgtEl>
                                      </p:cBhvr>
                                    </p:animEffect>
                                  </p:childTnLst>
                                </p:cTn>
                              </p:par>
                            </p:childTnLst>
                          </p:cTn>
                        </p:par>
                        <p:par>
                          <p:cTn id="74" fill="hold">
                            <p:stCondLst>
                              <p:cond delay="500"/>
                            </p:stCondLst>
                            <p:childTnLst>
                              <p:par>
                                <p:cTn id="75" presetID="22" presetClass="entr" presetSubtype="2" fill="hold" grpId="0" nodeType="afterEffect">
                                  <p:stCondLst>
                                    <p:cond delay="0"/>
                                  </p:stCondLst>
                                  <p:childTnLst>
                                    <p:set>
                                      <p:cBhvr>
                                        <p:cTn id="76" dur="1" fill="hold">
                                          <p:stCondLst>
                                            <p:cond delay="0"/>
                                          </p:stCondLst>
                                        </p:cTn>
                                        <p:tgtEl>
                                          <p:spTgt spid="2">
                                            <p:txEl>
                                              <p:pRg st="3" end="3"/>
                                            </p:txEl>
                                          </p:spTgt>
                                        </p:tgtEl>
                                        <p:attrNameLst>
                                          <p:attrName>style.visibility</p:attrName>
                                        </p:attrNameLst>
                                      </p:cBhvr>
                                      <p:to>
                                        <p:strVal val="visible"/>
                                      </p:to>
                                    </p:set>
                                    <p:animEffect transition="in" filter="wipe(right)">
                                      <p:cBhvr>
                                        <p:cTn id="77" dur="500"/>
                                        <p:tgtEl>
                                          <p:spTgt spid="2">
                                            <p:txEl>
                                              <p:pRg st="3" end="3"/>
                                            </p:txEl>
                                          </p:spTgt>
                                        </p:tgtEl>
                                      </p:cBhvr>
                                    </p:animEffect>
                                  </p:childTnLst>
                                </p:cTn>
                              </p:par>
                            </p:childTnLst>
                          </p:cTn>
                        </p:par>
                        <p:par>
                          <p:cTn id="78" fill="hold">
                            <p:stCondLst>
                              <p:cond delay="1000"/>
                            </p:stCondLst>
                            <p:childTnLst>
                              <p:par>
                                <p:cTn id="79" presetID="17" presetClass="entr" presetSubtype="2" fill="hold" nodeType="afterEffect">
                                  <p:stCondLst>
                                    <p:cond delay="0"/>
                                  </p:stCondLst>
                                  <p:childTnLst>
                                    <p:set>
                                      <p:cBhvr>
                                        <p:cTn id="80" dur="1" fill="hold">
                                          <p:stCondLst>
                                            <p:cond delay="0"/>
                                          </p:stCondLst>
                                        </p:cTn>
                                        <p:tgtEl>
                                          <p:spTgt spid="25"/>
                                        </p:tgtEl>
                                        <p:attrNameLst>
                                          <p:attrName>style.visibility</p:attrName>
                                        </p:attrNameLst>
                                      </p:cBhvr>
                                      <p:to>
                                        <p:strVal val="visible"/>
                                      </p:to>
                                    </p:set>
                                    <p:anim calcmode="lin" valueType="num">
                                      <p:cBhvr>
                                        <p:cTn id="81" dur="500" fill="hold"/>
                                        <p:tgtEl>
                                          <p:spTgt spid="25"/>
                                        </p:tgtEl>
                                        <p:attrNameLst>
                                          <p:attrName>ppt_x</p:attrName>
                                        </p:attrNameLst>
                                      </p:cBhvr>
                                      <p:tavLst>
                                        <p:tav tm="0">
                                          <p:val>
                                            <p:strVal val="#ppt_x+#ppt_w/2"/>
                                          </p:val>
                                        </p:tav>
                                        <p:tav tm="100000">
                                          <p:val>
                                            <p:strVal val="#ppt_x"/>
                                          </p:val>
                                        </p:tav>
                                      </p:tavLst>
                                    </p:anim>
                                    <p:anim calcmode="lin" valueType="num">
                                      <p:cBhvr>
                                        <p:cTn id="82" dur="500" fill="hold"/>
                                        <p:tgtEl>
                                          <p:spTgt spid="25"/>
                                        </p:tgtEl>
                                        <p:attrNameLst>
                                          <p:attrName>ppt_y</p:attrName>
                                        </p:attrNameLst>
                                      </p:cBhvr>
                                      <p:tavLst>
                                        <p:tav tm="0">
                                          <p:val>
                                            <p:strVal val="#ppt_y"/>
                                          </p:val>
                                        </p:tav>
                                        <p:tav tm="100000">
                                          <p:val>
                                            <p:strVal val="#ppt_y"/>
                                          </p:val>
                                        </p:tav>
                                      </p:tavLst>
                                    </p:anim>
                                    <p:anim calcmode="lin" valueType="num">
                                      <p:cBhvr>
                                        <p:cTn id="83" dur="500" fill="hold"/>
                                        <p:tgtEl>
                                          <p:spTgt spid="25"/>
                                        </p:tgtEl>
                                        <p:attrNameLst>
                                          <p:attrName>ppt_w</p:attrName>
                                        </p:attrNameLst>
                                      </p:cBhvr>
                                      <p:tavLst>
                                        <p:tav tm="0">
                                          <p:val>
                                            <p:fltVal val="0"/>
                                          </p:val>
                                        </p:tav>
                                        <p:tav tm="100000">
                                          <p:val>
                                            <p:strVal val="#ppt_w"/>
                                          </p:val>
                                        </p:tav>
                                      </p:tavLst>
                                    </p:anim>
                                    <p:anim calcmode="lin" valueType="num">
                                      <p:cBhvr>
                                        <p:cTn id="84" dur="500" fill="hold"/>
                                        <p:tgtEl>
                                          <p:spTgt spid="25"/>
                                        </p:tgtEl>
                                        <p:attrNameLst>
                                          <p:attrName>ppt_h</p:attrName>
                                        </p:attrNameLst>
                                      </p:cBhvr>
                                      <p:tavLst>
                                        <p:tav tm="0">
                                          <p:val>
                                            <p:strVal val="#ppt_h"/>
                                          </p:val>
                                        </p:tav>
                                        <p:tav tm="100000">
                                          <p:val>
                                            <p:strVal val="#ppt_h"/>
                                          </p:val>
                                        </p:tav>
                                      </p:tavLst>
                                    </p:anim>
                                  </p:childTnLst>
                                </p:cTn>
                              </p:par>
                            </p:childTnLst>
                          </p:cTn>
                        </p:par>
                        <p:par>
                          <p:cTn id="85" fill="hold">
                            <p:stCondLst>
                              <p:cond delay="1500"/>
                            </p:stCondLst>
                            <p:childTnLst>
                              <p:par>
                                <p:cTn id="86" presetID="22" presetClass="entr" presetSubtype="2" fill="hold" grpId="0" nodeType="afterEffect">
                                  <p:stCondLst>
                                    <p:cond delay="0"/>
                                  </p:stCondLst>
                                  <p:childTnLst>
                                    <p:set>
                                      <p:cBhvr>
                                        <p:cTn id="87" dur="1" fill="hold">
                                          <p:stCondLst>
                                            <p:cond delay="0"/>
                                          </p:stCondLst>
                                        </p:cTn>
                                        <p:tgtEl>
                                          <p:spTgt spid="2">
                                            <p:txEl>
                                              <p:pRg st="4" end="4"/>
                                            </p:txEl>
                                          </p:spTgt>
                                        </p:tgtEl>
                                        <p:attrNameLst>
                                          <p:attrName>style.visibility</p:attrName>
                                        </p:attrNameLst>
                                      </p:cBhvr>
                                      <p:to>
                                        <p:strVal val="visible"/>
                                      </p:to>
                                    </p:set>
                                    <p:animEffect transition="in" filter="wipe(right)">
                                      <p:cBhvr>
                                        <p:cTn id="88" dur="500"/>
                                        <p:tgtEl>
                                          <p:spTgt spid="2">
                                            <p:txEl>
                                              <p:pRg st="4" end="4"/>
                                            </p:txEl>
                                          </p:spTgt>
                                        </p:tgtEl>
                                      </p:cBhvr>
                                    </p:animEffect>
                                  </p:childTnLst>
                                </p:cTn>
                              </p:par>
                            </p:childTnLst>
                          </p:cTn>
                        </p:par>
                        <p:par>
                          <p:cTn id="89" fill="hold">
                            <p:stCondLst>
                              <p:cond delay="2000"/>
                            </p:stCondLst>
                            <p:childTnLst>
                              <p:par>
                                <p:cTn id="90" presetID="17" presetClass="entr" presetSubtype="2" fill="hold" nodeType="afterEffect">
                                  <p:stCondLst>
                                    <p:cond delay="0"/>
                                  </p:stCondLst>
                                  <p:childTnLst>
                                    <p:set>
                                      <p:cBhvr>
                                        <p:cTn id="91" dur="1" fill="hold">
                                          <p:stCondLst>
                                            <p:cond delay="0"/>
                                          </p:stCondLst>
                                        </p:cTn>
                                        <p:tgtEl>
                                          <p:spTgt spid="31"/>
                                        </p:tgtEl>
                                        <p:attrNameLst>
                                          <p:attrName>style.visibility</p:attrName>
                                        </p:attrNameLst>
                                      </p:cBhvr>
                                      <p:to>
                                        <p:strVal val="visible"/>
                                      </p:to>
                                    </p:set>
                                    <p:anim calcmode="lin" valueType="num">
                                      <p:cBhvr>
                                        <p:cTn id="92" dur="500" fill="hold"/>
                                        <p:tgtEl>
                                          <p:spTgt spid="31"/>
                                        </p:tgtEl>
                                        <p:attrNameLst>
                                          <p:attrName>ppt_x</p:attrName>
                                        </p:attrNameLst>
                                      </p:cBhvr>
                                      <p:tavLst>
                                        <p:tav tm="0">
                                          <p:val>
                                            <p:strVal val="#ppt_x+#ppt_w/2"/>
                                          </p:val>
                                        </p:tav>
                                        <p:tav tm="100000">
                                          <p:val>
                                            <p:strVal val="#ppt_x"/>
                                          </p:val>
                                        </p:tav>
                                      </p:tavLst>
                                    </p:anim>
                                    <p:anim calcmode="lin" valueType="num">
                                      <p:cBhvr>
                                        <p:cTn id="93" dur="500" fill="hold"/>
                                        <p:tgtEl>
                                          <p:spTgt spid="31"/>
                                        </p:tgtEl>
                                        <p:attrNameLst>
                                          <p:attrName>ppt_y</p:attrName>
                                        </p:attrNameLst>
                                      </p:cBhvr>
                                      <p:tavLst>
                                        <p:tav tm="0">
                                          <p:val>
                                            <p:strVal val="#ppt_y"/>
                                          </p:val>
                                        </p:tav>
                                        <p:tav tm="100000">
                                          <p:val>
                                            <p:strVal val="#ppt_y"/>
                                          </p:val>
                                        </p:tav>
                                      </p:tavLst>
                                    </p:anim>
                                    <p:anim calcmode="lin" valueType="num">
                                      <p:cBhvr>
                                        <p:cTn id="94" dur="500" fill="hold"/>
                                        <p:tgtEl>
                                          <p:spTgt spid="31"/>
                                        </p:tgtEl>
                                        <p:attrNameLst>
                                          <p:attrName>ppt_w</p:attrName>
                                        </p:attrNameLst>
                                      </p:cBhvr>
                                      <p:tavLst>
                                        <p:tav tm="0">
                                          <p:val>
                                            <p:fltVal val="0"/>
                                          </p:val>
                                        </p:tav>
                                        <p:tav tm="100000">
                                          <p:val>
                                            <p:strVal val="#ppt_w"/>
                                          </p:val>
                                        </p:tav>
                                      </p:tavLst>
                                    </p:anim>
                                    <p:anim calcmode="lin" valueType="num">
                                      <p:cBhvr>
                                        <p:cTn id="95" dur="500" fill="hold"/>
                                        <p:tgtEl>
                                          <p:spTgt spid="31"/>
                                        </p:tgtEl>
                                        <p:attrNameLst>
                                          <p:attrName>ppt_h</p:attrName>
                                        </p:attrNameLst>
                                      </p:cBhvr>
                                      <p:tavLst>
                                        <p:tav tm="0">
                                          <p:val>
                                            <p:strVal val="#ppt_h"/>
                                          </p:val>
                                        </p:tav>
                                        <p:tav tm="100000">
                                          <p:val>
                                            <p:strVal val="#ppt_h"/>
                                          </p:val>
                                        </p:tav>
                                      </p:tavLst>
                                    </p:anim>
                                  </p:childTnLst>
                                </p:cTn>
                              </p:par>
                            </p:childTnLst>
                          </p:cTn>
                        </p:par>
                        <p:par>
                          <p:cTn id="96" fill="hold">
                            <p:stCondLst>
                              <p:cond delay="2500"/>
                            </p:stCondLst>
                            <p:childTnLst>
                              <p:par>
                                <p:cTn id="97" presetID="22" presetClass="entr" presetSubtype="2" fill="hold" grpId="0" nodeType="afterEffect">
                                  <p:stCondLst>
                                    <p:cond delay="0"/>
                                  </p:stCondLst>
                                  <p:childTnLst>
                                    <p:set>
                                      <p:cBhvr>
                                        <p:cTn id="98" dur="1" fill="hold">
                                          <p:stCondLst>
                                            <p:cond delay="0"/>
                                          </p:stCondLst>
                                        </p:cTn>
                                        <p:tgtEl>
                                          <p:spTgt spid="2">
                                            <p:txEl>
                                              <p:pRg st="5" end="5"/>
                                            </p:txEl>
                                          </p:spTgt>
                                        </p:tgtEl>
                                        <p:attrNameLst>
                                          <p:attrName>style.visibility</p:attrName>
                                        </p:attrNameLst>
                                      </p:cBhvr>
                                      <p:to>
                                        <p:strVal val="visible"/>
                                      </p:to>
                                    </p:set>
                                    <p:animEffect transition="in" filter="wipe(right)">
                                      <p:cBhvr>
                                        <p:cTn id="99" dur="500"/>
                                        <p:tgtEl>
                                          <p:spTgt spid="2">
                                            <p:txEl>
                                              <p:pRg st="5" end="5"/>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31" presetClass="entr" presetSubtype="0" fill="hold" nodeType="clickEffect">
                                  <p:stCondLst>
                                    <p:cond delay="0"/>
                                  </p:stCondLst>
                                  <p:childTnLst>
                                    <p:set>
                                      <p:cBhvr>
                                        <p:cTn id="103" dur="1" fill="hold">
                                          <p:stCondLst>
                                            <p:cond delay="0"/>
                                          </p:stCondLst>
                                        </p:cTn>
                                        <p:tgtEl>
                                          <p:spTgt spid="15"/>
                                        </p:tgtEl>
                                        <p:attrNameLst>
                                          <p:attrName>style.visibility</p:attrName>
                                        </p:attrNameLst>
                                      </p:cBhvr>
                                      <p:to>
                                        <p:strVal val="visible"/>
                                      </p:to>
                                    </p:set>
                                    <p:anim calcmode="lin" valueType="num">
                                      <p:cBhvr>
                                        <p:cTn id="104" dur="500" fill="hold"/>
                                        <p:tgtEl>
                                          <p:spTgt spid="15"/>
                                        </p:tgtEl>
                                        <p:attrNameLst>
                                          <p:attrName>ppt_w</p:attrName>
                                        </p:attrNameLst>
                                      </p:cBhvr>
                                      <p:tavLst>
                                        <p:tav tm="0">
                                          <p:val>
                                            <p:fltVal val="0"/>
                                          </p:val>
                                        </p:tav>
                                        <p:tav tm="100000">
                                          <p:val>
                                            <p:strVal val="#ppt_w"/>
                                          </p:val>
                                        </p:tav>
                                      </p:tavLst>
                                    </p:anim>
                                    <p:anim calcmode="lin" valueType="num">
                                      <p:cBhvr>
                                        <p:cTn id="105" dur="500" fill="hold"/>
                                        <p:tgtEl>
                                          <p:spTgt spid="15"/>
                                        </p:tgtEl>
                                        <p:attrNameLst>
                                          <p:attrName>ppt_h</p:attrName>
                                        </p:attrNameLst>
                                      </p:cBhvr>
                                      <p:tavLst>
                                        <p:tav tm="0">
                                          <p:val>
                                            <p:fltVal val="0"/>
                                          </p:val>
                                        </p:tav>
                                        <p:tav tm="100000">
                                          <p:val>
                                            <p:strVal val="#ppt_h"/>
                                          </p:val>
                                        </p:tav>
                                      </p:tavLst>
                                    </p:anim>
                                    <p:anim calcmode="lin" valueType="num">
                                      <p:cBhvr>
                                        <p:cTn id="106" dur="500" fill="hold"/>
                                        <p:tgtEl>
                                          <p:spTgt spid="15"/>
                                        </p:tgtEl>
                                        <p:attrNameLst>
                                          <p:attrName>style.rotation</p:attrName>
                                        </p:attrNameLst>
                                      </p:cBhvr>
                                      <p:tavLst>
                                        <p:tav tm="0">
                                          <p:val>
                                            <p:fltVal val="90"/>
                                          </p:val>
                                        </p:tav>
                                        <p:tav tm="100000">
                                          <p:val>
                                            <p:fltVal val="0"/>
                                          </p:val>
                                        </p:tav>
                                      </p:tavLst>
                                    </p:anim>
                                    <p:animEffect transition="in" filter="fade">
                                      <p:cBhvr>
                                        <p:cTn id="107" dur="500"/>
                                        <p:tgtEl>
                                          <p:spTgt spid="15"/>
                                        </p:tgtEl>
                                      </p:cBhvr>
                                    </p:animEffect>
                                  </p:childTnLst>
                                </p:cTn>
                              </p:par>
                            </p:childTnLst>
                          </p:cTn>
                        </p:par>
                        <p:par>
                          <p:cTn id="108" fill="hold">
                            <p:stCondLst>
                              <p:cond delay="500"/>
                            </p:stCondLst>
                            <p:childTnLst>
                              <p:par>
                                <p:cTn id="109" presetID="22" presetClass="entr" presetSubtype="2" fill="hold" grpId="0" nodeType="afterEffect">
                                  <p:stCondLst>
                                    <p:cond delay="0"/>
                                  </p:stCondLst>
                                  <p:childTnLst>
                                    <p:set>
                                      <p:cBhvr>
                                        <p:cTn id="110" dur="1" fill="hold">
                                          <p:stCondLst>
                                            <p:cond delay="0"/>
                                          </p:stCondLst>
                                        </p:cTn>
                                        <p:tgtEl>
                                          <p:spTgt spid="2">
                                            <p:txEl>
                                              <p:pRg st="6" end="6"/>
                                            </p:txEl>
                                          </p:spTgt>
                                        </p:tgtEl>
                                        <p:attrNameLst>
                                          <p:attrName>style.visibility</p:attrName>
                                        </p:attrNameLst>
                                      </p:cBhvr>
                                      <p:to>
                                        <p:strVal val="visible"/>
                                      </p:to>
                                    </p:set>
                                    <p:animEffect transition="in" filter="wipe(right)">
                                      <p:cBhvr>
                                        <p:cTn id="111" dur="500"/>
                                        <p:tgtEl>
                                          <p:spTgt spid="2">
                                            <p:txEl>
                                              <p:pRg st="6" end="6"/>
                                            </p:txEl>
                                          </p:spTgt>
                                        </p:tgtEl>
                                      </p:cBhvr>
                                    </p:animEffect>
                                  </p:childTnLst>
                                </p:cTn>
                              </p:par>
                            </p:childTnLst>
                          </p:cTn>
                        </p:par>
                        <p:par>
                          <p:cTn id="112" fill="hold">
                            <p:stCondLst>
                              <p:cond delay="1000"/>
                            </p:stCondLst>
                            <p:childTnLst>
                              <p:par>
                                <p:cTn id="113" presetID="17" presetClass="entr" presetSubtype="2" fill="hold" nodeType="afterEffect">
                                  <p:stCondLst>
                                    <p:cond delay="0"/>
                                  </p:stCondLst>
                                  <p:childTnLst>
                                    <p:set>
                                      <p:cBhvr>
                                        <p:cTn id="114" dur="1" fill="hold">
                                          <p:stCondLst>
                                            <p:cond delay="0"/>
                                          </p:stCondLst>
                                        </p:cTn>
                                        <p:tgtEl>
                                          <p:spTgt spid="33"/>
                                        </p:tgtEl>
                                        <p:attrNameLst>
                                          <p:attrName>style.visibility</p:attrName>
                                        </p:attrNameLst>
                                      </p:cBhvr>
                                      <p:to>
                                        <p:strVal val="visible"/>
                                      </p:to>
                                    </p:set>
                                    <p:anim calcmode="lin" valueType="num">
                                      <p:cBhvr>
                                        <p:cTn id="115" dur="500" fill="hold"/>
                                        <p:tgtEl>
                                          <p:spTgt spid="33"/>
                                        </p:tgtEl>
                                        <p:attrNameLst>
                                          <p:attrName>ppt_x</p:attrName>
                                        </p:attrNameLst>
                                      </p:cBhvr>
                                      <p:tavLst>
                                        <p:tav tm="0">
                                          <p:val>
                                            <p:strVal val="#ppt_x+#ppt_w/2"/>
                                          </p:val>
                                        </p:tav>
                                        <p:tav tm="100000">
                                          <p:val>
                                            <p:strVal val="#ppt_x"/>
                                          </p:val>
                                        </p:tav>
                                      </p:tavLst>
                                    </p:anim>
                                    <p:anim calcmode="lin" valueType="num">
                                      <p:cBhvr>
                                        <p:cTn id="116" dur="500" fill="hold"/>
                                        <p:tgtEl>
                                          <p:spTgt spid="33"/>
                                        </p:tgtEl>
                                        <p:attrNameLst>
                                          <p:attrName>ppt_y</p:attrName>
                                        </p:attrNameLst>
                                      </p:cBhvr>
                                      <p:tavLst>
                                        <p:tav tm="0">
                                          <p:val>
                                            <p:strVal val="#ppt_y"/>
                                          </p:val>
                                        </p:tav>
                                        <p:tav tm="100000">
                                          <p:val>
                                            <p:strVal val="#ppt_y"/>
                                          </p:val>
                                        </p:tav>
                                      </p:tavLst>
                                    </p:anim>
                                    <p:anim calcmode="lin" valueType="num">
                                      <p:cBhvr>
                                        <p:cTn id="117" dur="500" fill="hold"/>
                                        <p:tgtEl>
                                          <p:spTgt spid="33"/>
                                        </p:tgtEl>
                                        <p:attrNameLst>
                                          <p:attrName>ppt_w</p:attrName>
                                        </p:attrNameLst>
                                      </p:cBhvr>
                                      <p:tavLst>
                                        <p:tav tm="0">
                                          <p:val>
                                            <p:fltVal val="0"/>
                                          </p:val>
                                        </p:tav>
                                        <p:tav tm="100000">
                                          <p:val>
                                            <p:strVal val="#ppt_w"/>
                                          </p:val>
                                        </p:tav>
                                      </p:tavLst>
                                    </p:anim>
                                    <p:anim calcmode="lin" valueType="num">
                                      <p:cBhvr>
                                        <p:cTn id="118" dur="500" fill="hold"/>
                                        <p:tgtEl>
                                          <p:spTgt spid="33"/>
                                        </p:tgtEl>
                                        <p:attrNameLst>
                                          <p:attrName>ppt_h</p:attrName>
                                        </p:attrNameLst>
                                      </p:cBhvr>
                                      <p:tavLst>
                                        <p:tav tm="0">
                                          <p:val>
                                            <p:strVal val="#ppt_h"/>
                                          </p:val>
                                        </p:tav>
                                        <p:tav tm="100000">
                                          <p:val>
                                            <p:strVal val="#ppt_h"/>
                                          </p:val>
                                        </p:tav>
                                      </p:tavLst>
                                    </p:anim>
                                  </p:childTnLst>
                                </p:cTn>
                              </p:par>
                            </p:childTnLst>
                          </p:cTn>
                        </p:par>
                        <p:par>
                          <p:cTn id="119" fill="hold">
                            <p:stCondLst>
                              <p:cond delay="1500"/>
                            </p:stCondLst>
                            <p:childTnLst>
                              <p:par>
                                <p:cTn id="120" presetID="22" presetClass="entr" presetSubtype="2" fill="hold" grpId="0" nodeType="afterEffect">
                                  <p:stCondLst>
                                    <p:cond delay="0"/>
                                  </p:stCondLst>
                                  <p:childTnLst>
                                    <p:set>
                                      <p:cBhvr>
                                        <p:cTn id="121" dur="1" fill="hold">
                                          <p:stCondLst>
                                            <p:cond delay="0"/>
                                          </p:stCondLst>
                                        </p:cTn>
                                        <p:tgtEl>
                                          <p:spTgt spid="2">
                                            <p:txEl>
                                              <p:pRg st="7" end="7"/>
                                            </p:txEl>
                                          </p:spTgt>
                                        </p:tgtEl>
                                        <p:attrNameLst>
                                          <p:attrName>style.visibility</p:attrName>
                                        </p:attrNameLst>
                                      </p:cBhvr>
                                      <p:to>
                                        <p:strVal val="visible"/>
                                      </p:to>
                                    </p:set>
                                    <p:animEffect transition="in" filter="wipe(right)">
                                      <p:cBhvr>
                                        <p:cTn id="12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037715"/>
            <a:ext cx="10702413" cy="2422991"/>
          </a:xfrm>
          <a:prstGeom prst="rect">
            <a:avLst/>
          </a:prstGeom>
          <a:noFill/>
        </p:spPr>
        <p:txBody>
          <a:bodyPr wrap="square" numCol="1">
            <a:prstTxWarp prst="textTriangleInverted">
              <a:avLst/>
            </a:prstTxWarp>
            <a:spAutoFit/>
          </a:bodyPr>
          <a:lstStyle>
            <a:defPPr>
              <a:defRPr lang="es-ES"/>
            </a:defPPr>
            <a:lvl1pPr algn="ctr">
              <a:defRPr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defRPr>
            </a:lvl1pPr>
          </a:lstStyle>
          <a:p>
            <a:pPr rtl="1"/>
            <a:r>
              <a:rPr lang="ar-SA" u="sng" dirty="0"/>
              <a:t>عَمَلُ الرَّاعِي</a:t>
            </a: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14224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rtl="1"/>
            <a:r>
              <a:rPr lang="ar-SA" sz="4400" b="1" dirty="0"/>
              <a:t>الخُدّام الأكفاء</a:t>
            </a:r>
            <a:endParaRPr lang="en" sz="4400" b="1" spc="600" dirty="0">
              <a:ln w="13462">
                <a:noFill/>
                <a:prstDash val="solid"/>
              </a:ln>
              <a:solidFill>
                <a:schemeClr val="accent2">
                  <a:lumMod val="75000"/>
                </a:schemeClr>
              </a:solidFill>
              <a:effectLst>
                <a:outerShdw dist="25400" dir="2700000" algn="bl" rotWithShape="0">
                  <a:srgbClr val="FFFF00"/>
                </a:outerShdw>
              </a:effectLst>
            </a:endParaRP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83810"/>
            <a:ext cx="6549495" cy="1569660"/>
          </a:xfrm>
          <a:prstGeom prst="rect">
            <a:avLst/>
          </a:prstGeom>
          <a:noFill/>
        </p:spPr>
        <p:txBody>
          <a:bodyPr wrap="square" rtlCol="0">
            <a:spAutoFit/>
          </a:bodyPr>
          <a:lstStyle/>
          <a:p>
            <a:pPr algn="r" rtl="1">
              <a:spcBef>
                <a:spcPts val="600"/>
              </a:spcBef>
            </a:pPr>
            <a:r>
              <a:rPr lang="ar-SA" sz="2400" b="1" dirty="0"/>
              <a:t>بعض الأمور لا تتغير كثيرًا مع مرور الزمن. فما زالت رسائل التوصية تفتح الأبواب اليوم، تمامًا كما كانت تفعل في القرن الأول. فهل كان بولس بحاجة إلى رسالة توصية لكي تقبله الكنيسة في كورنثوس؟</a:t>
            </a:r>
            <a:r>
              <a:rPr lang="es-ES" sz="2400" b="1" dirty="0"/>
              <a:t> </a:t>
            </a:r>
            <a:r>
              <a:rPr lang="ar-SA" sz="2400" b="1" dirty="0"/>
              <a:t>(كورنثوس الثانية </a:t>
            </a:r>
            <a:r>
              <a:rPr lang="fr-FR" sz="2400" b="1" dirty="0"/>
              <a:t>1:3</a:t>
            </a:r>
            <a:r>
              <a:rPr lang="ar-SA" sz="2400" b="1" dirty="0"/>
              <a:t>)</a:t>
            </a:r>
            <a:endParaRPr lang="en" sz="2400" b="1" dirty="0"/>
          </a:p>
        </p:txBody>
      </p:sp>
      <p:sp>
        <p:nvSpPr>
          <p:cNvPr id="5" name="CuadroTexto 4">
            <a:extLst>
              <a:ext uri="{FF2B5EF4-FFF2-40B4-BE49-F238E27FC236}">
                <a16:creationId xmlns:a16="http://schemas.microsoft.com/office/drawing/2014/main" id="{07D7612D-EB89-8A24-5E7C-01418387F883}"/>
              </a:ext>
            </a:extLst>
          </p:cNvPr>
          <p:cNvSpPr txBox="1"/>
          <p:nvPr/>
        </p:nvSpPr>
        <p:spPr>
          <a:xfrm>
            <a:off x="3160685" y="658141"/>
            <a:ext cx="8409346" cy="461665"/>
          </a:xfrm>
          <a:prstGeom prst="rect">
            <a:avLst/>
          </a:prstGeom>
          <a:noFill/>
        </p:spPr>
        <p:txBody>
          <a:bodyPr wrap="square">
            <a:spAutoFit/>
            <a:scene3d>
              <a:camera prst="orthographicFront"/>
              <a:lightRig rig="threePt" dir="t"/>
            </a:scene3d>
            <a:sp3d extrusionH="57150">
              <a:bevelT w="38100" h="38100"/>
            </a:sp3d>
          </a:bodyPr>
          <a:lstStyle/>
          <a:p>
            <a:pPr algn="ctr" rtl="1"/>
            <a:r>
              <a:rPr lang="en" sz="2400" b="1" dirty="0">
                <a:solidFill>
                  <a:srgbClr val="7030A0"/>
                </a:solidFill>
                <a:latin typeface="Comic Sans MS" panose="030F0702030302020204" pitchFamily="66" charset="0"/>
              </a:rPr>
              <a:t>“</a:t>
            </a:r>
            <a:r>
              <a:rPr lang="ar-SA" sz="2400" b="1" dirty="0">
                <a:solidFill>
                  <a:srgbClr val="7030A0"/>
                </a:solidFill>
                <a:latin typeface="Comic Sans MS" panose="030F0702030302020204" pitchFamily="66" charset="0"/>
              </a:rPr>
              <a:t>أنتُمْ رِسالَتُنا، مَكتوبَةً في قُلوبنا، مَعروفةً ومَقروءَةً مِنْ جميعِ النّاسِ</a:t>
            </a:r>
            <a:r>
              <a:rPr lang="en" sz="2400" b="1" dirty="0">
                <a:solidFill>
                  <a:srgbClr val="7030A0"/>
                </a:solidFill>
                <a:latin typeface="Comic Sans MS" panose="030F0702030302020204" pitchFamily="66" charset="0"/>
              </a:rPr>
              <a:t>” </a:t>
            </a:r>
            <a:r>
              <a:rPr lang="ar-SA" sz="1400" b="1" dirty="0">
                <a:solidFill>
                  <a:srgbClr val="7030A0"/>
                </a:solidFill>
                <a:latin typeface="Comic Sans MS" panose="030F0702030302020204" pitchFamily="66" charset="0"/>
              </a:rPr>
              <a:t>2 كورنثوس </a:t>
            </a:r>
            <a:r>
              <a:rPr lang="fr-FR" sz="1400" b="1" dirty="0">
                <a:solidFill>
                  <a:srgbClr val="7030A0"/>
                </a:solidFill>
                <a:latin typeface="Comic Sans MS" panose="030F0702030302020204" pitchFamily="66" charset="0"/>
              </a:rPr>
              <a:t>(2:3</a:t>
            </a:r>
            <a:r>
              <a:rPr lang="en" sz="1400" b="1" dirty="0">
                <a:solidFill>
                  <a:srgbClr val="7030A0"/>
                </a:solidFill>
                <a:latin typeface="Comic Sans MS" panose="030F0702030302020204" pitchFamily="66" charset="0"/>
              </a:rPr>
              <a:t>)</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123767" y="4096515"/>
            <a:ext cx="5230762" cy="1200329"/>
          </a:xfrm>
          <a:prstGeom prst="rect">
            <a:avLst/>
          </a:prstGeom>
          <a:noFill/>
        </p:spPr>
        <p:txBody>
          <a:bodyPr wrap="square">
            <a:spAutoFit/>
          </a:bodyPr>
          <a:lstStyle/>
          <a:p>
            <a:pPr algn="r" rtl="1"/>
            <a:r>
              <a:rPr lang="ar-SA" sz="2400" b="1" dirty="0"/>
              <a:t>كان بولس ومساعدوه «أكفاء كخدام لعهد جديد» </a:t>
            </a:r>
            <a:endParaRPr lang="fr-FR" sz="2400" b="1" dirty="0"/>
          </a:p>
          <a:p>
            <a:pPr algn="r" rtl="1"/>
            <a:r>
              <a:rPr lang="ar-SA" sz="2400" b="1" dirty="0"/>
              <a:t>(2 </a:t>
            </a:r>
            <a:r>
              <a:rPr lang="ar-SA" sz="2400" b="1" dirty="0" err="1"/>
              <a:t>كورنثوس</a:t>
            </a:r>
            <a:r>
              <a:rPr lang="ar-SA" sz="2400" b="1" dirty="0"/>
              <a:t> </a:t>
            </a:r>
            <a:r>
              <a:rPr lang="fr-FR" sz="2400" b="1" dirty="0"/>
              <a:t>6:3</a:t>
            </a:r>
            <a:r>
              <a:rPr lang="ar-SA" sz="2400" b="1" dirty="0"/>
              <a:t>، إنه عهد مجيد، يكتبه الروح القدس في القلب، ويقود إلى الحياة الأبدية.</a:t>
            </a: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40107" y="2763095"/>
            <a:ext cx="6589668" cy="1569660"/>
          </a:xfrm>
          <a:prstGeom prst="rect">
            <a:avLst/>
          </a:prstGeom>
          <a:noFill/>
        </p:spPr>
        <p:txBody>
          <a:bodyPr wrap="square">
            <a:spAutoFit/>
          </a:bodyPr>
          <a:lstStyle/>
          <a:p>
            <a:pPr algn="r" rtl="1"/>
            <a:r>
              <a:rPr lang="ar-SA" sz="2400" b="1" dirty="0"/>
              <a:t>كان يمتلك أفضل رسالة توصية يمكن الحصول عليها: أهل </a:t>
            </a:r>
            <a:r>
              <a:rPr lang="ar-SA" sz="2400" b="1" dirty="0" err="1"/>
              <a:t>كورنثوس</a:t>
            </a:r>
            <a:r>
              <a:rPr lang="ar-SA" sz="2400" b="1" dirty="0"/>
              <a:t> أنفسهم (2 </a:t>
            </a:r>
            <a:r>
              <a:rPr lang="ar-SA" sz="2400" b="1" dirty="0" err="1"/>
              <a:t>كورنثوس</a:t>
            </a:r>
            <a:r>
              <a:rPr lang="ar-SA" sz="2400" b="1" dirty="0"/>
              <a:t> </a:t>
            </a:r>
            <a:r>
              <a:rPr lang="fr-FR" sz="2400" b="1" dirty="0"/>
              <a:t>2:3</a:t>
            </a:r>
            <a:r>
              <a:rPr lang="ar-SA" sz="2400" b="1" dirty="0"/>
              <a:t>). فقد تغيّرت قلوبهم وتحولت بنعمة الله، من خلال كرازة الرسول بولس والعاملين معه (2 </a:t>
            </a:r>
            <a:r>
              <a:rPr lang="ar-SA" sz="2400" b="1" dirty="0" err="1"/>
              <a:t>كورنثوس</a:t>
            </a:r>
            <a:r>
              <a:rPr lang="ar-SA" sz="2400" b="1" dirty="0"/>
              <a:t> 3:3).</a:t>
            </a: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3" y="5321349"/>
            <a:ext cx="5154096" cy="1569660"/>
          </a:xfrm>
          <a:prstGeom prst="rect">
            <a:avLst/>
          </a:prstGeom>
          <a:noFill/>
        </p:spPr>
        <p:txBody>
          <a:bodyPr wrap="square">
            <a:spAutoFit/>
          </a:bodyPr>
          <a:lstStyle/>
          <a:p>
            <a:pPr lvl="0" algn="r" rtl="1">
              <a:spcBef>
                <a:spcPts val="600"/>
              </a:spcBef>
              <a:defRPr/>
            </a:pPr>
            <a:r>
              <a:rPr lang="ar-SA" sz="2400" b="1" dirty="0"/>
              <a:t>لكن البعض اتبعوا عهدًا آخر، قائمًا على الخلاص بواسطة أعمال الناموس المكتوب على ألواح الحجر، وهذا منعهم من إدراك مجد النعمة (2 </a:t>
            </a:r>
            <a:r>
              <a:rPr lang="ar-SA" sz="2400" b="1" dirty="0" err="1"/>
              <a:t>كورنثوس</a:t>
            </a:r>
            <a:r>
              <a:rPr lang="ar-SA" sz="2400" b="1" dirty="0"/>
              <a:t> </a:t>
            </a:r>
            <a:r>
              <a:rPr lang="fr-FR" sz="2400" b="1" dirty="0"/>
              <a:t>7:3</a:t>
            </a:r>
            <a:r>
              <a:rPr lang="ar-SA" sz="2400" b="1" dirty="0"/>
              <a:t>-9).</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10"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randombar(horizont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900" decel="100000" fill="hold"/>
                                        <p:tgtEl>
                                          <p:spTgt spid="6"/>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2" fill="hold" grpId="0" nodeType="after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right)">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childTnLst>
                          </p:cTn>
                        </p:par>
                        <p:par>
                          <p:cTn id="40" fill="hold">
                            <p:stCondLst>
                              <p:cond delay="500"/>
                            </p:stCondLst>
                            <p:childTnLst>
                              <p:par>
                                <p:cTn id="41" presetID="22" presetClass="entr" presetSubtype="2"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right)">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500" fill="hold"/>
                                        <p:tgtEl>
                                          <p:spTgt spid="10"/>
                                        </p:tgtEl>
                                        <p:attrNameLst>
                                          <p:attrName>ppt_w</p:attrName>
                                        </p:attrNameLst>
                                      </p:cBhvr>
                                      <p:tavLst>
                                        <p:tav tm="0">
                                          <p:val>
                                            <p:fltVal val="0"/>
                                          </p:val>
                                        </p:tav>
                                        <p:tav tm="100000">
                                          <p:val>
                                            <p:strVal val="#ppt_w"/>
                                          </p:val>
                                        </p:tav>
                                      </p:tavLst>
                                    </p:anim>
                                    <p:anim calcmode="lin" valueType="num">
                                      <p:cBhvr>
                                        <p:cTn id="49" dur="500" fill="hold"/>
                                        <p:tgtEl>
                                          <p:spTgt spid="10"/>
                                        </p:tgtEl>
                                        <p:attrNameLst>
                                          <p:attrName>ppt_h</p:attrName>
                                        </p:attrNameLst>
                                      </p:cBhvr>
                                      <p:tavLst>
                                        <p:tav tm="0">
                                          <p:val>
                                            <p:fltVal val="0"/>
                                          </p:val>
                                        </p:tav>
                                        <p:tav tm="100000">
                                          <p:val>
                                            <p:strVal val="#ppt_h"/>
                                          </p:val>
                                        </p:tav>
                                      </p:tavLst>
                                    </p:anim>
                                    <p:animEffect transition="in" filter="fade">
                                      <p:cBhvr>
                                        <p:cTn id="50" dur="500"/>
                                        <p:tgtEl>
                                          <p:spTgt spid="10"/>
                                        </p:tgtEl>
                                      </p:cBhvr>
                                    </p:animEffect>
                                  </p:childTnLst>
                                </p:cTn>
                              </p:par>
                            </p:childTnLst>
                          </p:cTn>
                        </p:par>
                        <p:par>
                          <p:cTn id="51" fill="hold">
                            <p:stCondLst>
                              <p:cond delay="500"/>
                            </p:stCondLst>
                            <p:childTnLst>
                              <p:par>
                                <p:cTn id="52" presetID="22" presetClass="entr" presetSubtype="2" fill="hold" grpId="0" nodeType="after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right)">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500" fill="hold"/>
                                        <p:tgtEl>
                                          <p:spTgt spid="12"/>
                                        </p:tgtEl>
                                        <p:attrNameLst>
                                          <p:attrName>ppt_w</p:attrName>
                                        </p:attrNameLst>
                                      </p:cBhvr>
                                      <p:tavLst>
                                        <p:tav tm="0">
                                          <p:val>
                                            <p:fltVal val="0"/>
                                          </p:val>
                                        </p:tav>
                                        <p:tav tm="100000">
                                          <p:val>
                                            <p:strVal val="#ppt_w"/>
                                          </p:val>
                                        </p:tav>
                                      </p:tavLst>
                                    </p:anim>
                                    <p:anim calcmode="lin" valueType="num">
                                      <p:cBhvr>
                                        <p:cTn id="60" dur="500" fill="hold"/>
                                        <p:tgtEl>
                                          <p:spTgt spid="12"/>
                                        </p:tgtEl>
                                        <p:attrNameLst>
                                          <p:attrName>ppt_h</p:attrName>
                                        </p:attrNameLst>
                                      </p:cBhvr>
                                      <p:tavLst>
                                        <p:tav tm="0">
                                          <p:val>
                                            <p:fltVal val="0"/>
                                          </p:val>
                                        </p:tav>
                                        <p:tav tm="100000">
                                          <p:val>
                                            <p:strVal val="#ppt_h"/>
                                          </p:val>
                                        </p:tav>
                                      </p:tavLst>
                                    </p:anim>
                                    <p:animEffect transition="in" filter="fade">
                                      <p:cBhvr>
                                        <p:cTn id="61" dur="500"/>
                                        <p:tgtEl>
                                          <p:spTgt spid="12"/>
                                        </p:tgtEl>
                                      </p:cBhvr>
                                    </p:animEffect>
                                  </p:childTnLst>
                                </p:cTn>
                              </p:par>
                            </p:childTnLst>
                          </p:cTn>
                        </p:par>
                        <p:par>
                          <p:cTn id="62" fill="hold">
                            <p:stCondLst>
                              <p:cond delay="500"/>
                            </p:stCondLst>
                            <p:childTnLst>
                              <p:par>
                                <p:cTn id="63" presetID="22" presetClass="entr" presetSubtype="2" fill="hold" grpId="0" nodeType="after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wipe(right)">
                                      <p:cBhvr>
                                        <p:cTn id="6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55513"/>
            <a:ext cx="12192000" cy="769441"/>
          </a:xfrm>
          <a:prstGeom prst="rect">
            <a:avLst/>
          </a:prstGeom>
          <a:noFill/>
        </p:spPr>
        <p:txBody>
          <a:bodyPr wrap="square">
            <a:spAutoFit/>
          </a:bodyPr>
          <a:lstStyle/>
          <a:p>
            <a:pPr algn="ctr" rtl="1"/>
            <a:r>
              <a:rPr lang="ar-SA" sz="4400" b="1">
                <a:ln w="10160">
                  <a:solidFill>
                    <a:schemeClr val="accent5"/>
                  </a:solidFill>
                  <a:prstDash val="solid"/>
                </a:ln>
                <a:solidFill>
                  <a:srgbClr val="FFFFFF"/>
                </a:solidFill>
                <a:effectLst>
                  <a:outerShdw blurRad="38100" dist="22860" dir="5400000" algn="tl" rotWithShape="0">
                    <a:srgbClr val="000000">
                      <a:alpha val="30000"/>
                    </a:srgbClr>
                  </a:outerShdw>
                </a:effectLst>
              </a:rPr>
              <a:t>مخاطر الخدمة</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rtl="1"/>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ar-SA"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'فَإِنَّ جَمِيعَ الأَشْيَاءِ نُقَاسِيهَا مِنْ أَجْلِكُمْ، حَتَّى إِذَا فَاضَتِ النِّعْمَةُ فِي الْكَثِيرِينَ، تَجْعَلُ الشُّكْرَ يَفِيضُ لأَجْلِ مَجْدِ اللهِ. '
</a:t>
            </a:r>
            <a:r>
              <a:rPr lang="ar-SA"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كورنثوس</a:t>
            </a:r>
            <a:r>
              <a:rPr lang="ar-SA"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الثانية</a:t>
            </a:r>
            <a:r>
              <a:rPr lang="fr-FR"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15:4 </a:t>
            </a:r>
            <a:endPar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867525" cy="1569660"/>
          </a:xfrm>
          <a:prstGeom prst="rect">
            <a:avLst/>
          </a:prstGeom>
          <a:noFill/>
        </p:spPr>
        <p:txBody>
          <a:bodyPr wrap="square" rtlCol="0">
            <a:spAutoFit/>
          </a:bodyPr>
          <a:lstStyle/>
          <a:p>
            <a:pPr algn="r" rtl="1">
              <a:spcBef>
                <a:spcPts val="600"/>
              </a:spcBef>
            </a:pPr>
            <a:r>
              <a:rPr lang="ar-SA" sz="2400" b="1" dirty="0"/>
              <a:t>فهم بولس وتحمل مخاطر الخدمة. لكنه كان يعلم أن هذه المخاطر تستحق العناء، وتحملها بدافع المحبة للشعب الذين منحهم الفرصة لنيل الخلاص (2 </a:t>
            </a:r>
            <a:r>
              <a:rPr lang="ar-SA" sz="2400" b="1" dirty="0" err="1"/>
              <a:t>كورنثوس</a:t>
            </a:r>
            <a:r>
              <a:rPr lang="ar-SA" sz="2400" b="1" dirty="0"/>
              <a:t> </a:t>
            </a:r>
            <a:r>
              <a:rPr lang="fr-FR" sz="2400" b="1" dirty="0"/>
              <a:t>15:4</a:t>
            </a:r>
            <a:r>
              <a:rPr lang="ar-SA" sz="2400" b="1" dirty="0"/>
              <a:t>). علاوة على ذلك، كان لديه يقين بالمساعدة الإلهية (2 </a:t>
            </a:r>
            <a:r>
              <a:rPr lang="ar-SA" sz="2400" b="1" dirty="0" err="1"/>
              <a:t>كورنثوس</a:t>
            </a:r>
            <a:r>
              <a:rPr lang="ar-SA" sz="2400" b="1" dirty="0"/>
              <a:t> </a:t>
            </a:r>
            <a:r>
              <a:rPr lang="fr-FR" sz="2400" b="1" dirty="0"/>
              <a:t>7:4</a:t>
            </a:r>
            <a:r>
              <a:rPr lang="ar-SA" sz="2400" b="1" dirty="0"/>
              <a:t>-9):</a:t>
            </a:r>
            <a:endParaRPr lang="en" sz="2400" b="1" dirty="0"/>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80019474"/>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51158" y="4883206"/>
            <a:ext cx="6867525" cy="461665"/>
          </a:xfrm>
          <a:prstGeom prst="rect">
            <a:avLst/>
          </a:prstGeom>
          <a:noFill/>
        </p:spPr>
        <p:txBody>
          <a:bodyPr wrap="square" rtlCol="0">
            <a:spAutoFit/>
          </a:bodyPr>
          <a:lstStyle/>
          <a:p>
            <a:pPr algn="r" rtl="1">
              <a:spcBef>
                <a:spcPts val="600"/>
              </a:spcBef>
            </a:pPr>
            <a:r>
              <a:rPr lang="ar-SA" sz="2400" b="1" dirty="0"/>
              <a:t>يبشر الإنجيل من خلال البشر الضعفاء لكي يكون المجد لله وحده.</a:t>
            </a:r>
            <a:endParaRPr lang="en" sz="2400" b="1" dirty="0"/>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51158" y="5437204"/>
            <a:ext cx="6867525" cy="1200329"/>
          </a:xfrm>
          <a:prstGeom prst="rect">
            <a:avLst/>
          </a:prstGeom>
          <a:noFill/>
        </p:spPr>
        <p:txBody>
          <a:bodyPr wrap="square">
            <a:spAutoFit/>
          </a:bodyPr>
          <a:lstStyle/>
          <a:p>
            <a:pPr lvl="0" algn="r" rtl="1">
              <a:spcBef>
                <a:spcPts val="600"/>
              </a:spcBef>
              <a:defRPr/>
            </a:pPr>
            <a:r>
              <a:rPr lang="ar-SA" sz="2400" b="1" dirty="0">
                <a:solidFill>
                  <a:prstClr val="black"/>
                </a:solidFill>
              </a:rPr>
              <a:t>المعاناة هي "آلام خفيفة، لا تتجاوز لحظة" مقارنة ب "الوزن العظيم والأبدي للمجد" الذي سنحصل عليه في يوم القيامة (2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14:4</a:t>
            </a:r>
            <a:r>
              <a:rPr lang="ar-SA" sz="2400" b="1" dirty="0">
                <a:solidFill>
                  <a:prstClr val="black"/>
                </a:solidFill>
              </a:rPr>
              <a:t>-18).</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style.rotation</p:attrName>
                                        </p:attrNameLst>
                                      </p:cBhvr>
                                      <p:tavLst>
                                        <p:tav tm="0">
                                          <p:val>
                                            <p:fltVal val="90"/>
                                          </p:val>
                                        </p:tav>
                                        <p:tav tm="100000">
                                          <p:val>
                                            <p:fltVal val="0"/>
                                          </p:val>
                                        </p:tav>
                                      </p:tavLst>
                                    </p:anim>
                                    <p:animEffect transition="in" filter="fade">
                                      <p:cBhvr>
                                        <p:cTn id="24" dur="1000"/>
                                        <p:tgtEl>
                                          <p:spTgt spid="7"/>
                                        </p:tgtEl>
                                      </p:cBhvr>
                                    </p:animEffect>
                                  </p:childTnLst>
                                </p:cTn>
                              </p:par>
                            </p:childTnLst>
                          </p:cTn>
                        </p:par>
                        <p:par>
                          <p:cTn id="25" fill="hold">
                            <p:stCondLst>
                              <p:cond delay="1000"/>
                            </p:stCondLst>
                            <p:childTnLst>
                              <p:par>
                                <p:cTn id="26" presetID="22" presetClass="entr" presetSubtype="2"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righ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3"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4"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5" dur="500"/>
                                        <p:tgtEl>
                                          <p:spTgt spid="6">
                                            <p:graphicEl>
                                              <a:dgm id="{E47297B3-7A47-48B1-9198-A59AC6377CDE}"/>
                                            </p:graphicEl>
                                          </p:spTgt>
                                        </p:tgtEl>
                                      </p:cBhvr>
                                    </p:animEffect>
                                  </p:childTnLst>
                                </p:cTn>
                              </p:par>
                            </p:childTnLst>
                          </p:cTn>
                        </p:par>
                        <p:par>
                          <p:cTn id="36" fill="hold">
                            <p:stCondLst>
                              <p:cond delay="500"/>
                            </p:stCondLst>
                            <p:childTnLst>
                              <p:par>
                                <p:cTn id="37" presetID="53" presetClass="entr" presetSubtype="16" fill="hold" grpId="0" nodeType="afterEffect">
                                  <p:stCondLst>
                                    <p:cond delay="0"/>
                                  </p:stCondLst>
                                  <p:childTnLst>
                                    <p:set>
                                      <p:cBhvr>
                                        <p:cTn id="38"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39"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0"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1" dur="500"/>
                                        <p:tgtEl>
                                          <p:spTgt spid="6">
                                            <p:graphicEl>
                                              <a:dgm id="{C6857168-8733-46E3-8C7A-8C0A36C41D42}"/>
                                            </p:graphicEl>
                                          </p:spTgt>
                                        </p:tgtEl>
                                      </p:cBhvr>
                                    </p:animEffect>
                                  </p:childTnLst>
                                </p:cTn>
                              </p:par>
                            </p:childTnLst>
                          </p:cTn>
                        </p:par>
                        <p:par>
                          <p:cTn id="42" fill="hold">
                            <p:stCondLst>
                              <p:cond delay="1000"/>
                            </p:stCondLst>
                            <p:childTnLst>
                              <p:par>
                                <p:cTn id="43" presetID="53" presetClass="entr" presetSubtype="16" fill="hold" grpId="0" nodeType="afterEffect">
                                  <p:stCondLst>
                                    <p:cond delay="0"/>
                                  </p:stCondLst>
                                  <p:childTnLst>
                                    <p:set>
                                      <p:cBhvr>
                                        <p:cTn id="44"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5"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46"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47" dur="500"/>
                                        <p:tgtEl>
                                          <p:spTgt spid="6">
                                            <p:graphicEl>
                                              <a:dgm id="{76C8D22E-4B2E-4251-9C3E-817A7114C566}"/>
                                            </p:graphicEl>
                                          </p:spTgt>
                                        </p:tgtEl>
                                      </p:cBhvr>
                                    </p:animEffect>
                                  </p:childTnLst>
                                </p:cTn>
                              </p:par>
                            </p:childTnLst>
                          </p:cTn>
                        </p:par>
                        <p:par>
                          <p:cTn id="48" fill="hold">
                            <p:stCondLst>
                              <p:cond delay="1500"/>
                            </p:stCondLst>
                            <p:childTnLst>
                              <p:par>
                                <p:cTn id="49" presetID="53" presetClass="entr" presetSubtype="16" fill="hold" grpId="0" nodeType="afterEffect">
                                  <p:stCondLst>
                                    <p:cond delay="0"/>
                                  </p:stCondLst>
                                  <p:childTnLst>
                                    <p:set>
                                      <p:cBhvr>
                                        <p:cTn id="50"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1"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2"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3" dur="500"/>
                                        <p:tgtEl>
                                          <p:spTgt spid="6">
                                            <p:graphicEl>
                                              <a:dgm id="{4A46A151-8DAB-484D-87F3-2A3CDE652251}"/>
                                            </p:graphicEl>
                                          </p:spTgt>
                                        </p:tgtEl>
                                      </p:cBhvr>
                                    </p:animEffect>
                                  </p:childTnLst>
                                </p:cTn>
                              </p:par>
                            </p:childTnLst>
                          </p:cTn>
                        </p:par>
                        <p:par>
                          <p:cTn id="54" fill="hold">
                            <p:stCondLst>
                              <p:cond delay="2000"/>
                            </p:stCondLst>
                            <p:childTnLst>
                              <p:par>
                                <p:cTn id="55" presetID="53" presetClass="entr" presetSubtype="16" fill="hold" grpId="0" nodeType="afterEffect">
                                  <p:stCondLst>
                                    <p:cond delay="0"/>
                                  </p:stCondLst>
                                  <p:childTnLst>
                                    <p:set>
                                      <p:cBhvr>
                                        <p:cTn id="56"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57"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58"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59" dur="500"/>
                                        <p:tgtEl>
                                          <p:spTgt spid="6">
                                            <p:graphicEl>
                                              <a:dgm id="{12672D78-DFBA-49D1-83A4-5A8DECC0F1D9}"/>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4"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5"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66" dur="500"/>
                                        <p:tgtEl>
                                          <p:spTgt spid="6">
                                            <p:graphicEl>
                                              <a:dgm id="{E7AE57C8-7BED-4BFC-AEEA-458ED617BDD9}"/>
                                            </p:graphicEl>
                                          </p:spTgt>
                                        </p:tgtEl>
                                      </p:cBhvr>
                                    </p:animEffect>
                                  </p:childTnLst>
                                </p:cTn>
                              </p:par>
                            </p:childTnLst>
                          </p:cTn>
                        </p:par>
                        <p:par>
                          <p:cTn id="67" fill="hold">
                            <p:stCondLst>
                              <p:cond delay="500"/>
                            </p:stCondLst>
                            <p:childTnLst>
                              <p:par>
                                <p:cTn id="68" presetID="53" presetClass="entr" presetSubtype="16" fill="hold" grpId="0" nodeType="afterEffect">
                                  <p:stCondLst>
                                    <p:cond delay="0"/>
                                  </p:stCondLst>
                                  <p:childTnLst>
                                    <p:set>
                                      <p:cBhvr>
                                        <p:cTn id="69"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0"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1"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2" dur="500"/>
                                        <p:tgtEl>
                                          <p:spTgt spid="6">
                                            <p:graphicEl>
                                              <a:dgm id="{E0457EA9-81B3-4EFD-BD45-F69A92A48A81}"/>
                                            </p:graphicEl>
                                          </p:spTgt>
                                        </p:tgtEl>
                                      </p:cBhvr>
                                    </p:animEffect>
                                  </p:childTnLst>
                                </p:cTn>
                              </p:par>
                            </p:childTnLst>
                          </p:cTn>
                        </p:par>
                        <p:par>
                          <p:cTn id="73" fill="hold">
                            <p:stCondLst>
                              <p:cond delay="1000"/>
                            </p:stCondLst>
                            <p:childTnLst>
                              <p:par>
                                <p:cTn id="74" presetID="53" presetClass="entr" presetSubtype="16" fill="hold" grpId="0" nodeType="afterEffect">
                                  <p:stCondLst>
                                    <p:cond delay="0"/>
                                  </p:stCondLst>
                                  <p:childTnLst>
                                    <p:set>
                                      <p:cBhvr>
                                        <p:cTn id="75"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76"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77"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78" dur="500"/>
                                        <p:tgtEl>
                                          <p:spTgt spid="6">
                                            <p:graphicEl>
                                              <a:dgm id="{75EA5EF2-FBEB-4C81-A73B-23AF18853AE0}"/>
                                            </p:graphicEl>
                                          </p:spTgt>
                                        </p:tgtEl>
                                      </p:cBhvr>
                                    </p:animEffect>
                                  </p:childTnLst>
                                </p:cTn>
                              </p:par>
                            </p:childTnLst>
                          </p:cTn>
                        </p:par>
                        <p:par>
                          <p:cTn id="79" fill="hold">
                            <p:stCondLst>
                              <p:cond delay="1500"/>
                            </p:stCondLst>
                            <p:childTnLst>
                              <p:par>
                                <p:cTn id="80" presetID="53" presetClass="entr" presetSubtype="16" fill="hold" grpId="0" nodeType="afterEffect">
                                  <p:stCondLst>
                                    <p:cond delay="0"/>
                                  </p:stCondLst>
                                  <p:childTnLst>
                                    <p:set>
                                      <p:cBhvr>
                                        <p:cTn id="81"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2"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3"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4" dur="500"/>
                                        <p:tgtEl>
                                          <p:spTgt spid="6">
                                            <p:graphicEl>
                                              <a:dgm id="{C853E4C3-BBD3-4127-9854-F66980A0323F}"/>
                                            </p:graphicEl>
                                          </p:spTgt>
                                        </p:tgtEl>
                                      </p:cBhvr>
                                    </p:animEffect>
                                  </p:childTnLst>
                                </p:cTn>
                              </p:par>
                            </p:childTnLst>
                          </p:cTn>
                        </p:par>
                        <p:par>
                          <p:cTn id="85" fill="hold">
                            <p:stCondLst>
                              <p:cond delay="2000"/>
                            </p:stCondLst>
                            <p:childTnLst>
                              <p:par>
                                <p:cTn id="86" presetID="53" presetClass="entr" presetSubtype="16" fill="hold" grpId="0" nodeType="afterEffect">
                                  <p:stCondLst>
                                    <p:cond delay="0"/>
                                  </p:stCondLst>
                                  <p:childTnLst>
                                    <p:set>
                                      <p:cBhvr>
                                        <p:cTn id="87"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88"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89"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0" dur="500"/>
                                        <p:tgtEl>
                                          <p:spTgt spid="6">
                                            <p:graphicEl>
                                              <a:dgm id="{AB48885F-7674-40A2-8850-B9CEF1C4612B}"/>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2" fill="hold" grpId="0" nodeType="clickEffect">
                                  <p:stCondLst>
                                    <p:cond delay="0"/>
                                  </p:stCondLst>
                                  <p:childTnLst>
                                    <p:set>
                                      <p:cBhvr>
                                        <p:cTn id="94" dur="1" fill="hold">
                                          <p:stCondLst>
                                            <p:cond delay="0"/>
                                          </p:stCondLst>
                                        </p:cTn>
                                        <p:tgtEl>
                                          <p:spTgt spid="8"/>
                                        </p:tgtEl>
                                        <p:attrNameLst>
                                          <p:attrName>style.visibility</p:attrName>
                                        </p:attrNameLst>
                                      </p:cBhvr>
                                      <p:to>
                                        <p:strVal val="visible"/>
                                      </p:to>
                                    </p:set>
                                    <p:animEffect transition="in" filter="wipe(right)">
                                      <p:cBhvr>
                                        <p:cTn id="95" dur="500"/>
                                        <p:tgtEl>
                                          <p:spTgt spid="8"/>
                                        </p:tgtEl>
                                      </p:cBhvr>
                                    </p:animEffect>
                                  </p:childTnLst>
                                </p:cTn>
                              </p:par>
                            </p:childTnLst>
                          </p:cTn>
                        </p:par>
                      </p:childTnLst>
                    </p:cTn>
                  </p:par>
                  <p:par>
                    <p:cTn id="96" fill="hold">
                      <p:stCondLst>
                        <p:cond delay="indefinite"/>
                      </p:stCondLst>
                      <p:childTnLst>
                        <p:par>
                          <p:cTn id="97" fill="hold">
                            <p:stCondLst>
                              <p:cond delay="0"/>
                            </p:stCondLst>
                            <p:childTnLst>
                              <p:par>
                                <p:cTn id="98" presetID="31" presetClass="entr" presetSubtype="0" fill="hold" nodeType="clickEffect">
                                  <p:stCondLst>
                                    <p:cond delay="0"/>
                                  </p:stCondLst>
                                  <p:childTnLst>
                                    <p:set>
                                      <p:cBhvr>
                                        <p:cTn id="99" dur="1" fill="hold">
                                          <p:stCondLst>
                                            <p:cond delay="0"/>
                                          </p:stCondLst>
                                        </p:cTn>
                                        <p:tgtEl>
                                          <p:spTgt spid="10"/>
                                        </p:tgtEl>
                                        <p:attrNameLst>
                                          <p:attrName>style.visibility</p:attrName>
                                        </p:attrNameLst>
                                      </p:cBhvr>
                                      <p:to>
                                        <p:strVal val="visible"/>
                                      </p:to>
                                    </p:set>
                                    <p:anim calcmode="lin" valueType="num">
                                      <p:cBhvr>
                                        <p:cTn id="100" dur="1000" fill="hold"/>
                                        <p:tgtEl>
                                          <p:spTgt spid="10"/>
                                        </p:tgtEl>
                                        <p:attrNameLst>
                                          <p:attrName>ppt_w</p:attrName>
                                        </p:attrNameLst>
                                      </p:cBhvr>
                                      <p:tavLst>
                                        <p:tav tm="0">
                                          <p:val>
                                            <p:fltVal val="0"/>
                                          </p:val>
                                        </p:tav>
                                        <p:tav tm="100000">
                                          <p:val>
                                            <p:strVal val="#ppt_w"/>
                                          </p:val>
                                        </p:tav>
                                      </p:tavLst>
                                    </p:anim>
                                    <p:anim calcmode="lin" valueType="num">
                                      <p:cBhvr>
                                        <p:cTn id="101" dur="1000" fill="hold"/>
                                        <p:tgtEl>
                                          <p:spTgt spid="10"/>
                                        </p:tgtEl>
                                        <p:attrNameLst>
                                          <p:attrName>ppt_h</p:attrName>
                                        </p:attrNameLst>
                                      </p:cBhvr>
                                      <p:tavLst>
                                        <p:tav tm="0">
                                          <p:val>
                                            <p:fltVal val="0"/>
                                          </p:val>
                                        </p:tav>
                                        <p:tav tm="100000">
                                          <p:val>
                                            <p:strVal val="#ppt_h"/>
                                          </p:val>
                                        </p:tav>
                                      </p:tavLst>
                                    </p:anim>
                                    <p:anim calcmode="lin" valueType="num">
                                      <p:cBhvr>
                                        <p:cTn id="102" dur="1000" fill="hold"/>
                                        <p:tgtEl>
                                          <p:spTgt spid="10"/>
                                        </p:tgtEl>
                                        <p:attrNameLst>
                                          <p:attrName>style.rotation</p:attrName>
                                        </p:attrNameLst>
                                      </p:cBhvr>
                                      <p:tavLst>
                                        <p:tav tm="0">
                                          <p:val>
                                            <p:fltVal val="90"/>
                                          </p:val>
                                        </p:tav>
                                        <p:tav tm="100000">
                                          <p:val>
                                            <p:fltVal val="0"/>
                                          </p:val>
                                        </p:tav>
                                      </p:tavLst>
                                    </p:anim>
                                    <p:animEffect transition="in" filter="fade">
                                      <p:cBhvr>
                                        <p:cTn id="103" dur="1000"/>
                                        <p:tgtEl>
                                          <p:spTgt spid="10"/>
                                        </p:tgtEl>
                                      </p:cBhvr>
                                    </p:animEffect>
                                  </p:childTnLst>
                                </p:cTn>
                              </p:par>
                            </p:childTnLst>
                          </p:cTn>
                        </p:par>
                        <p:par>
                          <p:cTn id="104" fill="hold">
                            <p:stCondLst>
                              <p:cond delay="1000"/>
                            </p:stCondLst>
                            <p:childTnLst>
                              <p:par>
                                <p:cTn id="105" presetID="22" presetClass="entr" presetSubtype="2" fill="hold" grpId="0" nodeType="afterEffect">
                                  <p:stCondLst>
                                    <p:cond delay="0"/>
                                  </p:stCondLst>
                                  <p:childTnLst>
                                    <p:set>
                                      <p:cBhvr>
                                        <p:cTn id="106" dur="1" fill="hold">
                                          <p:stCondLst>
                                            <p:cond delay="0"/>
                                          </p:stCondLst>
                                        </p:cTn>
                                        <p:tgtEl>
                                          <p:spTgt spid="9"/>
                                        </p:tgtEl>
                                        <p:attrNameLst>
                                          <p:attrName>style.visibility</p:attrName>
                                        </p:attrNameLst>
                                      </p:cBhvr>
                                      <p:to>
                                        <p:strVal val="visible"/>
                                      </p:to>
                                    </p:set>
                                    <p:animEffect transition="in" filter="wipe(right)">
                                      <p:cBhvr>
                                        <p:cTn id="10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ar-SA" sz="6000" b="1" dirty="0">
                <a:ln w="9525">
                  <a:solidFill>
                    <a:schemeClr val="bg1"/>
                  </a:solidFill>
                  <a:prstDash val="solid"/>
                </a:ln>
                <a:solidFill>
                  <a:srgbClr val="C00000"/>
                </a:solidFill>
                <a:effectLst>
                  <a:outerShdw blurRad="12700" dist="38100" dir="2700000" algn="tl" rotWithShape="0">
                    <a:srgbClr val="FFC000"/>
                  </a:outerShdw>
                </a:effectLst>
              </a:rPr>
              <a:t>مهام الأعضاء</a:t>
            </a:r>
            <a:endParaRPr lang="en" sz="6000" b="1" dirty="0">
              <a:ln w="9525">
                <a:solidFill>
                  <a:schemeClr val="bg1"/>
                </a:solidFill>
                <a:prstDash val="solid"/>
              </a:ln>
              <a:solidFill>
                <a:srgbClr val="C00000"/>
              </a:solidFill>
              <a:effectLst>
                <a:outerShdw blurRad="12700" dist="38100" dir="2700000" algn="tl" rotWithShape="0">
                  <a:srgbClr val="FFC000"/>
                </a:outerShdw>
              </a:effectLst>
            </a:endParaRP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1" y="-1113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rtl="1"/>
            <a:r>
              <a:rPr lang="ar-SA" sz="4400" b="1" dirty="0">
                <a:ln/>
                <a:solidFill>
                  <a:schemeClr val="accent3"/>
                </a:solidFill>
              </a:rPr>
              <a:t>سفراء المصالحة</a:t>
            </a:r>
            <a:endParaRPr lang="en" sz="4400" b="1" dirty="0">
              <a:ln/>
              <a:solidFill>
                <a:schemeClr val="accent3"/>
              </a:solidFill>
            </a:endParaRP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299" y="674269"/>
            <a:ext cx="8915400" cy="646331"/>
          </a:xfrm>
          <a:prstGeom prst="rect">
            <a:avLst/>
          </a:prstGeom>
          <a:noFill/>
        </p:spPr>
        <p:txBody>
          <a:bodyPr wrap="square">
            <a:spAutoFit/>
          </a:bodyPr>
          <a:lstStyle/>
          <a:p>
            <a:pPr algn="ctr" rtl="1"/>
            <a:r>
              <a:rPr lang="en" b="1" dirty="0">
                <a:solidFill>
                  <a:schemeClr val="accent6">
                    <a:lumMod val="50000"/>
                  </a:schemeClr>
                </a:solidFill>
                <a:latin typeface="Comic Sans MS" panose="030F0702030302020204" pitchFamily="66" charset="0"/>
              </a:rPr>
              <a:t>“</a:t>
            </a:r>
            <a:r>
              <a:rPr lang="ar-SA" b="1" dirty="0">
                <a:solidFill>
                  <a:schemeClr val="accent6">
                    <a:lumMod val="50000"/>
                  </a:schemeClr>
                </a:solidFill>
                <a:latin typeface="Comic Sans MS" panose="030F0702030302020204" pitchFamily="66" charset="0"/>
              </a:rPr>
              <a:t>'وَكُلُّ شَيْءٍ هُوَ مِنْ عِنْدِ اللهِ الَّذِي صَالَحَنَا مَعَ نَفْسِهِ بِالْمَسِيحِ، ثُمَّ سَلَّمَنَا خِدْمَةَ هَذِهِ الْمُصَالَحَةِ. '
</a:t>
            </a:r>
            <a:r>
              <a:rPr lang="ar-SA" b="1" dirty="0" err="1">
                <a:solidFill>
                  <a:schemeClr val="accent6">
                    <a:lumMod val="50000"/>
                  </a:schemeClr>
                </a:solidFill>
                <a:latin typeface="Comic Sans MS" panose="030F0702030302020204" pitchFamily="66" charset="0"/>
              </a:rPr>
              <a:t>كورنثوس</a:t>
            </a:r>
            <a:r>
              <a:rPr lang="ar-SA" b="1" dirty="0">
                <a:solidFill>
                  <a:schemeClr val="accent6">
                    <a:lumMod val="50000"/>
                  </a:schemeClr>
                </a:solidFill>
                <a:latin typeface="Comic Sans MS" panose="030F0702030302020204" pitchFamily="66" charset="0"/>
              </a:rPr>
              <a:t> الثانية </a:t>
            </a:r>
            <a:r>
              <a:rPr lang="fr-FR" b="1" dirty="0">
                <a:solidFill>
                  <a:schemeClr val="accent6">
                    <a:lumMod val="50000"/>
                  </a:schemeClr>
                </a:solidFill>
                <a:latin typeface="Comic Sans MS" panose="030F0702030302020204" pitchFamily="66" charset="0"/>
              </a:rPr>
              <a:t>18:5</a:t>
            </a:r>
            <a:endParaRPr lang="en" sz="1400" b="1" dirty="0">
              <a:solidFill>
                <a:schemeClr val="accent6">
                  <a:lumMod val="50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24870"/>
            <a:ext cx="6833419" cy="1200329"/>
          </a:xfrm>
          <a:prstGeom prst="rect">
            <a:avLst/>
          </a:prstGeom>
          <a:noFill/>
        </p:spPr>
        <p:txBody>
          <a:bodyPr wrap="square" rtlCol="0">
            <a:spAutoFit/>
          </a:bodyPr>
          <a:lstStyle/>
          <a:p>
            <a:pPr algn="r" rtl="1">
              <a:spcBef>
                <a:spcPts val="600"/>
              </a:spcBef>
            </a:pPr>
            <a:r>
              <a:rPr lang="ar-SA" sz="2400" b="1" dirty="0"/>
              <a:t>القوة الدافعة التي يجب أن تحكم حياة الكنيسة (وحياة كل عضو) هي: "لأن محبة المسيح تحاصرنا" (2 </a:t>
            </a:r>
            <a:r>
              <a:rPr lang="ar-SA" sz="2400" b="1" dirty="0" err="1"/>
              <a:t>كورنثوس</a:t>
            </a:r>
            <a:r>
              <a:rPr lang="fr-FR" sz="2400" b="1" dirty="0"/>
              <a:t> 14:5 </a:t>
            </a:r>
            <a:r>
              <a:rPr lang="ar-SA" sz="2400" b="1" dirty="0"/>
              <a:t> </a:t>
            </a:r>
            <a:r>
              <a:rPr lang="fr-FR" sz="2400" b="1" dirty="0"/>
              <a:t>.( </a:t>
            </a:r>
            <a:r>
              <a:rPr lang="ar-SA" sz="2400" b="1" dirty="0"/>
              <a:t>مما يتكون هذا المحبة، وما الذي يدفعنا؟</a:t>
            </a:r>
            <a:endParaRPr lang="en" sz="2400" b="1" dirty="0"/>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1563658167"/>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200329"/>
          </a:xfrm>
          <a:prstGeom prst="rect">
            <a:avLst/>
          </a:prstGeom>
          <a:noFill/>
        </p:spPr>
        <p:txBody>
          <a:bodyPr wrap="square" rtlCol="0">
            <a:spAutoFit/>
          </a:bodyPr>
          <a:lstStyle/>
          <a:p>
            <a:pPr algn="r" rtl="1">
              <a:spcBef>
                <a:spcPts val="600"/>
              </a:spcBef>
            </a:pPr>
            <a:r>
              <a:rPr lang="ar-SA" sz="2400" b="1" dirty="0"/>
              <a:t>لذلك، فإن محبة المسيح تقودنا إلى تغيير جذري في الحياة. كما أن عيش محبة المسيح يقودنا لمشاركة تلك المحبة مع الآخرين، ويحثهم على قبول رسالة الرجاء: "تصالح مع الله" (2 </a:t>
            </a:r>
            <a:r>
              <a:rPr lang="ar-SA" sz="2400" b="1" dirty="0" err="1"/>
              <a:t>كورنثوس</a:t>
            </a:r>
            <a:r>
              <a:rPr lang="ar-SA" sz="2400" b="1" dirty="0"/>
              <a:t> </a:t>
            </a:r>
            <a:r>
              <a:rPr lang="fr-FR" sz="2400" b="1" dirty="0"/>
              <a:t>20:5</a:t>
            </a:r>
            <a:r>
              <a:rPr lang="ar-SA" sz="2400" b="1" dirty="0"/>
              <a:t>).</a:t>
            </a:r>
            <a:endParaRPr lang="en" sz="2400" b="1" dirty="0"/>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righ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randombar(horizontal)">
                                      <p:cBhvr>
                                        <p:cTn id="26" dur="500"/>
                                        <p:tgtEl>
                                          <p:spTgt spid="6"/>
                                        </p:tgtEl>
                                      </p:cBhvr>
                                    </p:animEffect>
                                  </p:childTnLst>
                                </p:cTn>
                              </p:par>
                              <p:par>
                                <p:cTn id="27" presetID="14" presetClass="entr" presetSubtype="1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randombar(horizontal)">
                                      <p:cBhvr>
                                        <p:cTn id="29" dur="500"/>
                                        <p:tgtEl>
                                          <p:spTgt spid="14"/>
                                        </p:tgtEl>
                                      </p:cBhvr>
                                    </p:animEffect>
                                  </p:childTnLst>
                                </p:cTn>
                              </p:par>
                            </p:childTnLst>
                          </p:cTn>
                        </p:par>
                        <p:par>
                          <p:cTn id="30" fill="hold">
                            <p:stCondLst>
                              <p:cond delay="500"/>
                            </p:stCondLst>
                            <p:childTnLst>
                              <p:par>
                                <p:cTn id="31" presetID="47" presetClass="entr" presetSubtype="0" fill="hold" grpId="0" nodeType="afterEffect">
                                  <p:stCondLst>
                                    <p:cond delay="0"/>
                                  </p:stCondLst>
                                  <p:childTnLst>
                                    <p:set>
                                      <p:cBhvr>
                                        <p:cTn id="32"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3" dur="1000"/>
                                        <p:tgtEl>
                                          <p:spTgt spid="2">
                                            <p:graphicEl>
                                              <a:dgm id="{14C1213F-29F9-4B41-AE38-5C6B29281A05}"/>
                                            </p:graphicEl>
                                          </p:spTgt>
                                        </p:tgtEl>
                                      </p:cBhvr>
                                    </p:animEffect>
                                    <p:anim calcmode="lin" valueType="num">
                                      <p:cBhvr>
                                        <p:cTn id="34"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5"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randombar(horizontal)">
                                      <p:cBhvr>
                                        <p:cTn id="40" dur="500"/>
                                        <p:tgtEl>
                                          <p:spTgt spid="12"/>
                                        </p:tgtEl>
                                      </p:cBhvr>
                                    </p:animEffect>
                                  </p:childTnLst>
                                </p:cTn>
                              </p:par>
                              <p:par>
                                <p:cTn id="41" presetID="14" presetClass="entr" presetSubtype="10"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randombar(horizontal)">
                                      <p:cBhvr>
                                        <p:cTn id="43" dur="500"/>
                                        <p:tgtEl>
                                          <p:spTgt spid="10"/>
                                        </p:tgtEl>
                                      </p:cBhvr>
                                    </p:animEffect>
                                  </p:childTnLst>
                                </p:cTn>
                              </p:par>
                            </p:childTnLst>
                          </p:cTn>
                        </p:par>
                        <p:par>
                          <p:cTn id="44" fill="hold">
                            <p:stCondLst>
                              <p:cond delay="500"/>
                            </p:stCondLst>
                            <p:childTnLst>
                              <p:par>
                                <p:cTn id="45" presetID="47" presetClass="entr" presetSubtype="0" fill="hold" grpId="0" nodeType="afterEffect">
                                  <p:stCondLst>
                                    <p:cond delay="0"/>
                                  </p:stCondLst>
                                  <p:childTnLst>
                                    <p:set>
                                      <p:cBhvr>
                                        <p:cTn id="46"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47" dur="1000"/>
                                        <p:tgtEl>
                                          <p:spTgt spid="2">
                                            <p:graphicEl>
                                              <a:dgm id="{DB3D5ACA-A90D-4EF9-B065-B191C6E7E41F}"/>
                                            </p:graphicEl>
                                          </p:spTgt>
                                        </p:tgtEl>
                                      </p:cBhvr>
                                    </p:animEffect>
                                    <p:anim calcmode="lin" valueType="num">
                                      <p:cBhvr>
                                        <p:cTn id="48"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49"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2" dur="1000"/>
                                        <p:tgtEl>
                                          <p:spTgt spid="2">
                                            <p:graphicEl>
                                              <a:dgm id="{4EFBA462-31F0-41BD-84BE-E6F7F2355A0B}"/>
                                            </p:graphicEl>
                                          </p:spTgt>
                                        </p:tgtEl>
                                      </p:cBhvr>
                                    </p:animEffect>
                                    <p:anim calcmode="lin" valueType="num">
                                      <p:cBhvr>
                                        <p:cTn id="53"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4"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randombar(horizontal)">
                                      <p:cBhvr>
                                        <p:cTn id="59" dur="500"/>
                                        <p:tgtEl>
                                          <p:spTgt spid="18"/>
                                        </p:tgtEl>
                                      </p:cBhvr>
                                    </p:animEffect>
                                  </p:childTnLst>
                                </p:cTn>
                              </p:par>
                              <p:par>
                                <p:cTn id="60" presetID="14" presetClass="entr" presetSubtype="10" fill="hold" nodeType="with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randombar(horizontal)">
                                      <p:cBhvr>
                                        <p:cTn id="62" dur="500"/>
                                        <p:tgtEl>
                                          <p:spTgt spid="16"/>
                                        </p:tgtEl>
                                      </p:cBhvr>
                                    </p:animEffect>
                                  </p:childTnLst>
                                </p:cTn>
                              </p:par>
                            </p:childTnLst>
                          </p:cTn>
                        </p:par>
                        <p:par>
                          <p:cTn id="63" fill="hold">
                            <p:stCondLst>
                              <p:cond delay="500"/>
                            </p:stCondLst>
                            <p:childTnLst>
                              <p:par>
                                <p:cTn id="64" presetID="47" presetClass="entr" presetSubtype="0" fill="hold" grpId="0" nodeType="afterEffect">
                                  <p:stCondLst>
                                    <p:cond delay="0"/>
                                  </p:stCondLst>
                                  <p:childTnLst>
                                    <p:set>
                                      <p:cBhvr>
                                        <p:cTn id="65"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66" dur="1000"/>
                                        <p:tgtEl>
                                          <p:spTgt spid="2">
                                            <p:graphicEl>
                                              <a:dgm id="{5B2041E2-8AF5-482E-AB01-7E0BE170D973}"/>
                                            </p:graphicEl>
                                          </p:spTgt>
                                        </p:tgtEl>
                                      </p:cBhvr>
                                    </p:animEffect>
                                    <p:anim calcmode="lin" valueType="num">
                                      <p:cBhvr>
                                        <p:cTn id="67"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68"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69" presetID="47" presetClass="entr" presetSubtype="0" fill="hold" grpId="0" nodeType="withEffect">
                                  <p:stCondLst>
                                    <p:cond delay="0"/>
                                  </p:stCondLst>
                                  <p:childTnLst>
                                    <p:set>
                                      <p:cBhvr>
                                        <p:cTn id="70"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1" dur="1000"/>
                                        <p:tgtEl>
                                          <p:spTgt spid="2">
                                            <p:graphicEl>
                                              <a:dgm id="{93E51E63-7FE4-4C4B-A4D2-1E0A8EF01C51}"/>
                                            </p:graphicEl>
                                          </p:spTgt>
                                        </p:tgtEl>
                                      </p:cBhvr>
                                    </p:animEffect>
                                    <p:anim calcmode="lin" valueType="num">
                                      <p:cBhvr>
                                        <p:cTn id="72"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3"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2" presetClass="entr" presetSubtype="2" fill="hold" grpId="0" nodeType="clickEffect">
                                  <p:stCondLst>
                                    <p:cond delay="0"/>
                                  </p:stCondLst>
                                  <p:childTnLst>
                                    <p:set>
                                      <p:cBhvr>
                                        <p:cTn id="77" dur="1" fill="hold">
                                          <p:stCondLst>
                                            <p:cond delay="0"/>
                                          </p:stCondLst>
                                        </p:cTn>
                                        <p:tgtEl>
                                          <p:spTgt spid="9"/>
                                        </p:tgtEl>
                                        <p:attrNameLst>
                                          <p:attrName>style.visibility</p:attrName>
                                        </p:attrNameLst>
                                      </p:cBhvr>
                                      <p:to>
                                        <p:strVal val="visible"/>
                                      </p:to>
                                    </p:set>
                                    <p:animEffect transition="in" filter="wipe(right)">
                                      <p:cBhvr>
                                        <p:cTn id="7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6096000" y="66384"/>
            <a:ext cx="6096000" cy="584775"/>
          </a:xfrm>
          <a:prstGeom prst="rect">
            <a:avLst/>
          </a:prstGeom>
          <a:noFill/>
        </p:spPr>
        <p:txBody>
          <a:bodyPr wrap="square">
            <a:spAutoFit/>
          </a:bodyPr>
          <a:lstStyle/>
          <a:p>
            <a:pPr algn="ctr" rtl="1"/>
            <a:r>
              <a:rPr lang="ar-SA"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الدعوة إلى القداسة</a:t>
            </a:r>
            <a:endParaRPr lang="en"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endParaRPr>
          </a:p>
        </p:txBody>
      </p:sp>
      <p:sp>
        <p:nvSpPr>
          <p:cNvPr id="4" name="CuadroTexto 3">
            <a:extLst>
              <a:ext uri="{FF2B5EF4-FFF2-40B4-BE49-F238E27FC236}">
                <a16:creationId xmlns:a16="http://schemas.microsoft.com/office/drawing/2014/main" id="{C342F99C-02E3-EDE9-E014-12DB33F9F14E}"/>
              </a:ext>
            </a:extLst>
          </p:cNvPr>
          <p:cNvSpPr txBox="1"/>
          <p:nvPr/>
        </p:nvSpPr>
        <p:spPr>
          <a:xfrm>
            <a:off x="-93896" y="87845"/>
            <a:ext cx="6189896" cy="1138773"/>
          </a:xfrm>
          <a:prstGeom prst="rect">
            <a:avLst/>
          </a:prstGeom>
          <a:noFill/>
        </p:spPr>
        <p:txBody>
          <a:bodyPr wrap="square">
            <a:spAutoFit/>
          </a:bodyPr>
          <a:lstStyle/>
          <a:p>
            <a:pPr algn="ctr" rtl="1"/>
            <a:r>
              <a:rPr lang="en" sz="2000" b="1" dirty="0">
                <a:solidFill>
                  <a:schemeClr val="accent3">
                    <a:lumMod val="50000"/>
                  </a:schemeClr>
                </a:solidFill>
                <a:latin typeface="Comic Sans MS" panose="030F0702030302020204" pitchFamily="66" charset="0"/>
              </a:rPr>
              <a:t>“</a:t>
            </a:r>
            <a:r>
              <a:rPr lang="ar-SA" sz="2400" b="1" dirty="0">
                <a:solidFill>
                  <a:schemeClr val="accent3">
                    <a:lumMod val="50000"/>
                  </a:schemeClr>
                </a:solidFill>
                <a:latin typeface="Comic Sans MS" panose="030F0702030302020204" pitchFamily="66" charset="0"/>
              </a:rPr>
              <a:t>فَإِذْ نِلْنَا هَذِهِ الْوُعُودَ، أَيُّهَا الأَحِبَّاءُ، لِنُطَهِّرْ أَنْفُسَنَا مِنْ كُلِّ مَا يُدَنِّسُ الْجَسَدَ وَالرُّوحَ، وَنُكَمِّلِ الْقَدَاسَةَ فِي مَخَافَةِ اللهِ.</a:t>
            </a:r>
            <a:r>
              <a:rPr lang="en" sz="2000" b="1" dirty="0">
                <a:solidFill>
                  <a:schemeClr val="accent3">
                    <a:lumMod val="50000"/>
                  </a:schemeClr>
                </a:solidFill>
                <a:latin typeface="Comic Sans MS" panose="030F0702030302020204" pitchFamily="66" charset="0"/>
              </a:rPr>
              <a:t>”</a:t>
            </a:r>
          </a:p>
          <a:p>
            <a:pPr algn="ctr" rtl="1"/>
            <a:r>
              <a:rPr lang="en" sz="2000" b="1" dirty="0">
                <a:solidFill>
                  <a:schemeClr val="accent3">
                    <a:lumMod val="50000"/>
                  </a:schemeClr>
                </a:solidFill>
                <a:latin typeface="Comic Sans MS" panose="030F0702030302020204" pitchFamily="66" charset="0"/>
              </a:rPr>
              <a:t> </a:t>
            </a:r>
            <a:r>
              <a:rPr lang="ar-SA" sz="1600" b="1" dirty="0">
                <a:solidFill>
                  <a:schemeClr val="accent3">
                    <a:lumMod val="50000"/>
                  </a:schemeClr>
                </a:solidFill>
                <a:latin typeface="Comic Sans MS" panose="030F0702030302020204" pitchFamily="66" charset="0"/>
              </a:rPr>
              <a:t>2 كورنثوس </a:t>
            </a:r>
            <a:r>
              <a:rPr lang="fr-FR" sz="1600" b="1" dirty="0">
                <a:solidFill>
                  <a:schemeClr val="accent3">
                    <a:lumMod val="50000"/>
                  </a:schemeClr>
                </a:solidFill>
                <a:latin typeface="Comic Sans MS" panose="030F0702030302020204" pitchFamily="66" charset="0"/>
              </a:rPr>
              <a:t>(1:7</a:t>
            </a:r>
            <a:r>
              <a:rPr lang="en" sz="1600" b="1" dirty="0">
                <a:solidFill>
                  <a:schemeClr val="accent3">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5030353" y="2966692"/>
            <a:ext cx="7067751" cy="461665"/>
          </a:xfrm>
          <a:prstGeom prst="rect">
            <a:avLst/>
          </a:prstGeom>
          <a:noFill/>
        </p:spPr>
        <p:txBody>
          <a:bodyPr wrap="square" rtlCol="0">
            <a:spAutoFit/>
          </a:bodyPr>
          <a:lstStyle/>
          <a:p>
            <a:pPr algn="r" rtl="1">
              <a:spcBef>
                <a:spcPts val="600"/>
              </a:spcBef>
            </a:pPr>
            <a:r>
              <a:rPr lang="ar-SA" sz="2400" b="1" dirty="0"/>
              <a:t>الدعوة إلى القداسة تؤثر على الحياة اليومية لكل من الخدام والأعضاء:</a:t>
            </a:r>
            <a:endParaRPr lang="en" sz="2400" b="1" dirty="0"/>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2233497853"/>
              </p:ext>
            </p:extLst>
          </p:nvPr>
        </p:nvGraphicFramePr>
        <p:xfrm>
          <a:off x="5105750" y="356027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178217" y="1433205"/>
            <a:ext cx="6189897" cy="830997"/>
          </a:xfrm>
          <a:prstGeom prst="rect">
            <a:avLst/>
          </a:prstGeom>
          <a:noFill/>
        </p:spPr>
        <p:txBody>
          <a:bodyPr wrap="square" rtlCol="0">
            <a:spAutoFit/>
          </a:bodyPr>
          <a:lstStyle/>
          <a:p>
            <a:pPr algn="r" rtl="1">
              <a:spcBef>
                <a:spcPts val="600"/>
              </a:spcBef>
            </a:pPr>
            <a:r>
              <a:rPr lang="ar-SA" sz="2400" b="1" dirty="0"/>
              <a:t>وبدمج مقاطع مختلفة من العهد القديم، يلخص بولس الدعوة إلى القداسة ونتائجها (2 </a:t>
            </a:r>
            <a:r>
              <a:rPr lang="ar-SA" sz="2400" b="1" dirty="0" err="1"/>
              <a:t>كورنثوس</a:t>
            </a:r>
            <a:r>
              <a:rPr lang="ar-SA" sz="2400" b="1" dirty="0"/>
              <a:t> 6:16-18):</a:t>
            </a:r>
            <a:endParaRPr lang="en" sz="2400" b="1" dirty="0"/>
          </a:p>
        </p:txBody>
      </p:sp>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598067" y="651159"/>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2"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586369533"/>
              </p:ext>
            </p:extLst>
          </p:nvPr>
        </p:nvGraphicFramePr>
        <p:xfrm>
          <a:off x="130317" y="2396123"/>
          <a:ext cx="4724400" cy="435025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par>
                          <p:cTn id="24" fill="hold">
                            <p:stCondLst>
                              <p:cond delay="500"/>
                            </p:stCondLst>
                            <p:childTnLst>
                              <p:par>
                                <p:cTn id="25" presetID="22" presetClass="entr" presetSubtype="2"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righ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
                                            <p:graphicEl>
                                              <a:dgm id="{79904BE4-3EA1-467C-8C11-21D6E331142E}"/>
                                            </p:graphicEl>
                                          </p:spTgt>
                                        </p:tgtEl>
                                        <p:attrNameLst>
                                          <p:attrName>style.visibility</p:attrName>
                                        </p:attrNameLst>
                                      </p:cBhvr>
                                      <p:to>
                                        <p:strVal val="visible"/>
                                      </p:to>
                                    </p:set>
                                    <p:anim calcmode="lin" valueType="num">
                                      <p:cBhvr>
                                        <p:cTn id="32" dur="500" fill="hold"/>
                                        <p:tgtEl>
                                          <p:spTgt spid="2">
                                            <p:graphicEl>
                                              <a:dgm id="{79904BE4-3EA1-467C-8C11-21D6E331142E}"/>
                                            </p:graphicEl>
                                          </p:spTgt>
                                        </p:tgtEl>
                                        <p:attrNameLst>
                                          <p:attrName>ppt_w</p:attrName>
                                        </p:attrNameLst>
                                      </p:cBhvr>
                                      <p:tavLst>
                                        <p:tav tm="0">
                                          <p:val>
                                            <p:fltVal val="0"/>
                                          </p:val>
                                        </p:tav>
                                        <p:tav tm="100000">
                                          <p:val>
                                            <p:strVal val="#ppt_w"/>
                                          </p:val>
                                        </p:tav>
                                      </p:tavLst>
                                    </p:anim>
                                    <p:anim calcmode="lin" valueType="num">
                                      <p:cBhvr>
                                        <p:cTn id="33" dur="500" fill="hold"/>
                                        <p:tgtEl>
                                          <p:spTgt spid="2">
                                            <p:graphicEl>
                                              <a:dgm id="{79904BE4-3EA1-467C-8C11-21D6E331142E}"/>
                                            </p:graphicEl>
                                          </p:spTgt>
                                        </p:tgtEl>
                                        <p:attrNameLst>
                                          <p:attrName>ppt_h</p:attrName>
                                        </p:attrNameLst>
                                      </p:cBhvr>
                                      <p:tavLst>
                                        <p:tav tm="0">
                                          <p:val>
                                            <p:fltVal val="0"/>
                                          </p:val>
                                        </p:tav>
                                        <p:tav tm="100000">
                                          <p:val>
                                            <p:strVal val="#ppt_h"/>
                                          </p:val>
                                        </p:tav>
                                      </p:tavLst>
                                    </p:anim>
                                    <p:animEffect transition="in" filter="fade">
                                      <p:cBhvr>
                                        <p:cTn id="34" dur="500"/>
                                        <p:tgtEl>
                                          <p:spTgt spid="2">
                                            <p:graphicEl>
                                              <a:dgm id="{79904BE4-3EA1-467C-8C11-21D6E331142E}"/>
                                            </p:graphicEl>
                                          </p:spTgt>
                                        </p:tgtEl>
                                      </p:cBhvr>
                                    </p:animEffect>
                                  </p:childTnLst>
                                </p:cTn>
                              </p:par>
                            </p:childTnLst>
                          </p:cTn>
                        </p:par>
                        <p:par>
                          <p:cTn id="35" fill="hold">
                            <p:stCondLst>
                              <p:cond delay="500"/>
                            </p:stCondLst>
                            <p:childTnLst>
                              <p:par>
                                <p:cTn id="36" presetID="22" presetClass="entr" presetSubtype="2" fill="hold" grpId="0" nodeType="afterEffect">
                                  <p:stCondLst>
                                    <p:cond delay="0"/>
                                  </p:stCondLst>
                                  <p:childTnLst>
                                    <p:set>
                                      <p:cBhvr>
                                        <p:cTn id="37"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right)">
                                      <p:cBhvr>
                                        <p:cTn id="38" dur="500"/>
                                        <p:tgtEl>
                                          <p:spTgt spid="2">
                                            <p:graphicEl>
                                              <a:dgm id="{A04F208D-8538-4A63-A297-4CC63FDB20B5}"/>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
                                            <p:graphicEl>
                                              <a:dgm id="{E68F01B2-6202-4E90-87C1-4DB2C6FD563A}"/>
                                            </p:graphicEl>
                                          </p:spTgt>
                                        </p:tgtEl>
                                        <p:attrNameLst>
                                          <p:attrName>style.visibility</p:attrName>
                                        </p:attrNameLst>
                                      </p:cBhvr>
                                      <p:to>
                                        <p:strVal val="visible"/>
                                      </p:to>
                                    </p:set>
                                    <p:anim calcmode="lin" valueType="num">
                                      <p:cBhvr>
                                        <p:cTn id="43" dur="500" fill="hold"/>
                                        <p:tgtEl>
                                          <p:spTgt spid="2">
                                            <p:graphicEl>
                                              <a:dgm id="{E68F01B2-6202-4E90-87C1-4DB2C6FD563A}"/>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E68F01B2-6202-4E90-87C1-4DB2C6FD563A}"/>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E68F01B2-6202-4E90-87C1-4DB2C6FD563A}"/>
                                            </p:graphicEl>
                                          </p:spTgt>
                                        </p:tgtEl>
                                      </p:cBhvr>
                                    </p:animEffect>
                                  </p:childTnLst>
                                </p:cTn>
                              </p:par>
                            </p:childTnLst>
                          </p:cTn>
                        </p:par>
                        <p:par>
                          <p:cTn id="46" fill="hold">
                            <p:stCondLst>
                              <p:cond delay="500"/>
                            </p:stCondLst>
                            <p:childTnLst>
                              <p:par>
                                <p:cTn id="47" presetID="22" presetClass="entr" presetSubtype="2" fill="hold" grpId="0" nodeType="afterEffect">
                                  <p:stCondLst>
                                    <p:cond delay="0"/>
                                  </p:stCondLst>
                                  <p:childTnLst>
                                    <p:set>
                                      <p:cBhvr>
                                        <p:cTn id="48"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right)">
                                      <p:cBhvr>
                                        <p:cTn id="49" dur="500"/>
                                        <p:tgtEl>
                                          <p:spTgt spid="2">
                                            <p:graphicEl>
                                              <a:dgm id="{A204E8FD-B770-4704-81CF-A11101D188A3}"/>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
                                            <p:graphicEl>
                                              <a:dgm id="{3FFDF7A2-9E8E-42F2-AB2A-7B0A61FA3D02}"/>
                                            </p:graphicEl>
                                          </p:spTgt>
                                        </p:tgtEl>
                                        <p:attrNameLst>
                                          <p:attrName>style.visibility</p:attrName>
                                        </p:attrNameLst>
                                      </p:cBhvr>
                                      <p:to>
                                        <p:strVal val="visible"/>
                                      </p:to>
                                    </p:set>
                                    <p:anim calcmode="lin" valueType="num">
                                      <p:cBhvr>
                                        <p:cTn id="54" dur="500" fill="hold"/>
                                        <p:tgtEl>
                                          <p:spTgt spid="2">
                                            <p:graphicEl>
                                              <a:dgm id="{3FFDF7A2-9E8E-42F2-AB2A-7B0A61FA3D02}"/>
                                            </p:graphicEl>
                                          </p:spTgt>
                                        </p:tgtEl>
                                        <p:attrNameLst>
                                          <p:attrName>ppt_w</p:attrName>
                                        </p:attrNameLst>
                                      </p:cBhvr>
                                      <p:tavLst>
                                        <p:tav tm="0">
                                          <p:val>
                                            <p:fltVal val="0"/>
                                          </p:val>
                                        </p:tav>
                                        <p:tav tm="100000">
                                          <p:val>
                                            <p:strVal val="#ppt_w"/>
                                          </p:val>
                                        </p:tav>
                                      </p:tavLst>
                                    </p:anim>
                                    <p:anim calcmode="lin" valueType="num">
                                      <p:cBhvr>
                                        <p:cTn id="55" dur="500" fill="hold"/>
                                        <p:tgtEl>
                                          <p:spTgt spid="2">
                                            <p:graphicEl>
                                              <a:dgm id="{3FFDF7A2-9E8E-42F2-AB2A-7B0A61FA3D02}"/>
                                            </p:graphicEl>
                                          </p:spTgt>
                                        </p:tgtEl>
                                        <p:attrNameLst>
                                          <p:attrName>ppt_h</p:attrName>
                                        </p:attrNameLst>
                                      </p:cBhvr>
                                      <p:tavLst>
                                        <p:tav tm="0">
                                          <p:val>
                                            <p:fltVal val="0"/>
                                          </p:val>
                                        </p:tav>
                                        <p:tav tm="100000">
                                          <p:val>
                                            <p:strVal val="#ppt_h"/>
                                          </p:val>
                                        </p:tav>
                                      </p:tavLst>
                                    </p:anim>
                                    <p:animEffect transition="in" filter="fade">
                                      <p:cBhvr>
                                        <p:cTn id="56" dur="500"/>
                                        <p:tgtEl>
                                          <p:spTgt spid="2">
                                            <p:graphicEl>
                                              <a:dgm id="{3FFDF7A2-9E8E-42F2-AB2A-7B0A61FA3D02}"/>
                                            </p:graphicEl>
                                          </p:spTgt>
                                        </p:tgtEl>
                                      </p:cBhvr>
                                    </p:animEffect>
                                  </p:childTnLst>
                                </p:cTn>
                              </p:par>
                            </p:childTnLst>
                          </p:cTn>
                        </p:par>
                        <p:par>
                          <p:cTn id="57" fill="hold">
                            <p:stCondLst>
                              <p:cond delay="500"/>
                            </p:stCondLst>
                            <p:childTnLst>
                              <p:par>
                                <p:cTn id="58" presetID="22" presetClass="entr" presetSubtype="2" fill="hold" grpId="0" nodeType="afterEffect">
                                  <p:stCondLst>
                                    <p:cond delay="0"/>
                                  </p:stCondLst>
                                  <p:childTnLst>
                                    <p:set>
                                      <p:cBhvr>
                                        <p:cTn id="59"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right)">
                                      <p:cBhvr>
                                        <p:cTn id="60" dur="500"/>
                                        <p:tgtEl>
                                          <p:spTgt spid="2">
                                            <p:graphicEl>
                                              <a:dgm id="{638A0551-CFFC-4C94-8F2A-68D06F2681BB}"/>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
                                            <p:graphicEl>
                                              <a:dgm id="{E990696D-941A-4BDF-8259-524C7D2BA339}"/>
                                            </p:graphicEl>
                                          </p:spTgt>
                                        </p:tgtEl>
                                        <p:attrNameLst>
                                          <p:attrName>style.visibility</p:attrName>
                                        </p:attrNameLst>
                                      </p:cBhvr>
                                      <p:to>
                                        <p:strVal val="visible"/>
                                      </p:to>
                                    </p:set>
                                    <p:anim calcmode="lin" valueType="num">
                                      <p:cBhvr>
                                        <p:cTn id="65" dur="500" fill="hold"/>
                                        <p:tgtEl>
                                          <p:spTgt spid="2">
                                            <p:graphicEl>
                                              <a:dgm id="{E990696D-941A-4BDF-8259-524C7D2BA339}"/>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E990696D-941A-4BDF-8259-524C7D2BA339}"/>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E990696D-941A-4BDF-8259-524C7D2BA339}"/>
                                            </p:graphicEl>
                                          </p:spTgt>
                                        </p:tgtEl>
                                      </p:cBhvr>
                                    </p:animEffect>
                                  </p:childTnLst>
                                </p:cTn>
                              </p:par>
                            </p:childTnLst>
                          </p:cTn>
                        </p:par>
                        <p:par>
                          <p:cTn id="68" fill="hold">
                            <p:stCondLst>
                              <p:cond delay="500"/>
                            </p:stCondLst>
                            <p:childTnLst>
                              <p:par>
                                <p:cTn id="69" presetID="22" presetClass="entr" presetSubtype="2" fill="hold" grpId="0" nodeType="afterEffect">
                                  <p:stCondLst>
                                    <p:cond delay="0"/>
                                  </p:stCondLst>
                                  <p:childTnLst>
                                    <p:set>
                                      <p:cBhvr>
                                        <p:cTn id="70"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right)">
                                      <p:cBhvr>
                                        <p:cTn id="71" dur="500"/>
                                        <p:tgtEl>
                                          <p:spTgt spid="2">
                                            <p:graphicEl>
                                              <a:dgm id="{36CF1CFC-7DC3-4ADC-A326-C1507B1F28E6}"/>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
                                            <p:graphicEl>
                                              <a:dgm id="{C68AB9F9-BA63-4FCA-B987-B232B3A01648}"/>
                                            </p:graphicEl>
                                          </p:spTgt>
                                        </p:tgtEl>
                                        <p:attrNameLst>
                                          <p:attrName>style.visibility</p:attrName>
                                        </p:attrNameLst>
                                      </p:cBhvr>
                                      <p:to>
                                        <p:strVal val="visible"/>
                                      </p:to>
                                    </p:set>
                                    <p:anim calcmode="lin" valueType="num">
                                      <p:cBhvr>
                                        <p:cTn id="76" dur="500" fill="hold"/>
                                        <p:tgtEl>
                                          <p:spTgt spid="2">
                                            <p:graphicEl>
                                              <a:dgm id="{C68AB9F9-BA63-4FCA-B987-B232B3A01648}"/>
                                            </p:graphicEl>
                                          </p:spTgt>
                                        </p:tgtEl>
                                        <p:attrNameLst>
                                          <p:attrName>ppt_w</p:attrName>
                                        </p:attrNameLst>
                                      </p:cBhvr>
                                      <p:tavLst>
                                        <p:tav tm="0">
                                          <p:val>
                                            <p:fltVal val="0"/>
                                          </p:val>
                                        </p:tav>
                                        <p:tav tm="100000">
                                          <p:val>
                                            <p:strVal val="#ppt_w"/>
                                          </p:val>
                                        </p:tav>
                                      </p:tavLst>
                                    </p:anim>
                                    <p:anim calcmode="lin" valueType="num">
                                      <p:cBhvr>
                                        <p:cTn id="77" dur="500" fill="hold"/>
                                        <p:tgtEl>
                                          <p:spTgt spid="2">
                                            <p:graphicEl>
                                              <a:dgm id="{C68AB9F9-BA63-4FCA-B987-B232B3A01648}"/>
                                            </p:graphicEl>
                                          </p:spTgt>
                                        </p:tgtEl>
                                        <p:attrNameLst>
                                          <p:attrName>ppt_h</p:attrName>
                                        </p:attrNameLst>
                                      </p:cBhvr>
                                      <p:tavLst>
                                        <p:tav tm="0">
                                          <p:val>
                                            <p:fltVal val="0"/>
                                          </p:val>
                                        </p:tav>
                                        <p:tav tm="100000">
                                          <p:val>
                                            <p:strVal val="#ppt_h"/>
                                          </p:val>
                                        </p:tav>
                                      </p:tavLst>
                                    </p:anim>
                                    <p:animEffect transition="in" filter="fade">
                                      <p:cBhvr>
                                        <p:cTn id="78" dur="500"/>
                                        <p:tgtEl>
                                          <p:spTgt spid="2">
                                            <p:graphicEl>
                                              <a:dgm id="{C68AB9F9-BA63-4FCA-B987-B232B3A01648}"/>
                                            </p:graphicEl>
                                          </p:spTgt>
                                        </p:tgtEl>
                                      </p:cBhvr>
                                    </p:animEffect>
                                  </p:childTnLst>
                                </p:cTn>
                              </p:par>
                            </p:childTnLst>
                          </p:cTn>
                        </p:par>
                        <p:par>
                          <p:cTn id="79" fill="hold">
                            <p:stCondLst>
                              <p:cond delay="500"/>
                            </p:stCondLst>
                            <p:childTnLst>
                              <p:par>
                                <p:cTn id="80" presetID="22" presetClass="entr" presetSubtype="2" fill="hold" grpId="0" nodeType="afterEffect">
                                  <p:stCondLst>
                                    <p:cond delay="0"/>
                                  </p:stCondLst>
                                  <p:childTnLst>
                                    <p:set>
                                      <p:cBhvr>
                                        <p:cTn id="81"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right)">
                                      <p:cBhvr>
                                        <p:cTn id="82" dur="500"/>
                                        <p:tgtEl>
                                          <p:spTgt spid="2">
                                            <p:graphicEl>
                                              <a:dgm id="{B595EA99-9133-4850-B11B-004FA3DEF427}"/>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2">
                                            <p:graphicEl>
                                              <a:dgm id="{5F452347-F09D-45D8-B426-1599978D50DC}"/>
                                            </p:graphicEl>
                                          </p:spTgt>
                                        </p:tgtEl>
                                        <p:attrNameLst>
                                          <p:attrName>style.visibility</p:attrName>
                                        </p:attrNameLst>
                                      </p:cBhvr>
                                      <p:to>
                                        <p:strVal val="visible"/>
                                      </p:to>
                                    </p:set>
                                    <p:anim calcmode="lin" valueType="num">
                                      <p:cBhvr>
                                        <p:cTn id="87" dur="500" fill="hold"/>
                                        <p:tgtEl>
                                          <p:spTgt spid="2">
                                            <p:graphicEl>
                                              <a:dgm id="{5F452347-F09D-45D8-B426-1599978D50DC}"/>
                                            </p:graphicEl>
                                          </p:spTgt>
                                        </p:tgtEl>
                                        <p:attrNameLst>
                                          <p:attrName>ppt_w</p:attrName>
                                        </p:attrNameLst>
                                      </p:cBhvr>
                                      <p:tavLst>
                                        <p:tav tm="0">
                                          <p:val>
                                            <p:fltVal val="0"/>
                                          </p:val>
                                        </p:tav>
                                        <p:tav tm="100000">
                                          <p:val>
                                            <p:strVal val="#ppt_w"/>
                                          </p:val>
                                        </p:tav>
                                      </p:tavLst>
                                    </p:anim>
                                    <p:anim calcmode="lin" valueType="num">
                                      <p:cBhvr>
                                        <p:cTn id="88" dur="500" fill="hold"/>
                                        <p:tgtEl>
                                          <p:spTgt spid="2">
                                            <p:graphicEl>
                                              <a:dgm id="{5F452347-F09D-45D8-B426-1599978D50DC}"/>
                                            </p:graphicEl>
                                          </p:spTgt>
                                        </p:tgtEl>
                                        <p:attrNameLst>
                                          <p:attrName>ppt_h</p:attrName>
                                        </p:attrNameLst>
                                      </p:cBhvr>
                                      <p:tavLst>
                                        <p:tav tm="0">
                                          <p:val>
                                            <p:fltVal val="0"/>
                                          </p:val>
                                        </p:tav>
                                        <p:tav tm="100000">
                                          <p:val>
                                            <p:strVal val="#ppt_h"/>
                                          </p:val>
                                        </p:tav>
                                      </p:tavLst>
                                    </p:anim>
                                    <p:animEffect transition="in" filter="fade">
                                      <p:cBhvr>
                                        <p:cTn id="89" dur="500"/>
                                        <p:tgtEl>
                                          <p:spTgt spid="2">
                                            <p:graphicEl>
                                              <a:dgm id="{5F452347-F09D-45D8-B426-1599978D50DC}"/>
                                            </p:graphicEl>
                                          </p:spTgt>
                                        </p:tgtEl>
                                      </p:cBhvr>
                                    </p:animEffect>
                                  </p:childTnLst>
                                </p:cTn>
                              </p:par>
                            </p:childTnLst>
                          </p:cTn>
                        </p:par>
                        <p:par>
                          <p:cTn id="90" fill="hold">
                            <p:stCondLst>
                              <p:cond delay="500"/>
                            </p:stCondLst>
                            <p:childTnLst>
                              <p:par>
                                <p:cTn id="91" presetID="22" presetClass="entr" presetSubtype="2" fill="hold" grpId="0" nodeType="afterEffect">
                                  <p:stCondLst>
                                    <p:cond delay="0"/>
                                  </p:stCondLst>
                                  <p:childTnLst>
                                    <p:set>
                                      <p:cBhvr>
                                        <p:cTn id="92"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right)">
                                      <p:cBhvr>
                                        <p:cTn id="93" dur="500"/>
                                        <p:tgtEl>
                                          <p:spTgt spid="2">
                                            <p:graphicEl>
                                              <a:dgm id="{60D0B91C-0467-49B4-9E97-86F828D65280}"/>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2" fill="hold" grpId="0" nodeType="clickEffect">
                                  <p:stCondLst>
                                    <p:cond delay="0"/>
                                  </p:stCondLst>
                                  <p:childTnLst>
                                    <p:set>
                                      <p:cBhvr>
                                        <p:cTn id="97" dur="1" fill="hold">
                                          <p:stCondLst>
                                            <p:cond delay="0"/>
                                          </p:stCondLst>
                                        </p:cTn>
                                        <p:tgtEl>
                                          <p:spTgt spid="8"/>
                                        </p:tgtEl>
                                        <p:attrNameLst>
                                          <p:attrName>style.visibility</p:attrName>
                                        </p:attrNameLst>
                                      </p:cBhvr>
                                      <p:to>
                                        <p:strVal val="visible"/>
                                      </p:to>
                                    </p:set>
                                    <p:animEffect transition="in" filter="wipe(right)">
                                      <p:cBhvr>
                                        <p:cTn id="98" dur="500"/>
                                        <p:tgtEl>
                                          <p:spTgt spid="8"/>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12">
                                            <p:graphicEl>
                                              <a:dgm id="{8CA31D7B-4932-4101-A40D-C4E41FBF3C33}"/>
                                            </p:graphicEl>
                                          </p:spTgt>
                                        </p:tgtEl>
                                        <p:attrNameLst>
                                          <p:attrName>style.visibility</p:attrName>
                                        </p:attrNameLst>
                                      </p:cBhvr>
                                      <p:to>
                                        <p:strVal val="visible"/>
                                      </p:to>
                                    </p:set>
                                    <p:anim calcmode="lin" valueType="num">
                                      <p:cBhvr>
                                        <p:cTn id="103" dur="500" fill="hold"/>
                                        <p:tgtEl>
                                          <p:spTgt spid="12">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104" dur="500" fill="hold"/>
                                        <p:tgtEl>
                                          <p:spTgt spid="12">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105" dur="500"/>
                                        <p:tgtEl>
                                          <p:spTgt spid="12">
                                            <p:graphicEl>
                                              <a:dgm id="{8CA31D7B-4932-4101-A40D-C4E41FBF3C33}"/>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12">
                                            <p:graphicEl>
                                              <a:dgm id="{D3C5EB24-6716-41F9-9F42-5D67B9A5DE8D}"/>
                                            </p:graphicEl>
                                          </p:spTgt>
                                        </p:tgtEl>
                                        <p:attrNameLst>
                                          <p:attrName>style.visibility</p:attrName>
                                        </p:attrNameLst>
                                      </p:cBhvr>
                                      <p:to>
                                        <p:strVal val="visible"/>
                                      </p:to>
                                    </p:set>
                                    <p:anim calcmode="lin" valueType="num">
                                      <p:cBhvr>
                                        <p:cTn id="108" dur="500" fill="hold"/>
                                        <p:tgtEl>
                                          <p:spTgt spid="12">
                                            <p:graphicEl>
                                              <a:dgm id="{D3C5EB24-6716-41F9-9F42-5D67B9A5DE8D}"/>
                                            </p:graphicEl>
                                          </p:spTgt>
                                        </p:tgtEl>
                                        <p:attrNameLst>
                                          <p:attrName>ppt_w</p:attrName>
                                        </p:attrNameLst>
                                      </p:cBhvr>
                                      <p:tavLst>
                                        <p:tav tm="0">
                                          <p:val>
                                            <p:fltVal val="0"/>
                                          </p:val>
                                        </p:tav>
                                        <p:tav tm="100000">
                                          <p:val>
                                            <p:strVal val="#ppt_w"/>
                                          </p:val>
                                        </p:tav>
                                      </p:tavLst>
                                    </p:anim>
                                    <p:anim calcmode="lin" valueType="num">
                                      <p:cBhvr>
                                        <p:cTn id="109" dur="500" fill="hold"/>
                                        <p:tgtEl>
                                          <p:spTgt spid="12">
                                            <p:graphicEl>
                                              <a:dgm id="{D3C5EB24-6716-41F9-9F42-5D67B9A5DE8D}"/>
                                            </p:graphicEl>
                                          </p:spTgt>
                                        </p:tgtEl>
                                        <p:attrNameLst>
                                          <p:attrName>ppt_h</p:attrName>
                                        </p:attrNameLst>
                                      </p:cBhvr>
                                      <p:tavLst>
                                        <p:tav tm="0">
                                          <p:val>
                                            <p:fltVal val="0"/>
                                          </p:val>
                                        </p:tav>
                                        <p:tav tm="100000">
                                          <p:val>
                                            <p:strVal val="#ppt_h"/>
                                          </p:val>
                                        </p:tav>
                                      </p:tavLst>
                                    </p:anim>
                                    <p:animEffect transition="in" filter="fade">
                                      <p:cBhvr>
                                        <p:cTn id="110" dur="500"/>
                                        <p:tgtEl>
                                          <p:spTgt spid="12">
                                            <p:graphicEl>
                                              <a:dgm id="{D3C5EB24-6716-41F9-9F42-5D67B9A5DE8D}"/>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12">
                                            <p:graphicEl>
                                              <a:dgm id="{10D1A03A-6952-4C5D-9531-7BD8145E38A2}"/>
                                            </p:graphicEl>
                                          </p:spTgt>
                                        </p:tgtEl>
                                        <p:attrNameLst>
                                          <p:attrName>style.visibility</p:attrName>
                                        </p:attrNameLst>
                                      </p:cBhvr>
                                      <p:to>
                                        <p:strVal val="visible"/>
                                      </p:to>
                                    </p:set>
                                    <p:anim calcmode="lin" valueType="num">
                                      <p:cBhvr>
                                        <p:cTn id="115" dur="500" fill="hold"/>
                                        <p:tgtEl>
                                          <p:spTgt spid="12">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16" dur="500" fill="hold"/>
                                        <p:tgtEl>
                                          <p:spTgt spid="12">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17" dur="500"/>
                                        <p:tgtEl>
                                          <p:spTgt spid="12">
                                            <p:graphicEl>
                                              <a:dgm id="{10D1A03A-6952-4C5D-9531-7BD8145E38A2}"/>
                                            </p:graphicEl>
                                          </p:spTgt>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12">
                                            <p:graphicEl>
                                              <a:dgm id="{0B77B9BE-14BF-4E81-B518-2EB7008C0C27}"/>
                                            </p:graphicEl>
                                          </p:spTgt>
                                        </p:tgtEl>
                                        <p:attrNameLst>
                                          <p:attrName>style.visibility</p:attrName>
                                        </p:attrNameLst>
                                      </p:cBhvr>
                                      <p:to>
                                        <p:strVal val="visible"/>
                                      </p:to>
                                    </p:set>
                                    <p:anim calcmode="lin" valueType="num">
                                      <p:cBhvr>
                                        <p:cTn id="120" dur="500" fill="hold"/>
                                        <p:tgtEl>
                                          <p:spTgt spid="12">
                                            <p:graphicEl>
                                              <a:dgm id="{0B77B9BE-14BF-4E81-B518-2EB7008C0C27}"/>
                                            </p:graphicEl>
                                          </p:spTgt>
                                        </p:tgtEl>
                                        <p:attrNameLst>
                                          <p:attrName>ppt_w</p:attrName>
                                        </p:attrNameLst>
                                      </p:cBhvr>
                                      <p:tavLst>
                                        <p:tav tm="0">
                                          <p:val>
                                            <p:fltVal val="0"/>
                                          </p:val>
                                        </p:tav>
                                        <p:tav tm="100000">
                                          <p:val>
                                            <p:strVal val="#ppt_w"/>
                                          </p:val>
                                        </p:tav>
                                      </p:tavLst>
                                    </p:anim>
                                    <p:anim calcmode="lin" valueType="num">
                                      <p:cBhvr>
                                        <p:cTn id="121" dur="500" fill="hold"/>
                                        <p:tgtEl>
                                          <p:spTgt spid="12">
                                            <p:graphicEl>
                                              <a:dgm id="{0B77B9BE-14BF-4E81-B518-2EB7008C0C27}"/>
                                            </p:graphicEl>
                                          </p:spTgt>
                                        </p:tgtEl>
                                        <p:attrNameLst>
                                          <p:attrName>ppt_h</p:attrName>
                                        </p:attrNameLst>
                                      </p:cBhvr>
                                      <p:tavLst>
                                        <p:tav tm="0">
                                          <p:val>
                                            <p:fltVal val="0"/>
                                          </p:val>
                                        </p:tav>
                                        <p:tav tm="100000">
                                          <p:val>
                                            <p:strVal val="#ppt_h"/>
                                          </p:val>
                                        </p:tav>
                                      </p:tavLst>
                                    </p:anim>
                                    <p:animEffect transition="in" filter="fade">
                                      <p:cBhvr>
                                        <p:cTn id="122" dur="500"/>
                                        <p:tgtEl>
                                          <p:spTgt spid="12">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12"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830</TotalTime>
  <Words>1041</Words>
  <Application>Microsoft Office PowerPoint</Application>
  <PresentationFormat>Panorámica</PresentationFormat>
  <Paragraphs>81</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Aptos</vt:lpstr>
      <vt:lpstr>Aptos Display</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111</cp:revision>
  <dcterms:created xsi:type="dcterms:W3CDTF">2026-07-25T16:44:22Z</dcterms:created>
  <dcterms:modified xsi:type="dcterms:W3CDTF">2026-09-02T16:03:33Z</dcterms:modified>
</cp:coreProperties>
</file>