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79" r:id="rId4"/>
    <p:sldId id="258" r:id="rId5"/>
    <p:sldId id="259" r:id="rId6"/>
    <p:sldId id="275" r:id="rId7"/>
    <p:sldId id="277" r:id="rId8"/>
    <p:sldId id="273" r:id="rId9"/>
    <p:sldId id="263" r:id="rId10"/>
    <p:sldId id="280" r:id="rId11"/>
    <p:sldId id="274" r:id="rId12"/>
    <p:sldId id="270" r:id="rId13"/>
    <p:sldId id="271" r:id="rId14"/>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71D7"/>
    <a:srgbClr val="D94957"/>
    <a:srgbClr val="C2DEF4"/>
    <a:srgbClr val="D1D2B1"/>
    <a:srgbClr val="9AD2A7"/>
    <a:srgbClr val="808000"/>
    <a:srgbClr val="CC3399"/>
    <a:srgbClr val="007CA8"/>
    <a:srgbClr val="CC66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lgn="r" rtl="1">
            <a:defRPr b="1"/>
          </a:pPr>
          <a:r>
            <a:rPr lang="ar-SA" sz="2400" b="1" dirty="0"/>
            <a:t>مع أنه كان غنيًا، فقد افتقر من أجلنا</a:t>
          </a:r>
          <a:r>
            <a:rPr lang="es-ES" sz="2400" b="1" dirty="0"/>
            <a:t> </a:t>
          </a:r>
          <a:r>
            <a:rPr lang="ar-SA" sz="2400" dirty="0"/>
            <a:t>(كورنثوس الثانية </a:t>
          </a:r>
          <a:r>
            <a:rPr lang="fr-FR" sz="2400" dirty="0"/>
            <a:t>9:8</a:t>
          </a:r>
          <a:r>
            <a:rPr lang="ar-SA" sz="2400" dirty="0"/>
            <a:t>).</a:t>
          </a:r>
          <a:endParaRPr lang="es-ES" sz="2400" dirty="0">
            <a:solidFill>
              <a:srgbClr val="745E00"/>
            </a:solidFill>
          </a:endParaRPr>
        </a:p>
      </dgm:t>
    </dgm:pt>
    <dgm:pt modelId="{5580B497-87CD-4D4A-831A-6383A2E9F55C}" type="parTrans" cxnId="{E1AE8541-33AC-41F1-B54F-2D9C3149879E}">
      <dgm:prSet/>
      <dgm:spPr/>
      <dgm:t>
        <a:bodyPr/>
        <a:lstStyle/>
        <a:p>
          <a:endParaRPr lang="es-ES" sz="2400"/>
        </a:p>
      </dgm:t>
    </dgm:pt>
    <dgm:pt modelId="{7771C08B-EE50-4BC8-8DA4-D6D0F52CBA3F}" type="sibTrans" cxnId="{E1AE8541-33AC-41F1-B54F-2D9C3149879E}">
      <dgm:prSet/>
      <dgm:spPr/>
      <dgm:t>
        <a:bodyPr/>
        <a:lstStyle/>
        <a:p>
          <a:endParaRPr lang="es-ES" sz="2400"/>
        </a:p>
      </dgm:t>
    </dgm:pt>
    <dgm:pt modelId="{26C73DFC-BD6A-4DF2-8C81-36A6AB1C444C}">
      <dgm:prSet custT="1"/>
      <dgm:spPr/>
      <dgm:t>
        <a:bodyPr>
          <a:scene3d>
            <a:camera prst="orthographicFront"/>
            <a:lightRig rig="threePt" dir="t"/>
          </a:scene3d>
          <a:sp3d extrusionH="57150">
            <a:bevelT w="38100" h="38100"/>
          </a:sp3d>
        </a:bodyPr>
        <a:lstStyle/>
        <a:p>
          <a:pPr algn="r" rtl="1">
            <a:defRPr b="1"/>
          </a:pPr>
          <a:r>
            <a:rPr lang="ar-SA" sz="2400" b="1" dirty="0"/>
            <a:t>ترك السماء وجاء ليعيش على الأرض.</a:t>
          </a:r>
          <a:endParaRPr lang="es-ES" sz="2400" dirty="0">
            <a:solidFill>
              <a:srgbClr val="208438"/>
            </a:solidFill>
          </a:endParaRPr>
        </a:p>
      </dgm:t>
    </dgm:pt>
    <dgm:pt modelId="{C4C54863-CBC7-469A-8F0B-E83B78B239BB}" type="parTrans" cxnId="{1B824C51-0AAB-4E32-A660-9F590C564013}">
      <dgm:prSet/>
      <dgm:spPr/>
      <dgm:t>
        <a:bodyPr/>
        <a:lstStyle/>
        <a:p>
          <a:endParaRPr lang="es-ES" sz="2400"/>
        </a:p>
      </dgm:t>
    </dgm:pt>
    <dgm:pt modelId="{9ABCD10C-F3AD-40B3-9D8A-CA67FD2E08C8}" type="sibTrans" cxnId="{1B824C51-0AAB-4E32-A660-9F590C564013}">
      <dgm:prSet/>
      <dgm:spPr/>
      <dgm:t>
        <a:bodyPr/>
        <a:lstStyle/>
        <a:p>
          <a:endParaRPr lang="es-ES" sz="2400"/>
        </a:p>
      </dgm:t>
    </dgm:pt>
    <dgm:pt modelId="{1CA4BE22-00DC-412E-9D31-576644AA77D5}">
      <dgm:prSet custT="1"/>
      <dgm:spPr/>
      <dgm:t>
        <a:bodyPr>
          <a:scene3d>
            <a:camera prst="orthographicFront"/>
            <a:lightRig rig="threePt" dir="t"/>
          </a:scene3d>
          <a:sp3d extrusionH="57150">
            <a:bevelT w="38100" h="38100"/>
          </a:sp3d>
        </a:bodyPr>
        <a:lstStyle/>
        <a:p>
          <a:pPr algn="r" rtl="1">
            <a:defRPr b="1"/>
          </a:pPr>
          <a:r>
            <a:rPr lang="ar-SA" sz="2400" b="1" dirty="0"/>
            <a:t>توقّف عن حكم الكون ليصبح نجّارًا.</a:t>
          </a:r>
          <a:endParaRPr lang="es-ES" sz="2400" dirty="0">
            <a:solidFill>
              <a:schemeClr val="tx2">
                <a:lumMod val="75000"/>
              </a:schemeClr>
            </a:solidFill>
          </a:endParaRPr>
        </a:p>
      </dgm:t>
    </dgm:pt>
    <dgm:pt modelId="{B31FFE6B-4681-440E-A178-3C7452A508ED}" type="parTrans" cxnId="{BB2D25A8-A2FE-4024-A9F1-AAE4599FB48B}">
      <dgm:prSet/>
      <dgm:spPr/>
      <dgm:t>
        <a:bodyPr/>
        <a:lstStyle/>
        <a:p>
          <a:endParaRPr lang="es-ES" sz="2400"/>
        </a:p>
      </dgm:t>
    </dgm:pt>
    <dgm:pt modelId="{421675F4-F775-44B5-94B8-2D1EF7BBD6B6}" type="sibTrans" cxnId="{BB2D25A8-A2FE-4024-A9F1-AAE4599FB48B}">
      <dgm:prSet/>
      <dgm:spPr/>
      <dgm:t>
        <a:bodyPr/>
        <a:lstStyle/>
        <a:p>
          <a:endParaRPr lang="es-ES" sz="2400"/>
        </a:p>
      </dgm:t>
    </dgm:pt>
    <dgm:pt modelId="{7874A8A6-97CF-46AC-9788-42AF3C5EFD2E}">
      <dgm:prSet custT="1"/>
      <dgm:spPr/>
      <dgm:t>
        <a:bodyPr>
          <a:scene3d>
            <a:camera prst="orthographicFront"/>
            <a:lightRig rig="threePt" dir="t"/>
          </a:scene3d>
          <a:sp3d extrusionH="57150">
            <a:bevelT w="38100" h="38100"/>
          </a:sp3d>
        </a:bodyPr>
        <a:lstStyle/>
        <a:p>
          <a:pPr algn="r" rtl="1">
            <a:defRPr b="1"/>
          </a:pPr>
          <a:r>
            <a:rPr lang="ar-SA" sz="2400" b="1" dirty="0"/>
            <a:t>ترك مكانًا آمنًا ليعيش في أرضٍ معادية.</a:t>
          </a:r>
          <a:endParaRPr lang="es-ES" sz="2400" dirty="0">
            <a:solidFill>
              <a:srgbClr val="1C97A8"/>
            </a:solidFill>
          </a:endParaRPr>
        </a:p>
      </dgm:t>
    </dgm:pt>
    <dgm:pt modelId="{8A74033D-A46A-47C0-8F7D-56666BA257EE}" type="parTrans" cxnId="{CA4C12D6-4EC9-478D-B489-F46DD886852A}">
      <dgm:prSet/>
      <dgm:spPr/>
      <dgm:t>
        <a:bodyPr/>
        <a:lstStyle/>
        <a:p>
          <a:endParaRPr lang="es-ES" sz="2400"/>
        </a:p>
      </dgm:t>
    </dgm:pt>
    <dgm:pt modelId="{7FD074B0-84EF-4936-8E86-839139C79D58}" type="sibTrans" cxnId="{CA4C12D6-4EC9-478D-B489-F46DD886852A}">
      <dgm:prSet/>
      <dgm:spPr/>
      <dgm:t>
        <a:bodyPr/>
        <a:lstStyle/>
        <a:p>
          <a:endParaRPr lang="es-ES" sz="2400"/>
        </a:p>
      </dgm:t>
    </dgm:pt>
    <dgm:pt modelId="{235C5557-77BA-4BC9-AD15-797C20A3EC27}">
      <dgm:prSet custT="1"/>
      <dgm:spPr/>
      <dgm:t>
        <a:bodyPr>
          <a:scene3d>
            <a:camera prst="orthographicFront"/>
            <a:lightRig rig="threePt" dir="t"/>
          </a:scene3d>
          <a:sp3d extrusionH="57150">
            <a:bevelT w="38100" h="38100"/>
          </a:sp3d>
        </a:bodyPr>
        <a:lstStyle/>
        <a:p>
          <a:pPr algn="r" rtl="1">
            <a:defRPr b="1"/>
          </a:pPr>
          <a:r>
            <a:rPr lang="ar-SA" sz="2400" b="1" dirty="0"/>
            <a:t>استبدل التاج الملكي بإكليل من الشوك.</a:t>
          </a:r>
          <a:endParaRPr lang="es-ES" sz="2400" dirty="0">
            <a:solidFill>
              <a:schemeClr val="accent5">
                <a:lumMod val="75000"/>
              </a:schemeClr>
            </a:solidFill>
          </a:endParaRPr>
        </a:p>
      </dgm:t>
    </dgm:pt>
    <dgm:pt modelId="{2A4F5D6B-02D5-4B0F-BB81-F62249A54E31}" type="parTrans" cxnId="{3AB059F6-458D-4EA6-B298-43703D84904E}">
      <dgm:prSet/>
      <dgm:spPr/>
      <dgm:t>
        <a:bodyPr/>
        <a:lstStyle/>
        <a:p>
          <a:endParaRPr lang="es-ES" sz="2400"/>
        </a:p>
      </dgm:t>
    </dgm:pt>
    <dgm:pt modelId="{301BD3F2-6425-4DB1-8872-ABB391B7DE11}" type="sibTrans" cxnId="{3AB059F6-458D-4EA6-B298-43703D84904E}">
      <dgm:prSet/>
      <dgm:spPr/>
      <dgm:t>
        <a:bodyPr/>
        <a:lstStyle/>
        <a:p>
          <a:endParaRPr lang="es-ES" sz="24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custLinFactX="5815352" custLinFactNeighborX="5900000" custLinFactNeighborY="2387"/>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custLinFactX="5800000" custLinFactNeighborX="5882989" custLinFactNeighborY="-847"/>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custLinFactX="5847716" custLinFactNeighborX="5900000" custLinFactNeighborY="1042"/>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custLinFactX="5847716" custLinFactNeighborX="5900000" custLinFactNeighborY="975"/>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custLinFactX="5900000" custLinFactNeighborX="5912440" custLinFactNeighborY="-930"/>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pPr rtl="1"/>
          <a:r>
            <a:rPr lang="ar-SA" sz="2000" b="1" dirty="0">
              <a:effectLst>
                <a:outerShdw blurRad="38100" dist="38100" dir="2700000" algn="tl">
                  <a:srgbClr val="000000">
                    <a:alpha val="43137"/>
                  </a:srgbClr>
                </a:outerShdw>
              </a:effectLst>
            </a:rPr>
            <a:t>الامتنان لنعمة الله </a:t>
          </a:r>
          <a:endParaRPr lang="fr-FR" sz="2000" b="1" dirty="0">
            <a:effectLst>
              <a:outerShdw blurRad="38100" dist="38100" dir="2700000" algn="tl">
                <a:srgbClr val="000000">
                  <a:alpha val="43137"/>
                </a:srgbClr>
              </a:outerShdw>
            </a:effectLst>
          </a:endParaRPr>
        </a:p>
        <a:p>
          <a:pPr rtl="1"/>
          <a:r>
            <a:rPr lang="ar-SA" sz="2000" b="1" dirty="0">
              <a:effectLst>
                <a:outerShdw blurRad="38100" dist="38100" dir="2700000" algn="tl">
                  <a:srgbClr val="000000">
                    <a:alpha val="43137"/>
                  </a:srgbClr>
                </a:outerShdw>
              </a:effectLst>
            </a:rPr>
            <a:t>(2 </a:t>
          </a:r>
          <a:r>
            <a:rPr lang="ar-SA" sz="2000" b="1" dirty="0" err="1">
              <a:effectLst>
                <a:outerShdw blurRad="38100" dist="38100" dir="2700000" algn="tl">
                  <a:srgbClr val="000000">
                    <a:alpha val="43137"/>
                  </a:srgbClr>
                </a:outerShdw>
              </a:effectLst>
            </a:rPr>
            <a:t>كورنثوس</a:t>
          </a:r>
          <a:r>
            <a:rPr lang="ar-SA" sz="2000"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15:9</a:t>
          </a:r>
          <a:r>
            <a:rPr lang="ar-SA" sz="2000" b="1"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pPr rtl="1"/>
          <a:r>
            <a:rPr lang="ar-SA" sz="2000" b="1" dirty="0"/>
            <a:t>لقد أعطى يسوع كل شيء من أجلنا. ونُظهر امتناننا له من خلال رغبتنا في أن نكرّس أنفسنا له بالكامل.</a:t>
          </a:r>
          <a:endParaRPr lang="es-ES" sz="20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pPr rtl="1"/>
          <a:r>
            <a:rPr lang="ar-SA" sz="2000" b="1" dirty="0">
              <a:effectLst>
                <a:outerShdw blurRad="38100" dist="38100" dir="2700000" algn="tl">
                  <a:srgbClr val="000000">
                    <a:alpha val="43137"/>
                  </a:srgbClr>
                </a:outerShdw>
              </a:effectLst>
            </a:rPr>
            <a:t>الرغبة في مشاركة بركات الله (2 </a:t>
          </a:r>
          <a:r>
            <a:rPr lang="ar-SA" sz="2000" b="1" dirty="0" err="1">
              <a:effectLst>
                <a:outerShdw blurRad="38100" dist="38100" dir="2700000" algn="tl">
                  <a:srgbClr val="000000">
                    <a:alpha val="43137"/>
                  </a:srgbClr>
                </a:outerShdw>
              </a:effectLst>
            </a:rPr>
            <a:t>كورنثوس</a:t>
          </a:r>
          <a:r>
            <a:rPr lang="ar-SA" sz="2000"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11:9</a:t>
          </a:r>
          <a:r>
            <a:rPr lang="ar-SA" sz="2000" b="1" dirty="0">
              <a:effectLst>
                <a:outerShdw blurRad="38100" dist="38100" dir="2700000" algn="tl">
                  <a:srgbClr val="000000">
                    <a:alpha val="43137"/>
                  </a:srgbClr>
                </a:outerShdw>
              </a:effectLst>
            </a:rPr>
            <a:t>أ)</a:t>
          </a:r>
          <a:endParaRPr lang="es-ES" sz="2000" dirty="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pPr rtl="1"/>
          <a:r>
            <a:rPr lang="ar-SA" sz="2000" b="1"/>
            <a:t>نعطي الآخرين لأننا تلقينا أولا من الله</a:t>
          </a:r>
          <a:endParaRPr lang="es-ES" sz="2000" dirty="0"/>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pPr rtl="1"/>
          <a:r>
            <a:rPr lang="ar-SA" sz="2000" b="1" dirty="0">
              <a:effectLst>
                <a:outerShdw blurRad="38100" dist="38100" dir="2700000" algn="tl">
                  <a:srgbClr val="000000">
                    <a:alpha val="43137"/>
                  </a:srgbClr>
                </a:outerShdw>
              </a:effectLst>
            </a:rPr>
            <a:t>المحبة الصادقة</a:t>
          </a:r>
          <a:endParaRPr lang="fr-FR" sz="2000" b="1" dirty="0">
            <a:effectLst>
              <a:outerShdw blurRad="38100" dist="38100" dir="2700000" algn="tl">
                <a:srgbClr val="000000">
                  <a:alpha val="43137"/>
                </a:srgbClr>
              </a:outerShdw>
            </a:effectLst>
          </a:endParaRPr>
        </a:p>
        <a:p>
          <a:pPr rtl="1"/>
          <a:r>
            <a:rPr lang="ar-SA" sz="2000" b="1" dirty="0">
              <a:effectLst>
                <a:outerShdw blurRad="38100" dist="38100" dir="2700000" algn="tl">
                  <a:srgbClr val="000000">
                    <a:alpha val="43137"/>
                  </a:srgbClr>
                </a:outerShdw>
              </a:effectLst>
            </a:rPr>
            <a:t> (2 </a:t>
          </a:r>
          <a:r>
            <a:rPr lang="ar-SA" sz="2000" b="1" dirty="0" err="1">
              <a:effectLst>
                <a:outerShdw blurRad="38100" dist="38100" dir="2700000" algn="tl">
                  <a:srgbClr val="000000">
                    <a:alpha val="43137"/>
                  </a:srgbClr>
                </a:outerShdw>
              </a:effectLst>
            </a:rPr>
            <a:t>كورنثوس</a:t>
          </a:r>
          <a:r>
            <a:rPr lang="ar-SA" sz="2000" b="1" dirty="0">
              <a:effectLst>
                <a:outerShdw blurRad="38100" dist="38100" dir="2700000" algn="tl">
                  <a:srgbClr val="000000">
                    <a:alpha val="43137"/>
                  </a:srgbClr>
                </a:outerShdw>
              </a:effectLst>
            </a:rPr>
            <a:t> </a:t>
          </a:r>
          <a:r>
            <a:rPr lang="fr-FR" sz="2000" b="1" dirty="0">
              <a:effectLst>
                <a:outerShdw blurRad="38100" dist="38100" dir="2700000" algn="tl">
                  <a:srgbClr val="000000">
                    <a:alpha val="43137"/>
                  </a:srgbClr>
                </a:outerShdw>
              </a:effectLst>
            </a:rPr>
            <a:t>24:8</a:t>
          </a:r>
          <a:r>
            <a:rPr lang="ar-SA" sz="2000" b="1"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pPr rtl="1"/>
          <a:r>
            <a:rPr lang="ar-SA" sz="2000" b="1" dirty="0"/>
            <a:t>الكرم دليل على أن الحب يسكن قلوبنا</a:t>
          </a:r>
          <a:endParaRPr lang="es-ES" sz="2000" dirty="0"/>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val="rev"/>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توسلوا من أجل امتياز مساعدة الآخرين</a:t>
          </a:r>
          <a:endParaRPr lang="fr-FR" sz="2000" b="1" kern="1200" dirty="0">
            <a:solidFill>
              <a:prstClr val="white"/>
            </a:solidFill>
            <a:effectLst>
              <a:outerShdw blurRad="38100" dist="38100" dir="2700000" algn="tl">
                <a:srgbClr val="000000"/>
              </a:outerShdw>
            </a:effectLst>
            <a:latin typeface="Aptos" panose="02110004020202020204"/>
            <a:ea typeface="+mn-ea"/>
            <a:cs typeface="+mn-cs"/>
          </a:endParaRPr>
        </a:p>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 (2 </a:t>
          </a:r>
          <a:r>
            <a:rPr lang="ar-SA" sz="2000" b="1" kern="1200" dirty="0" err="1">
              <a:solidFill>
                <a:prstClr val="white"/>
              </a:solidFill>
              <a:effectLst>
                <a:outerShdw blurRad="38100" dist="38100" dir="2700000" algn="tl">
                  <a:srgbClr val="000000"/>
                </a:outerShdw>
              </a:effectLst>
              <a:latin typeface="Aptos" panose="02110004020202020204"/>
              <a:ea typeface="+mn-ea"/>
              <a:cs typeface="+mn-cs"/>
            </a:rPr>
            <a:t>كورنثوس</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 </a:t>
          </a:r>
          <a:r>
            <a:rPr lang="fr-FR" sz="2000" b="1" kern="1200" dirty="0">
              <a:solidFill>
                <a:prstClr val="white"/>
              </a:solidFill>
              <a:effectLst>
                <a:outerShdw blurRad="38100" dist="38100" dir="2700000" algn="tl">
                  <a:srgbClr val="000000"/>
                </a:outerShdw>
              </a:effectLst>
              <a:latin typeface="Aptos" panose="02110004020202020204"/>
              <a:ea typeface="+mn-ea"/>
              <a:cs typeface="+mn-cs"/>
            </a:rPr>
            <a:t>4:8</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a:t>
          </a:r>
          <a:endParaRPr lang="en" sz="20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في فقرهم، أعطوا أكثر مما يستطيعون</a:t>
          </a:r>
          <a:endParaRPr lang="fr-FR" sz="2000" b="1" kern="1200" dirty="0">
            <a:solidFill>
              <a:prstClr val="white"/>
            </a:solidFill>
            <a:effectLst>
              <a:outerShdw blurRad="38100" dist="38100" dir="2700000" algn="tl">
                <a:srgbClr val="000000"/>
              </a:outerShdw>
            </a:effectLst>
            <a:latin typeface="Aptos" panose="02110004020202020204"/>
            <a:ea typeface="+mn-ea"/>
            <a:cs typeface="+mn-cs"/>
          </a:endParaRPr>
        </a:p>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 (2 </a:t>
          </a:r>
          <a:r>
            <a:rPr lang="ar-SA" sz="2000" b="1" kern="1200" dirty="0" err="1">
              <a:solidFill>
                <a:prstClr val="white"/>
              </a:solidFill>
              <a:effectLst>
                <a:outerShdw blurRad="38100" dist="38100" dir="2700000" algn="tl">
                  <a:srgbClr val="000000"/>
                </a:outerShdw>
              </a:effectLst>
              <a:latin typeface="Aptos" panose="02110004020202020204"/>
              <a:ea typeface="+mn-ea"/>
              <a:cs typeface="+mn-cs"/>
            </a:rPr>
            <a:t>كورنثوس</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 </a:t>
          </a:r>
          <a:r>
            <a:rPr lang="fr-FR" sz="2000" b="1" kern="1200" dirty="0">
              <a:solidFill>
                <a:prstClr val="white"/>
              </a:solidFill>
              <a:effectLst>
                <a:outerShdw blurRad="38100" dist="38100" dir="2700000" algn="tl">
                  <a:srgbClr val="000000"/>
                </a:outerShdw>
              </a:effectLst>
              <a:latin typeface="Aptos" panose="02110004020202020204"/>
              <a:ea typeface="+mn-ea"/>
              <a:cs typeface="+mn-cs"/>
            </a:rPr>
            <a:t>3-2:8</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a:t>
          </a:r>
          <a:endParaRPr lang="en" sz="2000" b="1" kern="1200" dirty="0">
            <a:solidFill>
              <a:prstClr val="white"/>
            </a:solidFill>
            <a:effectLst>
              <a:outerShdw blurRad="38100" dist="38100" dir="2700000" algn="tl">
                <a:srgbClr val="000000"/>
              </a:outerShdw>
            </a:effectLst>
            <a:latin typeface="Aptos" panose="02110004020202020204"/>
            <a:ea typeface="+mn-ea"/>
            <a:cs typeface="+mn-cs"/>
          </a:endParaRP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rtl="1"/>
          <a:r>
            <a:rPr lang="ar-SA" sz="2000" b="1" dirty="0">
              <a:effectLst>
                <a:outerShdw blurRad="38100" dist="38100" dir="2700000" algn="tl">
                  <a:srgbClr val="000000"/>
                </a:outerShdw>
              </a:effectLst>
            </a:rPr>
            <a:t>تلقوا نعمة يسوع (2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9:8</a:t>
          </a:r>
          <a:r>
            <a:rPr lang="ar-SA"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rtl="1"/>
          <a:r>
            <a:rPr lang="ar-SA" sz="2000" b="1" dirty="0">
              <a:effectLst>
                <a:outerShdw blurRad="38100" dist="38100" dir="2700000" algn="tl">
                  <a:srgbClr val="000000"/>
                </a:outerShdw>
              </a:effectLst>
            </a:rPr>
            <a:t>سلموا أنفسهم ليسوع</a:t>
          </a:r>
          <a:endParaRPr lang="fr-FR" sz="2000" b="1" dirty="0">
            <a:effectLst>
              <a:outerShdw blurRad="38100" dist="38100" dir="2700000" algn="tl">
                <a:srgbClr val="000000"/>
              </a:outerShdw>
            </a:effectLst>
          </a:endParaRPr>
        </a:p>
        <a:p>
          <a:pPr algn="ctr" rtl="1"/>
          <a:r>
            <a:rPr lang="ar-SA" sz="2000" b="1" dirty="0">
              <a:effectLst>
                <a:outerShdw blurRad="38100" dist="38100" dir="2700000" algn="tl">
                  <a:srgbClr val="000000"/>
                </a:outerShdw>
              </a:effectLst>
            </a:rPr>
            <a:t> (2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5:8</a:t>
          </a:r>
          <a:r>
            <a:rPr lang="ar-SA"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custLinFactX="68871" custLinFactY="-127173" custLinFactNeighborX="100000" custLinFactNeighborY="-200000">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custLinFactY="-1515" custLinFactNeighborY="-100000">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pPr rtl="1"/>
          <a:r>
            <a:rPr lang="ar-SA" sz="2000" b="1" dirty="0">
              <a:effectLst>
                <a:outerShdw blurRad="38100" dist="38100" dir="2700000" algn="tl">
                  <a:srgbClr val="000000"/>
                </a:outerShdw>
              </a:effectLst>
            </a:rPr>
            <a:t>بفرح</a:t>
          </a:r>
          <a:endParaRPr lang="fr-FR" sz="2000" b="1" dirty="0">
            <a:effectLst>
              <a:outerShdw blurRad="38100" dist="38100" dir="2700000" algn="tl">
                <a:srgbClr val="000000"/>
              </a:outerShdw>
            </a:effectLst>
          </a:endParaRPr>
        </a:p>
        <a:p>
          <a:pPr rtl="1"/>
          <a:r>
            <a:rPr lang="ar-SA" sz="2000" b="1" dirty="0">
              <a:effectLst>
                <a:outerShdw blurRad="38100" dist="38100" dir="2700000" algn="tl">
                  <a:srgbClr val="000000"/>
                </a:outerShdw>
              </a:effectLst>
            </a:rPr>
            <a:t> (2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2:8</a:t>
          </a:r>
          <a:r>
            <a:rPr lang="ar-SA" sz="2000" b="1" dirty="0">
              <a:effectLst>
                <a:outerShdw blurRad="38100" dist="38100" dir="2700000" algn="tl">
                  <a:srgbClr val="000000"/>
                </a:outerShdw>
              </a:effectLst>
            </a:rPr>
            <a:t>أ)</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F281C0C5-032F-4C89-89F2-7A66EDE370A2}">
      <dgm:prSet custT="1"/>
      <dgm:spPr/>
      <dgm:t>
        <a:bodyPr/>
        <a:lstStyle/>
        <a:p>
          <a:pPr rtl="1"/>
          <a:r>
            <a:rPr lang="ar-SA" sz="2000" b="1" dirty="0">
              <a:effectLst>
                <a:outerShdw blurRad="38100" dist="38100" dir="2700000" algn="tl">
                  <a:srgbClr val="000000"/>
                </a:outerShdw>
              </a:effectLst>
            </a:rPr>
            <a:t>بسخاء </a:t>
          </a:r>
          <a:endParaRPr lang="fr-FR" sz="2000" b="1" dirty="0">
            <a:effectLst>
              <a:outerShdw blurRad="38100" dist="38100" dir="2700000" algn="tl">
                <a:srgbClr val="000000"/>
              </a:outerShdw>
            </a:effectLst>
          </a:endParaRPr>
        </a:p>
        <a:p>
          <a:pPr rtl="1"/>
          <a:r>
            <a:rPr lang="ar-SA" sz="2000" b="1" dirty="0">
              <a:effectLst>
                <a:outerShdw blurRad="38100" dist="38100" dir="2700000" algn="tl">
                  <a:srgbClr val="000000"/>
                </a:outerShdw>
              </a:effectLst>
            </a:rPr>
            <a:t>(2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2:8</a:t>
          </a:r>
          <a:r>
            <a:rPr lang="ar-SA" sz="2000" b="1" dirty="0">
              <a:effectLst>
                <a:outerShdw blurRad="38100" dist="38100" dir="2700000" algn="tl">
                  <a:srgbClr val="000000"/>
                </a:outerShdw>
              </a:effectLst>
            </a:rPr>
            <a:t>ب)</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lvl="1" indent="0" algn="r" defTabSz="889000" rtl="1">
            <a:lnSpc>
              <a:spcPct val="90000"/>
            </a:lnSpc>
            <a:spcBef>
              <a:spcPct val="0"/>
            </a:spcBef>
            <a:spcAft>
              <a:spcPct val="15000"/>
            </a:spcAft>
            <a:buNone/>
          </a:pPr>
          <a:endParaRPr lang="es-ES" sz="2000" kern="1200" dirty="0"/>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pPr rtl="1"/>
          <a:r>
            <a:rPr lang="ar-SA" sz="2000" b="1" dirty="0">
              <a:effectLst>
                <a:outerShdw blurRad="38100" dist="38100" dir="2700000" algn="tl">
                  <a:srgbClr val="000000"/>
                </a:outerShdw>
              </a:effectLst>
            </a:rPr>
            <a:t>بسرور (2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3:8</a:t>
          </a:r>
          <a:r>
            <a:rPr lang="ar-SA"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lgn="r" rtl="1">
            <a:buNone/>
          </a:pPr>
          <a:r>
            <a:rPr lang="ar-SA" sz="2000" b="1" dirty="0"/>
            <a:t>فعلوا ذلك طوعا وعفويا</a:t>
          </a:r>
          <a:endParaRPr lang="es-ES" sz="2000" dirty="0"/>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pPr rtl="1"/>
          <a:r>
            <a:rPr lang="ar-SA" sz="2000" b="1" dirty="0">
              <a:effectLst>
                <a:outerShdw blurRad="38100" dist="38100" dir="2700000" algn="tl">
                  <a:srgbClr val="000000"/>
                </a:outerShdw>
              </a:effectLst>
            </a:rPr>
            <a:t>كميزة (2 كورنثوس8 :4)</a:t>
          </a:r>
          <a:endParaRPr lang="es-ES" sz="20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lgn="r" rtl="1">
            <a:buNone/>
          </a:pPr>
          <a:r>
            <a:rPr lang="ar-SA" sz="2000" b="1" dirty="0"/>
            <a:t>سمح لهم هذا الفعل بإظهار محبتهم لله والكنيسة</a:t>
          </a:r>
          <a:endParaRPr lang="es-ES" sz="2000" dirty="0"/>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4F9BCE69-1DAD-4704-BB0B-17A91B079FD6}">
      <dgm:prSet custT="1"/>
      <dgm:spPr/>
      <dgm:t>
        <a:bodyPr/>
        <a:lstStyle/>
        <a:p>
          <a:pPr rtl="1"/>
          <a:r>
            <a:rPr lang="ar-SA" sz="2000" b="1" dirty="0">
              <a:effectLst>
                <a:outerShdw blurRad="38100" dist="38100" dir="2700000" algn="tl">
                  <a:srgbClr val="000000"/>
                </a:outerShdw>
              </a:effectLst>
            </a:rPr>
            <a:t>كعمل تقديس</a:t>
          </a:r>
          <a:endParaRPr lang="fr-FR" sz="2000" b="1" dirty="0">
            <a:effectLst>
              <a:outerShdw blurRad="38100" dist="38100" dir="2700000" algn="tl">
                <a:srgbClr val="000000"/>
              </a:outerShdw>
            </a:effectLst>
          </a:endParaRPr>
        </a:p>
        <a:p>
          <a:pPr rtl="1"/>
          <a:r>
            <a:rPr lang="ar-SA" sz="2000" b="1" dirty="0">
              <a:effectLst>
                <a:outerShdw blurRad="38100" dist="38100" dir="2700000" algn="tl">
                  <a:srgbClr val="000000"/>
                </a:outerShdw>
              </a:effectLst>
            </a:rPr>
            <a:t> (2 </a:t>
          </a:r>
          <a:r>
            <a:rPr lang="ar-SA" sz="2000" b="1" dirty="0" err="1">
              <a:effectLst>
                <a:outerShdw blurRad="38100" dist="38100" dir="2700000" algn="tl">
                  <a:srgbClr val="000000"/>
                </a:outerShdw>
              </a:effectLst>
            </a:rPr>
            <a:t>كورنثوس</a:t>
          </a:r>
          <a:r>
            <a:rPr lang="ar-SA" sz="2000" b="1" dirty="0">
              <a:effectLst>
                <a:outerShdw blurRad="38100" dist="38100" dir="2700000" algn="tl">
                  <a:srgbClr val="000000"/>
                </a:outerShdw>
              </a:effectLst>
            </a:rPr>
            <a:t> </a:t>
          </a:r>
          <a:r>
            <a:rPr lang="fr-FR" sz="2000" b="1" dirty="0">
              <a:effectLst>
                <a:outerShdw blurRad="38100" dist="38100" dir="2700000" algn="tl">
                  <a:srgbClr val="000000"/>
                </a:outerShdw>
              </a:effectLst>
            </a:rPr>
            <a:t>5:8</a:t>
          </a:r>
          <a:r>
            <a:rPr lang="ar-SA"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1EDFBCE9-FA63-48C3-8AED-F86A0A910566}" type="parTrans" cxnId="{D033C92E-ACC0-4414-B5AE-6F93C3D24013}">
      <dgm:prSet/>
      <dgm:spPr/>
      <dgm:t>
        <a:bodyPr/>
        <a:lstStyle/>
        <a:p>
          <a:endParaRPr lang="es-ES" sz="2000"/>
        </a:p>
      </dgm:t>
    </dgm:pt>
    <dgm:pt modelId="{9B6713D9-739D-4B32-A711-86EF487D6263}" type="sibTrans" cxnId="{D033C92E-ACC0-4414-B5AE-6F93C3D24013}">
      <dgm:prSet/>
      <dgm:spPr/>
      <dgm:t>
        <a:bodyPr/>
        <a:lstStyle/>
        <a:p>
          <a:endParaRPr lang="es-ES" sz="2000"/>
        </a:p>
      </dgm:t>
    </dgm:pt>
    <dgm:pt modelId="{C8942D97-E60E-4DEB-9D5E-664E0CBBA18D}">
      <dgm:prSet custT="1"/>
      <dgm:spPr/>
      <dgm:t>
        <a:bodyPr/>
        <a:lstStyle/>
        <a:p>
          <a:pPr marL="0" indent="0" algn="r" rtl="1">
            <a:buNone/>
          </a:pPr>
          <a:endParaRPr lang="es-ES" sz="2000" kern="1200" dirty="0"/>
        </a:p>
      </dgm:t>
    </dgm:pt>
    <dgm:pt modelId="{B626CDBC-348B-4B5F-B5F7-CDB413112F77}" type="parTrans" cxnId="{A222AD77-A280-4D9B-863E-BC6A8E1746A6}">
      <dgm:prSet/>
      <dgm:spPr/>
      <dgm:t>
        <a:bodyPr/>
        <a:lstStyle/>
        <a:p>
          <a:endParaRPr lang="es-ES" sz="2000"/>
        </a:p>
      </dgm:t>
    </dgm:pt>
    <dgm:pt modelId="{F35BBB77-08D8-4791-A6FB-E19C994E10A6}" type="sibTrans" cxnId="{A222AD77-A280-4D9B-863E-BC6A8E1746A6}">
      <dgm:prSet/>
      <dgm:spPr/>
      <dgm:t>
        <a:bodyPr/>
        <a:lstStyle/>
        <a:p>
          <a:endParaRPr lang="es-ES" sz="2000"/>
        </a:p>
      </dgm:t>
    </dgm:pt>
    <dgm:pt modelId="{B1070523-BDCB-47CC-AEE6-6EEA7AA4B37F}">
      <dgm:prSet custT="1"/>
      <dgm:spPr/>
      <dgm:t>
        <a:bodyPr/>
        <a:lstStyle/>
        <a:p>
          <a:pPr marL="0" indent="0" algn="r" rtl="1">
            <a:buNone/>
          </a:pPr>
          <a:endParaRPr lang="es-ES" sz="2000" kern="1200" dirty="0"/>
        </a:p>
      </dgm:t>
    </dgm:pt>
    <dgm:pt modelId="{24A1A6B8-5FF1-4FA2-8935-A218BEAA273E}" type="sibTrans" cxnId="{9CA8B5A4-67DA-4D46-851F-B07EA04260F6}">
      <dgm:prSet/>
      <dgm:spPr/>
      <dgm:t>
        <a:bodyPr/>
        <a:lstStyle/>
        <a:p>
          <a:endParaRPr lang="es-ES" sz="2000"/>
        </a:p>
      </dgm:t>
    </dgm:pt>
    <dgm:pt modelId="{DDED0A49-3C3C-48D6-9D46-4787AD40BC58}" type="parTrans" cxnId="{9CA8B5A4-67DA-4D46-851F-B07EA04260F6}">
      <dgm:prSet/>
      <dgm:spPr/>
      <dgm:t>
        <a:bodyPr/>
        <a:lstStyle/>
        <a:p>
          <a:endParaRPr lang="es-ES" sz="2000"/>
        </a:p>
      </dgm:t>
    </dgm:pt>
    <dgm:pt modelId="{4D287439-EAF0-4502-A6E0-7F09C645DE1A}">
      <dgm:prSet custT="1"/>
      <dgm:spPr/>
      <dgm:t>
        <a:bodyPr/>
        <a:lstStyle/>
        <a:p>
          <a:pPr marL="0" indent="0" algn="r" rtl="1">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كانوا فرحين بقدرتهم على العطاء.</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dgm:t>
    </dgm:pt>
    <dgm:pt modelId="{2BAE6EA9-09CD-4961-A8DC-AF9D4AD4F817}" type="parTrans" cxnId="{1D94AFF4-F256-4087-8017-3B9704E56EC8}">
      <dgm:prSet/>
      <dgm:spPr/>
      <dgm:t>
        <a:bodyPr/>
        <a:lstStyle/>
        <a:p>
          <a:endParaRPr lang="es-ES"/>
        </a:p>
      </dgm:t>
    </dgm:pt>
    <dgm:pt modelId="{B74DA427-0FCB-44E9-A899-017D14FD3670}" type="sibTrans" cxnId="{1D94AFF4-F256-4087-8017-3B9704E56EC8}">
      <dgm:prSet/>
      <dgm:spPr/>
      <dgm:t>
        <a:bodyPr/>
        <a:lstStyle/>
        <a:p>
          <a:endParaRPr lang="es-ES"/>
        </a:p>
      </dgm:t>
    </dgm:pt>
    <dgm:pt modelId="{A502FF09-CD05-4B10-8FE8-E6F864748016}">
      <dgm:prSet custT="1"/>
      <dgm:spPr/>
      <dgm:t>
        <a:bodyPr/>
        <a:lstStyle/>
        <a:p>
          <a:pPr marL="0" indent="0" algn="r" rtl="1">
            <a:buNone/>
          </a:pPr>
          <a:endParaRPr lang="es-ES" sz="2000" kern="1200" dirty="0"/>
        </a:p>
      </dgm:t>
    </dgm:pt>
    <dgm:pt modelId="{2A86CD2E-D6F3-4A53-A84B-D8CF8A9FD5A6}" type="parTrans" cxnId="{7C3B3FD6-C0C4-4135-BD8F-B3F6565A3442}">
      <dgm:prSet/>
      <dgm:spPr/>
      <dgm:t>
        <a:bodyPr/>
        <a:lstStyle/>
        <a:p>
          <a:endParaRPr lang="es-ES"/>
        </a:p>
      </dgm:t>
    </dgm:pt>
    <dgm:pt modelId="{32AFA011-3225-4352-A97A-66E055F45596}" type="sibTrans" cxnId="{7C3B3FD6-C0C4-4135-BD8F-B3F6565A3442}">
      <dgm:prSet/>
      <dgm:spPr/>
      <dgm:t>
        <a:bodyPr/>
        <a:lstStyle/>
        <a:p>
          <a:endParaRPr lang="es-ES"/>
        </a:p>
      </dgm:t>
    </dgm:pt>
    <dgm:pt modelId="{09120A6C-4F8D-4DFE-91DA-5D9FFC8AD50C}">
      <dgm:prSet custT="1"/>
      <dgm:spPr/>
      <dgm:t>
        <a:bodyPr/>
        <a:lstStyle/>
        <a:p>
          <a:pPr marL="0" lvl="1" indent="0" algn="r" defTabSz="889000" rtl="1">
            <a:lnSpc>
              <a:spcPct val="90000"/>
            </a:lnSpc>
            <a:spcBef>
              <a:spcPct val="0"/>
            </a:spcBef>
            <a:spcAft>
              <a:spcPct val="15000"/>
            </a:spcAft>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لم يكن فقرهم عائقًا أمام العطاء.</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dgm:t>
    </dgm:pt>
    <dgm:pt modelId="{45700B7C-4202-4CE3-B449-E6C73FC6FB6D}" type="parTrans" cxnId="{ECB5976B-5C2E-46C5-A2C2-37B3CAE4D7F1}">
      <dgm:prSet/>
      <dgm:spPr/>
      <dgm:t>
        <a:bodyPr/>
        <a:lstStyle/>
        <a:p>
          <a:endParaRPr lang="es-ES"/>
        </a:p>
      </dgm:t>
    </dgm:pt>
    <dgm:pt modelId="{33CACB24-12F4-4F77-9EB9-E2C752EEF4E3}" type="sibTrans" cxnId="{ECB5976B-5C2E-46C5-A2C2-37B3CAE4D7F1}">
      <dgm:prSet/>
      <dgm:spPr/>
      <dgm:t>
        <a:bodyPr/>
        <a:lstStyle/>
        <a:p>
          <a:endParaRPr lang="es-ES"/>
        </a:p>
      </dgm:t>
    </dgm:pt>
    <dgm:pt modelId="{23A3DBCF-2668-4DC7-B4F8-4DECDBDE847B}">
      <dgm:prSet custT="1"/>
      <dgm:spPr/>
      <dgm:t>
        <a:bodyPr/>
        <a:lstStyle/>
        <a:p>
          <a:pPr marL="0" lvl="1" indent="0" algn="r" defTabSz="889000" rtl="1">
            <a:lnSpc>
              <a:spcPct val="90000"/>
            </a:lnSpc>
            <a:spcBef>
              <a:spcPct val="0"/>
            </a:spcBef>
            <a:spcAft>
              <a:spcPct val="15000"/>
            </a:spcAft>
            <a:buNone/>
          </a:pPr>
          <a:endParaRPr lang="es-ES" sz="2000" kern="1200" dirty="0"/>
        </a:p>
      </dgm:t>
    </dgm:pt>
    <dgm:pt modelId="{8B2BCA1F-BC7C-446E-B59E-0D3D1F3CBD3E}" type="parTrans" cxnId="{F73262BD-8383-428D-A7F4-F5689EC6A43E}">
      <dgm:prSet/>
      <dgm:spPr/>
      <dgm:t>
        <a:bodyPr/>
        <a:lstStyle/>
        <a:p>
          <a:endParaRPr lang="es-ES"/>
        </a:p>
      </dgm:t>
    </dgm:pt>
    <dgm:pt modelId="{F4415645-EAB4-406B-8A4F-8D359EECC35E}" type="sibTrans" cxnId="{F73262BD-8383-428D-A7F4-F5689EC6A43E}">
      <dgm:prSet/>
      <dgm:spPr/>
      <dgm:t>
        <a:bodyPr/>
        <a:lstStyle/>
        <a:p>
          <a:endParaRPr lang="es-ES"/>
        </a:p>
      </dgm:t>
    </dgm:pt>
    <dgm:pt modelId="{DCD322CA-E955-4629-ACDC-AFC3BB570A6B}">
      <dgm:prSet custT="1"/>
      <dgm:spPr/>
      <dgm:t>
        <a:bodyPr/>
        <a:lstStyle/>
        <a:p>
          <a:pPr marL="0" indent="0" algn="r" rtl="1">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إن تكريسهم لله قادهم إلى تكريس أنفسهم لخدمة الآخرين.</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dgm:t>
    </dgm:pt>
    <dgm:pt modelId="{5869D174-AC0D-407D-BB9A-E1A6702841ED}" type="parTrans" cxnId="{156E521F-7179-426D-9738-67EB7501F330}">
      <dgm:prSet/>
      <dgm:spPr/>
      <dgm:t>
        <a:bodyPr/>
        <a:lstStyle/>
        <a:p>
          <a:endParaRPr lang="es-ES"/>
        </a:p>
      </dgm:t>
    </dgm:pt>
    <dgm:pt modelId="{DF222D66-6F10-4081-9A91-674A8D646ED2}" type="sibTrans" cxnId="{156E521F-7179-426D-9738-67EB7501F330}">
      <dgm:prSet/>
      <dgm:spPr/>
      <dgm:t>
        <a:bodyPr/>
        <a:lstStyle/>
        <a:p>
          <a:endParaRPr lang="es-ES"/>
        </a:p>
      </dgm:t>
    </dgm:pt>
    <dgm:pt modelId="{7768A0AE-20D2-42F1-AD86-79DABFF8E3F8}">
      <dgm:prSet custT="1"/>
      <dgm:spPr/>
      <dgm:t>
        <a:bodyPr/>
        <a:lstStyle/>
        <a:p>
          <a:pPr marL="0" indent="0" algn="r" rtl="1">
            <a:buNone/>
          </a:pPr>
          <a:endParaRPr lang="es-ES" sz="2000" kern="1200" dirty="0"/>
        </a:p>
      </dgm:t>
    </dgm:pt>
    <dgm:pt modelId="{BEC6F4FF-A843-49A1-AF59-6343DB270773}" type="parTrans" cxnId="{6B6BE6BF-A69B-441A-9ECA-DAEC014D353A}">
      <dgm:prSet/>
      <dgm:spPr/>
      <dgm:t>
        <a:bodyPr/>
        <a:lstStyle/>
        <a:p>
          <a:endParaRPr lang="es-ES"/>
        </a:p>
      </dgm:t>
    </dgm:pt>
    <dgm:pt modelId="{007991EF-529C-42B2-8384-01B7A5DB3F5E}" type="sibTrans" cxnId="{6B6BE6BF-A69B-441A-9ECA-DAEC014D353A}">
      <dgm:prSet/>
      <dgm:spPr/>
      <dgm:t>
        <a:bodyPr/>
        <a:lstStyle/>
        <a:p>
          <a:endParaRPr lang="es-ES"/>
        </a:p>
      </dgm:t>
    </dgm:pt>
    <dgm:pt modelId="{282E202F-4051-4AA0-80AF-542087098B56}" type="pres">
      <dgm:prSet presAssocID="{98A4322E-FF58-4ED4-A984-830A313B217F}" presName="Name0" presStyleCnt="0">
        <dgm:presLayoutVars>
          <dgm:dir val="rev"/>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5"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5" custLinFactNeighborX="0">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5"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5">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5"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5">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5"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5" custLinFactNeighborX="0">
        <dgm:presLayoutVars>
          <dgm:bulletEnabled val="1"/>
        </dgm:presLayoutVars>
      </dgm:prSet>
      <dgm:spPr/>
    </dgm:pt>
    <dgm:pt modelId="{A276EA55-8A49-45E2-B7CF-436EC725A972}" type="pres">
      <dgm:prSet presAssocID="{4868C2C8-DDC7-441D-A4A4-54E896A3E2C6}" presName="sp" presStyleCnt="0"/>
      <dgm:spPr/>
    </dgm:pt>
    <dgm:pt modelId="{F0F07345-B9E7-4AA4-B1DF-89AD25B9155A}" type="pres">
      <dgm:prSet presAssocID="{4F9BCE69-1DAD-4704-BB0B-17A91B079FD6}" presName="linNode" presStyleCnt="0"/>
      <dgm:spPr/>
    </dgm:pt>
    <dgm:pt modelId="{8908E5C1-994F-4C76-9558-D91D04817A93}" type="pres">
      <dgm:prSet presAssocID="{4F9BCE69-1DAD-4704-BB0B-17A91B079FD6}" presName="parentText" presStyleLbl="node1" presStyleIdx="4" presStyleCnt="5" custScaleX="95821">
        <dgm:presLayoutVars>
          <dgm:chMax val="1"/>
          <dgm:bulletEnabled val="1"/>
        </dgm:presLayoutVars>
      </dgm:prSet>
      <dgm:spPr/>
    </dgm:pt>
    <dgm:pt modelId="{CFB8DF9A-D7A6-4817-8A22-63A62AFE7A08}" type="pres">
      <dgm:prSet presAssocID="{4F9BCE69-1DAD-4704-BB0B-17A91B079FD6}" presName="descendantText" presStyleLbl="alignAccFollowNode1" presStyleIdx="4" presStyleCnt="5" custLinFactNeighborY="11340">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41BAF71E-FED6-4613-B3DE-7EBEFC7C9933}" type="presOf" srcId="{23A3DBCF-2668-4DC7-B4F8-4DECDBDE847B}" destId="{168EF5E1-1817-41C6-821F-2CD9D8F90BAC}" srcOrd="0" destOrd="2" presId="urn:microsoft.com/office/officeart/2005/8/layout/vList5"/>
    <dgm:cxn modelId="{156E521F-7179-426D-9738-67EB7501F330}" srcId="{4F9BCE69-1DAD-4704-BB0B-17A91B079FD6}" destId="{DCD322CA-E955-4629-ACDC-AFC3BB570A6B}" srcOrd="1" destOrd="0" parTransId="{5869D174-AC0D-407D-BB9A-E1A6702841ED}" sibTransId="{DF222D66-6F10-4081-9A91-674A8D646ED2}"/>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C1FAB528-0F64-41C7-BA3E-7BA2FAE8BEC1}" type="presOf" srcId="{7768A0AE-20D2-42F1-AD86-79DABFF8E3F8}" destId="{CFB8DF9A-D7A6-4817-8A22-63A62AFE7A08}" srcOrd="0" destOrd="2"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D033C92E-ACC0-4414-B5AE-6F93C3D24013}" srcId="{98A4322E-FF58-4ED4-A984-830A313B217F}" destId="{4F9BCE69-1DAD-4704-BB0B-17A91B079FD6}" srcOrd="4" destOrd="0" parTransId="{1EDFBCE9-FA63-48C3-8AED-F86A0A910566}" sibTransId="{9B6713D9-739D-4B32-A711-86EF487D6263}"/>
    <dgm:cxn modelId="{65271134-F1E3-4491-8F50-04BD6D3DB448}" type="presOf" srcId="{C6CED19A-327E-42D7-ABDF-74FB54B6E93C}" destId="{42BA8455-6A61-4E36-9477-4EEBC64C151B}" srcOrd="0" destOrd="0" presId="urn:microsoft.com/office/officeart/2005/8/layout/vList5"/>
    <dgm:cxn modelId="{AA0DDC5F-D1F1-4693-859C-196AD6F85823}" type="presOf" srcId="{4F9BCE69-1DAD-4704-BB0B-17A91B079FD6}" destId="{8908E5C1-994F-4C76-9558-D91D04817A93}"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562CE864-6F1C-43DF-BB2C-1752CE3318E0}" type="presOf" srcId="{09120A6C-4F8D-4DFE-91DA-5D9FFC8AD50C}" destId="{168EF5E1-1817-41C6-821F-2CD9D8F90BAC}" srcOrd="0" destOrd="1"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ECB5976B-5C2E-46C5-A2C2-37B3CAE4D7F1}" srcId="{F281C0C5-032F-4C89-89F2-7A66EDE370A2}" destId="{09120A6C-4F8D-4DFE-91DA-5D9FFC8AD50C}" srcOrd="1" destOrd="0" parTransId="{45700B7C-4202-4CE3-B449-E6C73FC6FB6D}" sibTransId="{33CACB24-12F4-4F77-9EB9-E2C752EEF4E3}"/>
    <dgm:cxn modelId="{05C9164D-D4DD-40D1-BA00-CC5D24493E35}" type="presOf" srcId="{C8942D97-E60E-4DEB-9D5E-664E0CBBA18D}" destId="{CFB8DF9A-D7A6-4817-8A22-63A62AFE7A08}" srcOrd="0" destOrd="0" presId="urn:microsoft.com/office/officeart/2005/8/layout/vList5"/>
    <dgm:cxn modelId="{42508557-9807-459C-87FB-590EABFD0E8C}" srcId="{98A4322E-FF58-4ED4-A984-830A313B217F}" destId="{6B4DD18F-E9A3-4C0E-8EC1-F2018E21F537}" srcOrd="0" destOrd="0" parTransId="{DFCE0E90-92F9-4DC5-92F2-75B0CE27066A}" sibTransId="{07C64CF1-A234-4CE7-B20C-18B16B60214E}"/>
    <dgm:cxn modelId="{A222AD77-A280-4D9B-863E-BC6A8E1746A6}" srcId="{4F9BCE69-1DAD-4704-BB0B-17A91B079FD6}" destId="{C8942D97-E60E-4DEB-9D5E-664E0CBBA18D}" srcOrd="0" destOrd="0" parTransId="{B626CDBC-348B-4B5F-B5F7-CDB413112F77}" sibTransId="{F35BBB77-08D8-4791-A6FB-E19C994E10A6}"/>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6C0B1D88-4DBB-42C8-93AE-1F2C16B7C685}" type="presOf" srcId="{4D287439-EAF0-4502-A6E0-7F09C645DE1A}" destId="{5EEA64AA-FE5F-4037-AB25-E3CBA0F39D34}" srcOrd="0" destOrd="1"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684A8DB9-7281-4288-8F3C-9F69A26B2354}" type="presOf" srcId="{DCD322CA-E955-4629-ACDC-AFC3BB570A6B}" destId="{CFB8DF9A-D7A6-4817-8A22-63A62AFE7A08}" srcOrd="0" destOrd="1" presId="urn:microsoft.com/office/officeart/2005/8/layout/vList5"/>
    <dgm:cxn modelId="{F73262BD-8383-428D-A7F4-F5689EC6A43E}" srcId="{F281C0C5-032F-4C89-89F2-7A66EDE370A2}" destId="{23A3DBCF-2668-4DC7-B4F8-4DECDBDE847B}" srcOrd="2" destOrd="0" parTransId="{8B2BCA1F-BC7C-446E-B59E-0D3D1F3CBD3E}" sibTransId="{F4415645-EAB4-406B-8A4F-8D359EECC35E}"/>
    <dgm:cxn modelId="{6B6BE6BF-A69B-441A-9ECA-DAEC014D353A}" srcId="{4F9BCE69-1DAD-4704-BB0B-17A91B079FD6}" destId="{7768A0AE-20D2-42F1-AD86-79DABFF8E3F8}" srcOrd="2" destOrd="0" parTransId="{BEC6F4FF-A843-49A1-AF59-6343DB270773}" sibTransId="{007991EF-529C-42B2-8384-01B7A5DB3F5E}"/>
    <dgm:cxn modelId="{692FB4D0-0043-495F-B61C-8AB362454D45}" type="presOf" srcId="{A502FF09-CD05-4B10-8FE8-E6F864748016}" destId="{5EEA64AA-FE5F-4037-AB25-E3CBA0F39D34}" srcOrd="0" destOrd="2" presId="urn:microsoft.com/office/officeart/2005/8/layout/vList5"/>
    <dgm:cxn modelId="{7C3B3FD6-C0C4-4135-BD8F-B3F6565A3442}" srcId="{6B4DD18F-E9A3-4C0E-8EC1-F2018E21F537}" destId="{A502FF09-CD05-4B10-8FE8-E6F864748016}" srcOrd="2" destOrd="0" parTransId="{2A86CD2E-D6F3-4A53-A84B-D8CF8A9FD5A6}" sibTransId="{32AFA011-3225-4352-A97A-66E055F45596}"/>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1D94AFF4-F256-4087-8017-3B9704E56EC8}" srcId="{6B4DD18F-E9A3-4C0E-8EC1-F2018E21F537}" destId="{4D287439-EAF0-4502-A6E0-7F09C645DE1A}" srcOrd="1" destOrd="0" parTransId="{2BAE6EA9-09CD-4961-A8DC-AF9D4AD4F817}" sibTransId="{B74DA427-0FCB-44E9-A899-017D14FD3670}"/>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 modelId="{1CFC4C4B-818F-4259-B259-F7575302A20F}" type="presParOf" srcId="{282E202F-4051-4AA0-80AF-542087098B56}" destId="{A276EA55-8A49-45E2-B7CF-436EC725A972}" srcOrd="7" destOrd="0" presId="urn:microsoft.com/office/officeart/2005/8/layout/vList5"/>
    <dgm:cxn modelId="{7A2B403E-53F0-4DC9-8BCC-D009281AD7B5}" type="presParOf" srcId="{282E202F-4051-4AA0-80AF-542087098B56}" destId="{F0F07345-B9E7-4AA4-B1DF-89AD25B9155A}" srcOrd="8" destOrd="0" presId="urn:microsoft.com/office/officeart/2005/8/layout/vList5"/>
    <dgm:cxn modelId="{9E13C0FF-131B-4E08-BF43-EE3B0BC3E636}" type="presParOf" srcId="{F0F07345-B9E7-4AA4-B1DF-89AD25B9155A}" destId="{8908E5C1-994F-4C76-9558-D91D04817A93}" srcOrd="0" destOrd="0" presId="urn:microsoft.com/office/officeart/2005/8/layout/vList5"/>
    <dgm:cxn modelId="{A1344DF0-CD29-46AD-B4B4-932B3D62134B}" type="presParOf" srcId="{F0F07345-B9E7-4AA4-B1DF-89AD25B9155A}" destId="{CFB8DF9A-D7A6-4817-8A22-63A62AFE7A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ar-SA" sz="2000" b="1" dirty="0">
              <a:effectLst>
                <a:outerShdw blurRad="38100" dist="38100" dir="2700000" algn="tl">
                  <a:srgbClr val="000000">
                    <a:alpha val="43137"/>
                  </a:srgbClr>
                </a:outerShdw>
              </a:effectLst>
            </a:rPr>
            <a:t>الكنائس اليهودية</a:t>
          </a:r>
          <a:endParaRPr lang="en" sz="2000" b="1" dirty="0">
            <a:effectLst>
              <a:outerShdw blurRad="38100" dist="38100" dir="2700000" algn="tl">
                <a:srgbClr val="000000">
                  <a:alpha val="43137"/>
                </a:srgbClr>
              </a:outerShdw>
            </a:effectLst>
          </a:endParaRP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pPr rtl="1"/>
          <a:r>
            <a:rPr lang="ar-SA" sz="2000" b="1" dirty="0">
              <a:effectLst>
                <a:outerShdw blurRad="38100" dist="38100" dir="2700000" algn="tl">
                  <a:srgbClr val="000000">
                    <a:alpha val="43137"/>
                  </a:srgbClr>
                </a:outerShdw>
              </a:effectLst>
            </a:rPr>
            <a:t>هم يحملون الإنجيل</a:t>
          </a:r>
          <a:endParaRPr lang="en" sz="2000" b="1" dirty="0">
            <a:effectLst>
              <a:outerShdw blurRad="38100" dist="38100" dir="2700000" algn="tl">
                <a:srgbClr val="000000">
                  <a:alpha val="43137"/>
                </a:srgbClr>
              </a:outerShdw>
            </a:effectLst>
          </a:endParaRP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pPr rtl="1"/>
          <a:r>
            <a:rPr lang="ar-SA" sz="2000" b="1" dirty="0">
              <a:effectLst>
                <a:outerShdw blurRad="38100" dist="38100" dir="2700000" algn="tl">
                  <a:srgbClr val="000000">
                    <a:alpha val="43137"/>
                  </a:srgbClr>
                </a:outerShdw>
              </a:effectLst>
            </a:rPr>
            <a:t>الكنائس غير اليهودية</a:t>
          </a:r>
          <a:endParaRPr lang="en" sz="2000" b="1" dirty="0">
            <a:effectLst>
              <a:outerShdw blurRad="38100" dist="38100" dir="2700000" algn="tl">
                <a:srgbClr val="000000">
                  <a:alpha val="43137"/>
                </a:srgbClr>
              </a:outerShdw>
            </a:effectLst>
          </a:endParaRP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pPr rtl="1"/>
          <a:r>
            <a:rPr lang="ar-SA" sz="1800" b="1" dirty="0"/>
            <a:t>إنهم يساعدون بمواردهم.</a:t>
          </a:r>
          <a:endParaRPr lang="en" sz="1800" b="1" dirty="0">
            <a:effectLst>
              <a:outerShdw blurRad="38100" dist="38100" dir="2700000" algn="tl">
                <a:srgbClr val="000000">
                  <a:alpha val="43137"/>
                </a:srgbClr>
              </a:outerShdw>
            </a:effectLst>
          </a:endParaRP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val="rev"/>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ar-SA" sz="1800" b="1" dirty="0">
              <a:effectLst>
                <a:outerShdw blurRad="38100" dist="38100" dir="2700000" algn="tl">
                  <a:srgbClr val="000000"/>
                </a:outerShdw>
              </a:effectLst>
            </a:rPr>
            <a:t>الكنيسة المحلية</a:t>
          </a:r>
          <a:endParaRPr lang="en" sz="1800" b="1" dirty="0">
            <a:effectLst>
              <a:outerShdw blurRad="38100" dist="38100" dir="2700000" algn="tl">
                <a:srgbClr val="000000"/>
              </a:outerShdw>
            </a:effectLst>
          </a:endParaRP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pPr rtl="1"/>
          <a:r>
            <a:rPr lang="ar-SA" sz="1800" b="1" dirty="0">
              <a:effectLst>
                <a:outerShdw blurRad="38100" dist="38100" dir="2700000" algn="tl">
                  <a:srgbClr val="000000"/>
                </a:outerShdw>
              </a:effectLst>
            </a:rPr>
            <a:t>الجمعية العامة</a:t>
          </a:r>
          <a:endParaRPr lang="en" sz="1800" b="1" dirty="0">
            <a:effectLst>
              <a:outerShdw blurRad="38100" dist="38100" dir="2700000" algn="tl">
                <a:srgbClr val="000000"/>
              </a:outerShdw>
            </a:effectLst>
          </a:endParaRP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ctr" rtl="1"/>
          <a:r>
            <a:rPr lang="ar-SA" sz="1800" b="1" kern="1200" dirty="0">
              <a:solidFill>
                <a:prstClr val="white"/>
              </a:solidFill>
              <a:effectLst>
                <a:outerShdw blurRad="38100" dist="38100" dir="2700000" algn="tl">
                  <a:srgbClr val="000000"/>
                </a:outerShdw>
              </a:effectLst>
              <a:latin typeface="Aptos" panose="02110004020202020204"/>
              <a:ea typeface="+mn-ea"/>
              <a:cs typeface="Arial" panose="020B0604020202020204" pitchFamily="34" charset="0"/>
            </a:rPr>
            <a:t>المؤتمر / الإرسالية / الاتحاد</a:t>
          </a:r>
          <a:endParaRPr lang="en" sz="1800" b="1" kern="1200" dirty="0">
            <a:solidFill>
              <a:prstClr val="white"/>
            </a:solidFill>
            <a:effectLst>
              <a:outerShdw blurRad="38100" dist="38100" dir="2700000" algn="tl">
                <a:srgbClr val="000000"/>
              </a:outerShdw>
            </a:effectLst>
            <a:latin typeface="Aptos" panose="02110004020202020204"/>
            <a:ea typeface="+mn-ea"/>
            <a:cs typeface="Arial" panose="020B0604020202020204" pitchFamily="34" charset="0"/>
          </a:endParaRP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ar-SA" sz="1800" b="1" dirty="0">
              <a:effectLst>
                <a:outerShdw blurRad="38100" dist="38100" dir="2700000" algn="tl">
                  <a:srgbClr val="000000"/>
                </a:outerShdw>
              </a:effectLst>
            </a:rPr>
            <a:t>التقسيم</a:t>
          </a:r>
          <a:endParaRPr lang="en" sz="1800" b="1" dirty="0">
            <a:effectLst>
              <a:outerShdw blurRad="38100" dist="38100" dir="2700000" algn="tl">
                <a:srgbClr val="000000"/>
              </a:outerShdw>
            </a:effectLst>
          </a:endParaRP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val="rev"/>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869034" y="4317"/>
          <a:ext cx="2240838"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573922" y="32933"/>
          <a:ext cx="245092"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78900" y="315788"/>
          <a:ext cx="3053346"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r" defTabSz="1066800" rtl="1">
            <a:lnSpc>
              <a:spcPct val="90000"/>
            </a:lnSpc>
            <a:spcBef>
              <a:spcPct val="0"/>
            </a:spcBef>
            <a:spcAft>
              <a:spcPct val="35000"/>
            </a:spcAft>
            <a:buNone/>
            <a:defRPr b="1"/>
          </a:pPr>
          <a:r>
            <a:rPr lang="ar-SA" sz="2400" b="1" kern="1200" dirty="0"/>
            <a:t>مع أنه كان غنيًا، فقد افتقر من أجلنا</a:t>
          </a:r>
          <a:r>
            <a:rPr lang="es-ES" sz="2400" b="1" kern="1200" dirty="0"/>
            <a:t> </a:t>
          </a:r>
          <a:r>
            <a:rPr lang="ar-SA" sz="2400" kern="1200" dirty="0"/>
            <a:t>(كورنثوس الثانية </a:t>
          </a:r>
          <a:r>
            <a:rPr lang="fr-FR" sz="2400" kern="1200" dirty="0"/>
            <a:t>9:8</a:t>
          </a:r>
          <a:r>
            <a:rPr lang="ar-SA" sz="2400" kern="1200" dirty="0"/>
            <a:t>).</a:t>
          </a:r>
          <a:endParaRPr lang="es-ES" sz="2400" kern="1200" dirty="0">
            <a:solidFill>
              <a:srgbClr val="745E00"/>
            </a:solidFill>
          </a:endParaRPr>
        </a:p>
      </dsp:txBody>
      <dsp:txXfrm>
        <a:off x="378900" y="315788"/>
        <a:ext cx="3053346" cy="539472"/>
      </dsp:txXfrm>
    </dsp:sp>
    <dsp:sp modelId="{9A9012AF-BDD8-4260-9D43-8D0286C05F1F}">
      <dsp:nvSpPr>
        <dsp:cNvPr id="0" name=""/>
        <dsp:cNvSpPr/>
      </dsp:nvSpPr>
      <dsp:spPr>
        <a:xfrm>
          <a:off x="378900" y="627708"/>
          <a:ext cx="3053346"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869034" y="1347005"/>
          <a:ext cx="2240838"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564041" y="1336851"/>
          <a:ext cx="245092"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78900" y="1658475"/>
          <a:ext cx="3053346"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r" defTabSz="1066800" rtl="1">
            <a:lnSpc>
              <a:spcPct val="90000"/>
            </a:lnSpc>
            <a:spcBef>
              <a:spcPct val="0"/>
            </a:spcBef>
            <a:spcAft>
              <a:spcPct val="35000"/>
            </a:spcAft>
            <a:buNone/>
            <a:defRPr b="1"/>
          </a:pPr>
          <a:r>
            <a:rPr lang="ar-SA" sz="2400" b="1" kern="1200" dirty="0"/>
            <a:t>ترك السماء وجاء ليعيش على الأرض.</a:t>
          </a:r>
          <a:endParaRPr lang="es-ES" sz="2400" kern="1200" dirty="0">
            <a:solidFill>
              <a:srgbClr val="208438"/>
            </a:solidFill>
          </a:endParaRPr>
        </a:p>
      </dsp:txBody>
      <dsp:txXfrm>
        <a:off x="378900" y="1658475"/>
        <a:ext cx="3053346" cy="539472"/>
      </dsp:txXfrm>
    </dsp:sp>
    <dsp:sp modelId="{3628C3B3-3306-4947-93D2-98E82D4D9398}">
      <dsp:nvSpPr>
        <dsp:cNvPr id="0" name=""/>
        <dsp:cNvSpPr/>
      </dsp:nvSpPr>
      <dsp:spPr>
        <a:xfrm>
          <a:off x="378900" y="1970396"/>
          <a:ext cx="3053346"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869034" y="2689692"/>
          <a:ext cx="2240838"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583804" y="2702184"/>
          <a:ext cx="245092"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378900" y="3001163"/>
          <a:ext cx="3053346"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r" defTabSz="1066800" rtl="1">
            <a:lnSpc>
              <a:spcPct val="90000"/>
            </a:lnSpc>
            <a:spcBef>
              <a:spcPct val="0"/>
            </a:spcBef>
            <a:spcAft>
              <a:spcPct val="35000"/>
            </a:spcAft>
            <a:buNone/>
            <a:defRPr b="1"/>
          </a:pPr>
          <a:r>
            <a:rPr lang="ar-SA" sz="2400" b="1" kern="1200" dirty="0"/>
            <a:t>توقّف عن حكم الكون ليصبح نجّارًا.</a:t>
          </a:r>
          <a:endParaRPr lang="es-ES" sz="2400" kern="1200" dirty="0">
            <a:solidFill>
              <a:schemeClr val="tx2">
                <a:lumMod val="75000"/>
              </a:schemeClr>
            </a:solidFill>
          </a:endParaRPr>
        </a:p>
      </dsp:txBody>
      <dsp:txXfrm>
        <a:off x="378900" y="3001163"/>
        <a:ext cx="3053346" cy="539472"/>
      </dsp:txXfrm>
    </dsp:sp>
    <dsp:sp modelId="{EC916E81-F37E-4B5E-A860-74B8CF51D690}">
      <dsp:nvSpPr>
        <dsp:cNvPr id="0" name=""/>
        <dsp:cNvSpPr/>
      </dsp:nvSpPr>
      <dsp:spPr>
        <a:xfrm>
          <a:off x="378900" y="3313083"/>
          <a:ext cx="3053346"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869034" y="4032380"/>
          <a:ext cx="2240838"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583804" y="4044069"/>
          <a:ext cx="245092"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78900" y="4343850"/>
          <a:ext cx="3053346"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r" defTabSz="1066800" rtl="1">
            <a:lnSpc>
              <a:spcPct val="90000"/>
            </a:lnSpc>
            <a:spcBef>
              <a:spcPct val="0"/>
            </a:spcBef>
            <a:spcAft>
              <a:spcPct val="35000"/>
            </a:spcAft>
            <a:buNone/>
            <a:defRPr b="1"/>
          </a:pPr>
          <a:r>
            <a:rPr lang="ar-SA" sz="2400" b="1" kern="1200" dirty="0"/>
            <a:t>ترك مكانًا آمنًا ليعيش في أرضٍ معادية.</a:t>
          </a:r>
          <a:endParaRPr lang="es-ES" sz="2400" kern="1200" dirty="0">
            <a:solidFill>
              <a:srgbClr val="1C97A8"/>
            </a:solidFill>
          </a:endParaRPr>
        </a:p>
      </dsp:txBody>
      <dsp:txXfrm>
        <a:off x="378900" y="4343850"/>
        <a:ext cx="3053346" cy="539472"/>
      </dsp:txXfrm>
    </dsp:sp>
    <dsp:sp modelId="{4D944891-2582-4A86-9E09-787E90A528BF}">
      <dsp:nvSpPr>
        <dsp:cNvPr id="0" name=""/>
        <dsp:cNvSpPr/>
      </dsp:nvSpPr>
      <dsp:spPr>
        <a:xfrm>
          <a:off x="378900" y="4655771"/>
          <a:ext cx="3053346"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869034" y="5375067"/>
          <a:ext cx="2240838"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603567" y="5363918"/>
          <a:ext cx="245092"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78900" y="5686538"/>
          <a:ext cx="3053346"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r" defTabSz="1066800" rtl="1">
            <a:lnSpc>
              <a:spcPct val="90000"/>
            </a:lnSpc>
            <a:spcBef>
              <a:spcPct val="0"/>
            </a:spcBef>
            <a:spcAft>
              <a:spcPct val="35000"/>
            </a:spcAft>
            <a:buNone/>
            <a:defRPr b="1"/>
          </a:pPr>
          <a:r>
            <a:rPr lang="ar-SA" sz="2400" b="1" kern="1200" dirty="0"/>
            <a:t>استبدل التاج الملكي بإكليل من الشوك.</a:t>
          </a:r>
          <a:endParaRPr lang="es-ES" sz="2400" kern="1200" dirty="0">
            <a:solidFill>
              <a:schemeClr val="accent5">
                <a:lumMod val="75000"/>
              </a:schemeClr>
            </a:solidFill>
          </a:endParaRPr>
        </a:p>
      </dsp:txBody>
      <dsp:txXfrm>
        <a:off x="378900" y="5686538"/>
        <a:ext cx="3053346" cy="539472"/>
      </dsp:txXfrm>
    </dsp:sp>
    <dsp:sp modelId="{14548C3F-1643-4892-86FA-521F0AAC21DF}">
      <dsp:nvSpPr>
        <dsp:cNvPr id="0" name=""/>
        <dsp:cNvSpPr/>
      </dsp:nvSpPr>
      <dsp:spPr>
        <a:xfrm>
          <a:off x="378900" y="5998458"/>
          <a:ext cx="3053346"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rot="10800000">
          <a:off x="4904513"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الامتنان لنعمة الله </a:t>
          </a:r>
          <a:endParaRPr lang="fr-FR" sz="2000" b="1" kern="1200" dirty="0">
            <a:effectLst>
              <a:outerShdw blurRad="38100" dist="38100" dir="2700000" algn="tl">
                <a:srgbClr val="000000">
                  <a:alpha val="43137"/>
                </a:srgbClr>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(2 </a:t>
          </a:r>
          <a:r>
            <a:rPr lang="ar-SA" sz="2000" b="1" kern="1200" dirty="0" err="1">
              <a:effectLst>
                <a:outerShdw blurRad="38100" dist="38100" dir="2700000" algn="tl">
                  <a:srgbClr val="000000">
                    <a:alpha val="43137"/>
                  </a:srgbClr>
                </a:outerShdw>
              </a:effectLst>
            </a:rPr>
            <a:t>كورنثوس</a:t>
          </a:r>
          <a:r>
            <a:rPr lang="ar-SA" sz="2000" b="1" kern="1200" dirty="0">
              <a:effectLst>
                <a:outerShdw blurRad="38100" dist="38100" dir="2700000" algn="tl">
                  <a:srgbClr val="000000">
                    <a:alpha val="43137"/>
                  </a:srgbClr>
                </a:outerShdw>
              </a:effectLst>
            </a:rPr>
            <a:t> </a:t>
          </a:r>
          <a:r>
            <a:rPr lang="fr-FR" sz="2000" b="1" kern="1200" dirty="0">
              <a:effectLst>
                <a:outerShdw blurRad="38100" dist="38100" dir="2700000" algn="tl">
                  <a:srgbClr val="000000">
                    <a:alpha val="43137"/>
                  </a:srgbClr>
                </a:outerShdw>
              </a:effectLst>
            </a:rPr>
            <a:t>15:9</a:t>
          </a:r>
          <a:r>
            <a:rPr lang="ar-SA" sz="2000" b="1" kern="120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5127032" y="2327"/>
        <a:ext cx="2688907" cy="890078"/>
      </dsp:txXfrm>
    </dsp:sp>
    <dsp:sp modelId="{1FED0ED4-56D9-421E-9A63-B78BB2B88190}">
      <dsp:nvSpPr>
        <dsp:cNvPr id="0" name=""/>
        <dsp:cNvSpPr/>
      </dsp:nvSpPr>
      <dsp:spPr>
        <a:xfrm rot="10800000">
          <a:off x="87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لقد أعطى يسوع كل شيء من أجلنا. ونُظهر امتناننا له من خلال رغبتنا في أن نكرّس أنفسنا له بالكامل.</a:t>
          </a:r>
          <a:endParaRPr lang="es-ES" sz="2000" kern="1200" dirty="0"/>
        </a:p>
      </dsp:txBody>
      <dsp:txXfrm rot="10800000">
        <a:off x="432877" y="15366"/>
        <a:ext cx="4328911" cy="864001"/>
      </dsp:txXfrm>
    </dsp:sp>
    <dsp:sp modelId="{8D21C6B2-6F6B-4D22-B4F2-5AD97FF58ABA}">
      <dsp:nvSpPr>
        <dsp:cNvPr id="0" name=""/>
        <dsp:cNvSpPr/>
      </dsp:nvSpPr>
      <dsp:spPr>
        <a:xfrm rot="10800000">
          <a:off x="4904513"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الرغبة في مشاركة بركات الله (2 </a:t>
          </a:r>
          <a:r>
            <a:rPr lang="ar-SA" sz="2000" b="1" kern="1200" dirty="0" err="1">
              <a:effectLst>
                <a:outerShdw blurRad="38100" dist="38100" dir="2700000" algn="tl">
                  <a:srgbClr val="000000">
                    <a:alpha val="43137"/>
                  </a:srgbClr>
                </a:outerShdw>
              </a:effectLst>
            </a:rPr>
            <a:t>كورنثوس</a:t>
          </a:r>
          <a:r>
            <a:rPr lang="ar-SA" sz="2000" b="1" kern="1200" dirty="0">
              <a:effectLst>
                <a:outerShdw blurRad="38100" dist="38100" dir="2700000" algn="tl">
                  <a:srgbClr val="000000">
                    <a:alpha val="43137"/>
                  </a:srgbClr>
                </a:outerShdw>
              </a:effectLst>
            </a:rPr>
            <a:t> </a:t>
          </a:r>
          <a:r>
            <a:rPr lang="fr-FR" sz="2000" b="1" kern="1200" dirty="0">
              <a:effectLst>
                <a:outerShdw blurRad="38100" dist="38100" dir="2700000" algn="tl">
                  <a:srgbClr val="000000">
                    <a:alpha val="43137"/>
                  </a:srgbClr>
                </a:outerShdw>
              </a:effectLst>
            </a:rPr>
            <a:t>11:9</a:t>
          </a:r>
          <a:r>
            <a:rPr lang="ar-SA" sz="2000" b="1" kern="1200" dirty="0">
              <a:effectLst>
                <a:outerShdw blurRad="38100" dist="38100" dir="2700000" algn="tl">
                  <a:srgbClr val="000000">
                    <a:alpha val="43137"/>
                  </a:srgbClr>
                </a:outerShdw>
              </a:effectLst>
            </a:rPr>
            <a:t>أ)</a:t>
          </a:r>
          <a:endParaRPr lang="es-ES" sz="2000" kern="1200" dirty="0">
            <a:effectLst>
              <a:outerShdw blurRad="38100" dist="38100" dir="2700000" algn="tl">
                <a:srgbClr val="000000">
                  <a:alpha val="43137"/>
                </a:srgbClr>
              </a:outerShdw>
            </a:effectLst>
          </a:endParaRPr>
        </a:p>
      </dsp:txBody>
      <dsp:txXfrm rot="10800000">
        <a:off x="5127032" y="1017017"/>
        <a:ext cx="2688907" cy="890078"/>
      </dsp:txXfrm>
    </dsp:sp>
    <dsp:sp modelId="{C0C24EC1-C44B-43A8-B691-1F5F04610D3A}">
      <dsp:nvSpPr>
        <dsp:cNvPr id="0" name=""/>
        <dsp:cNvSpPr/>
      </dsp:nvSpPr>
      <dsp:spPr>
        <a:xfrm rot="10800000">
          <a:off x="110805"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a:t>نعطي الآخرين لأننا تلقينا أولا من الله</a:t>
          </a:r>
          <a:endParaRPr lang="es-ES" sz="2000" kern="1200" dirty="0"/>
        </a:p>
      </dsp:txBody>
      <dsp:txXfrm rot="10800000">
        <a:off x="480187" y="1092674"/>
        <a:ext cx="4344218" cy="738765"/>
      </dsp:txXfrm>
    </dsp:sp>
    <dsp:sp modelId="{0A93A2B4-3F7C-4657-9FC3-637F69F13A13}">
      <dsp:nvSpPr>
        <dsp:cNvPr id="0" name=""/>
        <dsp:cNvSpPr/>
      </dsp:nvSpPr>
      <dsp:spPr>
        <a:xfrm rot="10800000">
          <a:off x="4904513"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المحبة الصادقة</a:t>
          </a:r>
          <a:endParaRPr lang="fr-FR" sz="2000" b="1" kern="1200" dirty="0">
            <a:effectLst>
              <a:outerShdw blurRad="38100" dist="38100" dir="2700000" algn="tl">
                <a:srgbClr val="000000">
                  <a:alpha val="43137"/>
                </a:srgbClr>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 (2 </a:t>
          </a:r>
          <a:r>
            <a:rPr lang="ar-SA" sz="2000" b="1" kern="1200" dirty="0" err="1">
              <a:effectLst>
                <a:outerShdw blurRad="38100" dist="38100" dir="2700000" algn="tl">
                  <a:srgbClr val="000000">
                    <a:alpha val="43137"/>
                  </a:srgbClr>
                </a:outerShdw>
              </a:effectLst>
            </a:rPr>
            <a:t>كورنثوس</a:t>
          </a:r>
          <a:r>
            <a:rPr lang="ar-SA" sz="2000" b="1" kern="1200" dirty="0">
              <a:effectLst>
                <a:outerShdw blurRad="38100" dist="38100" dir="2700000" algn="tl">
                  <a:srgbClr val="000000">
                    <a:alpha val="43137"/>
                  </a:srgbClr>
                </a:outerShdw>
              </a:effectLst>
            </a:rPr>
            <a:t> </a:t>
          </a:r>
          <a:r>
            <a:rPr lang="fr-FR" sz="2000" b="1" kern="1200" dirty="0">
              <a:effectLst>
                <a:outerShdw blurRad="38100" dist="38100" dir="2700000" algn="tl">
                  <a:srgbClr val="000000">
                    <a:alpha val="43137"/>
                  </a:srgbClr>
                </a:outerShdw>
              </a:effectLst>
            </a:rPr>
            <a:t>24:8</a:t>
          </a:r>
          <a:r>
            <a:rPr lang="ar-SA" sz="2000" b="1" kern="120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5127032" y="2031707"/>
        <a:ext cx="2688907" cy="890078"/>
      </dsp:txXfrm>
    </dsp:sp>
    <dsp:sp modelId="{C606BF0D-BD59-4E31-A4A0-E5082F883447}">
      <dsp:nvSpPr>
        <dsp:cNvPr id="0" name=""/>
        <dsp:cNvSpPr/>
      </dsp:nvSpPr>
      <dsp:spPr>
        <a:xfrm rot="10800000">
          <a:off x="45794"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0" tIns="12700" rIns="25400" bIns="12700" numCol="1" spcCol="1270" anchor="ctr" anchorCtr="0">
          <a:noAutofit/>
        </a:bodyPr>
        <a:lstStyle/>
        <a:p>
          <a:pPr marL="0" lvl="0" indent="0" algn="ctr" defTabSz="889000" rtl="1">
            <a:lnSpc>
              <a:spcPct val="90000"/>
            </a:lnSpc>
            <a:spcBef>
              <a:spcPct val="0"/>
            </a:spcBef>
            <a:spcAft>
              <a:spcPct val="35000"/>
            </a:spcAft>
            <a:buNone/>
          </a:pPr>
          <a:r>
            <a:rPr lang="ar-SA" sz="2000" b="1" kern="1200" dirty="0"/>
            <a:t>الكرم دليل على أن الحب يسكن قلوبنا</a:t>
          </a:r>
          <a:endParaRPr lang="es-ES" sz="2000" kern="1200" dirty="0"/>
        </a:p>
      </dsp:txBody>
      <dsp:txXfrm rot="10800000">
        <a:off x="441794"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613"/>
          <a:ext cx="3990976" cy="655931"/>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توسلوا من أجل امتياز مساعدة الآخرين</a:t>
          </a:r>
          <a:endParaRPr lang="fr-FR" sz="2000" b="1" kern="1200" dirty="0">
            <a:solidFill>
              <a:prstClr val="white"/>
            </a:solidFill>
            <a:effectLst>
              <a:outerShdw blurRad="38100" dist="38100" dir="2700000" algn="tl">
                <a:srgbClr val="000000"/>
              </a:outerShdw>
            </a:effectLst>
            <a:latin typeface="Aptos" panose="02110004020202020204"/>
            <a:ea typeface="+mn-ea"/>
            <a:cs typeface="+mn-cs"/>
          </a:endParaRPr>
        </a:p>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 (2 </a:t>
          </a:r>
          <a:r>
            <a:rPr lang="ar-SA" sz="2000" b="1" kern="1200" dirty="0" err="1">
              <a:solidFill>
                <a:prstClr val="white"/>
              </a:solidFill>
              <a:effectLst>
                <a:outerShdw blurRad="38100" dist="38100" dir="2700000" algn="tl">
                  <a:srgbClr val="000000"/>
                </a:outerShdw>
              </a:effectLst>
              <a:latin typeface="Aptos" panose="02110004020202020204"/>
              <a:ea typeface="+mn-ea"/>
              <a:cs typeface="+mn-cs"/>
            </a:rPr>
            <a:t>كورنثوس</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 </a:t>
          </a:r>
          <a:r>
            <a:rPr lang="fr-FR" sz="2000" b="1" kern="1200" dirty="0">
              <a:solidFill>
                <a:prstClr val="white"/>
              </a:solidFill>
              <a:effectLst>
                <a:outerShdw blurRad="38100" dist="38100" dir="2700000" algn="tl">
                  <a:srgbClr val="000000"/>
                </a:outerShdw>
              </a:effectLst>
              <a:latin typeface="Aptos" panose="02110004020202020204"/>
              <a:ea typeface="+mn-ea"/>
              <a:cs typeface="+mn-cs"/>
            </a:rPr>
            <a:t>4:8</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a:t>
          </a:r>
          <a:endParaRPr lang="en" sz="20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32020" y="32633"/>
        <a:ext cx="3926936" cy="591891"/>
      </dsp:txXfrm>
    </dsp:sp>
    <dsp:sp modelId="{F8F6F75F-1573-4DA0-ACC3-3D93CED1CD83}">
      <dsp:nvSpPr>
        <dsp:cNvPr id="0" name=""/>
        <dsp:cNvSpPr/>
      </dsp:nvSpPr>
      <dsp:spPr>
        <a:xfrm>
          <a:off x="0" y="666894"/>
          <a:ext cx="3990976" cy="655931"/>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في فقرهم، أعطوا أكثر مما يستطيعون</a:t>
          </a:r>
          <a:endParaRPr lang="fr-FR" sz="2000" b="1" kern="1200" dirty="0">
            <a:solidFill>
              <a:prstClr val="white"/>
            </a:solidFill>
            <a:effectLst>
              <a:outerShdw blurRad="38100" dist="38100" dir="2700000" algn="tl">
                <a:srgbClr val="000000"/>
              </a:outerShdw>
            </a:effectLst>
            <a:latin typeface="Aptos" panose="02110004020202020204"/>
            <a:ea typeface="+mn-ea"/>
            <a:cs typeface="+mn-cs"/>
          </a:endParaRPr>
        </a:p>
        <a:p>
          <a:pPr marL="0" lvl="0" indent="0" algn="ctr" defTabSz="889000" rtl="1">
            <a:lnSpc>
              <a:spcPct val="90000"/>
            </a:lnSpc>
            <a:spcBef>
              <a:spcPct val="0"/>
            </a:spcBef>
            <a:spcAft>
              <a:spcPct val="35000"/>
            </a:spcAft>
            <a:buNone/>
          </a:pPr>
          <a:r>
            <a:rPr lang="ar-SA" sz="2000" b="1" kern="1200" dirty="0">
              <a:solidFill>
                <a:prstClr val="white"/>
              </a:solidFill>
              <a:effectLst>
                <a:outerShdw blurRad="38100" dist="38100" dir="2700000" algn="tl">
                  <a:srgbClr val="000000"/>
                </a:outerShdw>
              </a:effectLst>
              <a:latin typeface="Aptos" panose="02110004020202020204"/>
              <a:ea typeface="+mn-ea"/>
              <a:cs typeface="+mn-cs"/>
            </a:rPr>
            <a:t> (2 </a:t>
          </a:r>
          <a:r>
            <a:rPr lang="ar-SA" sz="2000" b="1" kern="1200" dirty="0" err="1">
              <a:solidFill>
                <a:prstClr val="white"/>
              </a:solidFill>
              <a:effectLst>
                <a:outerShdw blurRad="38100" dist="38100" dir="2700000" algn="tl">
                  <a:srgbClr val="000000"/>
                </a:outerShdw>
              </a:effectLst>
              <a:latin typeface="Aptos" panose="02110004020202020204"/>
              <a:ea typeface="+mn-ea"/>
              <a:cs typeface="+mn-cs"/>
            </a:rPr>
            <a:t>كورنثوس</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 </a:t>
          </a:r>
          <a:r>
            <a:rPr lang="fr-FR" sz="2000" b="1" kern="1200" dirty="0">
              <a:solidFill>
                <a:prstClr val="white"/>
              </a:solidFill>
              <a:effectLst>
                <a:outerShdw blurRad="38100" dist="38100" dir="2700000" algn="tl">
                  <a:srgbClr val="000000"/>
                </a:outerShdw>
              </a:effectLst>
              <a:latin typeface="Aptos" panose="02110004020202020204"/>
              <a:ea typeface="+mn-ea"/>
              <a:cs typeface="+mn-cs"/>
            </a:rPr>
            <a:t>3-2:8</a:t>
          </a:r>
          <a:r>
            <a:rPr lang="ar-SA" sz="2000" b="1" kern="1200" dirty="0">
              <a:solidFill>
                <a:prstClr val="white"/>
              </a:solidFill>
              <a:effectLst>
                <a:outerShdw blurRad="38100" dist="38100" dir="2700000" algn="tl">
                  <a:srgbClr val="000000"/>
                </a:outerShdw>
              </a:effectLst>
              <a:latin typeface="Aptos" panose="02110004020202020204"/>
              <a:ea typeface="+mn-ea"/>
              <a:cs typeface="+mn-cs"/>
            </a:rPr>
            <a:t>)</a:t>
          </a:r>
          <a:endParaRPr lang="en" sz="2000" b="1" kern="1200" dirty="0">
            <a:solidFill>
              <a:prstClr val="white"/>
            </a:solidFill>
            <a:effectLst>
              <a:outerShdw blurRad="38100" dist="38100" dir="2700000" algn="tl">
                <a:srgbClr val="000000"/>
              </a:outerShdw>
            </a:effectLst>
            <a:latin typeface="Aptos" panose="02110004020202020204"/>
            <a:ea typeface="+mn-ea"/>
            <a:cs typeface="+mn-cs"/>
          </a:endParaRPr>
        </a:p>
      </dsp:txBody>
      <dsp:txXfrm>
        <a:off x="32020" y="698914"/>
        <a:ext cx="3926936" cy="5918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0"/>
          <a:ext cx="3457574" cy="655939"/>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تلقوا نعمة يسوع (2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9:8</a:t>
          </a:r>
          <a:r>
            <a:rPr lang="ar-SA"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32020" y="32020"/>
        <a:ext cx="3393534" cy="591899"/>
      </dsp:txXfrm>
    </dsp:sp>
    <dsp:sp modelId="{B9DDC8E8-E407-48D4-8111-818FA67DBE63}">
      <dsp:nvSpPr>
        <dsp:cNvPr id="0" name=""/>
        <dsp:cNvSpPr/>
      </dsp:nvSpPr>
      <dsp:spPr>
        <a:xfrm>
          <a:off x="0" y="646656"/>
          <a:ext cx="3457574" cy="655939"/>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سلموا أنفسهم ليسوع</a:t>
          </a:r>
          <a:endParaRPr lang="fr-FR" sz="2000" b="1" kern="1200" dirty="0">
            <a:effectLst>
              <a:outerShdw blurRad="38100" dist="38100" dir="2700000" algn="tl">
                <a:srgbClr val="000000"/>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 (2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5:8</a:t>
          </a:r>
          <a:r>
            <a:rPr lang="ar-SA"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32020" y="678676"/>
        <a:ext cx="3393534" cy="5918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16200000">
          <a:off x="2044963" y="-1910632"/>
          <a:ext cx="626981"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r" defTabSz="889000" rtl="1">
            <a:lnSpc>
              <a:spcPct val="90000"/>
            </a:lnSpc>
            <a:spcBef>
              <a:spcPct val="0"/>
            </a:spcBef>
            <a:spcAft>
              <a:spcPct val="15000"/>
            </a:spcAft>
            <a:buNone/>
          </a:pPr>
          <a:endParaRPr lang="es-ES" sz="2000" kern="1200" dirty="0"/>
        </a:p>
        <a:p>
          <a:pPr marL="0" lvl="1" indent="0" algn="r" defTabSz="889000" rtl="1">
            <a:lnSpc>
              <a:spcPct val="90000"/>
            </a:lnSpc>
            <a:spcBef>
              <a:spcPct val="0"/>
            </a:spcBef>
            <a:spcAft>
              <a:spcPct val="15000"/>
            </a:spcAft>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كانوا فرحين بقدرتهم على العطاء.</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a:p>
          <a:pPr marL="0" lvl="1" indent="0" algn="r" defTabSz="889000" rtl="1">
            <a:lnSpc>
              <a:spcPct val="90000"/>
            </a:lnSpc>
            <a:spcBef>
              <a:spcPct val="0"/>
            </a:spcBef>
            <a:spcAft>
              <a:spcPct val="15000"/>
            </a:spcAft>
            <a:buNone/>
          </a:pPr>
          <a:endParaRPr lang="es-ES" sz="2000" kern="1200" dirty="0"/>
        </a:p>
      </dsp:txBody>
      <dsp:txXfrm rot="5400000">
        <a:off x="84773" y="110772"/>
        <a:ext cx="4577969" cy="565767"/>
      </dsp:txXfrm>
    </dsp:sp>
    <dsp:sp modelId="{B711DD2F-11E1-4BB3-968C-25BA0DB1901D}">
      <dsp:nvSpPr>
        <dsp:cNvPr id="0" name=""/>
        <dsp:cNvSpPr/>
      </dsp:nvSpPr>
      <dsp:spPr>
        <a:xfrm>
          <a:off x="4662742" y="1792"/>
          <a:ext cx="2483990" cy="783726"/>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بفرح</a:t>
          </a:r>
          <a:endParaRPr lang="fr-FR" sz="2000" b="1" kern="1200" dirty="0">
            <a:effectLst>
              <a:outerShdw blurRad="38100" dist="38100" dir="2700000" algn="tl">
                <a:srgbClr val="000000"/>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 (2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2:8</a:t>
          </a:r>
          <a:r>
            <a:rPr lang="ar-SA" sz="2000" b="1" kern="1200" dirty="0">
              <a:effectLst>
                <a:outerShdw blurRad="38100" dist="38100" dir="2700000" algn="tl">
                  <a:srgbClr val="000000"/>
                </a:outerShdw>
              </a:effectLst>
            </a:rPr>
            <a:t>أ)</a:t>
          </a:r>
          <a:endParaRPr lang="es-ES" sz="2000" kern="1200" dirty="0">
            <a:effectLst>
              <a:outerShdw blurRad="38100" dist="38100" dir="2700000" algn="tl">
                <a:srgbClr val="000000"/>
              </a:outerShdw>
            </a:effectLst>
          </a:endParaRPr>
        </a:p>
      </dsp:txBody>
      <dsp:txXfrm>
        <a:off x="4701000" y="40050"/>
        <a:ext cx="2407474" cy="707210"/>
      </dsp:txXfrm>
    </dsp:sp>
    <dsp:sp modelId="{168EF5E1-1817-41C6-821F-2CD9D8F90BAC}">
      <dsp:nvSpPr>
        <dsp:cNvPr id="0" name=""/>
        <dsp:cNvSpPr/>
      </dsp:nvSpPr>
      <dsp:spPr>
        <a:xfrm rot="16200000">
          <a:off x="2044963" y="-1087719"/>
          <a:ext cx="626981"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r" defTabSz="889000" rtl="1">
            <a:lnSpc>
              <a:spcPct val="90000"/>
            </a:lnSpc>
            <a:spcBef>
              <a:spcPct val="0"/>
            </a:spcBef>
            <a:spcAft>
              <a:spcPct val="15000"/>
            </a:spcAft>
            <a:buNone/>
          </a:pPr>
          <a:endParaRPr lang="es-ES" sz="2000" kern="1200" dirty="0"/>
        </a:p>
        <a:p>
          <a:pPr marL="0" lvl="1" indent="0" algn="r" defTabSz="889000" rtl="1">
            <a:lnSpc>
              <a:spcPct val="90000"/>
            </a:lnSpc>
            <a:spcBef>
              <a:spcPct val="0"/>
            </a:spcBef>
            <a:spcAft>
              <a:spcPct val="15000"/>
            </a:spcAft>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لم يكن فقرهم عائقًا أمام العطاء.</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a:p>
          <a:pPr marL="0" lvl="1" indent="0" algn="r" defTabSz="889000" rtl="1">
            <a:lnSpc>
              <a:spcPct val="90000"/>
            </a:lnSpc>
            <a:spcBef>
              <a:spcPct val="0"/>
            </a:spcBef>
            <a:spcAft>
              <a:spcPct val="15000"/>
            </a:spcAft>
            <a:buNone/>
          </a:pPr>
          <a:endParaRPr lang="es-ES" sz="2000" kern="1200" dirty="0"/>
        </a:p>
      </dsp:txBody>
      <dsp:txXfrm rot="5400000">
        <a:off x="84773" y="933685"/>
        <a:ext cx="4577969" cy="565767"/>
      </dsp:txXfrm>
    </dsp:sp>
    <dsp:sp modelId="{6F5A290D-5C74-4728-B73F-8BFA2A3C1AA1}">
      <dsp:nvSpPr>
        <dsp:cNvPr id="0" name=""/>
        <dsp:cNvSpPr/>
      </dsp:nvSpPr>
      <dsp:spPr>
        <a:xfrm>
          <a:off x="4662742" y="824705"/>
          <a:ext cx="2483990" cy="783726"/>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بسخاء </a:t>
          </a:r>
          <a:endParaRPr lang="fr-FR" sz="2000" b="1" kern="1200" dirty="0">
            <a:effectLst>
              <a:outerShdw blurRad="38100" dist="38100" dir="2700000" algn="tl">
                <a:srgbClr val="000000"/>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2:8</a:t>
          </a:r>
          <a:r>
            <a:rPr lang="ar-SA" sz="2000" b="1" kern="1200" dirty="0">
              <a:effectLst>
                <a:outerShdw blurRad="38100" dist="38100" dir="2700000" algn="tl">
                  <a:srgbClr val="000000"/>
                </a:outerShdw>
              </a:effectLst>
            </a:rPr>
            <a:t>ب)</a:t>
          </a:r>
          <a:endParaRPr lang="es-ES" sz="2000" kern="1200" dirty="0">
            <a:effectLst>
              <a:outerShdw blurRad="38100" dist="38100" dir="2700000" algn="tl">
                <a:srgbClr val="000000"/>
              </a:outerShdw>
            </a:effectLst>
          </a:endParaRPr>
        </a:p>
      </dsp:txBody>
      <dsp:txXfrm>
        <a:off x="4701000" y="862963"/>
        <a:ext cx="2407474" cy="707210"/>
      </dsp:txXfrm>
    </dsp:sp>
    <dsp:sp modelId="{42BA8455-6A61-4E36-9477-4EEBC64C151B}">
      <dsp:nvSpPr>
        <dsp:cNvPr id="0" name=""/>
        <dsp:cNvSpPr/>
      </dsp:nvSpPr>
      <dsp:spPr>
        <a:xfrm rot="16200000">
          <a:off x="2044963" y="-264806"/>
          <a:ext cx="626981"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r" defTabSz="889000" rtl="1">
            <a:lnSpc>
              <a:spcPct val="90000"/>
            </a:lnSpc>
            <a:spcBef>
              <a:spcPct val="0"/>
            </a:spcBef>
            <a:spcAft>
              <a:spcPct val="15000"/>
            </a:spcAft>
            <a:buNone/>
          </a:pPr>
          <a:r>
            <a:rPr lang="ar-SA" sz="2000" b="1" kern="1200" dirty="0"/>
            <a:t>فعلوا ذلك طوعا وعفويا</a:t>
          </a:r>
          <a:endParaRPr lang="es-ES" sz="2000" kern="1200" dirty="0"/>
        </a:p>
      </dsp:txBody>
      <dsp:txXfrm rot="5400000">
        <a:off x="84773" y="1756598"/>
        <a:ext cx="4577969" cy="565767"/>
      </dsp:txXfrm>
    </dsp:sp>
    <dsp:sp modelId="{58547A2F-B6AB-4634-B301-C2DA1D84FDF8}">
      <dsp:nvSpPr>
        <dsp:cNvPr id="0" name=""/>
        <dsp:cNvSpPr/>
      </dsp:nvSpPr>
      <dsp:spPr>
        <a:xfrm>
          <a:off x="4662742" y="1647618"/>
          <a:ext cx="2483990" cy="783726"/>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بسرور (2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3:8</a:t>
          </a:r>
          <a:r>
            <a:rPr lang="ar-SA"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4701000" y="1685876"/>
        <a:ext cx="2407474" cy="707210"/>
      </dsp:txXfrm>
    </dsp:sp>
    <dsp:sp modelId="{29C5E9AD-C784-4A3B-BEFA-F251D9EB017F}">
      <dsp:nvSpPr>
        <dsp:cNvPr id="0" name=""/>
        <dsp:cNvSpPr/>
      </dsp:nvSpPr>
      <dsp:spPr>
        <a:xfrm rot="16200000">
          <a:off x="2044963" y="558106"/>
          <a:ext cx="626981"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r" defTabSz="889000" rtl="1">
            <a:lnSpc>
              <a:spcPct val="90000"/>
            </a:lnSpc>
            <a:spcBef>
              <a:spcPct val="0"/>
            </a:spcBef>
            <a:spcAft>
              <a:spcPct val="15000"/>
            </a:spcAft>
            <a:buNone/>
          </a:pPr>
          <a:r>
            <a:rPr lang="ar-SA" sz="2000" b="1" kern="1200" dirty="0"/>
            <a:t>سمح لهم هذا الفعل بإظهار محبتهم لله والكنيسة</a:t>
          </a:r>
          <a:endParaRPr lang="es-ES" sz="2000" kern="1200" dirty="0"/>
        </a:p>
      </dsp:txBody>
      <dsp:txXfrm rot="5400000">
        <a:off x="84773" y="2579511"/>
        <a:ext cx="4577969" cy="565767"/>
      </dsp:txXfrm>
    </dsp:sp>
    <dsp:sp modelId="{80BB0345-422F-461E-9362-F74C1675D04F}">
      <dsp:nvSpPr>
        <dsp:cNvPr id="0" name=""/>
        <dsp:cNvSpPr/>
      </dsp:nvSpPr>
      <dsp:spPr>
        <a:xfrm>
          <a:off x="4662742" y="2470531"/>
          <a:ext cx="2483990" cy="783726"/>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كميزة (2 كورنثوس8 :4)</a:t>
          </a:r>
          <a:endParaRPr lang="es-ES" sz="2000" kern="1200" dirty="0">
            <a:effectLst>
              <a:outerShdw blurRad="38100" dist="38100" dir="2700000" algn="tl">
                <a:srgbClr val="000000"/>
              </a:outerShdw>
            </a:effectLst>
          </a:endParaRPr>
        </a:p>
      </dsp:txBody>
      <dsp:txXfrm>
        <a:off x="4701000" y="2508789"/>
        <a:ext cx="2407474" cy="707210"/>
      </dsp:txXfrm>
    </dsp:sp>
    <dsp:sp modelId="{CFB8DF9A-D7A6-4817-8A22-63A62AFE7A08}">
      <dsp:nvSpPr>
        <dsp:cNvPr id="0" name=""/>
        <dsp:cNvSpPr/>
      </dsp:nvSpPr>
      <dsp:spPr>
        <a:xfrm rot="16200000">
          <a:off x="2044963" y="1452118"/>
          <a:ext cx="626981" cy="4608576"/>
        </a:xfrm>
        <a:prstGeom prst="round2SameRect">
          <a:avLst/>
        </a:prstGeom>
        <a:solidFill>
          <a:schemeClr val="accent6">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r" defTabSz="889000" rtl="1">
            <a:lnSpc>
              <a:spcPct val="90000"/>
            </a:lnSpc>
            <a:spcBef>
              <a:spcPct val="0"/>
            </a:spcBef>
            <a:spcAft>
              <a:spcPct val="15000"/>
            </a:spcAft>
            <a:buNone/>
          </a:pPr>
          <a:endParaRPr lang="es-ES" sz="2000" kern="1200" dirty="0"/>
        </a:p>
        <a:p>
          <a:pPr marL="0" lvl="1" indent="0" algn="r" defTabSz="889000" rtl="1">
            <a:lnSpc>
              <a:spcPct val="90000"/>
            </a:lnSpc>
            <a:spcBef>
              <a:spcPct val="0"/>
            </a:spcBef>
            <a:spcAft>
              <a:spcPct val="15000"/>
            </a:spcAft>
            <a:buNone/>
          </a:pPr>
          <a:r>
            <a:rPr lang="ar-SA" sz="2000" b="1" kern="1200" dirty="0">
              <a:solidFill>
                <a:prstClr val="black">
                  <a:hueOff val="0"/>
                  <a:satOff val="0"/>
                  <a:lumOff val="0"/>
                  <a:alphaOff val="0"/>
                </a:prstClr>
              </a:solidFill>
              <a:latin typeface="Aptos" panose="02110004020202020204"/>
              <a:ea typeface="+mn-ea"/>
              <a:cs typeface="Arial" panose="020B0604020202020204" pitchFamily="34" charset="0"/>
            </a:rPr>
            <a:t>إن تكريسهم لله قادهم إلى تكريس أنفسهم لخدمة الآخرين.</a:t>
          </a:r>
          <a:endParaRPr lang="es-ES" sz="2000" b="1" kern="1200" dirty="0">
            <a:solidFill>
              <a:prstClr val="black">
                <a:hueOff val="0"/>
                <a:satOff val="0"/>
                <a:lumOff val="0"/>
                <a:alphaOff val="0"/>
              </a:prstClr>
            </a:solidFill>
            <a:latin typeface="Aptos" panose="02110004020202020204"/>
            <a:ea typeface="+mn-ea"/>
            <a:cs typeface="Arial" panose="020B0604020202020204" pitchFamily="34" charset="0"/>
          </a:endParaRPr>
        </a:p>
        <a:p>
          <a:pPr marL="0" lvl="1" indent="0" algn="r" defTabSz="889000" rtl="1">
            <a:lnSpc>
              <a:spcPct val="90000"/>
            </a:lnSpc>
            <a:spcBef>
              <a:spcPct val="0"/>
            </a:spcBef>
            <a:spcAft>
              <a:spcPct val="15000"/>
            </a:spcAft>
            <a:buNone/>
          </a:pPr>
          <a:endParaRPr lang="es-ES" sz="2000" kern="1200" dirty="0"/>
        </a:p>
      </dsp:txBody>
      <dsp:txXfrm rot="5400000">
        <a:off x="84773" y="3473523"/>
        <a:ext cx="4577969" cy="565767"/>
      </dsp:txXfrm>
    </dsp:sp>
    <dsp:sp modelId="{8908E5C1-994F-4C76-9558-D91D04817A93}">
      <dsp:nvSpPr>
        <dsp:cNvPr id="0" name=""/>
        <dsp:cNvSpPr/>
      </dsp:nvSpPr>
      <dsp:spPr>
        <a:xfrm>
          <a:off x="4662742" y="3293443"/>
          <a:ext cx="2483990" cy="783726"/>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كعمل تقديس</a:t>
          </a:r>
          <a:endParaRPr lang="fr-FR" sz="2000" b="1" kern="1200" dirty="0">
            <a:effectLst>
              <a:outerShdw blurRad="38100" dist="38100" dir="2700000" algn="tl">
                <a:srgbClr val="000000"/>
              </a:outerShdw>
            </a:effectLst>
          </a:endParaRPr>
        </a:p>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outerShdw>
              </a:effectLst>
            </a:rPr>
            <a:t> (2 </a:t>
          </a:r>
          <a:r>
            <a:rPr lang="ar-SA" sz="2000" b="1" kern="1200" dirty="0" err="1">
              <a:effectLst>
                <a:outerShdw blurRad="38100" dist="38100" dir="2700000" algn="tl">
                  <a:srgbClr val="000000"/>
                </a:outerShdw>
              </a:effectLst>
            </a:rPr>
            <a:t>كورنثوس</a:t>
          </a:r>
          <a:r>
            <a:rPr lang="ar-SA" sz="2000" b="1" kern="1200" dirty="0">
              <a:effectLst>
                <a:outerShdw blurRad="38100" dist="38100" dir="2700000" algn="tl">
                  <a:srgbClr val="000000"/>
                </a:outerShdw>
              </a:effectLst>
            </a:rPr>
            <a:t> </a:t>
          </a:r>
          <a:r>
            <a:rPr lang="fr-FR" sz="2000" b="1" kern="1200" dirty="0">
              <a:effectLst>
                <a:outerShdw blurRad="38100" dist="38100" dir="2700000" algn="tl">
                  <a:srgbClr val="000000"/>
                </a:outerShdw>
              </a:effectLst>
            </a:rPr>
            <a:t>5:8</a:t>
          </a:r>
          <a:r>
            <a:rPr lang="ar-SA"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4701000" y="3331701"/>
        <a:ext cx="2407474" cy="7072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الكنائس اليهودية</a:t>
          </a:r>
          <a:endParaRPr lang="en" sz="2000" b="1" kern="1200" dirty="0">
            <a:effectLst>
              <a:outerShdw blurRad="38100" dist="38100" dir="2700000" algn="tl">
                <a:srgbClr val="000000">
                  <a:alpha val="43137"/>
                </a:srgbClr>
              </a:outerShdw>
            </a:effectLst>
          </a:endParaRPr>
        </a:p>
      </dsp:txBody>
      <dsp:txXfrm>
        <a:off x="1386111" y="-21593"/>
        <a:ext cx="1774377" cy="551668"/>
      </dsp:txXfrm>
    </dsp:sp>
    <dsp:sp modelId="{9900FF47-5011-4F50-9CF2-908AE9AC66F4}">
      <dsp:nvSpPr>
        <dsp:cNvPr id="0" name=""/>
        <dsp:cNvSpPr/>
      </dsp:nvSpPr>
      <dsp:spPr>
        <a:xfrm>
          <a:off x="1301038" y="502911"/>
          <a:ext cx="1676978" cy="1676978"/>
        </a:xfrm>
        <a:custGeom>
          <a:avLst/>
          <a:gdLst/>
          <a:ahLst/>
          <a:cxnLst/>
          <a:rect l="0" t="0" r="0" b="0"/>
          <a:pathLst>
            <a:path>
              <a:moveTo>
                <a:pt x="462127" y="89212"/>
              </a:moveTo>
              <a:arcTo wR="838489" hR="838489" stAng="14599777"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155736"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هم يحملون الإنجيل</a:t>
          </a:r>
          <a:endParaRPr lang="en" sz="2000" b="1" kern="1200" dirty="0">
            <a:effectLst>
              <a:outerShdw blurRad="38100" dist="38100" dir="2700000" algn="tl">
                <a:srgbClr val="000000">
                  <a:alpha val="43137"/>
                </a:srgbClr>
              </a:outerShdw>
            </a:effectLst>
          </a:endParaRPr>
        </a:p>
      </dsp:txBody>
      <dsp:txXfrm>
        <a:off x="185580" y="816895"/>
        <a:ext cx="1774377" cy="551668"/>
      </dsp:txXfrm>
    </dsp:sp>
    <dsp:sp modelId="{675040D4-5C01-43D5-B921-468D641AC2B7}">
      <dsp:nvSpPr>
        <dsp:cNvPr id="0" name=""/>
        <dsp:cNvSpPr/>
      </dsp:nvSpPr>
      <dsp:spPr>
        <a:xfrm>
          <a:off x="1301038" y="5569"/>
          <a:ext cx="1676978" cy="1676978"/>
        </a:xfrm>
        <a:custGeom>
          <a:avLst/>
          <a:gdLst/>
          <a:ahLst/>
          <a:cxnLst/>
          <a:rect l="0" t="0" r="0" b="0"/>
          <a:pathLst>
            <a:path>
              <a:moveTo>
                <a:pt x="264579" y="1449792"/>
              </a:moveTo>
              <a:arcTo wR="838489" hR="838489" stAng="799157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ar-SA" sz="2000" b="1" kern="1200" dirty="0">
              <a:effectLst>
                <a:outerShdw blurRad="38100" dist="38100" dir="2700000" algn="tl">
                  <a:srgbClr val="000000">
                    <a:alpha val="43137"/>
                  </a:srgbClr>
                </a:outerShdw>
              </a:effectLst>
            </a:rPr>
            <a:t>الكنائس غير اليهودية</a:t>
          </a:r>
          <a:endParaRPr lang="en" sz="2000" b="1" kern="1200" dirty="0">
            <a:effectLst>
              <a:outerShdw blurRad="38100" dist="38100" dir="2700000" algn="tl">
                <a:srgbClr val="000000">
                  <a:alpha val="43137"/>
                </a:srgbClr>
              </a:outerShdw>
            </a:effectLst>
          </a:endParaRPr>
        </a:p>
      </dsp:txBody>
      <dsp:txXfrm>
        <a:off x="1386111" y="1655384"/>
        <a:ext cx="1774377" cy="551668"/>
      </dsp:txXfrm>
    </dsp:sp>
    <dsp:sp modelId="{F4AABA60-5AA7-44DF-8C72-9FB8C33B35CA}">
      <dsp:nvSpPr>
        <dsp:cNvPr id="0" name=""/>
        <dsp:cNvSpPr/>
      </dsp:nvSpPr>
      <dsp:spPr>
        <a:xfrm>
          <a:off x="1501151" y="20618"/>
          <a:ext cx="1676978" cy="1676978"/>
        </a:xfrm>
        <a:custGeom>
          <a:avLst/>
          <a:gdLst/>
          <a:ahLst/>
          <a:cxnLst/>
          <a:rect l="0" t="0" r="0" b="0"/>
          <a:pathLst>
            <a:path>
              <a:moveTo>
                <a:pt x="1246158" y="1571202"/>
              </a:moveTo>
              <a:arcTo wR="838489" hR="838489" stAng="36545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71055"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t>إنهم يساعدون بمواردهم.</a:t>
          </a:r>
          <a:endParaRPr lang="en" sz="1800" b="1" kern="1200" dirty="0">
            <a:effectLst>
              <a:outerShdw blurRad="38100" dist="38100" dir="2700000" algn="tl">
                <a:srgbClr val="000000">
                  <a:alpha val="43137"/>
                </a:srgbClr>
              </a:outerShdw>
            </a:effectLst>
          </a:endParaRPr>
        </a:p>
      </dsp:txBody>
      <dsp:txXfrm>
        <a:off x="2500899" y="816895"/>
        <a:ext cx="1774377" cy="551668"/>
      </dsp:txXfrm>
    </dsp:sp>
    <dsp:sp modelId="{FAB292DC-95FB-492F-83CC-D12DC7FD950F}">
      <dsp:nvSpPr>
        <dsp:cNvPr id="0" name=""/>
        <dsp:cNvSpPr/>
      </dsp:nvSpPr>
      <dsp:spPr>
        <a:xfrm>
          <a:off x="1501151" y="487862"/>
          <a:ext cx="1676978" cy="1676978"/>
        </a:xfrm>
        <a:custGeom>
          <a:avLst/>
          <a:gdLst/>
          <a:ahLst/>
          <a:cxnLst/>
          <a:rect l="0" t="0" r="0" b="0"/>
          <a:pathLst>
            <a:path>
              <a:moveTo>
                <a:pt x="1429385" y="243589"/>
              </a:moveTo>
              <a:arcTo wR="838489" hR="838489" stAng="18888393"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218376"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4150351"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outerShdw>
              </a:effectLst>
            </a:rPr>
            <a:t>الكنيسة المحلية</a:t>
          </a:r>
          <a:endParaRPr lang="en" sz="1800" b="1" kern="1200" dirty="0">
            <a:effectLst>
              <a:outerShdw blurRad="38100" dist="38100" dir="2700000" algn="tl">
                <a:srgbClr val="000000"/>
              </a:outerShdw>
            </a:effectLst>
          </a:endParaRPr>
        </a:p>
      </dsp:txBody>
      <dsp:txXfrm>
        <a:off x="4177126" y="1440721"/>
        <a:ext cx="1108255" cy="860615"/>
      </dsp:txXfrm>
    </dsp:sp>
    <dsp:sp modelId="{6240A3A8-9023-4AE9-B435-120214A01AB4}">
      <dsp:nvSpPr>
        <dsp:cNvPr id="0" name=""/>
        <dsp:cNvSpPr/>
      </dsp:nvSpPr>
      <dsp:spPr>
        <a:xfrm rot="10800000">
          <a:off x="3956320"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rot="10800000">
        <a:off x="4012536" y="662030"/>
        <a:ext cx="168649" cy="112433"/>
      </dsp:txXfrm>
    </dsp:sp>
    <dsp:sp modelId="{A2402C1F-908A-4044-83A7-8258DB8C0B00}">
      <dsp:nvSpPr>
        <dsp:cNvPr id="0" name=""/>
        <dsp:cNvSpPr/>
      </dsp:nvSpPr>
      <dsp:spPr>
        <a:xfrm>
          <a:off x="2884006"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2671529"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solidFill>
                <a:prstClr val="white"/>
              </a:solidFill>
              <a:effectLst>
                <a:outerShdw blurRad="38100" dist="38100" dir="2700000" algn="tl">
                  <a:srgbClr val="000000"/>
                </a:outerShdw>
              </a:effectLst>
              <a:latin typeface="Aptos" panose="02110004020202020204"/>
              <a:ea typeface="+mn-ea"/>
              <a:cs typeface="Arial" panose="020B0604020202020204" pitchFamily="34" charset="0"/>
            </a:rPr>
            <a:t>المؤتمر / الإرسالية / الاتحاد</a:t>
          </a:r>
          <a:endParaRPr lang="en" sz="1800" b="1" kern="1200" dirty="0">
            <a:solidFill>
              <a:prstClr val="white"/>
            </a:solidFill>
            <a:effectLst>
              <a:outerShdw blurRad="38100" dist="38100" dir="2700000" algn="tl">
                <a:srgbClr val="000000"/>
              </a:outerShdw>
            </a:effectLst>
            <a:latin typeface="Aptos" panose="02110004020202020204"/>
            <a:ea typeface="+mn-ea"/>
            <a:cs typeface="Arial" panose="020B0604020202020204" pitchFamily="34" charset="0"/>
          </a:endParaRPr>
        </a:p>
      </dsp:txBody>
      <dsp:txXfrm>
        <a:off x="2698304" y="1440721"/>
        <a:ext cx="1397160" cy="860615"/>
      </dsp:txXfrm>
    </dsp:sp>
    <dsp:sp modelId="{0C29B168-0B11-47E0-A26F-288917C37C3F}">
      <dsp:nvSpPr>
        <dsp:cNvPr id="0" name=""/>
        <dsp:cNvSpPr/>
      </dsp:nvSpPr>
      <dsp:spPr>
        <a:xfrm rot="10800000">
          <a:off x="2621950"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rot="10800000">
        <a:off x="2678166" y="662030"/>
        <a:ext cx="168649" cy="112433"/>
      </dsp:txXfrm>
    </dsp:sp>
    <dsp:sp modelId="{CB36F94E-AE41-4191-A389-815E236637CC}">
      <dsp:nvSpPr>
        <dsp:cNvPr id="0" name=""/>
        <dsp:cNvSpPr/>
      </dsp:nvSpPr>
      <dsp:spPr>
        <a:xfrm>
          <a:off x="1549636"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1481612"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outerShdw>
              </a:effectLst>
            </a:rPr>
            <a:t>التقسيم</a:t>
          </a:r>
          <a:endParaRPr lang="en" sz="1800" b="1" kern="1200" dirty="0">
            <a:effectLst>
              <a:outerShdw blurRad="38100" dist="38100" dir="2700000" algn="tl">
                <a:srgbClr val="000000"/>
              </a:outerShdw>
            </a:effectLst>
          </a:endParaRPr>
        </a:p>
      </dsp:txBody>
      <dsp:txXfrm>
        <a:off x="1508387" y="1440721"/>
        <a:ext cx="1108255" cy="860615"/>
      </dsp:txXfrm>
    </dsp:sp>
    <dsp:sp modelId="{8F5B832C-EFCC-42E3-845F-991653AD55B3}">
      <dsp:nvSpPr>
        <dsp:cNvPr id="0" name=""/>
        <dsp:cNvSpPr/>
      </dsp:nvSpPr>
      <dsp:spPr>
        <a:xfrm rot="10800000">
          <a:off x="128758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rot="10800000">
        <a:off x="1343796" y="662030"/>
        <a:ext cx="168649" cy="112433"/>
      </dsp:txXfrm>
    </dsp:sp>
    <dsp:sp modelId="{A014DCC8-BC27-40F3-AF66-E9A5DD6BBA5D}">
      <dsp:nvSpPr>
        <dsp:cNvPr id="0" name=""/>
        <dsp:cNvSpPr/>
      </dsp:nvSpPr>
      <dsp:spPr>
        <a:xfrm>
          <a:off x="21526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2790"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ar-SA" sz="1800" b="1" kern="1200" dirty="0">
              <a:effectLst>
                <a:outerShdw blurRad="38100" dist="38100" dir="2700000" algn="tl">
                  <a:srgbClr val="000000"/>
                </a:outerShdw>
              </a:effectLst>
            </a:rPr>
            <a:t>الجمعية العامة</a:t>
          </a:r>
          <a:endParaRPr lang="en" sz="1800" b="1" kern="1200" dirty="0">
            <a:effectLst>
              <a:outerShdw blurRad="38100" dist="38100" dir="2700000" algn="tl">
                <a:srgbClr val="000000"/>
              </a:outerShdw>
            </a:effectLst>
          </a:endParaRPr>
        </a:p>
      </dsp:txBody>
      <dsp:txXfrm>
        <a:off x="29565"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3.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2.jpeg"/><Relationship Id="rId16" Type="http://schemas.openxmlformats.org/officeDocument/2006/relationships/diagramLayout" Target="../diagrams/layout4.xml"/><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24.jpeg"/><Relationship Id="rId14" Type="http://schemas.microsoft.com/office/2007/relationships/diagramDrawing" Target="../diagrams/drawing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430600-70A9-5739-A44D-446F05CB9CD8}"/>
              </a:ext>
            </a:extLst>
          </p:cNvPr>
          <p:cNvSpPr txBox="1"/>
          <p:nvPr/>
        </p:nvSpPr>
        <p:spPr>
          <a:xfrm>
            <a:off x="4095749" y="146050"/>
            <a:ext cx="7715251" cy="769441"/>
          </a:xfrm>
          <a:prstGeom prst="rect">
            <a:avLst/>
          </a:prstGeom>
          <a:solidFill>
            <a:srgbClr val="C2DEF4"/>
          </a:solidFill>
          <a:effectLst>
            <a:softEdge rad="114300"/>
          </a:effectLst>
        </p:spPr>
        <p:txBody>
          <a:bodyPr wrap="square" rtlCol="0">
            <a:spAutoFit/>
            <a:scene3d>
              <a:camera prst="orthographicFront"/>
              <a:lightRig rig="threePt" dir="t"/>
            </a:scene3d>
            <a:sp3d extrusionH="57150" contourW="12700">
              <a:bevelT w="38100" h="38100" prst="convex"/>
              <a:contourClr>
                <a:schemeClr val="bg2">
                  <a:lumMod val="60000"/>
                  <a:lumOff val="40000"/>
                </a:schemeClr>
              </a:contourClr>
            </a:sp3d>
          </a:bodyPr>
          <a:lstStyle/>
          <a:p>
            <a:pPr algn="ctr" rtl="1"/>
            <a:r>
              <a:rPr lang="ar-SA"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rPr>
              <a:t>الوِكالة المسيحيّة و الرِّسالَةُ</a:t>
            </a:r>
            <a:endParaRPr lang="en"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endParaRPr>
          </a:p>
        </p:txBody>
      </p:sp>
      <p:sp>
        <p:nvSpPr>
          <p:cNvPr id="5" name="CuadroTexto 4">
            <a:extLst>
              <a:ext uri="{FF2B5EF4-FFF2-40B4-BE49-F238E27FC236}">
                <a16:creationId xmlns:a16="http://schemas.microsoft.com/office/drawing/2014/main" id="{1FE56E24-9A9C-CB18-C2B9-86F16A6DBF9B}"/>
              </a:ext>
            </a:extLst>
          </p:cNvPr>
          <p:cNvSpPr txBox="1"/>
          <p:nvPr/>
        </p:nvSpPr>
        <p:spPr>
          <a:xfrm>
            <a:off x="10163175" y="6027003"/>
            <a:ext cx="2028825" cy="584775"/>
          </a:xfrm>
          <a:prstGeom prst="rect">
            <a:avLst/>
          </a:prstGeom>
          <a:noFill/>
        </p:spPr>
        <p:txBody>
          <a:bodyPr wrap="square" rtlCol="0">
            <a:spAutoFit/>
          </a:bodyPr>
          <a:lstStyle/>
          <a:p>
            <a:pPr algn="ctr" rtl="1"/>
            <a:r>
              <a:rPr lang="ar-SA" sz="1600" b="1">
                <a:solidFill>
                  <a:srgbClr val="FFEBC9"/>
                </a:solidFill>
                <a:effectLst>
                  <a:outerShdw blurRad="38100" dist="38100" dir="2700000" algn="tl">
                    <a:srgbClr val="000000">
                      <a:alpha val="43137"/>
                    </a:srgbClr>
                  </a:outerShdw>
                </a:effectLst>
              </a:rPr>
              <a:t>الدرس 11 ليوم 12 سبتمبر 2026</a:t>
            </a:r>
            <a:endParaRPr lang="en" sz="1600" b="1" dirty="0">
              <a:solidFill>
                <a:srgbClr val="FFEBC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492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734174" y="128111"/>
            <a:ext cx="5457825" cy="1384995"/>
          </a:xfrm>
          <a:prstGeom prst="rect">
            <a:avLst/>
          </a:prstGeom>
          <a:noFill/>
        </p:spPr>
        <p:txBody>
          <a:bodyPr wrap="square">
            <a:spAutoFit/>
          </a:bodyPr>
          <a:lstStyle/>
          <a:p>
            <a:pPr lvl="0" algn="ctr" rtl="1">
              <a:defRPr/>
            </a:pP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lang="ar-SA" sz="2800" b="1" dirty="0">
                <a:solidFill>
                  <a:prstClr val="white"/>
                </a:solidFill>
                <a:effectLst>
                  <a:outerShdw blurRad="38100" dist="38100" dir="2700000" algn="tl">
                    <a:srgbClr val="000000"/>
                  </a:outerShdw>
                </a:effectLst>
                <a:latin typeface="Comic Sans MS" panose="030F0702030302020204" pitchFamily="66" charset="0"/>
              </a:rPr>
              <a:t>فَأَنْتُمْ تَعْرِفُونَ نِعْمَةَ رَبِّنَا يَسُوعَ الْمَسِيحِ: فَمِنْ أَجْلِكُمُ افْتَقَرَ، وَهُوَ الْغَنِيُّ لِكَيْ تَغْتَنُوا أَنْتُمْ بِفَقْرِهِ</a:t>
            </a:r>
            <a:r>
              <a:rPr lang="es-ES" sz="2800" b="1" dirty="0">
                <a:solidFill>
                  <a:prstClr val="white"/>
                </a:solidFill>
                <a:effectLst>
                  <a:outerShdw blurRad="38100" dist="38100" dir="2700000" algn="tl">
                    <a:srgbClr val="000000"/>
                  </a:outerShdw>
                </a:effectLst>
                <a:latin typeface="Comic Sans MS" panose="030F0702030302020204" pitchFamily="66" charset="0"/>
              </a:rPr>
              <a:t>"</a:t>
            </a:r>
            <a:r>
              <a:rPr lang="ar-SA" sz="2800" b="1" dirty="0">
                <a:solidFill>
                  <a:prstClr val="white"/>
                </a:solidFill>
                <a:effectLst>
                  <a:outerShdw blurRad="38100" dist="38100" dir="2700000" algn="tl">
                    <a:srgbClr val="000000"/>
                  </a:outerShdw>
                </a:effectLst>
                <a:latin typeface="Comic Sans MS" panose="030F0702030302020204" pitchFamily="66" charset="0"/>
              </a:rPr>
              <a:t>.</a:t>
            </a:r>
            <a:r>
              <a:rPr lang="es-ES" sz="2800" b="1" dirty="0">
                <a:solidFill>
                  <a:prstClr val="white"/>
                </a:solidFill>
                <a:effectLst>
                  <a:outerShdw blurRad="38100" dist="38100" dir="2700000" algn="tl">
                    <a:srgbClr val="000000"/>
                  </a:outerShdw>
                </a:effectLst>
                <a:latin typeface="Comic Sans MS" panose="030F0702030302020204" pitchFamily="66" charset="0"/>
              </a:rPr>
              <a:t> </a:t>
            </a:r>
            <a:r>
              <a:rPr lang="ar-SA" sz="1600" b="1" dirty="0">
                <a:solidFill>
                  <a:prstClr val="white"/>
                </a:solidFill>
                <a:effectLst>
                  <a:outerShdw blurRad="38100" dist="38100" dir="2700000" algn="tl">
                    <a:srgbClr val="000000"/>
                  </a:outerShdw>
                </a:effectLst>
                <a:latin typeface="Comic Sans MS" panose="030F0702030302020204" pitchFamily="66" charset="0"/>
              </a:rPr>
              <a:t>2 </a:t>
            </a:r>
            <a:r>
              <a:rPr lang="ar-SA" sz="1600" b="1" dirty="0" err="1">
                <a:solidFill>
                  <a:prstClr val="white"/>
                </a:solidFill>
                <a:effectLst>
                  <a:outerShdw blurRad="38100" dist="38100" dir="2700000" algn="tl">
                    <a:srgbClr val="000000"/>
                  </a:outerShdw>
                </a:effectLst>
                <a:latin typeface="Comic Sans MS" panose="030F0702030302020204" pitchFamily="66" charset="0"/>
              </a:rPr>
              <a:t>كورنثوس</a:t>
            </a:r>
            <a:r>
              <a:rPr lang="ar-SA" sz="1600" b="1" dirty="0">
                <a:solidFill>
                  <a:prstClr val="white"/>
                </a:solidFill>
                <a:effectLst>
                  <a:outerShdw blurRad="38100" dist="38100" dir="2700000" algn="tl">
                    <a:srgbClr val="000000"/>
                  </a:outerShdw>
                </a:effectLst>
                <a:latin typeface="Comic Sans MS" panose="030F0702030302020204" pitchFamily="66" charset="0"/>
              </a:rPr>
              <a:t> </a:t>
            </a:r>
            <a:r>
              <a:rPr lang="fr-FR" sz="1600" b="1" dirty="0">
                <a:solidFill>
                  <a:prstClr val="white"/>
                </a:solidFill>
                <a:effectLst>
                  <a:outerShdw blurRad="38100" dist="38100" dir="2700000" algn="tl">
                    <a:srgbClr val="000000"/>
                  </a:outerShdw>
                </a:effectLst>
                <a:latin typeface="Comic Sans MS" panose="030F0702030302020204" pitchFamily="66" charset="0"/>
              </a:rPr>
              <a:t>9:8</a:t>
            </a:r>
            <a:endParaRPr kumimoji="0" lang="es-ES" sz="2000" b="1" i="0"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3308721" y="2727007"/>
            <a:ext cx="4855900" cy="3913315"/>
          </a:xfrm>
          <a:prstGeom prst="rect">
            <a:avLst/>
          </a:prstGeom>
          <a:noFill/>
        </p:spPr>
        <p:txBody>
          <a:bodyPr wrap="square" rtlCol="0">
            <a:spAutoFit/>
            <a:scene3d>
              <a:camera prst="orthographicFront"/>
              <a:lightRig rig="threePt" dir="t"/>
            </a:scene3d>
            <a:sp3d extrusionH="57150">
              <a:bevelT w="38100" h="38100"/>
            </a:sp3d>
          </a:bodyPr>
          <a:lstStyle/>
          <a:p>
            <a:pPr algn="r" rtl="1">
              <a:lnSpc>
                <a:spcPct val="150000"/>
              </a:lnSpc>
            </a:pPr>
            <a:r>
              <a:rPr lang="ar-SA" sz="2400" b="1" dirty="0">
                <a:solidFill>
                  <a:srgbClr val="D94957"/>
                </a:solidFill>
              </a:rPr>
              <a:t>أصل الأمانة في التدبير</a:t>
            </a:r>
            <a:r>
              <a:rPr lang="ar-SA" sz="2000" b="1" dirty="0">
                <a:solidFill>
                  <a:srgbClr val="D94957"/>
                </a:solidFill>
              </a:rPr>
              <a:t>:</a:t>
            </a:r>
          </a:p>
          <a:p>
            <a:pPr lvl="1" algn="r" rtl="1">
              <a:lnSpc>
                <a:spcPct val="150000"/>
              </a:lnSpc>
            </a:pPr>
            <a:r>
              <a:rPr lang="ar-SA" sz="2000" b="1" dirty="0"/>
              <a:t>مثال يسوع المسيح</a:t>
            </a:r>
            <a:endParaRPr lang="ar-SA" sz="2000" dirty="0"/>
          </a:p>
          <a:p>
            <a:pPr lvl="1" algn="r" rtl="1">
              <a:lnSpc>
                <a:spcPct val="150000"/>
              </a:lnSpc>
            </a:pPr>
            <a:r>
              <a:rPr lang="ar-SA" sz="2000" b="1" dirty="0"/>
              <a:t>الاستجابة للنعمة التي نلناها</a:t>
            </a:r>
            <a:endParaRPr lang="ar-SA" sz="2000" dirty="0"/>
          </a:p>
          <a:p>
            <a:pPr algn="r" rtl="1">
              <a:lnSpc>
                <a:spcPct val="150000"/>
              </a:lnSpc>
            </a:pPr>
            <a:r>
              <a:rPr lang="ar-SA" sz="2400" b="1" dirty="0">
                <a:solidFill>
                  <a:schemeClr val="tx2"/>
                </a:solidFill>
              </a:rPr>
              <a:t>كيف نمارس الأمانة في التدبير؟</a:t>
            </a:r>
          </a:p>
          <a:p>
            <a:pPr lvl="1" algn="r" rtl="1">
              <a:lnSpc>
                <a:spcPct val="150000"/>
              </a:lnSpc>
            </a:pPr>
            <a:r>
              <a:rPr lang="ar-SA" sz="2000" b="1" dirty="0"/>
              <a:t>التخطيط السليم</a:t>
            </a:r>
            <a:endParaRPr lang="ar-SA" sz="2000" dirty="0"/>
          </a:p>
          <a:p>
            <a:pPr lvl="1" algn="r" rtl="1">
              <a:lnSpc>
                <a:spcPct val="150000"/>
              </a:lnSpc>
            </a:pPr>
            <a:r>
              <a:rPr lang="ar-SA" sz="2000" b="1" dirty="0"/>
              <a:t>الموقف الصحيح</a:t>
            </a:r>
            <a:endParaRPr lang="ar-SA" sz="2000" dirty="0"/>
          </a:p>
          <a:p>
            <a:pPr algn="r" rtl="1">
              <a:lnSpc>
                <a:spcPct val="150000"/>
              </a:lnSpc>
            </a:pPr>
            <a:r>
              <a:rPr lang="ar-SA" sz="2000" b="1" dirty="0">
                <a:solidFill>
                  <a:srgbClr val="3971D7"/>
                </a:solidFill>
              </a:rPr>
              <a:t>نتائج الأمانة في التدبير:</a:t>
            </a:r>
          </a:p>
          <a:p>
            <a:pPr lvl="1" algn="r" rtl="1">
              <a:lnSpc>
                <a:spcPct val="150000"/>
              </a:lnSpc>
            </a:pPr>
            <a:r>
              <a:rPr lang="ar-SA" sz="2000" b="1" dirty="0"/>
              <a:t>وحدة الكنيسة</a:t>
            </a:r>
            <a:endParaRPr lang="ar-SA" sz="2000" dirty="0"/>
          </a:p>
        </p:txBody>
      </p:sp>
      <p:sp>
        <p:nvSpPr>
          <p:cNvPr id="3" name="CuadroTexto 2">
            <a:extLst>
              <a:ext uri="{FF2B5EF4-FFF2-40B4-BE49-F238E27FC236}">
                <a16:creationId xmlns:a16="http://schemas.microsoft.com/office/drawing/2014/main" id="{6794C4E7-CADD-4E75-9179-F10ADB2E9A2B}"/>
              </a:ext>
            </a:extLst>
          </p:cNvPr>
          <p:cNvSpPr txBox="1"/>
          <p:nvPr/>
        </p:nvSpPr>
        <p:spPr>
          <a:xfrm>
            <a:off x="0" y="33302"/>
            <a:ext cx="12191998" cy="461665"/>
          </a:xfrm>
          <a:prstGeom prst="rect">
            <a:avLst/>
          </a:prstGeom>
          <a:noFill/>
        </p:spPr>
        <p:txBody>
          <a:bodyPr wrap="square" rtlCol="0">
            <a:spAutoFit/>
          </a:bodyPr>
          <a:lstStyle/>
          <a:p>
            <a:pPr algn="r" rtl="1">
              <a:spcBef>
                <a:spcPts val="600"/>
              </a:spcBef>
            </a:pPr>
            <a:r>
              <a:rPr lang="ar-SA" sz="2400" b="1" dirty="0"/>
              <a:t>الأمانة في التدبير </a:t>
            </a:r>
            <a:r>
              <a:rPr lang="fr-FR" sz="2400" b="1" dirty="0"/>
              <a:t>(</a:t>
            </a:r>
            <a:r>
              <a:rPr lang="fr-FR" sz="2400" b="1" dirty="0" err="1"/>
              <a:t>Stewardship</a:t>
            </a:r>
            <a:r>
              <a:rPr lang="fr-FR" sz="2400" b="1" dirty="0"/>
              <a:t>) </a:t>
            </a:r>
            <a:r>
              <a:rPr lang="ar-SA" sz="2400" b="1" dirty="0"/>
              <a:t>هي الطريقة التي يدير بها الإنسان ما وُضع في عهدته أو تحت رعايته.</a:t>
            </a:r>
            <a:r>
              <a:rPr lang="en" sz="2400" b="1" dirty="0"/>
              <a:t>.</a:t>
            </a:r>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8265472" y="2837682"/>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a:off x="8295481" y="56960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0800000">
            <a:off x="8285321" y="431080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0444672">
            <a:off x="7805627" y="3952365"/>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0800000">
            <a:off x="7792911" y="3472530"/>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0613060">
            <a:off x="7799787" y="6290029"/>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10302964">
            <a:off x="7810271" y="4904917"/>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10391604">
            <a:off x="7807395" y="5394439"/>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514965"/>
            <a:ext cx="12192000" cy="1200329"/>
          </a:xfrm>
          <a:prstGeom prst="rect">
            <a:avLst/>
          </a:prstGeom>
          <a:noFill/>
        </p:spPr>
        <p:txBody>
          <a:bodyPr wrap="square">
            <a:spAutoFit/>
          </a:bodyPr>
          <a:lstStyle/>
          <a:p>
            <a:pPr lvl="0" algn="r" rtl="1">
              <a:spcBef>
                <a:spcPts val="600"/>
              </a:spcBef>
              <a:defRPr/>
            </a:pPr>
            <a:r>
              <a:rPr lang="ar-SA" sz="2400" b="1" dirty="0"/>
              <a:t>كان أهل </a:t>
            </a:r>
            <a:r>
              <a:rPr lang="ar-SA" sz="2400" b="1" dirty="0" err="1"/>
              <a:t>كورنثوس</a:t>
            </a:r>
            <a:r>
              <a:rPr lang="ar-SA" sz="2400" b="1" dirty="0"/>
              <a:t> قد التزموا بالفعل بالمساهمة في مساعدة المؤمنين، وكان الوقت يقترب لتنفيذ هذا الالتزام عمليًا. وكانت كنائس </a:t>
            </a:r>
            <a:r>
              <a:rPr lang="ar-SA" sz="2400" b="1" dirty="0" err="1"/>
              <a:t>مكدونية</a:t>
            </a:r>
            <a:r>
              <a:rPr lang="ar-SA" sz="2400" b="1" dirty="0"/>
              <a:t> قد بدأت بالفعل في المشاركة. ولم يكن بولس مهتمًا بمقدار المال الذي سيُجمع، بقدر اهتمامه بالدافع والحماس اللذين سيشارك بهما المؤمنون في هذه الفرصة للتعبير عن استجابتهم للنعمة التي نالوها.</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589468"/>
            <a:ext cx="12191998" cy="830997"/>
          </a:xfrm>
          <a:prstGeom prst="rect">
            <a:avLst/>
          </a:prstGeom>
          <a:noFill/>
        </p:spPr>
        <p:txBody>
          <a:bodyPr wrap="square">
            <a:spAutoFit/>
          </a:bodyPr>
          <a:lstStyle/>
          <a:p>
            <a:pPr lvl="0" algn="r" rtl="1">
              <a:spcBef>
                <a:spcPts val="600"/>
              </a:spcBef>
              <a:defRPr/>
            </a:pPr>
            <a:r>
              <a:rPr lang="ar-SA" sz="2400" b="1" dirty="0"/>
              <a:t>وفي سياق رسالة بولس الثانية إلى أهل </a:t>
            </a:r>
            <a:r>
              <a:rPr lang="ar-SA" sz="2400" b="1" dirty="0" err="1"/>
              <a:t>كورنثوس</a:t>
            </a:r>
            <a:r>
              <a:rPr lang="ar-SA" sz="2400" b="1" dirty="0"/>
              <a:t>، تشير الأمانة في التدبير إلى مشروع محدد قام به الرسول بولس، وهو أن تجمع الكنائس من الأمم أموالًا لمساعدة الكنيسة في أورشليم، التي كانت تمر بظروف صعبة جدًا.</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ppt_w</p:attrName>
                                        </p:attrNameLst>
                                      </p:cBhvr>
                                      <p:tavLst>
                                        <p:tav tm="0">
                                          <p:val>
                                            <p:fltVal val="0"/>
                                          </p:val>
                                        </p:tav>
                                        <p:tav tm="100000">
                                          <p:val>
                                            <p:strVal val="#ppt_w"/>
                                          </p:val>
                                        </p:tav>
                                      </p:tavLst>
                                    </p:anim>
                                    <p:anim calcmode="lin" valueType="num">
                                      <p:cBhvr>
                                        <p:cTn id="19" dur="500" fill="hold"/>
                                        <p:tgtEl>
                                          <p:spTgt spid="45"/>
                                        </p:tgtEl>
                                        <p:attrNameLst>
                                          <p:attrName>ppt_h</p:attrName>
                                        </p:attrNameLst>
                                      </p:cBhvr>
                                      <p:tavLst>
                                        <p:tav tm="0">
                                          <p:val>
                                            <p:fltVal val="0"/>
                                          </p:val>
                                        </p:tav>
                                        <p:tav tm="100000">
                                          <p:val>
                                            <p:strVal val="#ppt_h"/>
                                          </p:val>
                                        </p:tav>
                                      </p:tavLst>
                                    </p:anim>
                                    <p:animEffect transition="in" filter="fade">
                                      <p:cBhvr>
                                        <p:cTn id="20" dur="500"/>
                                        <p:tgtEl>
                                          <p:spTgt spid="45"/>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right)">
                                      <p:cBhvr>
                                        <p:cTn id="40" dur="500"/>
                                        <p:tgtEl>
                                          <p:spTgt spid="2">
                                            <p:txEl>
                                              <p:pRg st="0" end="0"/>
                                            </p:txEl>
                                          </p:spTgt>
                                        </p:tgtEl>
                                      </p:cBhvr>
                                    </p:animEffect>
                                  </p:childTnLst>
                                </p:cTn>
                              </p:par>
                            </p:childTnLst>
                          </p:cTn>
                        </p:par>
                        <p:par>
                          <p:cTn id="41" fill="hold">
                            <p:stCondLst>
                              <p:cond delay="1000"/>
                            </p:stCondLst>
                            <p:childTnLst>
                              <p:par>
                                <p:cTn id="42" presetID="53" presetClass="entr" presetSubtype="16"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p:cTn id="44" dur="500" fill="hold"/>
                                        <p:tgtEl>
                                          <p:spTgt spid="27"/>
                                        </p:tgtEl>
                                        <p:attrNameLst>
                                          <p:attrName>ppt_w</p:attrName>
                                        </p:attrNameLst>
                                      </p:cBhvr>
                                      <p:tavLst>
                                        <p:tav tm="0">
                                          <p:val>
                                            <p:fltVal val="0"/>
                                          </p:val>
                                        </p:tav>
                                        <p:tav tm="100000">
                                          <p:val>
                                            <p:strVal val="#ppt_w"/>
                                          </p:val>
                                        </p:tav>
                                      </p:tavLst>
                                    </p:anim>
                                    <p:anim calcmode="lin" valueType="num">
                                      <p:cBhvr>
                                        <p:cTn id="45" dur="500" fill="hold"/>
                                        <p:tgtEl>
                                          <p:spTgt spid="27"/>
                                        </p:tgtEl>
                                        <p:attrNameLst>
                                          <p:attrName>ppt_h</p:attrName>
                                        </p:attrNameLst>
                                      </p:cBhvr>
                                      <p:tavLst>
                                        <p:tav tm="0">
                                          <p:val>
                                            <p:fltVal val="0"/>
                                          </p:val>
                                        </p:tav>
                                        <p:tav tm="100000">
                                          <p:val>
                                            <p:strVal val="#ppt_h"/>
                                          </p:val>
                                        </p:tav>
                                      </p:tavLst>
                                    </p:anim>
                                    <p:animEffect transition="in" filter="fade">
                                      <p:cBhvr>
                                        <p:cTn id="46" dur="500"/>
                                        <p:tgtEl>
                                          <p:spTgt spid="27"/>
                                        </p:tgtEl>
                                      </p:cBhvr>
                                    </p:animEffect>
                                  </p:childTnLst>
                                </p:cTn>
                              </p:par>
                            </p:childTnLst>
                          </p:cTn>
                        </p:par>
                        <p:par>
                          <p:cTn id="47" fill="hold">
                            <p:stCondLst>
                              <p:cond delay="1500"/>
                            </p:stCondLst>
                            <p:childTnLst>
                              <p:par>
                                <p:cTn id="48" presetID="22" presetClass="entr" presetSubtype="2" fill="hold" grpId="0" nodeType="afterEffect">
                                  <p:stCondLst>
                                    <p:cond delay="0"/>
                                  </p:stCondLst>
                                  <p:childTnLst>
                                    <p:set>
                                      <p:cBhvr>
                                        <p:cTn id="49" dur="1" fill="hold">
                                          <p:stCondLst>
                                            <p:cond delay="0"/>
                                          </p:stCondLst>
                                        </p:cTn>
                                        <p:tgtEl>
                                          <p:spTgt spid="2">
                                            <p:txEl>
                                              <p:pRg st="1" end="1"/>
                                            </p:txEl>
                                          </p:spTgt>
                                        </p:tgtEl>
                                        <p:attrNameLst>
                                          <p:attrName>style.visibility</p:attrName>
                                        </p:attrNameLst>
                                      </p:cBhvr>
                                      <p:to>
                                        <p:strVal val="visible"/>
                                      </p:to>
                                    </p:set>
                                    <p:animEffect transition="in" filter="wipe(right)">
                                      <p:cBhvr>
                                        <p:cTn id="50" dur="500"/>
                                        <p:tgtEl>
                                          <p:spTgt spid="2">
                                            <p:txEl>
                                              <p:pRg st="1" end="1"/>
                                            </p:txEl>
                                          </p:spTgt>
                                        </p:tgtEl>
                                      </p:cBhvr>
                                    </p:animEffect>
                                  </p:childTnLst>
                                </p:cTn>
                              </p:par>
                            </p:childTnLst>
                          </p:cTn>
                        </p:par>
                        <p:par>
                          <p:cTn id="51" fill="hold">
                            <p:stCondLst>
                              <p:cond delay="2000"/>
                            </p:stCondLst>
                            <p:childTnLst>
                              <p:par>
                                <p:cTn id="52" presetID="53" presetClass="entr" presetSubtype="16"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2500"/>
                            </p:stCondLst>
                            <p:childTnLst>
                              <p:par>
                                <p:cTn id="58" presetID="22" presetClass="entr" presetSubtype="2"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righ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500" fill="hold"/>
                                        <p:tgtEl>
                                          <p:spTgt spid="19"/>
                                        </p:tgtEl>
                                        <p:attrNameLst>
                                          <p:attrName>ppt_w</p:attrName>
                                        </p:attrNameLst>
                                      </p:cBhvr>
                                      <p:tavLst>
                                        <p:tav tm="0">
                                          <p:val>
                                            <p:fltVal val="0"/>
                                          </p:val>
                                        </p:tav>
                                        <p:tav tm="100000">
                                          <p:val>
                                            <p:strVal val="#ppt_w"/>
                                          </p:val>
                                        </p:tav>
                                      </p:tavLst>
                                    </p:anim>
                                    <p:anim calcmode="lin" valueType="num">
                                      <p:cBhvr>
                                        <p:cTn id="66" dur="500" fill="hold"/>
                                        <p:tgtEl>
                                          <p:spTgt spid="19"/>
                                        </p:tgtEl>
                                        <p:attrNameLst>
                                          <p:attrName>ppt_h</p:attrName>
                                        </p:attrNameLst>
                                      </p:cBhvr>
                                      <p:tavLst>
                                        <p:tav tm="0">
                                          <p:val>
                                            <p:fltVal val="0"/>
                                          </p:val>
                                        </p:tav>
                                        <p:tav tm="100000">
                                          <p:val>
                                            <p:strVal val="#ppt_h"/>
                                          </p:val>
                                        </p:tav>
                                      </p:tavLst>
                                    </p:anim>
                                    <p:animEffect transition="in" filter="fade">
                                      <p:cBhvr>
                                        <p:cTn id="67" dur="500"/>
                                        <p:tgtEl>
                                          <p:spTgt spid="19"/>
                                        </p:tgtEl>
                                      </p:cBhvr>
                                    </p:animEffect>
                                  </p:childTnLst>
                                </p:cTn>
                              </p:par>
                            </p:childTnLst>
                          </p:cTn>
                        </p:par>
                        <p:par>
                          <p:cTn id="68" fill="hold">
                            <p:stCondLst>
                              <p:cond delay="500"/>
                            </p:stCondLst>
                            <p:childTnLst>
                              <p:par>
                                <p:cTn id="69" presetID="22" presetClass="entr" presetSubtype="2" fill="hold" grpId="0" nodeType="afterEffect">
                                  <p:stCondLst>
                                    <p:cond delay="0"/>
                                  </p:stCondLst>
                                  <p:childTnLst>
                                    <p:set>
                                      <p:cBhvr>
                                        <p:cTn id="70" dur="1" fill="hold">
                                          <p:stCondLst>
                                            <p:cond delay="0"/>
                                          </p:stCondLst>
                                        </p:cTn>
                                        <p:tgtEl>
                                          <p:spTgt spid="2">
                                            <p:txEl>
                                              <p:pRg st="3" end="3"/>
                                            </p:txEl>
                                          </p:spTgt>
                                        </p:tgtEl>
                                        <p:attrNameLst>
                                          <p:attrName>style.visibility</p:attrName>
                                        </p:attrNameLst>
                                      </p:cBhvr>
                                      <p:to>
                                        <p:strVal val="visible"/>
                                      </p:to>
                                    </p:set>
                                    <p:animEffect transition="in" filter="wipe(right)">
                                      <p:cBhvr>
                                        <p:cTn id="71" dur="500"/>
                                        <p:tgtEl>
                                          <p:spTgt spid="2">
                                            <p:txEl>
                                              <p:pRg st="3" end="3"/>
                                            </p:txEl>
                                          </p:spTgt>
                                        </p:tgtEl>
                                      </p:cBhvr>
                                    </p:animEffect>
                                  </p:childTnLst>
                                </p:cTn>
                              </p:par>
                            </p:childTnLst>
                          </p:cTn>
                        </p:par>
                        <p:par>
                          <p:cTn id="72" fill="hold">
                            <p:stCondLst>
                              <p:cond delay="1000"/>
                            </p:stCondLst>
                            <p:childTnLst>
                              <p:par>
                                <p:cTn id="73" presetID="53" presetClass="entr" presetSubtype="16"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childTnLst>
                                </p:cTn>
                              </p:par>
                            </p:childTnLst>
                          </p:cTn>
                        </p:par>
                        <p:par>
                          <p:cTn id="78" fill="hold">
                            <p:stCondLst>
                              <p:cond delay="1500"/>
                            </p:stCondLst>
                            <p:childTnLst>
                              <p:par>
                                <p:cTn id="79" presetID="22" presetClass="entr" presetSubtype="2"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right)">
                                      <p:cBhvr>
                                        <p:cTn id="81" dur="500"/>
                                        <p:tgtEl>
                                          <p:spTgt spid="2">
                                            <p:txEl>
                                              <p:pRg st="4" end="4"/>
                                            </p:txEl>
                                          </p:spTgt>
                                        </p:tgtEl>
                                      </p:cBhvr>
                                    </p:animEffect>
                                  </p:childTnLst>
                                </p:cTn>
                              </p:par>
                            </p:childTnLst>
                          </p:cTn>
                        </p:par>
                        <p:par>
                          <p:cTn id="82" fill="hold">
                            <p:stCondLst>
                              <p:cond delay="2000"/>
                            </p:stCondLst>
                            <p:childTnLst>
                              <p:par>
                                <p:cTn id="83" presetID="53" presetClass="entr" presetSubtype="16"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par>
                          <p:cTn id="88" fill="hold">
                            <p:stCondLst>
                              <p:cond delay="2500"/>
                            </p:stCondLst>
                            <p:childTnLst>
                              <p:par>
                                <p:cTn id="89" presetID="22" presetClass="entr" presetSubtype="2" fill="hold" grpId="0" nodeType="afterEffect">
                                  <p:stCondLst>
                                    <p:cond delay="0"/>
                                  </p:stCondLst>
                                  <p:childTnLst>
                                    <p:set>
                                      <p:cBhvr>
                                        <p:cTn id="90" dur="1" fill="hold">
                                          <p:stCondLst>
                                            <p:cond delay="0"/>
                                          </p:stCondLst>
                                        </p:cTn>
                                        <p:tgtEl>
                                          <p:spTgt spid="2">
                                            <p:txEl>
                                              <p:pRg st="5" end="5"/>
                                            </p:txEl>
                                          </p:spTgt>
                                        </p:tgtEl>
                                        <p:attrNameLst>
                                          <p:attrName>style.visibility</p:attrName>
                                        </p:attrNameLst>
                                      </p:cBhvr>
                                      <p:to>
                                        <p:strVal val="visible"/>
                                      </p:to>
                                    </p:set>
                                    <p:animEffect transition="in" filter="wipe(right)">
                                      <p:cBhvr>
                                        <p:cTn id="91" dur="500"/>
                                        <p:tgtEl>
                                          <p:spTgt spid="2">
                                            <p:txEl>
                                              <p:pRg st="5" end="5"/>
                                            </p:txEl>
                                          </p:spTgt>
                                        </p:tgtEl>
                                      </p:cBhvr>
                                    </p:animEffect>
                                  </p:childTnLst>
                                </p:cTn>
                              </p:par>
                            </p:childTnLst>
                          </p:cTn>
                        </p:par>
                      </p:childTnLst>
                    </p:cTn>
                  </p:par>
                  <p:par>
                    <p:cTn id="92" fill="hold">
                      <p:stCondLst>
                        <p:cond delay="indefinite"/>
                      </p:stCondLst>
                      <p:childTnLst>
                        <p:par>
                          <p:cTn id="93" fill="hold">
                            <p:stCondLst>
                              <p:cond delay="0"/>
                            </p:stCondLst>
                            <p:childTnLst>
                              <p:par>
                                <p:cTn id="94" presetID="53" presetClass="entr" presetSubtype="16" fill="hold" nodeType="click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animEffect transition="in" filter="fade">
                                      <p:cBhvr>
                                        <p:cTn id="98" dur="500"/>
                                        <p:tgtEl>
                                          <p:spTgt spid="17"/>
                                        </p:tgtEl>
                                      </p:cBhvr>
                                    </p:animEffect>
                                  </p:childTnLst>
                                </p:cTn>
                              </p:par>
                            </p:childTnLst>
                          </p:cTn>
                        </p:par>
                        <p:par>
                          <p:cTn id="99" fill="hold">
                            <p:stCondLst>
                              <p:cond delay="500"/>
                            </p:stCondLst>
                            <p:childTnLst>
                              <p:par>
                                <p:cTn id="100" presetID="22" presetClass="entr" presetSubtype="2"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right)">
                                      <p:cBhvr>
                                        <p:cTn id="102" dur="500"/>
                                        <p:tgtEl>
                                          <p:spTgt spid="2">
                                            <p:txEl>
                                              <p:pRg st="6" end="6"/>
                                            </p:txEl>
                                          </p:spTgt>
                                        </p:tgtEl>
                                      </p:cBhvr>
                                    </p:animEffect>
                                  </p:childTnLst>
                                </p:cTn>
                              </p:par>
                            </p:childTnLst>
                          </p:cTn>
                        </p:par>
                        <p:par>
                          <p:cTn id="103" fill="hold">
                            <p:stCondLst>
                              <p:cond delay="1000"/>
                            </p:stCondLst>
                            <p:childTnLst>
                              <p:par>
                                <p:cTn id="104" presetID="53" presetClass="entr" presetSubtype="16" fill="hold"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childTnLst>
                          </p:cTn>
                        </p:par>
                        <p:par>
                          <p:cTn id="109" fill="hold">
                            <p:stCondLst>
                              <p:cond delay="1500"/>
                            </p:stCondLst>
                            <p:childTnLst>
                              <p:par>
                                <p:cTn id="110" presetID="22" presetClass="entr" presetSubtype="2" fill="hold" grpId="0" nodeType="afterEffect">
                                  <p:stCondLst>
                                    <p:cond delay="0"/>
                                  </p:stCondLst>
                                  <p:childTnLst>
                                    <p:set>
                                      <p:cBhvr>
                                        <p:cTn id="111" dur="1" fill="hold">
                                          <p:stCondLst>
                                            <p:cond delay="0"/>
                                          </p:stCondLst>
                                        </p:cTn>
                                        <p:tgtEl>
                                          <p:spTgt spid="2">
                                            <p:txEl>
                                              <p:pRg st="7" end="7"/>
                                            </p:txEl>
                                          </p:spTgt>
                                        </p:tgtEl>
                                        <p:attrNameLst>
                                          <p:attrName>style.visibility</p:attrName>
                                        </p:attrNameLst>
                                      </p:cBhvr>
                                      <p:to>
                                        <p:strVal val="visible"/>
                                      </p:to>
                                    </p:set>
                                    <p:animEffect transition="in" filter="wipe(right)">
                                      <p:cBhvr>
                                        <p:cTn id="11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616097" y="2420071"/>
            <a:ext cx="12191999" cy="2017858"/>
          </a:xfrm>
          <a:prstGeom prst="rect">
            <a:avLst/>
          </a:prstGeom>
          <a:noFill/>
        </p:spPr>
        <p:txBody>
          <a:bodyPr wrap="square" numCol="1">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defPPr>
              <a:defRPr lang="es-ES"/>
            </a:defPPr>
            <a:lvl1pPr algn="ctr">
              <a:defRPr sz="6000" b="1">
                <a:ln w="15875">
                  <a:noFill/>
                  <a:prstDash val="solid"/>
                </a:ln>
                <a:solidFill>
                  <a:schemeClr val="accent3">
                    <a:lumMod val="75000"/>
                  </a:schemeClr>
                </a:solidFill>
                <a:effectLst>
                  <a:outerShdw dist="38100" dir="2700000" algn="bl" rotWithShape="0">
                    <a:srgbClr val="00DA9C"/>
                  </a:outerShdw>
                </a:effectLst>
              </a:defRPr>
            </a:lvl1pPr>
          </a:lstStyle>
          <a:p>
            <a:pPr rtl="1"/>
            <a:r>
              <a:rPr lang="ar-SA" dirty="0"/>
              <a:t>أصل الأمانة في التدبير</a:t>
            </a:r>
            <a:endParaRPr lang="en" dirty="0"/>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6398125" y="34173"/>
            <a:ext cx="57239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rtl="1"/>
            <a:r>
              <a:rPr lang="ar-SA" sz="4400" b="1">
                <a:ln/>
                <a:solidFill>
                  <a:schemeClr val="accent5"/>
                </a:solidFill>
              </a:rPr>
              <a:t>مثال يسوع</a:t>
            </a:r>
            <a:endParaRPr lang="en" sz="4400" b="1" dirty="0">
              <a:ln/>
              <a:solidFill>
                <a:schemeClr val="accent5"/>
              </a:solidFill>
            </a:endParaRPr>
          </a:p>
        </p:txBody>
      </p:sp>
      <p:sp>
        <p:nvSpPr>
          <p:cNvPr id="5" name="CuadroTexto 4">
            <a:extLst>
              <a:ext uri="{FF2B5EF4-FFF2-40B4-BE49-F238E27FC236}">
                <a16:creationId xmlns:a16="http://schemas.microsoft.com/office/drawing/2014/main" id="{622EC8D6-0F26-3262-4FE3-162A25F19036}"/>
              </a:ext>
            </a:extLst>
          </p:cNvPr>
          <p:cNvSpPr txBox="1"/>
          <p:nvPr/>
        </p:nvSpPr>
        <p:spPr>
          <a:xfrm>
            <a:off x="6663760" y="847274"/>
            <a:ext cx="5267325" cy="954107"/>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rtl="1"/>
            <a:r>
              <a:rPr lang="en" sz="2000" b="1" dirty="0">
                <a:effectLst>
                  <a:outerShdw blurRad="38100" dist="38100" dir="2700000" algn="tl">
                    <a:srgbClr val="000000">
                      <a:alpha val="43137"/>
                    </a:srgbClr>
                  </a:outerShdw>
                </a:effectLst>
                <a:latin typeface="Comic Sans MS" panose="030F0702030302020204" pitchFamily="66" charset="0"/>
              </a:rPr>
              <a:t>“</a:t>
            </a:r>
            <a:r>
              <a:rPr lang="ar-SA" sz="2000" dirty="0"/>
              <a:t>فَأَنْتُمْ تَعْرِفُونَ نِعْمَةَ رَبِّنَا يَسُوعَ الْمَسِيحِ: فَمِنْ أَجْلِكُمُ افْتَقَرَ، وَهُوَ الْغَنِيُّ لِكَيْ تَغْتَنُوا أَنْتُمْ بِفَقْرِهِ</a:t>
            </a:r>
            <a:r>
              <a:rPr lang="en" sz="2000" b="1" dirty="0">
                <a:effectLst>
                  <a:outerShdw blurRad="38100" dist="38100" dir="2700000" algn="tl">
                    <a:srgbClr val="000000">
                      <a:alpha val="43137"/>
                    </a:srgbClr>
                  </a:outerShdw>
                </a:effectLst>
                <a:latin typeface="Comic Sans MS" panose="030F0702030302020204" pitchFamily="66" charset="0"/>
              </a:rPr>
              <a:t>.”</a:t>
            </a:r>
          </a:p>
          <a:p>
            <a:pPr algn="ctr" rtl="1"/>
            <a:r>
              <a:rPr lang="ar-SA" sz="1600" b="1" dirty="0">
                <a:effectLst>
                  <a:outerShdw blurRad="38100" dist="38100" dir="2700000" algn="tl">
                    <a:srgbClr val="000000">
                      <a:alpha val="43137"/>
                    </a:srgbClr>
                  </a:outerShdw>
                </a:effectLst>
                <a:latin typeface="Comic Sans MS" panose="030F0702030302020204" pitchFamily="66" charset="0"/>
              </a:rPr>
              <a:t>2 </a:t>
            </a:r>
            <a:r>
              <a:rPr lang="ar-SA" sz="1600" b="1" dirty="0" err="1">
                <a:effectLst>
                  <a:outerShdw blurRad="38100" dist="38100" dir="2700000" algn="tl">
                    <a:srgbClr val="000000">
                      <a:alpha val="43137"/>
                    </a:srgbClr>
                  </a:outerShdw>
                </a:effectLst>
                <a:latin typeface="Comic Sans MS" panose="030F0702030302020204" pitchFamily="66" charset="0"/>
              </a:rPr>
              <a:t>كورنثوس</a:t>
            </a:r>
            <a:r>
              <a:rPr lang="ar-SA" sz="1600" b="1" dirty="0">
                <a:effectLst>
                  <a:outerShdw blurRad="38100" dist="38100" dir="2700000" algn="tl">
                    <a:srgbClr val="000000">
                      <a:alpha val="43137"/>
                    </a:srgbClr>
                  </a:outerShdw>
                </a:effectLst>
                <a:latin typeface="Comic Sans MS" panose="030F0702030302020204" pitchFamily="66" charset="0"/>
              </a:rPr>
              <a:t> </a:t>
            </a:r>
            <a:r>
              <a:rPr lang="fr-FR" sz="1600" b="1" dirty="0">
                <a:effectLst>
                  <a:outerShdw blurRad="38100" dist="38100" dir="2700000" algn="tl">
                    <a:srgbClr val="000000">
                      <a:alpha val="43137"/>
                    </a:srgbClr>
                  </a:outerShdw>
                </a:effectLst>
                <a:latin typeface="Comic Sans MS" panose="030F0702030302020204" pitchFamily="66" charset="0"/>
              </a:rPr>
              <a:t>(9:8</a:t>
            </a:r>
            <a:r>
              <a:rPr lang="en" sz="1600" b="1" dirty="0">
                <a:effectLst>
                  <a:outerShdw blurRad="38100" dist="38100" dir="2700000" algn="tl">
                    <a:srgbClr val="000000">
                      <a:alpha val="43137"/>
                    </a:srgbClr>
                  </a:outerShdw>
                </a:effectLst>
                <a:latin typeface="Comic Sans MS" panose="030F0702030302020204" pitchFamily="66" charset="0"/>
              </a:rPr>
              <a:t>)</a:t>
            </a:r>
          </a:p>
        </p:txBody>
      </p:sp>
      <p:sp>
        <p:nvSpPr>
          <p:cNvPr id="6" name="CuadroTexto 5">
            <a:extLst>
              <a:ext uri="{FF2B5EF4-FFF2-40B4-BE49-F238E27FC236}">
                <a16:creationId xmlns:a16="http://schemas.microsoft.com/office/drawing/2014/main" id="{52031096-49C0-EA19-367C-27B22ADA3369}"/>
              </a:ext>
            </a:extLst>
          </p:cNvPr>
          <p:cNvSpPr txBox="1"/>
          <p:nvPr/>
        </p:nvSpPr>
        <p:spPr>
          <a:xfrm>
            <a:off x="6219825" y="2080256"/>
            <a:ext cx="5972175" cy="461665"/>
          </a:xfrm>
          <a:prstGeom prst="rect">
            <a:avLst/>
          </a:prstGeom>
          <a:noFill/>
        </p:spPr>
        <p:txBody>
          <a:bodyPr wrap="square" rtlCol="0">
            <a:spAutoFit/>
          </a:bodyPr>
          <a:lstStyle/>
          <a:p>
            <a:pPr algn="r" rtl="1">
              <a:spcBef>
                <a:spcPts val="600"/>
              </a:spcBef>
            </a:pPr>
            <a:r>
              <a:rPr lang="ar-SA" sz="2400" b="1" dirty="0"/>
              <a:t>ما هي العلاقة بين نعمة الله وكرمه؟ (2 </a:t>
            </a:r>
            <a:r>
              <a:rPr lang="ar-SA" sz="2400" b="1" dirty="0" err="1"/>
              <a:t>كورنثوس</a:t>
            </a:r>
            <a:r>
              <a:rPr lang="ar-SA" sz="2400" b="1" dirty="0"/>
              <a:t> </a:t>
            </a:r>
            <a:r>
              <a:rPr lang="fr-FR" sz="2400" b="1" dirty="0"/>
              <a:t>1:8</a:t>
            </a:r>
            <a:r>
              <a:rPr lang="ar-SA" sz="2400" b="1" dirty="0"/>
              <a:t>-2)</a:t>
            </a:r>
            <a:endParaRPr lang="en" sz="2400" b="1" dirty="0"/>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2570906527"/>
              </p:ext>
            </p:extLst>
          </p:nvPr>
        </p:nvGraphicFramePr>
        <p:xfrm>
          <a:off x="8513" y="117226"/>
          <a:ext cx="6106693"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6179051" y="3724422"/>
            <a:ext cx="3616226" cy="1569660"/>
          </a:xfrm>
          <a:prstGeom prst="rect">
            <a:avLst/>
          </a:prstGeom>
          <a:noFill/>
        </p:spPr>
        <p:txBody>
          <a:bodyPr wrap="square" rtlCol="0">
            <a:spAutoFit/>
          </a:bodyPr>
          <a:lstStyle/>
          <a:p>
            <a:pPr algn="r" rtl="1">
              <a:spcBef>
                <a:spcPts val="600"/>
              </a:spcBef>
            </a:pPr>
            <a:r>
              <a:rPr lang="ar-SA" sz="2400" b="1" dirty="0"/>
              <a:t>وقد فعل المسيح كل ذلك بدافع المحبة لنا!</a:t>
            </a:r>
            <a:br>
              <a:rPr lang="ar-SA" sz="2400" dirty="0"/>
            </a:br>
            <a:r>
              <a:rPr lang="ar-SA" sz="2400" dirty="0"/>
              <a:t>(يوحنا </a:t>
            </a:r>
            <a:r>
              <a:rPr lang="fr-FR" sz="2400" dirty="0"/>
              <a:t>13:15</a:t>
            </a:r>
            <a:r>
              <a:rPr lang="ar-SA" sz="2400" dirty="0"/>
              <a:t>؛ أفسس </a:t>
            </a:r>
            <a:r>
              <a:rPr lang="fr-FR" sz="2400" dirty="0"/>
              <a:t>2:5</a:t>
            </a:r>
            <a:r>
              <a:rPr lang="ar-SA" sz="2400" dirty="0"/>
              <a:t>؛ </a:t>
            </a:r>
            <a:r>
              <a:rPr lang="ar-SA" sz="2400" dirty="0" err="1"/>
              <a:t>غلاطية</a:t>
            </a:r>
            <a:r>
              <a:rPr lang="ar-SA" sz="2400" dirty="0"/>
              <a:t> </a:t>
            </a:r>
            <a:r>
              <a:rPr lang="fr-FR" sz="2400" dirty="0"/>
              <a:t>20:2</a:t>
            </a:r>
            <a:r>
              <a:rPr lang="ar-SA" sz="2400" dirty="0"/>
              <a:t>؛ 1 يوحنا </a:t>
            </a:r>
            <a:r>
              <a:rPr lang="fr-FR" sz="2400" dirty="0"/>
              <a:t>16:3</a:t>
            </a:r>
            <a:r>
              <a:rPr lang="ar-SA" sz="2400" dirty="0"/>
              <a:t>).</a:t>
            </a:r>
            <a:endParaRPr lang="en" sz="2400" b="1" dirty="0"/>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014351" y="4128235"/>
            <a:ext cx="2046714" cy="2534290"/>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6096000" y="2717673"/>
            <a:ext cx="6096000" cy="830997"/>
          </a:xfrm>
          <a:prstGeom prst="rect">
            <a:avLst/>
          </a:prstGeom>
          <a:noFill/>
        </p:spPr>
        <p:txBody>
          <a:bodyPr wrap="square">
            <a:spAutoFit/>
          </a:bodyPr>
          <a:lstStyle/>
          <a:p>
            <a:pPr lvl="0" algn="r" rtl="1">
              <a:spcBef>
                <a:spcPts val="600"/>
              </a:spcBef>
              <a:defRPr/>
            </a:pPr>
            <a:r>
              <a:rPr lang="ar-SA" sz="2400" b="1" dirty="0">
                <a:solidFill>
                  <a:prstClr val="black"/>
                </a:solidFill>
              </a:rPr>
              <a:t>أعطى الله نعمته لكنائس مقدونيا، و"امتلأت بالسخاء الغني" (2 كورنثوس </a:t>
            </a:r>
            <a:r>
              <a:rPr lang="fr-FR" sz="2400" b="1" dirty="0">
                <a:solidFill>
                  <a:prstClr val="black"/>
                </a:solidFill>
              </a:rPr>
              <a:t>  2:8</a:t>
            </a:r>
            <a:r>
              <a:rPr lang="ar-SA" sz="2400" b="1" dirty="0">
                <a:solidFill>
                  <a:prstClr val="black"/>
                </a:solidFill>
              </a:rPr>
              <a:t>وهذه هي نعمة يسوع لهم، ولنا:</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1C3C5DDD-6B2F-9B89-E5EB-7863B8337C75}"/>
              </a:ext>
            </a:extLst>
          </p:cNvPr>
          <p:cNvSpPr txBox="1"/>
          <p:nvPr/>
        </p:nvSpPr>
        <p:spPr>
          <a:xfrm>
            <a:off x="6324756" y="5469835"/>
            <a:ext cx="3470522" cy="1277273"/>
          </a:xfrm>
          <a:prstGeom prst="rect">
            <a:avLst/>
          </a:prstGeom>
          <a:noFill/>
        </p:spPr>
        <p:txBody>
          <a:bodyPr wrap="square">
            <a:spAutoFit/>
          </a:bodyPr>
          <a:lstStyle/>
          <a:p>
            <a:pPr lvl="0" algn="r" rtl="1">
              <a:spcBef>
                <a:spcPts val="600"/>
              </a:spcBef>
              <a:defRPr/>
            </a:pPr>
            <a:r>
              <a:rPr lang="ar-SA" sz="2400" b="1" dirty="0"/>
              <a:t>كيف سنستجيب لنعمة يسوع؟</a:t>
            </a:r>
            <a:br>
              <a:rPr lang="ar-SA" sz="2400" dirty="0"/>
            </a:br>
            <a:r>
              <a:rPr lang="ar-SA" sz="2400" dirty="0"/>
              <a:t>«مَجَّانًا أَخَذْتُمْ، مَجَّانًا أَعْطُوا»</a:t>
            </a:r>
            <a:endParaRPr lang="fr-FR" sz="2400" dirty="0"/>
          </a:p>
          <a:p>
            <a:pPr lvl="0" algn="r" rtl="1">
              <a:spcBef>
                <a:spcPts val="600"/>
              </a:spcBef>
              <a:defRPr/>
            </a:pPr>
            <a:r>
              <a:rPr lang="ar-SA" sz="2400" dirty="0"/>
              <a:t> (متى </a:t>
            </a:r>
            <a:r>
              <a:rPr lang="fr-FR" sz="2400" dirty="0"/>
              <a:t>8:10</a:t>
            </a:r>
            <a:r>
              <a:rPr lang="ar-SA" sz="2400" dirty="0"/>
              <a:t>).</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righ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3"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09FCE707-76DE-4D09-B071-CD56993B003F}"/>
                                            </p:graphicEl>
                                          </p:spTgt>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8"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3AA6B53D-B1B5-4D39-9629-75257A64B8BB}"/>
                                            </p:graphicEl>
                                          </p:spTgt>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right)">
                                      <p:cBhvr>
                                        <p:cTn id="44" dur="500"/>
                                        <p:tgtEl>
                                          <p:spTgt spid="2">
                                            <p:graphicEl>
                                              <a:dgm id="{BBE06E7A-DDD3-4F36-8819-08FB22895CC1}"/>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9"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273DDC57-1894-480B-BEF0-FDD73BB2EA10}"/>
                                            </p:graphic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4"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5"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6" dur="500"/>
                                        <p:tgtEl>
                                          <p:spTgt spid="2">
                                            <p:graphicEl>
                                              <a:dgm id="{DE5775C4-4F13-4EB9-9BDF-AB2D28D0AC5B}"/>
                                            </p:graphicEl>
                                          </p:spTgt>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right)">
                                      <p:cBhvr>
                                        <p:cTn id="60" dur="500"/>
                                        <p:tgtEl>
                                          <p:spTgt spid="2">
                                            <p:graphicEl>
                                              <a:dgm id="{11042206-B074-4977-88F9-59CE2DAED0B5}"/>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5"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B2C7A729-925A-445A-8038-0BA3E54EAA42}"/>
                                            </p:graphicEl>
                                          </p:spTgt>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70"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5331F055-AF37-4291-9EA9-154CC7358610}"/>
                                            </p:graphicEl>
                                          </p:spTgt>
                                        </p:tgtEl>
                                      </p:cBhvr>
                                    </p:animEffect>
                                  </p:childTnLst>
                                </p:cTn>
                              </p:par>
                            </p:childTnLst>
                          </p:cTn>
                        </p:par>
                        <p:par>
                          <p:cTn id="73" fill="hold">
                            <p:stCondLst>
                              <p:cond delay="500"/>
                            </p:stCondLst>
                            <p:childTnLst>
                              <p:par>
                                <p:cTn id="74" presetID="22" presetClass="entr" presetSubtype="2" fill="hold" grpId="0" nodeType="afterEffect">
                                  <p:stCondLst>
                                    <p:cond delay="0"/>
                                  </p:stCondLst>
                                  <p:childTnLst>
                                    <p:set>
                                      <p:cBhvr>
                                        <p:cTn id="75"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right)">
                                      <p:cBhvr>
                                        <p:cTn id="76" dur="500"/>
                                        <p:tgtEl>
                                          <p:spTgt spid="2">
                                            <p:graphicEl>
                                              <a:dgm id="{ED077C34-1666-4473-B481-C5A0168C1B88}"/>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81"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2"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3" dur="500"/>
                                        <p:tgtEl>
                                          <p:spTgt spid="2">
                                            <p:graphicEl>
                                              <a:dgm id="{3FF2AD96-9E48-454A-97CA-80924C894711}"/>
                                            </p:graphicEl>
                                          </p:spTgt>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6"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7"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8" dur="500"/>
                                        <p:tgtEl>
                                          <p:spTgt spid="2">
                                            <p:graphicEl>
                                              <a:dgm id="{E50E2C50-450C-43D9-B27C-5AD2597AE68D}"/>
                                            </p:graphicEl>
                                          </p:spTgt>
                                        </p:tgtEl>
                                      </p:cBhvr>
                                    </p:animEffect>
                                  </p:childTnLst>
                                </p:cTn>
                              </p:par>
                            </p:childTnLst>
                          </p:cTn>
                        </p:par>
                        <p:par>
                          <p:cTn id="89" fill="hold">
                            <p:stCondLst>
                              <p:cond delay="500"/>
                            </p:stCondLst>
                            <p:childTnLst>
                              <p:par>
                                <p:cTn id="90" presetID="22" presetClass="entr" presetSubtype="2" fill="hold" grpId="0" nodeType="afterEffect">
                                  <p:stCondLst>
                                    <p:cond delay="0"/>
                                  </p:stCondLst>
                                  <p:childTnLst>
                                    <p:set>
                                      <p:cBhvr>
                                        <p:cTn id="91"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right)">
                                      <p:cBhvr>
                                        <p:cTn id="92" dur="500"/>
                                        <p:tgtEl>
                                          <p:spTgt spid="2">
                                            <p:graphicEl>
                                              <a:dgm id="{D4718055-EED4-4829-B5DD-BB9AB2CDA326}"/>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7"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8"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9" dur="500"/>
                                        <p:tgtEl>
                                          <p:spTgt spid="2">
                                            <p:graphicEl>
                                              <a:dgm id="{AE1720A2-C0B7-44B7-B89E-2EA0A8B8EC04}"/>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2"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3"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4" dur="500"/>
                                        <p:tgtEl>
                                          <p:spTgt spid="2">
                                            <p:graphicEl>
                                              <a:dgm id="{F5075BE2-29AB-4AED-B957-73376CB6337A}"/>
                                            </p:graphicEl>
                                          </p:spTgt>
                                        </p:tgtEl>
                                      </p:cBhvr>
                                    </p:animEffect>
                                  </p:childTnLst>
                                </p:cTn>
                              </p:par>
                            </p:childTnLst>
                          </p:cTn>
                        </p:par>
                        <p:par>
                          <p:cTn id="105" fill="hold">
                            <p:stCondLst>
                              <p:cond delay="500"/>
                            </p:stCondLst>
                            <p:childTnLst>
                              <p:par>
                                <p:cTn id="106" presetID="22" presetClass="entr" presetSubtype="2" fill="hold" grpId="0" nodeType="afterEffect">
                                  <p:stCondLst>
                                    <p:cond delay="0"/>
                                  </p:stCondLst>
                                  <p:childTnLst>
                                    <p:set>
                                      <p:cBhvr>
                                        <p:cTn id="107"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right)">
                                      <p:cBhvr>
                                        <p:cTn id="108" dur="500"/>
                                        <p:tgtEl>
                                          <p:spTgt spid="2">
                                            <p:graphicEl>
                                              <a:dgm id="{9DDC2141-8048-42FC-94EE-CE73F622E7AD}"/>
                                            </p:graphic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1" presetClass="entr" presetSubtype="1" fill="hold" nodeType="clickEffect">
                                  <p:stCondLst>
                                    <p:cond delay="0"/>
                                  </p:stCondLst>
                                  <p:childTnLst>
                                    <p:set>
                                      <p:cBhvr>
                                        <p:cTn id="112" dur="1" fill="hold">
                                          <p:stCondLst>
                                            <p:cond delay="0"/>
                                          </p:stCondLst>
                                        </p:cTn>
                                        <p:tgtEl>
                                          <p:spTgt spid="8"/>
                                        </p:tgtEl>
                                        <p:attrNameLst>
                                          <p:attrName>style.visibility</p:attrName>
                                        </p:attrNameLst>
                                      </p:cBhvr>
                                      <p:to>
                                        <p:strVal val="visible"/>
                                      </p:to>
                                    </p:set>
                                    <p:animEffect transition="in" filter="wheel(1)">
                                      <p:cBhvr>
                                        <p:cTn id="113" dur="500"/>
                                        <p:tgtEl>
                                          <p:spTgt spid="8"/>
                                        </p:tgtEl>
                                      </p:cBhvr>
                                    </p:animEffect>
                                  </p:childTnLst>
                                </p:cTn>
                              </p:par>
                            </p:childTnLst>
                          </p:cTn>
                        </p:par>
                        <p:par>
                          <p:cTn id="114" fill="hold">
                            <p:stCondLst>
                              <p:cond delay="500"/>
                            </p:stCondLst>
                            <p:childTnLst>
                              <p:par>
                                <p:cTn id="115" presetID="22" presetClass="entr" presetSubtype="2" fill="hold" grpId="0" nodeType="after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wipe(right)">
                                      <p:cBhvr>
                                        <p:cTn id="117" dur="500"/>
                                        <p:tgtEl>
                                          <p:spTgt spid="9"/>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2" fill="hold" grpId="0"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wipe(right)">
                                      <p:cBhvr>
                                        <p:cTn id="1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9"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590" y="1893292"/>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43180"/>
            <a:ext cx="12192000" cy="830997"/>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400" b="1">
                <a:ln/>
                <a:solidFill>
                  <a:schemeClr val="accent3"/>
                </a:solidFill>
              </a:defRPr>
            </a:lvl1pPr>
          </a:lstStyle>
          <a:p>
            <a:pPr rtl="1"/>
            <a:r>
              <a:rPr lang="ar-SA" sz="4800" dirty="0"/>
              <a:t>الاستجابة للنعمة </a:t>
            </a:r>
            <a:r>
              <a:rPr lang="ar-SA" sz="4800"/>
              <a:t>التي نلناها</a:t>
            </a:r>
            <a:endParaRPr lang="ar-SA" sz="4800" dirty="0"/>
          </a:p>
        </p:txBody>
      </p:sp>
      <p:sp>
        <p:nvSpPr>
          <p:cNvPr id="5" name="CuadroTexto 4">
            <a:extLst>
              <a:ext uri="{FF2B5EF4-FFF2-40B4-BE49-F238E27FC236}">
                <a16:creationId xmlns:a16="http://schemas.microsoft.com/office/drawing/2014/main" id="{8D0E5AA8-40DC-2455-03A8-251EB453CE8D}"/>
              </a:ext>
            </a:extLst>
          </p:cNvPr>
          <p:cNvSpPr txBox="1"/>
          <p:nvPr/>
        </p:nvSpPr>
        <p:spPr>
          <a:xfrm>
            <a:off x="1219200" y="834866"/>
            <a:ext cx="9639300" cy="400110"/>
          </a:xfrm>
          <a:prstGeom prst="rect">
            <a:avLst/>
          </a:prstGeom>
          <a:noFill/>
        </p:spPr>
        <p:txBody>
          <a:bodyPr wrap="square">
            <a:spAutoFit/>
          </a:bodyPr>
          <a:lstStyle/>
          <a:p>
            <a:pPr algn="ctr" rtl="1"/>
            <a:r>
              <a:rPr lang="en" b="1" dirty="0">
                <a:solidFill>
                  <a:schemeClr val="accent1">
                    <a:lumMod val="50000"/>
                  </a:schemeClr>
                </a:solidFill>
                <a:latin typeface="Comic Sans MS" panose="030F0702030302020204" pitchFamily="66" charset="0"/>
              </a:rPr>
              <a:t>“</a:t>
            </a:r>
            <a:r>
              <a:rPr lang="ar-SA" sz="2000" b="1" dirty="0">
                <a:solidFill>
                  <a:schemeClr val="accent1">
                    <a:lumMod val="50000"/>
                  </a:schemeClr>
                </a:solidFill>
                <a:latin typeface="Comic Sans MS" panose="030F0702030302020204" pitchFamily="66" charset="0"/>
              </a:rPr>
              <a:t>كَمَا أَنَّهُمْ تَجَاوَزُوا مَا تَوَقَّعْنَاهُ، إِذْ كَرَّسُوا أَنْفُسَهُمْ أَوَّلاً لِلرَّبِّ ثُمَّ لَنَا نَحْنُ بِمَشِيئَةِ اللهِ،</a:t>
            </a:r>
            <a:r>
              <a:rPr lang="es-ES" sz="2000" b="1" dirty="0">
                <a:solidFill>
                  <a:schemeClr val="accent1">
                    <a:lumMod val="50000"/>
                  </a:schemeClr>
                </a:solidFill>
                <a:latin typeface="Comic Sans MS" panose="030F0702030302020204" pitchFamily="66" charset="0"/>
              </a:rPr>
              <a:t> </a:t>
            </a:r>
            <a:r>
              <a:rPr lang="ar-SA" sz="1400" b="1" dirty="0">
                <a:solidFill>
                  <a:schemeClr val="accent1">
                    <a:lumMod val="50000"/>
                  </a:schemeClr>
                </a:solidFill>
                <a:latin typeface="Comic Sans MS" panose="030F0702030302020204" pitchFamily="66" charset="0"/>
              </a:rPr>
              <a:t>2 كورنثوس </a:t>
            </a:r>
            <a:r>
              <a:rPr lang="fr-FR" sz="1400" b="1" dirty="0">
                <a:solidFill>
                  <a:schemeClr val="accent1">
                    <a:lumMod val="50000"/>
                  </a:schemeClr>
                </a:solidFill>
                <a:latin typeface="Comic Sans MS" panose="030F0702030302020204" pitchFamily="66" charset="0"/>
              </a:rPr>
              <a:t>(5:8</a:t>
            </a:r>
            <a:r>
              <a:rPr lang="en"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529415" y="1366856"/>
            <a:ext cx="6362700" cy="400110"/>
          </a:xfrm>
          <a:prstGeom prst="rect">
            <a:avLst/>
          </a:prstGeom>
          <a:noFill/>
        </p:spPr>
        <p:txBody>
          <a:bodyPr wrap="square" rtlCol="0">
            <a:spAutoFit/>
          </a:bodyPr>
          <a:lstStyle/>
          <a:p>
            <a:pPr algn="ctr" rtl="1">
              <a:spcBef>
                <a:spcPts val="600"/>
              </a:spcBef>
            </a:pPr>
            <a:r>
              <a:rPr lang="ar-SA" sz="2000" b="1">
                <a:solidFill>
                  <a:schemeClr val="accent5">
                    <a:lumMod val="75000"/>
                  </a:schemeClr>
                </a:solidFill>
              </a:rPr>
              <a:t>راقب رد فعل المقدونيين على النعمة:</a:t>
            </a:r>
            <a:endParaRPr lang="en" sz="2000" b="1" dirty="0">
              <a:solidFill>
                <a:schemeClr val="accent5">
                  <a:lumMod val="75000"/>
                </a:schemeClr>
              </a:solidFill>
            </a:endParaRPr>
          </a:p>
        </p:txBody>
      </p:sp>
      <p:sp>
        <p:nvSpPr>
          <p:cNvPr id="9" name="CuadroTexto 8">
            <a:extLst>
              <a:ext uri="{FF2B5EF4-FFF2-40B4-BE49-F238E27FC236}">
                <a16:creationId xmlns:a16="http://schemas.microsoft.com/office/drawing/2014/main" id="{278F03C6-4A56-E164-6672-B471609C8C9F}"/>
              </a:ext>
            </a:extLst>
          </p:cNvPr>
          <p:cNvSpPr txBox="1"/>
          <p:nvPr/>
        </p:nvSpPr>
        <p:spPr>
          <a:xfrm>
            <a:off x="1108710" y="3331655"/>
            <a:ext cx="10416540" cy="461665"/>
          </a:xfrm>
          <a:prstGeom prst="rect">
            <a:avLst/>
          </a:prstGeom>
          <a:noFill/>
        </p:spPr>
        <p:txBody>
          <a:bodyPr wrap="square" rtlCol="0">
            <a:spAutoFit/>
          </a:bodyPr>
          <a:lstStyle/>
          <a:p>
            <a:pPr algn="r" rtl="1">
              <a:spcBef>
                <a:spcPts val="600"/>
              </a:spcBef>
            </a:pPr>
            <a:r>
              <a:rPr lang="ar-SA" sz="2400" b="1" dirty="0">
                <a:solidFill>
                  <a:schemeClr val="accent5">
                    <a:lumMod val="75000"/>
                  </a:schemeClr>
                </a:solidFill>
              </a:rPr>
              <a:t>ماذا يعلمنا هذا؟</a:t>
            </a:r>
            <a:endParaRPr lang="en" sz="2400" b="1" dirty="0">
              <a:solidFill>
                <a:schemeClr val="accent5">
                  <a:lumMod val="75000"/>
                </a:schemeClr>
              </a:solidFill>
            </a:endParaRPr>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2114282513"/>
              </p:ext>
            </p:extLst>
          </p:nvPr>
        </p:nvGraphicFramePr>
        <p:xfrm>
          <a:off x="4319691" y="3752214"/>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34099" y="1848624"/>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1719451722"/>
              </p:ext>
            </p:extLst>
          </p:nvPr>
        </p:nvGraphicFramePr>
        <p:xfrm>
          <a:off x="2205431" y="19309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3910408876"/>
              </p:ext>
            </p:extLst>
          </p:nvPr>
        </p:nvGraphicFramePr>
        <p:xfrm>
          <a:off x="8678934" y="1971823"/>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128590" y="3857125"/>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52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8"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29AA69F9-ED89-45C3-9879-AD5634848AF8}"/>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45"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B9DDC8E8-E407-48D4-8111-818FA67DBE63}"/>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5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5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60" dur="500"/>
                                        <p:tgtEl>
                                          <p:spTgt spid="10">
                                            <p:graphicEl>
                                              <a:dgm id="{284B6F67-549E-49C2-9975-5DFFC3CF43B2}"/>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6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6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67" dur="500"/>
                                        <p:tgtEl>
                                          <p:spTgt spid="10">
                                            <p:graphicEl>
                                              <a:dgm id="{F8F6F75F-1573-4DA0-ACC3-3D93CED1CD83}"/>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right)">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p:cTn id="77" dur="500" fill="hold"/>
                                        <p:tgtEl>
                                          <p:spTgt spid="12"/>
                                        </p:tgtEl>
                                        <p:attrNameLst>
                                          <p:attrName>ppt_w</p:attrName>
                                        </p:attrNameLst>
                                      </p:cBhvr>
                                      <p:tavLst>
                                        <p:tav tm="0">
                                          <p:val>
                                            <p:fltVal val="0"/>
                                          </p:val>
                                        </p:tav>
                                        <p:tav tm="100000">
                                          <p:val>
                                            <p:strVal val="#ppt_w"/>
                                          </p:val>
                                        </p:tav>
                                      </p:tavLst>
                                    </p:anim>
                                    <p:anim calcmode="lin" valueType="num">
                                      <p:cBhvr>
                                        <p:cTn id="78" dur="500" fill="hold"/>
                                        <p:tgtEl>
                                          <p:spTgt spid="12"/>
                                        </p:tgtEl>
                                        <p:attrNameLst>
                                          <p:attrName>ppt_h</p:attrName>
                                        </p:attrNameLst>
                                      </p:cBhvr>
                                      <p:tavLst>
                                        <p:tav tm="0">
                                          <p:val>
                                            <p:fltVal val="0"/>
                                          </p:val>
                                        </p:tav>
                                        <p:tav tm="100000">
                                          <p:val>
                                            <p:strVal val="#ppt_h"/>
                                          </p:val>
                                        </p:tav>
                                      </p:tavLst>
                                    </p:anim>
                                    <p:animEffect transition="in" filter="fade">
                                      <p:cBhvr>
                                        <p:cTn id="79" dur="500"/>
                                        <p:tgtEl>
                                          <p:spTgt spid="12"/>
                                        </p:tgtEl>
                                      </p:cBhvr>
                                    </p:animEffect>
                                  </p:childTnLst>
                                </p:cTn>
                              </p:par>
                            </p:childTnLst>
                          </p:cTn>
                        </p:par>
                        <p:par>
                          <p:cTn id="80" fill="hold">
                            <p:stCondLst>
                              <p:cond delay="500"/>
                            </p:stCondLst>
                            <p:childTnLst>
                              <p:par>
                                <p:cTn id="81" presetID="22" presetClass="entr" presetSubtype="2" fill="hold" grpId="0" nodeType="afterEffect">
                                  <p:stCondLst>
                                    <p:cond delay="0"/>
                                  </p:stCondLst>
                                  <p:childTnLst>
                                    <p:set>
                                      <p:cBhvr>
                                        <p:cTn id="82"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right)">
                                      <p:cBhvr>
                                        <p:cTn id="83" dur="500"/>
                                        <p:tgtEl>
                                          <p:spTgt spid="7">
                                            <p:graphicEl>
                                              <a:dgm id="{7181B9B8-0206-448B-BC40-7055CAA1BDD4}"/>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2" fill="hold" grpId="0" nodeType="clickEffect">
                                  <p:stCondLst>
                                    <p:cond delay="0"/>
                                  </p:stCondLst>
                                  <p:childTnLst>
                                    <p:set>
                                      <p:cBhvr>
                                        <p:cTn id="87"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right)">
                                      <p:cBhvr>
                                        <p:cTn id="88" dur="500"/>
                                        <p:tgtEl>
                                          <p:spTgt spid="7">
                                            <p:graphicEl>
                                              <a:dgm id="{1FED0ED4-56D9-421E-9A63-B78BB2B88190}"/>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2" fill="hold" grpId="0" nodeType="clickEffect">
                                  <p:stCondLst>
                                    <p:cond delay="0"/>
                                  </p:stCondLst>
                                  <p:childTnLst>
                                    <p:set>
                                      <p:cBhvr>
                                        <p:cTn id="92"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right)">
                                      <p:cBhvr>
                                        <p:cTn id="93" dur="500"/>
                                        <p:tgtEl>
                                          <p:spTgt spid="7">
                                            <p:graphicEl>
                                              <a:dgm id="{8D21C6B2-6F6B-4D22-B4F2-5AD97FF58ABA}"/>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2" fill="hold" grpId="0" nodeType="clickEffect">
                                  <p:stCondLst>
                                    <p:cond delay="0"/>
                                  </p:stCondLst>
                                  <p:childTnLst>
                                    <p:set>
                                      <p:cBhvr>
                                        <p:cTn id="97"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right)">
                                      <p:cBhvr>
                                        <p:cTn id="98" dur="500"/>
                                        <p:tgtEl>
                                          <p:spTgt spid="7">
                                            <p:graphicEl>
                                              <a:dgm id="{C0C24EC1-C44B-43A8-B691-1F5F04610D3A}"/>
                                            </p:graphic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2" fill="hold" grpId="0" nodeType="clickEffect">
                                  <p:stCondLst>
                                    <p:cond delay="0"/>
                                  </p:stCondLst>
                                  <p:childTnLst>
                                    <p:set>
                                      <p:cBhvr>
                                        <p:cTn id="102"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right)">
                                      <p:cBhvr>
                                        <p:cTn id="103" dur="500"/>
                                        <p:tgtEl>
                                          <p:spTgt spid="7">
                                            <p:graphicEl>
                                              <a:dgm id="{0A93A2B4-3F7C-4657-9FC3-637F69F13A13}"/>
                                            </p:graphicEl>
                                          </p:spTgt>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2" fill="hold" grpId="0" nodeType="clickEffect">
                                  <p:stCondLst>
                                    <p:cond delay="0"/>
                                  </p:stCondLst>
                                  <p:childTnLst>
                                    <p:set>
                                      <p:cBhvr>
                                        <p:cTn id="107"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right)">
                                      <p:cBhvr>
                                        <p:cTn id="108"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418272" y="2101311"/>
            <a:ext cx="12191999" cy="1509755"/>
          </a:xfrm>
          <a:prstGeom prst="rect">
            <a:avLst/>
          </a:prstGeom>
          <a:noFill/>
        </p:spPr>
        <p:txBody>
          <a:bodyPr wrap="square" numCol="1">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defPPr>
              <a:defRPr lang="es-ES"/>
            </a:defPPr>
            <a:lvl1pPr algn="ctr">
              <a:defRPr sz="6000" b="1">
                <a:ln w="15875">
                  <a:noFill/>
                  <a:prstDash val="solid"/>
                </a:ln>
                <a:solidFill>
                  <a:srgbClr val="6C8329"/>
                </a:solidFill>
                <a:effectLst>
                  <a:outerShdw dist="38100" dir="2700000" algn="bl" rotWithShape="0">
                    <a:schemeClr val="tx2">
                      <a:lumMod val="50000"/>
                    </a:schemeClr>
                  </a:outerShdw>
                </a:effectLst>
              </a:defRPr>
            </a:lvl1pPr>
          </a:lstStyle>
          <a:p>
            <a:pPr rtl="1"/>
            <a:r>
              <a:rPr lang="ar-SA" dirty="0"/>
              <a:t>كيف نمارس الأمانة في التدبير؟</a:t>
            </a: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65895"/>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defPPr>
              <a:defRPr lang="es-ES"/>
            </a:defPPr>
            <a:lvl1pPr algn="ctr">
              <a:defRPr sz="4400" b="1" spc="300">
                <a:ln/>
                <a:solidFill>
                  <a:schemeClr val="accent4"/>
                </a:solidFill>
                <a:effectLst>
                  <a:outerShdw blurRad="38100" dist="25400" dir="2700000" algn="tl">
                    <a:srgbClr val="002060">
                      <a:alpha val="99000"/>
                    </a:srgbClr>
                  </a:outerShdw>
                </a:effectLst>
              </a:defRPr>
            </a:lvl1pPr>
          </a:lstStyle>
          <a:p>
            <a:pPr rtl="1"/>
            <a:r>
              <a:rPr lang="ar-SA" dirty="0"/>
              <a:t>التخطيط السليم</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139278" y="1423545"/>
            <a:ext cx="7921411" cy="1200329"/>
          </a:xfrm>
          <a:prstGeom prst="rect">
            <a:avLst/>
          </a:prstGeom>
          <a:noFill/>
        </p:spPr>
        <p:txBody>
          <a:bodyPr wrap="square" rtlCol="0">
            <a:spAutoFit/>
          </a:bodyPr>
          <a:lstStyle/>
          <a:p>
            <a:pPr algn="r" rtl="1">
              <a:spcBef>
                <a:spcPts val="600"/>
              </a:spcBef>
            </a:pPr>
            <a:r>
              <a:rPr lang="ar-SA" sz="2400" b="1" dirty="0"/>
              <a:t>كانت خطة بولس المقترحة هي جمع تقدمة خاصة من كنائس </a:t>
            </a:r>
            <a:r>
              <a:rPr lang="ar-SA" sz="2400" b="1" dirty="0" err="1"/>
              <a:t>مكدونية</a:t>
            </a:r>
            <a:r>
              <a:rPr lang="ar-SA" sz="2400" b="1" dirty="0"/>
              <a:t> </a:t>
            </a:r>
            <a:r>
              <a:rPr lang="ar-SA" sz="2400" b="1" dirty="0" err="1"/>
              <a:t>وأخائية</a:t>
            </a:r>
            <a:r>
              <a:rPr lang="ar-SA" sz="2400" b="1" dirty="0"/>
              <a:t> (وهي المقاطعة التي كانت </a:t>
            </a:r>
            <a:r>
              <a:rPr lang="ar-SA" sz="2400" b="1" dirty="0" err="1"/>
              <a:t>كورنثوس</a:t>
            </a:r>
            <a:r>
              <a:rPr lang="ar-SA" sz="2400" b="1" dirty="0"/>
              <a:t> تقع فيها)، لمساعدة الكنيسة في أورشليم (رومية </a:t>
            </a:r>
            <a:r>
              <a:rPr lang="fr-FR" sz="2400" b="1" dirty="0"/>
              <a:t>26:15</a:t>
            </a:r>
            <a:r>
              <a:rPr lang="ar-SA" sz="2400" b="1" dirty="0"/>
              <a:t>).</a:t>
            </a:r>
            <a:endParaRPr lang="en" sz="2400" b="1" dirty="0"/>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36856" y="2564189"/>
              <a:ext cx="713657" cy="276999"/>
            </a:xfrm>
            <a:prstGeom prst="rect">
              <a:avLst/>
            </a:prstGeom>
            <a:noFill/>
          </p:spPr>
          <p:txBody>
            <a:bodyPr wrap="none" rtlCol="0">
              <a:spAutoFit/>
            </a:bodyPr>
            <a:lstStyle/>
            <a:p>
              <a:pPr algn="ctr"/>
              <a:r>
                <a:rPr lang="en" sz="1200" b="1" dirty="0">
                  <a:solidFill>
                    <a:schemeClr val="bg1"/>
                  </a:solidFill>
                  <a:highlight>
                    <a:srgbClr val="000000"/>
                  </a:highlight>
                </a:rPr>
                <a:t>Corinth</a:t>
              </a: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35170" y="2763291"/>
              <a:ext cx="736228" cy="276999"/>
            </a:xfrm>
            <a:prstGeom prst="rect">
              <a:avLst/>
            </a:prstGeom>
            <a:noFill/>
          </p:spPr>
          <p:txBody>
            <a:bodyPr wrap="none" rtlCol="0">
              <a:spAutoFit/>
            </a:bodyPr>
            <a:lstStyle/>
            <a:p>
              <a:pPr algn="ctr"/>
              <a:r>
                <a:rPr lang="en" sz="1200" b="1" dirty="0">
                  <a:solidFill>
                    <a:schemeClr val="bg2"/>
                  </a:solidFill>
                  <a:highlight>
                    <a:srgbClr val="000000"/>
                  </a:highlight>
                </a:rPr>
                <a:t>ACHAIA</a:t>
              </a: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239032" y="1679019"/>
              <a:ext cx="1076064" cy="276999"/>
            </a:xfrm>
            <a:prstGeom prst="rect">
              <a:avLst/>
            </a:prstGeom>
            <a:noFill/>
          </p:spPr>
          <p:txBody>
            <a:bodyPr wrap="none" rtlCol="0">
              <a:spAutoFit/>
            </a:bodyPr>
            <a:lstStyle/>
            <a:p>
              <a:pPr algn="ctr"/>
              <a:r>
                <a:rPr lang="en" sz="1200" b="1" dirty="0">
                  <a:solidFill>
                    <a:schemeClr val="bg2"/>
                  </a:solidFill>
                  <a:highlight>
                    <a:srgbClr val="000000"/>
                  </a:highlight>
                </a:rPr>
                <a:t>MACEDONIA</a:t>
              </a: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46847" y="2702688"/>
              <a:ext cx="856325" cy="276999"/>
            </a:xfrm>
            <a:prstGeom prst="rect">
              <a:avLst/>
            </a:prstGeom>
            <a:noFill/>
          </p:spPr>
          <p:txBody>
            <a:bodyPr wrap="none" rtlCol="0">
              <a:spAutoFit/>
            </a:bodyPr>
            <a:lstStyle/>
            <a:p>
              <a:pPr algn="ctr"/>
              <a:r>
                <a:rPr lang="en" sz="1200" b="1" dirty="0">
                  <a:solidFill>
                    <a:schemeClr val="bg1"/>
                  </a:solidFill>
                  <a:highlight>
                    <a:srgbClr val="000000"/>
                  </a:highlight>
                </a:rPr>
                <a:t>Jerusalem</a:t>
              </a: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06428" y="4580229"/>
            <a:ext cx="5186561" cy="2308324"/>
          </a:xfrm>
          <a:prstGeom prst="rect">
            <a:avLst/>
          </a:prstGeom>
          <a:noFill/>
        </p:spPr>
        <p:txBody>
          <a:bodyPr wrap="square">
            <a:spAutoFit/>
          </a:bodyPr>
          <a:lstStyle/>
          <a:p>
            <a:pPr algn="r" rtl="1">
              <a:spcBef>
                <a:spcPts val="600"/>
              </a:spcBef>
            </a:pPr>
            <a:r>
              <a:rPr lang="ar-SA" sz="2400" b="1" dirty="0"/>
              <a:t>وهناك نقطة أخرى أدرجها بولس في خطته، وهي ألا ينتظروا حتى يقدموا كل شيء دفعة واحدة، بل أن يخصصوا مبلغًا قليلًا كل أسبوع حتى يصلوا إلى المبلغ المقترح</a:t>
            </a:r>
            <a:r>
              <a:rPr lang="ar-SA" sz="2400" dirty="0"/>
              <a:t> (1 </a:t>
            </a:r>
            <a:r>
              <a:rPr lang="ar-SA" sz="2400" dirty="0" err="1"/>
              <a:t>كورنثوس</a:t>
            </a:r>
            <a:r>
              <a:rPr lang="ar-SA" sz="2400" dirty="0"/>
              <a:t> </a:t>
            </a:r>
            <a:r>
              <a:rPr lang="fr-FR" sz="2400" dirty="0"/>
              <a:t>2:16</a:t>
            </a:r>
            <a:r>
              <a:rPr lang="ar-SA" sz="2400" dirty="0"/>
              <a:t>). </a:t>
            </a:r>
            <a:r>
              <a:rPr lang="ar-SA" sz="2400" b="1" dirty="0"/>
              <a:t>وهكذا، عندما يصل بولس، تكون التقدمة قد جُمعت بالكامل، ويمكن تقديمها بفرح</a:t>
            </a:r>
            <a:r>
              <a:rPr lang="ar-SA" sz="2400" dirty="0"/>
              <a:t> (2 كورنثوس </a:t>
            </a:r>
            <a:r>
              <a:rPr lang="fr-FR" sz="2400" dirty="0"/>
              <a:t>3:9</a:t>
            </a:r>
            <a:r>
              <a:rPr lang="ar-SA" sz="2400" dirty="0"/>
              <a:t>-5).</a:t>
            </a:r>
            <a:endParaRPr lang="en" sz="2400" b="1" dirty="0"/>
          </a:p>
        </p:txBody>
      </p:sp>
      <p:sp>
        <p:nvSpPr>
          <p:cNvPr id="23" name="CuadroTexto 22">
            <a:extLst>
              <a:ext uri="{FF2B5EF4-FFF2-40B4-BE49-F238E27FC236}">
                <a16:creationId xmlns:a16="http://schemas.microsoft.com/office/drawing/2014/main" id="{454C2B0A-44C1-6F33-C866-506DF84A0522}"/>
              </a:ext>
            </a:extLst>
          </p:cNvPr>
          <p:cNvSpPr txBox="1"/>
          <p:nvPr/>
        </p:nvSpPr>
        <p:spPr>
          <a:xfrm>
            <a:off x="126725" y="3774223"/>
            <a:ext cx="9066264" cy="830997"/>
          </a:xfrm>
          <a:prstGeom prst="rect">
            <a:avLst/>
          </a:prstGeom>
          <a:noFill/>
        </p:spPr>
        <p:txBody>
          <a:bodyPr wrap="square">
            <a:spAutoFit/>
          </a:bodyPr>
          <a:lstStyle/>
          <a:p>
            <a:pPr algn="r" rtl="1">
              <a:spcBef>
                <a:spcPts val="600"/>
              </a:spcBef>
            </a:pPr>
            <a:r>
              <a:rPr lang="ar-SA" sz="2400" b="1" dirty="0"/>
              <a:t>وعند التخطيط للتقدمة، ينبغي لكل أسرة أن تقيّم إمكانياتها وأن تضع أهدافًا واقعية تتناسب مع وضعها المالي.</a:t>
            </a:r>
            <a:endParaRPr lang="en" sz="2400" b="1" dirty="0"/>
          </a:p>
        </p:txBody>
      </p:sp>
      <p:sp>
        <p:nvSpPr>
          <p:cNvPr id="25" name="CuadroTexto 24">
            <a:extLst>
              <a:ext uri="{FF2B5EF4-FFF2-40B4-BE49-F238E27FC236}">
                <a16:creationId xmlns:a16="http://schemas.microsoft.com/office/drawing/2014/main" id="{98C5D352-C64C-8116-3000-5E901B75517B}"/>
              </a:ext>
            </a:extLst>
          </p:cNvPr>
          <p:cNvSpPr txBox="1"/>
          <p:nvPr/>
        </p:nvSpPr>
        <p:spPr>
          <a:xfrm>
            <a:off x="132746" y="2598884"/>
            <a:ext cx="7993077" cy="1200329"/>
          </a:xfrm>
          <a:prstGeom prst="rect">
            <a:avLst/>
          </a:prstGeom>
          <a:noFill/>
        </p:spPr>
        <p:txBody>
          <a:bodyPr wrap="square">
            <a:spAutoFit/>
          </a:bodyPr>
          <a:lstStyle/>
          <a:p>
            <a:pPr algn="r" rtl="1">
              <a:spcBef>
                <a:spcPts val="600"/>
              </a:spcBef>
            </a:pPr>
            <a:r>
              <a:rPr lang="ar-SA" sz="2400" b="1" dirty="0"/>
              <a:t>عندما اقترح الرسول هذه الخطة في </a:t>
            </a:r>
            <a:r>
              <a:rPr lang="ar-SA" sz="2400" b="1" dirty="0" err="1"/>
              <a:t>كولوسي</a:t>
            </a:r>
            <a:r>
              <a:rPr lang="ar-SA" sz="2400" b="1" dirty="0"/>
              <a:t> قبل ذلك بعام، قوبلت بحماس، رغم أنه لم يتم تحديد أهداف أو مبالغ معينة في ذلك الوقت</a:t>
            </a:r>
            <a:r>
              <a:rPr lang="ar-SA" sz="2400" dirty="0"/>
              <a:t> (2 </a:t>
            </a:r>
            <a:r>
              <a:rPr lang="ar-SA" sz="2400" dirty="0" err="1"/>
              <a:t>كورنثوس</a:t>
            </a:r>
            <a:r>
              <a:rPr lang="ar-SA" sz="2400" dirty="0"/>
              <a:t> </a:t>
            </a:r>
            <a:r>
              <a:rPr lang="fr-FR" sz="2400" dirty="0"/>
              <a:t>1:9</a:t>
            </a:r>
            <a:r>
              <a:rPr lang="ar-SA" sz="2400" dirty="0"/>
              <a:t>-2). </a:t>
            </a:r>
            <a:r>
              <a:rPr lang="ar-SA" sz="2400" b="1" dirty="0"/>
              <a:t>ومع ذلك، قرر كل مؤمن في قلبه أن يتبرع بمبلغ محدد</a:t>
            </a:r>
            <a:r>
              <a:rPr lang="ar-SA" sz="2400" dirty="0"/>
              <a:t> (2 </a:t>
            </a:r>
            <a:r>
              <a:rPr lang="ar-SA" sz="2400" dirty="0" err="1"/>
              <a:t>كورنثوس</a:t>
            </a:r>
            <a:r>
              <a:rPr lang="ar-SA" sz="2400" dirty="0"/>
              <a:t> </a:t>
            </a:r>
            <a:r>
              <a:rPr lang="fr-FR" sz="2400" dirty="0"/>
              <a:t>7:9</a:t>
            </a:r>
            <a:r>
              <a:rPr lang="ar-SA" sz="2400" dirty="0"/>
              <a:t>أ).</a:t>
            </a:r>
            <a:endParaRPr lang="en" sz="2400" b="1" dirty="0"/>
          </a:p>
        </p:txBody>
      </p:sp>
      <p:sp>
        <p:nvSpPr>
          <p:cNvPr id="2" name="CuadroTexto 1">
            <a:extLst>
              <a:ext uri="{FF2B5EF4-FFF2-40B4-BE49-F238E27FC236}">
                <a16:creationId xmlns:a16="http://schemas.microsoft.com/office/drawing/2014/main" id="{628F54DD-EBFC-AD7A-FF06-BF8EDE90F1DB}"/>
              </a:ext>
            </a:extLst>
          </p:cNvPr>
          <p:cNvSpPr txBox="1"/>
          <p:nvPr/>
        </p:nvSpPr>
        <p:spPr>
          <a:xfrm>
            <a:off x="0" y="616132"/>
            <a:ext cx="7993077" cy="646331"/>
          </a:xfrm>
          <a:prstGeom prst="rect">
            <a:avLst/>
          </a:prstGeom>
          <a:noFill/>
        </p:spPr>
        <p:txBody>
          <a:bodyPr wrap="square">
            <a:spAutoFit/>
            <a:scene3d>
              <a:camera prst="orthographicFront"/>
              <a:lightRig rig="threePt" dir="t"/>
            </a:scene3d>
            <a:sp3d extrusionH="57150">
              <a:bevelT w="38100" h="38100"/>
            </a:sp3d>
          </a:bodyPr>
          <a:lstStyle/>
          <a:p>
            <a:pPr algn="ctr" rtl="1"/>
            <a:r>
              <a:rPr lang="ar-SA" b="1" dirty="0">
                <a:solidFill>
                  <a:schemeClr val="accent5"/>
                </a:solidFill>
                <a:latin typeface="Comic Sans MS" panose="030F0702030302020204" pitchFamily="66" charset="0"/>
              </a:rPr>
              <a:t>“فَلْيَتَبَرَّعْ كُلُّ وَاحِدٍ بِمَا نَوَى فِي قَلْبِهِ، لَا بِأَسَفٍ وَلا عَنِ اضْطِرَارٍ، لأَنَّ اللهَ يُحِبُّ مَنْ يُعْطِي بِسُرُورٍ.</a:t>
            </a:r>
          </a:p>
          <a:p>
            <a:pPr algn="ctr" rtl="1"/>
            <a:r>
              <a:rPr lang="ar-SA" b="1" dirty="0">
                <a:solidFill>
                  <a:schemeClr val="accent5"/>
                </a:solidFill>
                <a:latin typeface="Comic Sans MS" panose="030F0702030302020204" pitchFamily="66" charset="0"/>
              </a:rPr>
              <a:t>.” </a:t>
            </a:r>
            <a:r>
              <a:rPr lang="ar-SA" sz="1400" b="1" dirty="0">
                <a:solidFill>
                  <a:schemeClr val="accent5"/>
                </a:solidFill>
                <a:latin typeface="Comic Sans MS" panose="030F0702030302020204" pitchFamily="66" charset="0"/>
              </a:rPr>
              <a:t>(2 كورنثوس 7:9)</a:t>
            </a:r>
            <a:endParaRPr lang="ar-SA" b="1" dirty="0">
              <a:solidFill>
                <a:schemeClr val="accent5"/>
              </a:solidFill>
              <a:latin typeface="Comic Sans MS" panose="030F0702030302020204" pitchFamily="66" charset="0"/>
            </a:endParaRPr>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 calcmode="lin" valueType="num">
                                      <p:cBhvr>
                                        <p:cTn id="18" dur="500" fill="hold"/>
                                        <p:tgtEl>
                                          <p:spTgt spid="2"/>
                                        </p:tgtEl>
                                        <p:attrNameLst>
                                          <p:attrName>style.rotation</p:attrName>
                                        </p:attrNameLst>
                                      </p:cBhvr>
                                      <p:tavLst>
                                        <p:tav tm="0">
                                          <p:val>
                                            <p:fltVal val="360"/>
                                          </p:val>
                                        </p:tav>
                                        <p:tav tm="100000">
                                          <p:val>
                                            <p:fltVal val="0"/>
                                          </p:val>
                                        </p:tav>
                                      </p:tavLst>
                                    </p:anim>
                                    <p:animEffect transition="in" filter="fade">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52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right)">
                                      <p:cBhvr>
                                        <p:cTn id="43" dur="500"/>
                                        <p:tgtEl>
                                          <p:spTgt spid="2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right)">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21" grpId="0"/>
      <p:bldP spid="23" grpId="0"/>
      <p:bldP spid="25"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6773FB-D8D4-D22C-625F-9E5473EE5C4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6A96693-EE13-01DB-0A3D-026AAE3F843D}"/>
              </a:ext>
            </a:extLst>
          </p:cNvPr>
          <p:cNvSpPr txBox="1"/>
          <p:nvPr/>
        </p:nvSpPr>
        <p:spPr>
          <a:xfrm>
            <a:off x="0" y="-100330"/>
            <a:ext cx="12192000" cy="830997"/>
          </a:xfrm>
          <a:prstGeom prst="rect">
            <a:avLst/>
          </a:prstGeom>
          <a:noFill/>
        </p:spPr>
        <p:txBody>
          <a:bodyPr wrap="square">
            <a:spAutoFit/>
          </a:bodyPr>
          <a:lstStyle/>
          <a:p>
            <a:pPr algn="ctr"/>
            <a:r>
              <a:rPr lang="ar-SA"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موقف صحيح</a:t>
            </a:r>
            <a:endPar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3C928E35-3116-156B-D0F1-EDDF53AB5A00}"/>
              </a:ext>
            </a:extLst>
          </p:cNvPr>
          <p:cNvSpPr txBox="1"/>
          <p:nvPr/>
        </p:nvSpPr>
        <p:spPr>
          <a:xfrm>
            <a:off x="0" y="731133"/>
            <a:ext cx="12191999" cy="369332"/>
          </a:xfrm>
          <a:prstGeom prst="rect">
            <a:avLst/>
          </a:prstGeom>
          <a:noFill/>
        </p:spPr>
        <p:txBody>
          <a:bodyPr wrap="square">
            <a:spAutoFit/>
          </a:bodyPr>
          <a:lstStyle/>
          <a:p>
            <a:pPr algn="ctr" rtl="1"/>
            <a:r>
              <a:rPr lang="en" b="1" dirty="0">
                <a:solidFill>
                  <a:schemeClr val="accent3">
                    <a:lumMod val="75000"/>
                  </a:schemeClr>
                </a:solidFill>
                <a:latin typeface="Comic Sans MS" panose="030F0702030302020204" pitchFamily="66" charset="0"/>
              </a:rPr>
              <a:t>“</a:t>
            </a:r>
            <a:r>
              <a:rPr lang="ar-SA" b="1" dirty="0">
                <a:solidFill>
                  <a:schemeClr val="accent3">
                    <a:lumMod val="75000"/>
                  </a:schemeClr>
                </a:solidFill>
                <a:latin typeface="Comic Sans MS" panose="030F0702030302020204" pitchFamily="66" charset="0"/>
              </a:rPr>
              <a:t>فَإِنِّي أَشْهَدُ أَنَّهُمْ تَبَرَّعُوا مِنْ تِلْقَاءِ أَنْفُسِهِمْ، لَا عَلَى قَدْرِ طَاقَتِهِمْ وَحَسْبُ، بَلْ فَوْقَ طَاقَتِهِمْ</a:t>
            </a:r>
            <a:r>
              <a:rPr lang="es-ES" b="1" dirty="0">
                <a:solidFill>
                  <a:schemeClr val="accent3">
                    <a:lumMod val="75000"/>
                  </a:schemeClr>
                </a:solidFill>
                <a:latin typeface="Comic Sans MS" panose="030F0702030302020204" pitchFamily="66" charset="0"/>
              </a:rPr>
              <a:t>”</a:t>
            </a:r>
            <a:r>
              <a:rPr lang="ar-SA" b="1" dirty="0">
                <a:solidFill>
                  <a:schemeClr val="accent3">
                    <a:lumMod val="75000"/>
                  </a:schemeClr>
                </a:solidFill>
                <a:latin typeface="Comic Sans MS" panose="030F0702030302020204" pitchFamily="66" charset="0"/>
              </a:rPr>
              <a:t>.</a:t>
            </a:r>
            <a:r>
              <a:rPr lang="es-ES" sz="1400" b="1" dirty="0">
                <a:solidFill>
                  <a:schemeClr val="accent3">
                    <a:lumMod val="75000"/>
                  </a:schemeClr>
                </a:solidFill>
                <a:latin typeface="Comic Sans MS" panose="030F0702030302020204" pitchFamily="66" charset="0"/>
              </a:rPr>
              <a:t>)</a:t>
            </a:r>
            <a:r>
              <a:rPr lang="en" b="1" dirty="0">
                <a:solidFill>
                  <a:schemeClr val="accent3">
                    <a:lumMod val="75000"/>
                  </a:schemeClr>
                </a:solidFill>
                <a:latin typeface="Comic Sans MS" panose="030F0702030302020204" pitchFamily="66" charset="0"/>
              </a:rPr>
              <a:t> </a:t>
            </a:r>
            <a:r>
              <a:rPr lang="ar-SA" sz="1400" b="1" dirty="0">
                <a:solidFill>
                  <a:schemeClr val="accent3">
                    <a:lumMod val="75000"/>
                  </a:schemeClr>
                </a:solidFill>
                <a:latin typeface="Comic Sans MS" panose="030F0702030302020204" pitchFamily="66" charset="0"/>
              </a:rPr>
              <a:t>2 كورنثوس </a:t>
            </a:r>
            <a:r>
              <a:rPr lang="fr-FR" sz="1400" b="1" dirty="0">
                <a:solidFill>
                  <a:schemeClr val="accent3">
                    <a:lumMod val="75000"/>
                  </a:schemeClr>
                </a:solidFill>
                <a:latin typeface="Comic Sans MS" panose="030F0702030302020204" pitchFamily="66" charset="0"/>
              </a:rPr>
              <a:t>3:8</a:t>
            </a:r>
            <a:r>
              <a:rPr lang="ar-SA" sz="1400" b="1" dirty="0">
                <a:solidFill>
                  <a:schemeClr val="accent3">
                    <a:lumMod val="75000"/>
                  </a:schemeClr>
                </a:solidFill>
                <a:latin typeface="Comic Sans MS" panose="030F0702030302020204" pitchFamily="66" charset="0"/>
              </a:rPr>
              <a:t>)</a:t>
            </a:r>
            <a:endParaRPr lang="en" sz="1400"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6D6FC6A-07FE-194F-0236-3BD370677631}"/>
              </a:ext>
            </a:extLst>
          </p:cNvPr>
          <p:cNvSpPr txBox="1"/>
          <p:nvPr/>
        </p:nvSpPr>
        <p:spPr>
          <a:xfrm>
            <a:off x="4770755" y="1226264"/>
            <a:ext cx="7324725" cy="1200329"/>
          </a:xfrm>
          <a:prstGeom prst="rect">
            <a:avLst/>
          </a:prstGeom>
          <a:noFill/>
        </p:spPr>
        <p:txBody>
          <a:bodyPr wrap="square" rtlCol="0">
            <a:spAutoFit/>
          </a:bodyPr>
          <a:lstStyle/>
          <a:p>
            <a:pPr algn="r" rtl="1">
              <a:spcBef>
                <a:spcPts val="600"/>
              </a:spcBef>
            </a:pPr>
            <a:r>
              <a:rPr lang="ar-SA" sz="2400" b="1" dirty="0"/>
              <a:t>ولتَشجيع أهل </a:t>
            </a:r>
            <a:r>
              <a:rPr lang="ar-SA" sz="2400" b="1" dirty="0" err="1"/>
              <a:t>كولوسي</a:t>
            </a:r>
            <a:r>
              <a:rPr lang="ar-SA" sz="2400" b="1" dirty="0"/>
              <a:t> على السخاء، أعطاهم بولس مثال كنائس </a:t>
            </a:r>
            <a:r>
              <a:rPr lang="ar-SA" sz="2400" b="1" dirty="0" err="1"/>
              <a:t>مكدونية</a:t>
            </a:r>
            <a:r>
              <a:rPr lang="ar-SA" sz="2400" b="1" dirty="0"/>
              <a:t>. ففي تلك الكنائس، أظهر الإخوة موقفًا صحيحًا ونموذجيًا في تقديم عطاياهم، إذ كانوا يعطون…</a:t>
            </a:r>
            <a:endParaRPr lang="en" sz="2400" b="1" dirty="0"/>
          </a:p>
        </p:txBody>
      </p:sp>
      <p:graphicFrame>
        <p:nvGraphicFramePr>
          <p:cNvPr id="4" name="Diagrama 3">
            <a:extLst>
              <a:ext uri="{FF2B5EF4-FFF2-40B4-BE49-F238E27FC236}">
                <a16:creationId xmlns:a16="http://schemas.microsoft.com/office/drawing/2014/main" id="{C8D4E064-0362-3776-CA4A-CD7ED6CC0E81}"/>
              </a:ext>
            </a:extLst>
          </p:cNvPr>
          <p:cNvGraphicFramePr/>
          <p:nvPr>
            <p:extLst>
              <p:ext uri="{D42A27DB-BD31-4B8C-83A1-F6EECF244321}">
                <p14:modId xmlns:p14="http://schemas.microsoft.com/office/powerpoint/2010/main" val="3723443251"/>
              </p:ext>
            </p:extLst>
          </p:nvPr>
        </p:nvGraphicFramePr>
        <p:xfrm>
          <a:off x="4904105" y="2552849"/>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6683DEEA-35F8-E55C-E87F-2D0831F045E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0185" y="1447800"/>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93180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4">
                                            <p:graphicEl>
                                              <a:dgm id="{B711DD2F-11E1-4BB3-968C-25BA0DB1901D}"/>
                                            </p:graphicEl>
                                          </p:spTgt>
                                        </p:tgtEl>
                                        <p:attrNameLst>
                                          <p:attrName>style.visibility</p:attrName>
                                        </p:attrNameLst>
                                      </p:cBhvr>
                                      <p:to>
                                        <p:strVal val="visible"/>
                                      </p:to>
                                    </p:set>
                                    <p:animEffect transition="in" filter="wipe(right)">
                                      <p:cBhvr>
                                        <p:cTn id="34" dur="500"/>
                                        <p:tgtEl>
                                          <p:spTgt spid="4">
                                            <p:graphicEl>
                                              <a:dgm id="{B711DD2F-11E1-4BB3-968C-25BA0DB1901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right)">
                                      <p:cBhvr>
                                        <p:cTn id="39" dur="500"/>
                                        <p:tgtEl>
                                          <p:spTgt spid="4">
                                            <p:graphicEl>
                                              <a:dgm id="{5EEA64AA-FE5F-4037-AB25-E3CBA0F39D3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4">
                                            <p:graphicEl>
                                              <a:dgm id="{6F5A290D-5C74-4728-B73F-8BFA2A3C1AA1}"/>
                                            </p:graphicEl>
                                          </p:spTgt>
                                        </p:tgtEl>
                                        <p:attrNameLst>
                                          <p:attrName>style.visibility</p:attrName>
                                        </p:attrNameLst>
                                      </p:cBhvr>
                                      <p:to>
                                        <p:strVal val="visible"/>
                                      </p:to>
                                    </p:set>
                                    <p:animEffect transition="in" filter="wipe(right)">
                                      <p:cBhvr>
                                        <p:cTn id="44" dur="500"/>
                                        <p:tgtEl>
                                          <p:spTgt spid="4">
                                            <p:graphicEl>
                                              <a:dgm id="{6F5A290D-5C74-4728-B73F-8BFA2A3C1AA1}"/>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right)">
                                      <p:cBhvr>
                                        <p:cTn id="49" dur="500"/>
                                        <p:tgtEl>
                                          <p:spTgt spid="4">
                                            <p:graphicEl>
                                              <a:dgm id="{168EF5E1-1817-41C6-821F-2CD9D8F90BAC}"/>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grpId="0" nodeType="clickEffect">
                                  <p:stCondLst>
                                    <p:cond delay="0"/>
                                  </p:stCondLst>
                                  <p:childTnLst>
                                    <p:set>
                                      <p:cBhvr>
                                        <p:cTn id="53" dur="1" fill="hold">
                                          <p:stCondLst>
                                            <p:cond delay="0"/>
                                          </p:stCondLst>
                                        </p:cTn>
                                        <p:tgtEl>
                                          <p:spTgt spid="4">
                                            <p:graphicEl>
                                              <a:dgm id="{58547A2F-B6AB-4634-B301-C2DA1D84FDF8}"/>
                                            </p:graphicEl>
                                          </p:spTgt>
                                        </p:tgtEl>
                                        <p:attrNameLst>
                                          <p:attrName>style.visibility</p:attrName>
                                        </p:attrNameLst>
                                      </p:cBhvr>
                                      <p:to>
                                        <p:strVal val="visible"/>
                                      </p:to>
                                    </p:set>
                                    <p:animEffect transition="in" filter="wipe(right)">
                                      <p:cBhvr>
                                        <p:cTn id="54" dur="500"/>
                                        <p:tgtEl>
                                          <p:spTgt spid="4">
                                            <p:graphicEl>
                                              <a:dgm id="{58547A2F-B6AB-4634-B301-C2DA1D84FDF8}"/>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right)">
                                      <p:cBhvr>
                                        <p:cTn id="59" dur="500"/>
                                        <p:tgtEl>
                                          <p:spTgt spid="4">
                                            <p:graphicEl>
                                              <a:dgm id="{42BA8455-6A61-4E36-9477-4EEBC64C151B}"/>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4">
                                            <p:graphicEl>
                                              <a:dgm id="{80BB0345-422F-461E-9362-F74C1675D04F}"/>
                                            </p:graphicEl>
                                          </p:spTgt>
                                        </p:tgtEl>
                                        <p:attrNameLst>
                                          <p:attrName>style.visibility</p:attrName>
                                        </p:attrNameLst>
                                      </p:cBhvr>
                                      <p:to>
                                        <p:strVal val="visible"/>
                                      </p:to>
                                    </p:set>
                                    <p:animEffect transition="in" filter="wipe(right)">
                                      <p:cBhvr>
                                        <p:cTn id="64" dur="500"/>
                                        <p:tgtEl>
                                          <p:spTgt spid="4">
                                            <p:graphicEl>
                                              <a:dgm id="{80BB0345-422F-461E-9362-F74C1675D04F}"/>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right)">
                                      <p:cBhvr>
                                        <p:cTn id="69" dur="500"/>
                                        <p:tgtEl>
                                          <p:spTgt spid="4">
                                            <p:graphicEl>
                                              <a:dgm id="{29C5E9AD-C784-4A3B-BEFA-F251D9EB017F}"/>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grpId="0" nodeType="clickEffect">
                                  <p:stCondLst>
                                    <p:cond delay="0"/>
                                  </p:stCondLst>
                                  <p:childTnLst>
                                    <p:set>
                                      <p:cBhvr>
                                        <p:cTn id="73" dur="1" fill="hold">
                                          <p:stCondLst>
                                            <p:cond delay="0"/>
                                          </p:stCondLst>
                                        </p:cTn>
                                        <p:tgtEl>
                                          <p:spTgt spid="4">
                                            <p:graphicEl>
                                              <a:dgm id="{8908E5C1-994F-4C76-9558-D91D04817A93}"/>
                                            </p:graphicEl>
                                          </p:spTgt>
                                        </p:tgtEl>
                                        <p:attrNameLst>
                                          <p:attrName>style.visibility</p:attrName>
                                        </p:attrNameLst>
                                      </p:cBhvr>
                                      <p:to>
                                        <p:strVal val="visible"/>
                                      </p:to>
                                    </p:set>
                                    <p:animEffect transition="in" filter="wipe(right)">
                                      <p:cBhvr>
                                        <p:cTn id="74" dur="500"/>
                                        <p:tgtEl>
                                          <p:spTgt spid="4">
                                            <p:graphicEl>
                                              <a:dgm id="{8908E5C1-994F-4C76-9558-D91D04817A93}"/>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grpId="0" nodeType="clickEffect">
                                  <p:stCondLst>
                                    <p:cond delay="0"/>
                                  </p:stCondLst>
                                  <p:childTnLst>
                                    <p:set>
                                      <p:cBhvr>
                                        <p:cTn id="78" dur="1" fill="hold">
                                          <p:stCondLst>
                                            <p:cond delay="0"/>
                                          </p:stCondLst>
                                        </p:cTn>
                                        <p:tgtEl>
                                          <p:spTgt spid="4">
                                            <p:graphicEl>
                                              <a:dgm id="{CFB8DF9A-D7A6-4817-8A22-63A62AFE7A08}"/>
                                            </p:graphicEl>
                                          </p:spTgt>
                                        </p:tgtEl>
                                        <p:attrNameLst>
                                          <p:attrName>style.visibility</p:attrName>
                                        </p:attrNameLst>
                                      </p:cBhvr>
                                      <p:to>
                                        <p:strVal val="visible"/>
                                      </p:to>
                                    </p:set>
                                    <p:animEffect transition="in" filter="wipe(right)">
                                      <p:cBhvr>
                                        <p:cTn id="79" dur="500"/>
                                        <p:tgtEl>
                                          <p:spTgt spid="4">
                                            <p:graphicEl>
                                              <a:dgm id="{CFB8DF9A-D7A6-4817-8A22-63A62AFE7A0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428432" y="2182591"/>
            <a:ext cx="12191999" cy="1509755"/>
          </a:xfrm>
          <a:prstGeom prst="rect">
            <a:avLst/>
          </a:prstGeom>
          <a:noFill/>
        </p:spPr>
        <p:txBody>
          <a:bodyPr wrap="square" numCol="1">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defPPr>
              <a:defRPr lang="es-ES"/>
            </a:defPPr>
            <a:lvl1pPr algn="ctr">
              <a:defRPr sz="6000" b="1">
                <a:ln w="15875">
                  <a:noFill/>
                  <a:prstDash val="solid"/>
                </a:ln>
                <a:solidFill>
                  <a:srgbClr val="297F75"/>
                </a:solidFill>
                <a:effectLst>
                  <a:outerShdw dist="38100" dir="2700000" algn="bl" rotWithShape="0">
                    <a:srgbClr val="DD8E4B"/>
                  </a:outerShdw>
                </a:effectLst>
              </a:defRPr>
            </a:lvl1pPr>
          </a:lstStyle>
          <a:p>
            <a:r>
              <a:rPr lang="ar-SA" dirty="0"/>
              <a:t>نتائج الأمانة في التدبير</a:t>
            </a:r>
            <a:endParaRPr lang="en" dirty="0"/>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26805"/>
            <a:ext cx="8943975" cy="769441"/>
          </a:xfrm>
          <a:prstGeom prst="rect">
            <a:avLst/>
          </a:prstGeom>
          <a:noFill/>
        </p:spPr>
        <p:txBody>
          <a:bodyPr wrap="square">
            <a:spAutoFit/>
            <a:scene3d>
              <a:camera prst="orthographicFront"/>
              <a:lightRig rig="threePt" dir="t"/>
            </a:scene3d>
            <a:sp3d extrusionH="57150">
              <a:bevelT w="38100" h="38100"/>
            </a:sp3d>
          </a:bodyPr>
          <a:lstStyle/>
          <a:p>
            <a:pPr algn="ctr" rtl="1"/>
            <a:r>
              <a:rPr lang="ar-SA"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rPr>
              <a:t>وحدة الكنيسة</a:t>
            </a:r>
            <a:endPar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endParaRP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827616"/>
            <a:ext cx="8450981" cy="584775"/>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rtl="1"/>
            <a:r>
              <a:rPr lang="en" b="1" dirty="0">
                <a:latin typeface="Comic Sans MS" panose="030F0702030302020204" pitchFamily="66" charset="0"/>
              </a:rPr>
              <a:t>“</a:t>
            </a:r>
            <a:r>
              <a:rPr lang="ar-SA" b="1" dirty="0">
                <a:latin typeface="Comic Sans MS" panose="030F0702030302020204" pitchFamily="66" charset="0"/>
              </a:rPr>
              <a:t>ذَلِكَ لأَنَّ خِدْمَةَ اللهِ بِهذِهِ الإِعَانَةِ لَا تَسُدُّ حَاجَةَ الْقِدِّيسِينَ وَحَسْبُ، بَلْ تَفِيضُ بِشُكْرٍ كَثِيرٍ لِلهِ.</a:t>
            </a:r>
            <a:endParaRPr lang="en" b="1" dirty="0">
              <a:latin typeface="Comic Sans MS" panose="030F0702030302020204" pitchFamily="66" charset="0"/>
            </a:endParaRPr>
          </a:p>
          <a:p>
            <a:pPr algn="ctr" rtl="1"/>
            <a:r>
              <a:rPr lang="ar-SA" sz="1400" b="1" dirty="0">
                <a:latin typeface="Comic Sans MS" panose="030F0702030302020204" pitchFamily="66" charset="0"/>
              </a:rPr>
              <a:t>(2 كورنثوس </a:t>
            </a:r>
            <a:r>
              <a:rPr lang="fr-FR" sz="1400" b="1" dirty="0">
                <a:latin typeface="Comic Sans MS" panose="030F0702030302020204" pitchFamily="66" charset="0"/>
              </a:rPr>
              <a:t>12:9</a:t>
            </a:r>
            <a:r>
              <a:rPr lang="ar-SA" sz="1400" b="1" dirty="0">
                <a:latin typeface="Comic Sans MS" panose="030F0702030302020204" pitchFamily="66" charset="0"/>
              </a:rPr>
              <a:t>)</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3426566303"/>
              </p:ext>
            </p:extLst>
          </p:nvPr>
        </p:nvGraphicFramePr>
        <p:xfrm>
          <a:off x="171450" y="1742343"/>
          <a:ext cx="4546601" cy="2185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4306452" y="1577673"/>
            <a:ext cx="4391026" cy="830997"/>
          </a:xfrm>
          <a:prstGeom prst="rect">
            <a:avLst/>
          </a:prstGeom>
          <a:noFill/>
        </p:spPr>
        <p:txBody>
          <a:bodyPr wrap="square" rtlCol="0">
            <a:spAutoFit/>
          </a:bodyPr>
          <a:lstStyle/>
          <a:p>
            <a:pPr algn="r" rtl="1">
              <a:spcBef>
                <a:spcPts val="600"/>
              </a:spcBef>
            </a:pPr>
            <a:r>
              <a:rPr lang="ar-SA" sz="2400" b="1" dirty="0"/>
              <a:t>القربان الذي أحضر إلى أورشليم كان له آثار إيجابية أخرى (2 </a:t>
            </a:r>
            <a:r>
              <a:rPr lang="ar-SA" sz="2400" b="1" dirty="0" err="1"/>
              <a:t>كورنثوس</a:t>
            </a:r>
            <a:r>
              <a:rPr lang="ar-SA" sz="2400" b="1" dirty="0"/>
              <a:t> </a:t>
            </a:r>
            <a:r>
              <a:rPr lang="fr-FR" sz="2400" b="1" dirty="0"/>
              <a:t>12:9</a:t>
            </a:r>
            <a:r>
              <a:rPr lang="ar-SA" sz="2400" b="1" dirty="0"/>
              <a:t>).</a:t>
            </a:r>
            <a:endParaRPr lang="en" sz="2400" b="1" dirty="0"/>
          </a:p>
        </p:txBody>
      </p:sp>
      <p:sp>
        <p:nvSpPr>
          <p:cNvPr id="8" name="CuadroTexto 7">
            <a:extLst>
              <a:ext uri="{FF2B5EF4-FFF2-40B4-BE49-F238E27FC236}">
                <a16:creationId xmlns:a16="http://schemas.microsoft.com/office/drawing/2014/main" id="{FD61DE22-E213-B397-222C-4730F2595A65}"/>
              </a:ext>
            </a:extLst>
          </p:cNvPr>
          <p:cNvSpPr txBox="1"/>
          <p:nvPr/>
        </p:nvSpPr>
        <p:spPr>
          <a:xfrm>
            <a:off x="1" y="4022927"/>
            <a:ext cx="6705601" cy="1200329"/>
          </a:xfrm>
          <a:prstGeom prst="rect">
            <a:avLst/>
          </a:prstGeom>
          <a:noFill/>
        </p:spPr>
        <p:txBody>
          <a:bodyPr wrap="square" rtlCol="0">
            <a:spAutoFit/>
          </a:bodyPr>
          <a:lstStyle/>
          <a:p>
            <a:pPr algn="r" rtl="1"/>
            <a:r>
              <a:rPr lang="ar-SA" sz="2400" b="1" dirty="0"/>
              <a:t>هناك تأثير إيجابي آخر، وهو أن طريقة التعامل مع التقدمة تحمل درسًا مهمًا لنا اليوم: يجب أن يتم كل شيء بطريقة منظّمة، ووفق الإجراءات الصحيحة.</a:t>
            </a:r>
            <a:endParaRPr lang="ar-SA" sz="2400" dirty="0"/>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2905330200"/>
              </p:ext>
            </p:extLst>
          </p:nvPr>
        </p:nvGraphicFramePr>
        <p:xfrm>
          <a:off x="6705603" y="4263586"/>
          <a:ext cx="5314947" cy="23281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4306452" y="2430969"/>
            <a:ext cx="4391026" cy="1569660"/>
          </a:xfrm>
          <a:prstGeom prst="rect">
            <a:avLst/>
          </a:prstGeom>
          <a:noFill/>
        </p:spPr>
        <p:txBody>
          <a:bodyPr wrap="square">
            <a:spAutoFit/>
          </a:bodyPr>
          <a:lstStyle/>
          <a:p>
            <a:pPr lvl="0" algn="r" rtl="1">
              <a:spcBef>
                <a:spcPts val="600"/>
              </a:spcBef>
              <a:defRPr/>
            </a:pPr>
            <a:r>
              <a:rPr lang="ar-SA" sz="2400" b="1" dirty="0">
                <a:solidFill>
                  <a:prstClr val="black"/>
                </a:solidFill>
              </a:rPr>
              <a:t>كان اليهود والأمم مرتبطين بروابط من العون والامتنان (رومية </a:t>
            </a:r>
            <a:r>
              <a:rPr lang="fr-FR" sz="2400" b="1">
                <a:solidFill>
                  <a:prstClr val="black"/>
                </a:solidFill>
              </a:rPr>
              <a:t>26:15</a:t>
            </a:r>
            <a:r>
              <a:rPr lang="ar-SA" sz="2400" b="1">
                <a:solidFill>
                  <a:prstClr val="black"/>
                </a:solidFill>
              </a:rPr>
              <a:t>-27</a:t>
            </a:r>
            <a:r>
              <a:rPr lang="ar-SA" sz="2400" b="1" dirty="0">
                <a:solidFill>
                  <a:prstClr val="black"/>
                </a:solidFill>
              </a:rPr>
              <a:t>). وبهذه الطريقة، تحقق الهدف النهائي للرسول: الوحدة في الكنيسة.</a:t>
            </a:r>
            <a:endParaRPr kumimoji="0" lang="en"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4D6F9693-EB66-03AA-E8FD-F3F9A6C40EC4}"/>
              </a:ext>
            </a:extLst>
          </p:cNvPr>
          <p:cNvSpPr txBox="1"/>
          <p:nvPr/>
        </p:nvSpPr>
        <p:spPr>
          <a:xfrm>
            <a:off x="0" y="5245554"/>
            <a:ext cx="6705601" cy="1569660"/>
          </a:xfrm>
          <a:prstGeom prst="rect">
            <a:avLst/>
          </a:prstGeom>
          <a:noFill/>
        </p:spPr>
        <p:txBody>
          <a:bodyPr wrap="square">
            <a:spAutoFit/>
          </a:bodyPr>
          <a:lstStyle/>
          <a:p>
            <a:pPr algn="r" rtl="1"/>
            <a:r>
              <a:rPr lang="ar-SA" sz="2400" dirty="0"/>
              <a:t>عيّن بولس </a:t>
            </a:r>
            <a:r>
              <a:rPr lang="ar-SA" sz="2400" b="1" dirty="0"/>
              <a:t>تيطس</a:t>
            </a:r>
            <a:r>
              <a:rPr lang="ar-SA" sz="2400" dirty="0"/>
              <a:t> للإشراف على جمع التقدمة، كما عيّنت الكنائس </a:t>
            </a:r>
            <a:r>
              <a:rPr lang="ar-SA" sz="2400" b="1" dirty="0"/>
              <a:t>إخوةً</a:t>
            </a:r>
            <a:r>
              <a:rPr lang="ar-SA" sz="2400" dirty="0"/>
              <a:t> لمساعدته في هذه المهمة</a:t>
            </a:r>
            <a:br>
              <a:rPr lang="ar-SA" sz="2400" dirty="0"/>
            </a:br>
            <a:r>
              <a:rPr lang="ar-SA" sz="2400" dirty="0"/>
              <a:t>(</a:t>
            </a:r>
            <a:r>
              <a:rPr lang="ar-SA" sz="2400" b="1" dirty="0"/>
              <a:t>2 كورنثوس 8: 16–24</a:t>
            </a:r>
            <a:r>
              <a:rPr lang="ar-SA" sz="2400" dirty="0"/>
              <a:t>).</a:t>
            </a:r>
            <a:r>
              <a:rPr lang="es-ES" sz="2400" dirty="0"/>
              <a:t> </a:t>
            </a:r>
            <a:r>
              <a:rPr lang="ar-SA" sz="2400" dirty="0"/>
              <a:t>ولم تكن هناك طريقة أخرى </a:t>
            </a:r>
            <a:r>
              <a:rPr lang="ar-SA" sz="2400" b="1" dirty="0"/>
              <a:t>مناسبة وصحيحة لجمع التقدمة وإرسالها إلى أورشليم</a:t>
            </a:r>
            <a:r>
              <a:rPr lang="ar-SA" sz="2400" dirty="0"/>
              <a:t>.</a:t>
            </a: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33"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34"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35" dur="500"/>
                                        <p:tgtEl>
                                          <p:spTgt spid="5">
                                            <p:graphicEl>
                                              <a:dgm id="{3288991E-0B28-4441-971D-77DAAD5132A7}"/>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40"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41"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42" dur="500"/>
                                        <p:tgtEl>
                                          <p:spTgt spid="5">
                                            <p:graphicEl>
                                              <a:dgm id="{9900FF47-5011-4F50-9CF2-908AE9AC66F4}"/>
                                            </p:graphicEl>
                                          </p:spTgt>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45"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46"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47" dur="500"/>
                                        <p:tgtEl>
                                          <p:spTgt spid="5">
                                            <p:graphicEl>
                                              <a:dgm id="{79153C1C-6587-4D86-BC82-A2FEEC0A014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52"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53"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54" dur="500"/>
                                        <p:tgtEl>
                                          <p:spTgt spid="5">
                                            <p:graphicEl>
                                              <a:dgm id="{675040D4-5C01-43D5-B921-468D641AC2B7}"/>
                                            </p:graphicEl>
                                          </p:spTgt>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57"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58"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59" dur="500"/>
                                        <p:tgtEl>
                                          <p:spTgt spid="5">
                                            <p:graphicEl>
                                              <a:dgm id="{65EA1C5E-CEDC-45D6-ABA4-17E10C073017}"/>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64"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65"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66" dur="500"/>
                                        <p:tgtEl>
                                          <p:spTgt spid="5">
                                            <p:graphicEl>
                                              <a:dgm id="{F4AABA60-5AA7-44DF-8C72-9FB8C33B35CA}"/>
                                            </p:graphicEl>
                                          </p:spTgt>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69"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70"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71" dur="500"/>
                                        <p:tgtEl>
                                          <p:spTgt spid="5">
                                            <p:graphicEl>
                                              <a:dgm id="{D69D784F-957E-4CDA-90FB-438DC21E5320}"/>
                                            </p:graphicEl>
                                          </p:spTgt>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74"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75"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76" dur="500"/>
                                        <p:tgtEl>
                                          <p:spTgt spid="5">
                                            <p:graphicEl>
                                              <a:dgm id="{FAB292DC-95FB-492F-83CC-D12DC7FD950F}"/>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0" nodeType="click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86"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87"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88" dur="500"/>
                                        <p:tgtEl>
                                          <p:spTgt spid="14">
                                            <p:graphicEl>
                                              <a:dgm id="{952DB1F4-BAF9-427E-8B52-30FFA76A6B76}"/>
                                            </p:graphicEl>
                                          </p:spTgt>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91"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92"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93" dur="500"/>
                                        <p:tgtEl>
                                          <p:spTgt spid="14">
                                            <p:graphicEl>
                                              <a:dgm id="{2480E458-D9CD-4DC9-BC01-5F89FE9A42A7}"/>
                                            </p:graphicEl>
                                          </p:spTgt>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98"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99" dur="500" fill="hold"/>
                                        <p:tgtEl>
                                          <p:spTgt spid="14">
                                            <p:graphicEl>
                                              <a:dgm id="{6240A3A8-9023-4AE9-B435-120214A01AB4}"/>
                                            </p:graphicEl>
                                          </p:spTgt>
                                        </p:tgtEl>
                                        <p:attrNameLst>
                                          <p:attrName>ppt_h</p:attrName>
                                        </p:attrNameLst>
                                      </p:cBhvr>
                                      <p:tavLst>
                                        <p:tav tm="0">
                                          <p:val>
                                            <p:fltVal val="0"/>
                                          </p:val>
                                        </p:tav>
                                        <p:tav tm="100000">
                                          <p:val>
                                            <p:strVal val="#ppt_h"/>
                                          </p:val>
                                        </p:tav>
                                      </p:tavLst>
                                    </p:anim>
                                    <p:animEffect transition="in" filter="fade">
                                      <p:cBhvr>
                                        <p:cTn id="100" dur="500"/>
                                        <p:tgtEl>
                                          <p:spTgt spid="14">
                                            <p:graphicEl>
                                              <a:dgm id="{6240A3A8-9023-4AE9-B435-120214A01AB4}"/>
                                            </p:graphicEl>
                                          </p:spTgt>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03"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04"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05" dur="500"/>
                                        <p:tgtEl>
                                          <p:spTgt spid="14">
                                            <p:graphicEl>
                                              <a:dgm id="{A2402C1F-908A-4044-83A7-8258DB8C0B00}"/>
                                            </p:graphicEl>
                                          </p:spTgt>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08"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09"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10" dur="500"/>
                                        <p:tgtEl>
                                          <p:spTgt spid="14">
                                            <p:graphicEl>
                                              <a:dgm id="{CE8E6132-1985-4ABA-AB5A-4CB8263D47D8}"/>
                                            </p:graphicEl>
                                          </p:spTgt>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15"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16" dur="500" fill="hold"/>
                                        <p:tgtEl>
                                          <p:spTgt spid="14">
                                            <p:graphicEl>
                                              <a:dgm id="{0C29B168-0B11-47E0-A26F-288917C37C3F}"/>
                                            </p:graphicEl>
                                          </p:spTgt>
                                        </p:tgtEl>
                                        <p:attrNameLst>
                                          <p:attrName>ppt_h</p:attrName>
                                        </p:attrNameLst>
                                      </p:cBhvr>
                                      <p:tavLst>
                                        <p:tav tm="0">
                                          <p:val>
                                            <p:fltVal val="0"/>
                                          </p:val>
                                        </p:tav>
                                        <p:tav tm="100000">
                                          <p:val>
                                            <p:strVal val="#ppt_h"/>
                                          </p:val>
                                        </p:tav>
                                      </p:tavLst>
                                    </p:anim>
                                    <p:animEffect transition="in" filter="fade">
                                      <p:cBhvr>
                                        <p:cTn id="117" dur="500"/>
                                        <p:tgtEl>
                                          <p:spTgt spid="14">
                                            <p:graphicEl>
                                              <a:dgm id="{0C29B168-0B11-47E0-A26F-288917C37C3F}"/>
                                            </p:graphicEl>
                                          </p:spTgt>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20"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21"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22" dur="500"/>
                                        <p:tgtEl>
                                          <p:spTgt spid="14">
                                            <p:graphicEl>
                                              <a:dgm id="{CB36F94E-AE41-4191-A389-815E236637CC}"/>
                                            </p:graphicEl>
                                          </p:spTgt>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25"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26"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27" dur="500"/>
                                        <p:tgtEl>
                                          <p:spTgt spid="14">
                                            <p:graphicEl>
                                              <a:dgm id="{D8488BCB-BCEB-4641-B939-6A1605E8EE85}"/>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53" presetClass="entr" presetSubtype="16" fill="hold" grpId="0" nodeType="clickEffect">
                                  <p:stCondLst>
                                    <p:cond delay="0"/>
                                  </p:stCondLst>
                                  <p:childTnLst>
                                    <p:set>
                                      <p:cBhvr>
                                        <p:cTn id="131"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32"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33" dur="500" fill="hold"/>
                                        <p:tgtEl>
                                          <p:spTgt spid="14">
                                            <p:graphicEl>
                                              <a:dgm id="{8F5B832C-EFCC-42E3-845F-991653AD55B3}"/>
                                            </p:graphicEl>
                                          </p:spTgt>
                                        </p:tgtEl>
                                        <p:attrNameLst>
                                          <p:attrName>ppt_h</p:attrName>
                                        </p:attrNameLst>
                                      </p:cBhvr>
                                      <p:tavLst>
                                        <p:tav tm="0">
                                          <p:val>
                                            <p:fltVal val="0"/>
                                          </p:val>
                                        </p:tav>
                                        <p:tav tm="100000">
                                          <p:val>
                                            <p:strVal val="#ppt_h"/>
                                          </p:val>
                                        </p:tav>
                                      </p:tavLst>
                                    </p:anim>
                                    <p:animEffect transition="in" filter="fade">
                                      <p:cBhvr>
                                        <p:cTn id="134" dur="500"/>
                                        <p:tgtEl>
                                          <p:spTgt spid="14">
                                            <p:graphicEl>
                                              <a:dgm id="{8F5B832C-EFCC-42E3-845F-991653AD55B3}"/>
                                            </p:graphicEl>
                                          </p:spTgt>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37"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38"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39" dur="500"/>
                                        <p:tgtEl>
                                          <p:spTgt spid="14">
                                            <p:graphicEl>
                                              <a:dgm id="{A014DCC8-BC27-40F3-AF66-E9A5DD6BBA5D}"/>
                                            </p:graphicEl>
                                          </p:spTgt>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42"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43"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44" dur="500"/>
                                        <p:tgtEl>
                                          <p:spTgt spid="14">
                                            <p:graphicEl>
                                              <a:dgm id="{32DCC866-07AC-4D81-814E-A1E26451EA49}"/>
                                            </p:graphicEl>
                                          </p:spTgt>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2" fill="hold" grpId="0" nodeType="clickEffect">
                                  <p:stCondLst>
                                    <p:cond delay="0"/>
                                  </p:stCondLst>
                                  <p:childTnLst>
                                    <p:set>
                                      <p:cBhvr>
                                        <p:cTn id="148" dur="1" fill="hold">
                                          <p:stCondLst>
                                            <p:cond delay="0"/>
                                          </p:stCondLst>
                                        </p:cTn>
                                        <p:tgtEl>
                                          <p:spTgt spid="11"/>
                                        </p:tgtEl>
                                        <p:attrNameLst>
                                          <p:attrName>style.visibility</p:attrName>
                                        </p:attrNameLst>
                                      </p:cBhvr>
                                      <p:to>
                                        <p:strVal val="visible"/>
                                      </p:to>
                                    </p:set>
                                    <p:animEffect transition="in" filter="wipe(right)">
                                      <p:cBhvr>
                                        <p:cTn id="1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uiExpand="1">
        <p:bldSub>
          <a:bldDgm bld="one"/>
        </p:bldSub>
      </p:bldGraphic>
      <p:bldP spid="6" grpId="0"/>
      <p:bldP spid="8" grpId="0"/>
      <p:bldGraphic spid="14" grpId="0">
        <p:bldSub>
          <a:bldDgm bld="one"/>
        </p:bldSub>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511166" y="560118"/>
            <a:ext cx="10582409" cy="5663089"/>
          </a:xfrm>
          <a:prstGeom prst="rect">
            <a:avLst/>
          </a:prstGeom>
          <a:noFill/>
        </p:spPr>
        <p:txBody>
          <a:bodyPr wrap="square">
            <a:spAutoFit/>
          </a:bodyPr>
          <a:lstStyle>
            <a:defPPr>
              <a:defRPr lang="es-ES"/>
            </a:defPPr>
            <a:lvl1pPr>
              <a:spcBef>
                <a:spcPts val="600"/>
              </a:spcBef>
              <a:defRPr sz="2400" b="1">
                <a:solidFill>
                  <a:schemeClr val="bg2">
                    <a:lumMod val="40000"/>
                    <a:lumOff val="60000"/>
                  </a:schemeClr>
                </a:solidFill>
                <a:latin typeface="Constantia" panose="02030602050306030303" pitchFamily="18" charset="0"/>
              </a:defRPr>
            </a:lvl1pPr>
          </a:lstStyle>
          <a:p>
            <a:pPr algn="r" rtl="1"/>
            <a:r>
              <a:rPr lang="ar-SA" sz="3200" dirty="0"/>
              <a:t>« يجب دعم عمل الله بالعشور والهبات والتقدمات. إن الرب يدعو الآن إلى استخدام الوسائل التي ائتمن وكلاءه عليها. […]</a:t>
            </a:r>
          </a:p>
          <a:p>
            <a:pPr algn="r" rtl="1"/>
            <a:r>
              <a:rPr lang="ar-SA" sz="3200" dirty="0"/>
              <a:t>إن الرب يسوع لا يطلب من أتباعه شيئًا أكثر مما قدّمه هو بنفسه. فالذين يمارسون إنكار الذات والتضحية بالنفس من أجل قضية الله إنما يتبعون مثاله. لقد خلع رداءه الملكي وتاجه، وتنازل عن مقامه الرفيع. وأصبح فقيرًا، لكي نصبح نحن، من خلال فقره، أصحاب الكنوز الأبدية. ولم يقدّم غناه فحسب، بل قدّم حياته أيضًا في إنكار الذات والتضحية بالنفس، لكي يزيل كل عائق أمام الذين يطلبون الدخول إلى ملكوت الله.</a:t>
            </a:r>
          </a:p>
          <a:p>
            <a:pPr algn="r" rtl="1"/>
            <a:r>
              <a:rPr lang="ar-SA" sz="3200" dirty="0"/>
              <a:t>[…] إن الرب يسوع يدعونا إلى أن نكون عاملين معه. فهو صاحب كل ما نملك، وله حقّ فيه. ومن خلال استعدادنا للمساعدة في عمله، يمكننا الآن أن نُظهر محبتنا له.»</a:t>
            </a:r>
          </a:p>
        </p:txBody>
      </p:sp>
      <p:sp>
        <p:nvSpPr>
          <p:cNvPr id="4" name="CuadroTexto 3">
            <a:extLst>
              <a:ext uri="{FF2B5EF4-FFF2-40B4-BE49-F238E27FC236}">
                <a16:creationId xmlns:a16="http://schemas.microsoft.com/office/drawing/2014/main" id="{13C0A81D-41AB-95D4-9521-D3CB43F35894}"/>
              </a:ext>
            </a:extLst>
          </p:cNvPr>
          <p:cNvSpPr txBox="1"/>
          <p:nvPr/>
        </p:nvSpPr>
        <p:spPr>
          <a:xfrm>
            <a:off x="1668787" y="5836528"/>
            <a:ext cx="2245487" cy="338554"/>
          </a:xfrm>
          <a:prstGeom prst="rect">
            <a:avLst/>
          </a:prstGeom>
          <a:noFill/>
        </p:spPr>
        <p:txBody>
          <a:bodyPr wrap="none" rtlCol="0">
            <a:spAutoFit/>
          </a:bodyPr>
          <a:lstStyle/>
          <a:p>
            <a:pPr algn="r"/>
            <a:r>
              <a:rPr lang="fr-FR" sz="1600" b="1">
                <a:solidFill>
                  <a:schemeClr val="bg2">
                    <a:lumMod val="40000"/>
                    <a:lumOff val="60000"/>
                  </a:schemeClr>
                </a:solidFill>
              </a:rPr>
              <a:t>EGW (</a:t>
            </a:r>
            <a:r>
              <a:rPr lang="ar-SA" sz="1600" b="1">
                <a:solidFill>
                  <a:schemeClr val="bg2">
                    <a:lumMod val="40000"/>
                    <a:lumOff val="60000"/>
                  </a:schemeClr>
                </a:solidFill>
              </a:rPr>
              <a:t>ذا أبورد لوك، 9 أبريل)</a:t>
            </a:r>
            <a:endParaRPr lang="en" sz="1600" b="1" dirty="0">
              <a:solidFill>
                <a:schemeClr val="bg2">
                  <a:lumMod val="40000"/>
                  <a:lumOff val="60000"/>
                </a:schemeClr>
              </a:solidFill>
            </a:endParaRP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879</TotalTime>
  <Words>1099</Words>
  <Application>Microsoft Office PowerPoint</Application>
  <PresentationFormat>Panorámica</PresentationFormat>
  <Paragraphs>95</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vt:lpstr>
      <vt:lpstr>Aptos Display</vt:lpstr>
      <vt:lpstr>Arial</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121</cp:revision>
  <dcterms:created xsi:type="dcterms:W3CDTF">2026-08-01T16:23:29Z</dcterms:created>
  <dcterms:modified xsi:type="dcterms:W3CDTF">2026-09-11T15:44:20Z</dcterms:modified>
</cp:coreProperties>
</file>