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0A01"/>
    <a:srgbClr val="216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5" d="100"/>
          <a:sy n="105" d="100"/>
        </p:scale>
        <p:origin x="19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pPr algn="r" rtl="1"/>
          <a:r>
            <a:rPr lang="ar-SA" sz="2400" b="1" noProof="0" dirty="0">
              <a:effectLst>
                <a:outerShdw blurRad="38100" dist="38100" dir="2700000" algn="tl">
                  <a:srgbClr val="000000"/>
                </a:outerShdw>
              </a:effectLst>
            </a:rPr>
            <a:t>أن أشهد ليسوع</a:t>
          </a:r>
          <a:endParaRPr lang="en-US" sz="24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pPr algn="ctr"/>
          <a:endParaRPr lang="es-ES" sz="2000"/>
        </a:p>
      </dgm:t>
    </dgm:pt>
    <dgm:pt modelId="{CB4F0FCA-53A6-4C5E-B777-0172B2D08E57}" type="sibTrans" cxnId="{60F38D7F-6A30-4B22-AEAD-385683F8C91F}">
      <dgm:prSet/>
      <dgm:spPr/>
      <dgm:t>
        <a:bodyPr/>
        <a:lstStyle/>
        <a:p>
          <a:pPr algn="ctr"/>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lgn="r" rtl="1">
            <a:buNone/>
          </a:pPr>
          <a:r>
            <a:rPr lang="ar-SA" sz="2400" b="1" noProof="0"/>
            <a:t>كانت مهمته الرئيسية هي قيادة الناس إلى يسوع</a:t>
          </a:r>
          <a:endParaRPr lang="en-US" sz="2400" noProof="0" dirty="0"/>
        </a:p>
      </dgm:t>
    </dgm:pt>
    <dgm:pt modelId="{9B2259FD-234E-4E0E-8BA9-7311DDA2EA9C}" type="parTrans" cxnId="{FD56D805-461D-4351-8F6B-ABFAB32BDB5A}">
      <dgm:prSet/>
      <dgm:spPr/>
      <dgm:t>
        <a:bodyPr/>
        <a:lstStyle/>
        <a:p>
          <a:pPr algn="ctr"/>
          <a:endParaRPr lang="es-ES" sz="2000"/>
        </a:p>
      </dgm:t>
    </dgm:pt>
    <dgm:pt modelId="{EDD2377F-2913-4372-AF30-0941DAB8B237}" type="sibTrans" cxnId="{FD56D805-461D-4351-8F6B-ABFAB32BDB5A}">
      <dgm:prSet/>
      <dgm:spPr/>
      <dgm:t>
        <a:bodyPr/>
        <a:lstStyle/>
        <a:p>
          <a:pPr algn="ctr"/>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pPr algn="r" rtl="1"/>
          <a:r>
            <a:rPr lang="ar-SA" sz="2400" b="1" noProof="0" dirty="0">
              <a:effectLst>
                <a:outerShdw blurRad="38100" dist="38100" dir="2700000" algn="tl">
                  <a:srgbClr val="000000"/>
                </a:outerShdw>
              </a:effectLst>
            </a:rPr>
            <a:t>إعلان المستقبل</a:t>
          </a:r>
          <a:endParaRPr lang="en-US" sz="24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pPr algn="ctr"/>
          <a:endParaRPr lang="es-ES" sz="2000"/>
        </a:p>
      </dgm:t>
    </dgm:pt>
    <dgm:pt modelId="{462E2C00-F4F0-4CF8-B4CA-B3394ACE879F}" type="sibTrans" cxnId="{4AC40176-2488-4BD6-AA76-0FFB8F15D2BD}">
      <dgm:prSet/>
      <dgm:spPr/>
      <dgm:t>
        <a:bodyPr/>
        <a:lstStyle/>
        <a:p>
          <a:pPr algn="ctr"/>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lgn="r" rtl="1">
            <a:buNone/>
          </a:pPr>
          <a:r>
            <a:rPr lang="ar-SA" sz="2400" b="1" kern="1200" noProof="0" dirty="0">
              <a:latin typeface="Aptos" panose="02110004020202020204"/>
              <a:ea typeface="+mn-ea"/>
              <a:cs typeface="+mn-cs"/>
            </a:rPr>
            <a:t>كشفوا عن أحداث امتدت حتى يومنا هذا</a:t>
          </a:r>
          <a:endParaRPr lang="en-US" sz="2400" b="1" kern="1200" noProof="0" dirty="0">
            <a:latin typeface="Aptos" panose="02110004020202020204"/>
            <a:ea typeface="+mn-ea"/>
            <a:cs typeface="+mn-cs"/>
          </a:endParaRPr>
        </a:p>
      </dgm:t>
    </dgm:pt>
    <dgm:pt modelId="{FFC5D632-0AA4-4567-9488-02B07EEC1AA4}" type="parTrans" cxnId="{0862EA18-D636-46D4-B66E-C0FC6DB15D58}">
      <dgm:prSet/>
      <dgm:spPr/>
      <dgm:t>
        <a:bodyPr/>
        <a:lstStyle/>
        <a:p>
          <a:pPr algn="ctr"/>
          <a:endParaRPr lang="es-ES" sz="2000"/>
        </a:p>
      </dgm:t>
    </dgm:pt>
    <dgm:pt modelId="{51C9E84F-CC89-4C99-82E9-DC501F717053}" type="sibTrans" cxnId="{0862EA18-D636-46D4-B66E-C0FC6DB15D58}">
      <dgm:prSet/>
      <dgm:spPr/>
      <dgm:t>
        <a:bodyPr/>
        <a:lstStyle/>
        <a:p>
          <a:pPr algn="ctr"/>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pPr algn="r" rtl="1"/>
          <a:r>
            <a:rPr lang="ar-SA" sz="2400" b="1" noProof="0" dirty="0">
              <a:effectLst>
                <a:outerShdw blurRad="38100" dist="38100" dir="2700000" algn="tl">
                  <a:srgbClr val="000000"/>
                </a:outerShdw>
              </a:effectLst>
            </a:rPr>
            <a:t>البناء</a:t>
          </a:r>
          <a:endParaRPr lang="en-US" sz="24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pPr algn="ctr"/>
          <a:endParaRPr lang="es-ES" sz="2000"/>
        </a:p>
      </dgm:t>
    </dgm:pt>
    <dgm:pt modelId="{1626E676-3B1E-4454-B7AB-6FF14EDB912F}" type="sibTrans" cxnId="{337D6BAF-24DF-44CF-8D75-863E8D7AA2A1}">
      <dgm:prSet/>
      <dgm:spPr/>
      <dgm:t>
        <a:bodyPr/>
        <a:lstStyle/>
        <a:p>
          <a:pPr algn="ctr"/>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lgn="r" rtl="1">
            <a:buNone/>
          </a:pPr>
          <a:r>
            <a:rPr lang="ar-SA" sz="2400" b="1" noProof="0" dirty="0"/>
            <a:t>لبناء كنيسة قوية قادرة على الصمود أمام هجمات العدو</a:t>
          </a:r>
          <a:endParaRPr lang="en-US" sz="2400" noProof="0" dirty="0"/>
        </a:p>
      </dgm:t>
    </dgm:pt>
    <dgm:pt modelId="{F0C5EA2B-7BEA-41F2-A544-39385B2F8F40}" type="parTrans" cxnId="{A9355183-10B7-4A7D-8D97-97D9363BA49E}">
      <dgm:prSet/>
      <dgm:spPr/>
      <dgm:t>
        <a:bodyPr/>
        <a:lstStyle/>
        <a:p>
          <a:pPr algn="ctr"/>
          <a:endParaRPr lang="es-ES" sz="2000"/>
        </a:p>
      </dgm:t>
    </dgm:pt>
    <dgm:pt modelId="{8CA4453E-1DAB-4734-AACB-5590A2138041}" type="sibTrans" cxnId="{A9355183-10B7-4A7D-8D97-97D9363BA49E}">
      <dgm:prSet/>
      <dgm:spPr/>
      <dgm:t>
        <a:bodyPr/>
        <a:lstStyle/>
        <a:p>
          <a:pPr algn="ctr"/>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pPr algn="r" rtl="1"/>
          <a:r>
            <a:rPr lang="ar-SA" sz="2400" b="1" noProof="0" dirty="0">
              <a:effectLst>
                <a:outerShdw blurRad="38100" dist="38100" dir="2700000" algn="tl">
                  <a:srgbClr val="000000"/>
                </a:outerShdw>
              </a:effectLst>
            </a:rPr>
            <a:t>النصيحة</a:t>
          </a:r>
          <a:endParaRPr lang="en-US" sz="24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pPr algn="ctr"/>
          <a:endParaRPr lang="es-ES" sz="2000"/>
        </a:p>
      </dgm:t>
    </dgm:pt>
    <dgm:pt modelId="{E1DB6DC5-D68E-448E-859E-EF50CEE3BDC3}" type="sibTrans" cxnId="{F01D63FB-1263-46D6-B705-626D50C1C246}">
      <dgm:prSet/>
      <dgm:spPr/>
      <dgm:t>
        <a:bodyPr/>
        <a:lstStyle/>
        <a:p>
          <a:pPr algn="ctr"/>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lgn="r" rtl="1">
            <a:buNone/>
          </a:pPr>
          <a:r>
            <a:rPr lang="ar-SA" sz="2400" b="1" noProof="0" dirty="0"/>
            <a:t>لإعلان الخطيئة، حتى يتمكن الناس من التوبة</a:t>
          </a:r>
          <a:endParaRPr lang="en-US" sz="2400" noProof="0" dirty="0"/>
        </a:p>
      </dgm:t>
    </dgm:pt>
    <dgm:pt modelId="{F8AABC5E-C78C-401F-8510-EAED3F0C5051}" type="parTrans" cxnId="{12C36F5C-9147-440C-8ACE-AA5000BC60E0}">
      <dgm:prSet/>
      <dgm:spPr/>
      <dgm:t>
        <a:bodyPr/>
        <a:lstStyle/>
        <a:p>
          <a:pPr algn="ctr"/>
          <a:endParaRPr lang="es-ES" sz="2000"/>
        </a:p>
      </dgm:t>
    </dgm:pt>
    <dgm:pt modelId="{A6419884-9C83-4115-9C4A-3476801061CA}" type="sibTrans" cxnId="{12C36F5C-9147-440C-8ACE-AA5000BC60E0}">
      <dgm:prSet/>
      <dgm:spPr/>
      <dgm:t>
        <a:bodyPr/>
        <a:lstStyle/>
        <a:p>
          <a:pPr algn="ctr"/>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pPr algn="r" rtl="1"/>
          <a:r>
            <a:rPr lang="ar-SA" sz="2400" b="1" noProof="0" dirty="0">
              <a:effectLst>
                <a:outerShdw blurRad="38100" dist="38100" dir="2700000" algn="tl">
                  <a:srgbClr val="000000"/>
                </a:outerShdw>
              </a:effectLst>
            </a:rPr>
            <a:t>الراحة</a:t>
          </a:r>
          <a:endParaRPr lang="en-US" sz="24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pPr algn="ctr"/>
          <a:endParaRPr lang="es-ES" sz="2000"/>
        </a:p>
      </dgm:t>
    </dgm:pt>
    <dgm:pt modelId="{0FB139CC-C60F-42AA-B27E-0889992B1454}" type="sibTrans" cxnId="{51E4D12B-87C9-4102-939D-26865AE28B6E}">
      <dgm:prSet/>
      <dgm:spPr/>
      <dgm:t>
        <a:bodyPr/>
        <a:lstStyle/>
        <a:p>
          <a:pPr algn="ctr"/>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lgn="r" rtl="1">
            <a:buNone/>
          </a:pPr>
          <a:r>
            <a:rPr lang="ar-SA" sz="2400" b="1" noProof="0" dirty="0"/>
            <a:t>أرسل يهوذا وسيلاس إلى الكنائس لهذا الغرض تحديدا</a:t>
          </a:r>
          <a:endParaRPr lang="en-US" sz="2400" noProof="0" dirty="0"/>
        </a:p>
      </dgm:t>
    </dgm:pt>
    <dgm:pt modelId="{F6F58423-0235-4E36-906E-D436852080FC}" type="parTrans" cxnId="{46AFF13D-3063-4D4D-8871-42434D157A63}">
      <dgm:prSet/>
      <dgm:spPr/>
      <dgm:t>
        <a:bodyPr/>
        <a:lstStyle/>
        <a:p>
          <a:pPr algn="ctr"/>
          <a:endParaRPr lang="es-ES" sz="2000"/>
        </a:p>
      </dgm:t>
    </dgm:pt>
    <dgm:pt modelId="{A2BE28C3-6A04-466E-9399-8FA26FD0D994}" type="sibTrans" cxnId="{46AFF13D-3063-4D4D-8871-42434D157A63}">
      <dgm:prSet/>
      <dgm:spPr/>
      <dgm:t>
        <a:bodyPr/>
        <a:lstStyle/>
        <a:p>
          <a:pPr algn="ctr"/>
          <a:endParaRPr lang="es-ES" sz="2000"/>
        </a:p>
      </dgm:t>
    </dgm:pt>
    <dgm:pt modelId="{748C2B61-E1DB-4DE3-B7F0-F7D5C9C47A67}" type="pres">
      <dgm:prSet presAssocID="{FD313355-6819-4705-A30E-A1889181BF5F}" presName="diagram" presStyleCnt="0">
        <dgm:presLayoutVars>
          <dgm:dir val="rev"/>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custLinFactX="100149" custLinFactNeighborX="200000" custLinFactNeighborY="5575">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X="100000" custLinFactNeighborX="199031" custLinFactNeighborY="33887"/>
      <dgm:spPr/>
    </dgm:pt>
    <dgm:pt modelId="{A381FCC2-366C-484C-80F3-42AFE9B46DAC}" type="pres">
      <dgm:prSet presAssocID="{3DCD99FE-FC29-4C72-ACC0-90BB7DA1E30A}" presName="adorn" presStyleLbl="fgAccFollowNode1" presStyleIdx="0" presStyleCnt="5" custLinFactNeighborX="-30224" custLinFactNeighborY="19343"/>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42991" custLinFactNeighborY="8221"/>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custLinFactX="-109613" custLinFactNeighborX="-200000" custLinFactNeighborY="-5436">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X="-102828" custLinFactNeighborX="-200000" custLinFactNeighborY="19528"/>
      <dgm:spPr/>
    </dgm:pt>
    <dgm:pt modelId="{3D6A2FB8-FAD5-4FEF-A1A3-3717E97DEF08}" type="pres">
      <dgm:prSet presAssocID="{39F1AB83-5A71-4203-951B-3E76E2FA0437}" presName="adorn" presStyleLbl="fgAccFollowNode1" presStyleIdx="2" presStyleCnt="5" custLinFactNeighborX="-32815" custLinFactNeighborY="8221"/>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8593" custLinFactNeighborY="-11774">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8593" custLinFactNeighborY="-27381"/>
      <dgm:spPr/>
    </dgm:pt>
    <dgm:pt modelId="{3130E0C0-5E31-4FB3-8A92-9A309FDC92A9}" type="pres">
      <dgm:prSet presAssocID="{576F84B1-17FF-4C54-A6F9-4787FFEF6346}" presName="adorn" presStyleLbl="fgAccFollowNode1" presStyleIdx="3" presStyleCnt="5" custLinFactX="-100000" custLinFactNeighborX="-148980" custLinFactNeighborY="-36130"/>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X="-100000" custLinFactNeighborX="-125458" custLinFactNeighborY="-11774">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X="-100000" custLinFactNeighborX="-128330" custLinFactNeighborY="-22753"/>
      <dgm:spPr/>
    </dgm:pt>
    <dgm:pt modelId="{3A686E9C-D473-424C-A616-6FCF3A07A6DA}" type="pres">
      <dgm:prSet presAssocID="{8FACA609-11DE-421F-B7EE-75BB7AAFF962}" presName="adorn" presStyleLbl="fgAccFollowNode1" presStyleIdx="4" presStyleCnt="5" custLinFactX="-100000" custLinFactNeighborX="-143128" custLinFactNeighborY="-36801"/>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pPr rtl="1"/>
          <a:r>
            <a:rPr lang="ar-SA" sz="2000" b="1" noProof="0" dirty="0">
              <a:effectLst>
                <a:outerShdw blurRad="38100" dist="38100" dir="2700000" algn="tl">
                  <a:srgbClr val="000000"/>
                </a:outerShdw>
              </a:effectLst>
            </a:rPr>
            <a:t>هم أشخاص أرسلوا من الله (لوقا </a:t>
          </a:r>
          <a:r>
            <a:rPr lang="fr-FR" sz="2000" b="1" noProof="0" dirty="0">
              <a:effectLst>
                <a:outerShdw blurRad="38100" dist="38100" dir="2700000" algn="tl">
                  <a:srgbClr val="000000"/>
                </a:outerShdw>
              </a:effectLst>
            </a:rPr>
            <a:t>49:11</a:t>
          </a:r>
          <a:r>
            <a:rPr lang="ar-SA"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pPr rtl="1"/>
          <a:r>
            <a:rPr lang="ar-SA" sz="2000" b="1" noProof="0" dirty="0">
              <a:effectLst>
                <a:outerShdw blurRad="38100" dist="38100" dir="2700000" algn="tl">
                  <a:srgbClr val="000000"/>
                </a:outerShdw>
              </a:effectLst>
            </a:rPr>
            <a:t>يتلقون مواهب لقيادة الكنيسة (1 </a:t>
          </a:r>
          <a:r>
            <a:rPr lang="ar-SA" sz="2000" b="1" noProof="0" dirty="0" err="1">
              <a:effectLst>
                <a:outerShdw blurRad="38100" dist="38100" dir="2700000" algn="tl">
                  <a:srgbClr val="000000"/>
                </a:outerShdw>
              </a:effectLst>
            </a:rPr>
            <a:t>كورنثوس</a:t>
          </a:r>
          <a:r>
            <a:rPr lang="ar-SA" sz="2000" b="1" noProof="0" dirty="0">
              <a:effectLst>
                <a:outerShdw blurRad="38100" dist="38100" dir="2700000" algn="tl">
                  <a:srgbClr val="000000"/>
                </a:outerShdw>
              </a:effectLst>
            </a:rPr>
            <a:t> </a:t>
          </a:r>
          <a:r>
            <a:rPr lang="fr-FR" sz="2000" b="1" noProof="0" dirty="0">
              <a:effectLst>
                <a:outerShdw blurRad="38100" dist="38100" dir="2700000" algn="tl">
                  <a:srgbClr val="000000"/>
                </a:outerShdw>
              </a:effectLst>
            </a:rPr>
            <a:t>28:12</a:t>
          </a:r>
          <a:r>
            <a:rPr lang="ar-SA" sz="2000" b="1" noProof="0" dirty="0">
              <a:effectLst>
                <a:outerShdw blurRad="38100" dist="38100" dir="2700000" algn="tl">
                  <a:srgbClr val="000000"/>
                </a:outerShdw>
              </a:effectLst>
            </a:rPr>
            <a:t>-29؛ أفسس </a:t>
          </a:r>
          <a:r>
            <a:rPr lang="fr-FR" sz="2000" b="1" noProof="0" dirty="0">
              <a:effectLst>
                <a:outerShdw blurRad="38100" dist="38100" dir="2700000" algn="tl">
                  <a:srgbClr val="000000"/>
                </a:outerShdw>
              </a:effectLst>
            </a:rPr>
            <a:t>11:4</a:t>
          </a:r>
          <a:r>
            <a:rPr lang="ar-SA" sz="2000" b="1" noProof="0" dirty="0">
              <a:effectLst>
                <a:outerShdw blurRad="38100" dist="38100" dir="2700000" algn="tl">
                  <a:srgbClr val="000000"/>
                </a:outerShdw>
              </a:effectLst>
            </a:rPr>
            <a:t>-12)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pPr rtl="1"/>
          <a:r>
            <a:rPr lang="ar-SA" sz="2000" b="1" noProof="0" dirty="0">
              <a:effectLst>
                <a:outerShdw blurRad="38100" dist="38100" dir="2700000" algn="tl">
                  <a:srgbClr val="000000"/>
                </a:outerShdw>
              </a:effectLst>
            </a:rPr>
            <a:t>هم أساس الكنيسة (أفسس </a:t>
          </a:r>
          <a:r>
            <a:rPr lang="fr-FR" sz="2000" b="1" noProof="0" dirty="0">
              <a:effectLst>
                <a:outerShdw blurRad="38100" dist="38100" dir="2700000" algn="tl">
                  <a:srgbClr val="000000"/>
                </a:outerShdw>
              </a:effectLst>
            </a:rPr>
            <a:t>20:2</a:t>
          </a:r>
          <a:r>
            <a:rPr lang="ar-SA"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pPr rtl="1"/>
          <a:r>
            <a:rPr lang="ar-SA" sz="2000" b="1" noProof="0" dirty="0">
              <a:effectLst>
                <a:outerShdw blurRad="38100" dist="38100" dir="2700000" algn="tl">
                  <a:srgbClr val="000000"/>
                </a:outerShdw>
              </a:effectLst>
            </a:rPr>
            <a:t>يتلقون الوحي (أفسس </a:t>
          </a:r>
          <a:r>
            <a:rPr lang="fr-FR" sz="2000" b="1" noProof="0" dirty="0">
              <a:effectLst>
                <a:outerShdw blurRad="38100" dist="38100" dir="2700000" algn="tl">
                  <a:srgbClr val="000000"/>
                </a:outerShdw>
              </a:effectLst>
            </a:rPr>
            <a:t>5:3</a:t>
          </a:r>
          <a:r>
            <a:rPr lang="ar-SA"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pPr rtl="1"/>
          <a:r>
            <a:rPr lang="ar-SA" sz="2000" b="1" noProof="0" dirty="0">
              <a:effectLst>
                <a:outerShdw blurRad="38100" dist="38100" dir="2700000" algn="tl">
                  <a:srgbClr val="000000"/>
                </a:outerShdw>
              </a:effectLst>
            </a:rPr>
            <a:t>يفرحون بالعدل (رؤيا </a:t>
          </a:r>
          <a:r>
            <a:rPr lang="fr-FR" sz="2000" b="1" noProof="0" dirty="0">
              <a:effectLst>
                <a:outerShdw blurRad="38100" dist="38100" dir="2700000" algn="tl">
                  <a:srgbClr val="000000"/>
                </a:outerShdw>
              </a:effectLst>
            </a:rPr>
            <a:t>20:18</a:t>
          </a:r>
          <a:r>
            <a:rPr lang="ar-SA"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custLinFactX="400000" custLinFactNeighborX="466684" custLinFactNeighborY="1068">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custLinFactX="199995" custLinFactNeighborX="200000" custLinFactNeighborY="-182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custLinFactNeighborX="-56162" custLinFactNeighborY="0">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custLinFactX="-200000" custLinFactNeighborX="-277051" custLinFactNeighborY="1770">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custLinFactX="-400000" custLinFactNeighborX="-467831">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pPr rtl="1"/>
          <a:r>
            <a:rPr lang="ar-SA" sz="2400" b="1" dirty="0"/>
            <a:t>تِيمُوثَاوُسُ</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pPr rtl="1"/>
          <a:r>
            <a:rPr lang="ar-SA" sz="2000" b="1" dirty="0"/>
            <a:t>وقد شارك بولس في كتابة الرسائل التالية: الرسالة الثانية إلى أهل </a:t>
          </a:r>
          <a:r>
            <a:rPr lang="ar-SA" sz="2000" b="1" dirty="0" err="1"/>
            <a:t>كورنثوس</a:t>
          </a:r>
          <a:r>
            <a:rPr lang="ar-SA" sz="2000" b="1" dirty="0"/>
            <a:t>(2 </a:t>
          </a:r>
          <a:r>
            <a:rPr lang="ar-SA" sz="2000" b="1" dirty="0" err="1"/>
            <a:t>كورنثوس</a:t>
          </a:r>
          <a:r>
            <a:rPr lang="ar-SA" sz="2000" b="1" dirty="0"/>
            <a:t> 1:1)، والرسالة إلى أهل فيلبي(فيلبي 1:1)، والرسالة إلى أهل </a:t>
          </a:r>
          <a:r>
            <a:rPr lang="ar-SA" sz="2000" b="1" dirty="0" err="1"/>
            <a:t>كولوسي</a:t>
          </a:r>
          <a:r>
            <a:rPr lang="ar-SA" sz="2000" b="1" dirty="0"/>
            <a:t>(</a:t>
          </a:r>
          <a:r>
            <a:rPr lang="ar-SA" sz="2000" b="1" dirty="0" err="1"/>
            <a:t>كولوسي</a:t>
          </a:r>
          <a:r>
            <a:rPr lang="ar-SA" sz="2000" b="1" dirty="0"/>
            <a:t> 1:1)، والرسالة الأولى إلى أهل تسالونيكي(1 تسالونيكي 1:1)، والرسالة الثانية إلى أهل تسالونيكي(2 تسالونيكي 1:1)، والرسالة إلى فليمون(فليمون 1:1).</a:t>
          </a:r>
          <a:endParaRPr lang="en-US" sz="2000" b="1"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pPr rtl="1"/>
          <a:r>
            <a:rPr lang="ar-SA" sz="2400" dirty="0" err="1"/>
            <a:t>تيطس</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pPr algn="ctr" rtl="1"/>
          <a:r>
            <a:rPr lang="ar-SA" sz="2000" b="1" dirty="0"/>
            <a:t>• قام بعدّة وظائف نبوية، مثل بناء المؤمنين روحيًا (2 </a:t>
          </a:r>
          <a:r>
            <a:rPr lang="ar-SA" sz="2000" b="1" dirty="0" err="1"/>
            <a:t>كورنثوس</a:t>
          </a:r>
          <a:r>
            <a:rPr lang="ar-SA" sz="2000" b="1" dirty="0"/>
            <a:t> </a:t>
          </a:r>
          <a:r>
            <a:rPr lang="fr-FR" sz="2000" b="1" dirty="0"/>
            <a:t>6:8</a:t>
          </a:r>
          <a:r>
            <a:rPr lang="ar-SA" sz="2000" b="1" dirty="0"/>
            <a:t>)، والحثّ والتشجيع (</a:t>
          </a:r>
          <a:r>
            <a:rPr lang="ar-SA" sz="2000" b="1" dirty="0" err="1"/>
            <a:t>تيطس</a:t>
          </a:r>
          <a:r>
            <a:rPr lang="ar-SA" sz="2000" b="1" dirty="0"/>
            <a:t> </a:t>
          </a:r>
          <a:r>
            <a:rPr lang="fr-FR" sz="2000" b="1" dirty="0"/>
            <a:t>6:2</a:t>
          </a:r>
          <a:r>
            <a:rPr lang="ar-SA" sz="2000" b="1" dirty="0"/>
            <a:t>، 9، 15)، والتعزية (2 </a:t>
          </a:r>
          <a:r>
            <a:rPr lang="ar-SA" sz="2000" b="1" dirty="0" err="1"/>
            <a:t>كورنثوس</a:t>
          </a:r>
          <a:r>
            <a:rPr lang="ar-SA" sz="2000" b="1" dirty="0"/>
            <a:t> </a:t>
          </a:r>
          <a:r>
            <a:rPr lang="fr-FR" sz="2000" b="1" dirty="0"/>
            <a:t>13:7</a:t>
          </a:r>
          <a:r>
            <a:rPr lang="ar-SA" sz="2000" b="1" dirty="0"/>
            <a:t>).</a:t>
          </a:r>
          <a:endParaRPr lang="en-US" sz="2000" b="1"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custLinFactNeighborX="14409" custLinFactNeighborY="-489">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5549073" y="78180"/>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30480" tIns="91440" rIns="30480" bIns="30480" numCol="1" spcCol="1270" anchor="t" anchorCtr="0">
          <a:noAutofit/>
        </a:bodyPr>
        <a:lstStyle/>
        <a:p>
          <a:pPr marL="0" lvl="1" indent="0" algn="r" defTabSz="1066800" rtl="1">
            <a:lnSpc>
              <a:spcPct val="90000"/>
            </a:lnSpc>
            <a:spcBef>
              <a:spcPct val="0"/>
            </a:spcBef>
            <a:spcAft>
              <a:spcPct val="15000"/>
            </a:spcAft>
            <a:buNone/>
          </a:pPr>
          <a:r>
            <a:rPr lang="ar-SA" sz="2400" b="1" kern="1200" noProof="0"/>
            <a:t>كانت مهمته الرئيسية هي قيادة الناس إلى يسوع</a:t>
          </a:r>
          <a:endParaRPr lang="en-US" sz="2400" kern="1200" noProof="0" dirty="0"/>
        </a:p>
      </dsp:txBody>
      <dsp:txXfrm>
        <a:off x="5585375" y="114482"/>
        <a:ext cx="2521580" cy="1512995"/>
      </dsp:txXfrm>
    </dsp:sp>
    <dsp:sp modelId="{83303C94-F2EE-4E3F-8B8F-C30B43A7A5F7}">
      <dsp:nvSpPr>
        <dsp:cNvPr id="0" name=""/>
        <dsp:cNvSpPr/>
      </dsp:nvSpPr>
      <dsp:spPr>
        <a:xfrm>
          <a:off x="5549073" y="1653353"/>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91440" tIns="0" rIns="30480" bIns="0" numCol="1" spcCol="1270" anchor="ctr" anchorCtr="0">
          <a:noAutofit/>
        </a:bodyPr>
        <a:lstStyle/>
        <a:p>
          <a:pPr marL="0" lvl="0" indent="0" algn="r" defTabSz="1066800" rtl="1">
            <a:lnSpc>
              <a:spcPct val="90000"/>
            </a:lnSpc>
            <a:spcBef>
              <a:spcPct val="0"/>
            </a:spcBef>
            <a:spcAft>
              <a:spcPct val="35000"/>
            </a:spcAft>
            <a:buNone/>
          </a:pPr>
          <a:r>
            <a:rPr lang="ar-SA" sz="2400" b="1" kern="1200" noProof="0" dirty="0">
              <a:effectLst>
                <a:outerShdw blurRad="38100" dist="38100" dir="2700000" algn="tl">
                  <a:srgbClr val="000000"/>
                </a:outerShdw>
              </a:effectLst>
            </a:rPr>
            <a:t>أن أشهد ليسوع</a:t>
          </a:r>
          <a:endParaRPr lang="en-US" sz="2400" kern="1200" noProof="0" dirty="0">
            <a:effectLst>
              <a:outerShdw blurRad="38100" dist="38100" dir="2700000" algn="tl">
                <a:srgbClr val="000000"/>
              </a:outerShdw>
            </a:effectLst>
          </a:endParaRPr>
        </a:p>
      </dsp:txBody>
      <dsp:txXfrm>
        <a:off x="6316367" y="1653353"/>
        <a:ext cx="1826890" cy="583468"/>
      </dsp:txXfrm>
    </dsp:sp>
    <dsp:sp modelId="{A381FCC2-366C-484C-80F3-42AFE9B46DAC}">
      <dsp:nvSpPr>
        <dsp:cNvPr id="0" name=""/>
        <dsp:cNvSpPr/>
      </dsp:nvSpPr>
      <dsp:spPr>
        <a:xfrm>
          <a:off x="5572285" y="1671373"/>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30480" tIns="91440" rIns="30480" bIns="30480" numCol="1" spcCol="1270" anchor="t" anchorCtr="0">
          <a:noAutofit/>
        </a:bodyPr>
        <a:lstStyle/>
        <a:p>
          <a:pPr marL="0" lvl="1" indent="0" algn="r" defTabSz="1066800" rtl="1">
            <a:lnSpc>
              <a:spcPct val="90000"/>
            </a:lnSpc>
            <a:spcBef>
              <a:spcPct val="0"/>
            </a:spcBef>
            <a:spcAft>
              <a:spcPct val="15000"/>
            </a:spcAft>
            <a:buNone/>
          </a:pPr>
          <a:r>
            <a:rPr lang="ar-SA" sz="2400" b="1" kern="1200" noProof="0" dirty="0">
              <a:latin typeface="Aptos" panose="02110004020202020204"/>
              <a:ea typeface="+mn-ea"/>
              <a:cs typeface="+mn-cs"/>
            </a:rPr>
            <a:t>كشفوا عن أحداث امتدت حتى يومنا هذا</a:t>
          </a:r>
          <a:endParaRPr lang="en-US" sz="24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91440" tIns="0" rIns="30480" bIns="0" numCol="1" spcCol="1270" anchor="ctr" anchorCtr="0">
          <a:noAutofit/>
        </a:bodyPr>
        <a:lstStyle/>
        <a:p>
          <a:pPr marL="0" lvl="0" indent="0" algn="r" defTabSz="1066800" rtl="1">
            <a:lnSpc>
              <a:spcPct val="90000"/>
            </a:lnSpc>
            <a:spcBef>
              <a:spcPct val="0"/>
            </a:spcBef>
            <a:spcAft>
              <a:spcPct val="35000"/>
            </a:spcAft>
            <a:buNone/>
          </a:pPr>
          <a:r>
            <a:rPr lang="ar-SA" sz="2400" b="1" kern="1200" noProof="0" dirty="0">
              <a:effectLst>
                <a:outerShdw blurRad="38100" dist="38100" dir="2700000" algn="tl">
                  <a:srgbClr val="000000"/>
                </a:outerShdw>
              </a:effectLst>
            </a:rPr>
            <a:t>إعلان المستقبل</a:t>
          </a:r>
          <a:endParaRPr lang="en-US" sz="2400" kern="1200" noProof="0" dirty="0">
            <a:effectLst>
              <a:outerShdw blurRad="38100" dist="38100" dir="2700000" algn="tl">
                <a:srgbClr val="000000"/>
              </a:outerShdw>
            </a:effectLst>
          </a:endParaRPr>
        </a:p>
      </dsp:txBody>
      <dsp:txXfrm>
        <a:off x="3541830" y="1581131"/>
        <a:ext cx="1826890" cy="583468"/>
      </dsp:txXfrm>
    </dsp:sp>
    <dsp:sp modelId="{404A7F00-D70F-40DB-A253-54411E61105B}">
      <dsp:nvSpPr>
        <dsp:cNvPr id="0" name=""/>
        <dsp:cNvSpPr/>
      </dsp:nvSpPr>
      <dsp:spPr>
        <a:xfrm>
          <a:off x="2739259" y="1600614"/>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0" y="0"/>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30480" tIns="91440" rIns="30480" bIns="30480" numCol="1" spcCol="1270" anchor="t" anchorCtr="0">
          <a:noAutofit/>
        </a:bodyPr>
        <a:lstStyle/>
        <a:p>
          <a:pPr marL="0" lvl="1" indent="0" algn="r" defTabSz="1066800" rtl="1">
            <a:lnSpc>
              <a:spcPct val="90000"/>
            </a:lnSpc>
            <a:spcBef>
              <a:spcPct val="0"/>
            </a:spcBef>
            <a:spcAft>
              <a:spcPct val="15000"/>
            </a:spcAft>
            <a:buNone/>
          </a:pPr>
          <a:r>
            <a:rPr lang="ar-SA" sz="2400" b="1" kern="1200" noProof="0" dirty="0"/>
            <a:t>لبناء كنيسة قوية قادرة على الصمود أمام هجمات العدو</a:t>
          </a:r>
          <a:endParaRPr lang="en-US" sz="2400" kern="1200" noProof="0" dirty="0"/>
        </a:p>
      </dsp:txBody>
      <dsp:txXfrm>
        <a:off x="36302" y="36302"/>
        <a:ext cx="2521580" cy="1512995"/>
      </dsp:txXfrm>
    </dsp:sp>
    <dsp:sp modelId="{4D9EC3F5-2B61-4178-AF40-07178C6999D4}">
      <dsp:nvSpPr>
        <dsp:cNvPr id="0" name=""/>
        <dsp:cNvSpPr/>
      </dsp:nvSpPr>
      <dsp:spPr>
        <a:xfrm>
          <a:off x="0" y="1569572"/>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91440" tIns="0" rIns="30480" bIns="0" numCol="1" spcCol="1270" anchor="ctr" anchorCtr="0">
          <a:noAutofit/>
        </a:bodyPr>
        <a:lstStyle/>
        <a:p>
          <a:pPr marL="0" lvl="0" indent="0" algn="r" defTabSz="1066800" rtl="1">
            <a:lnSpc>
              <a:spcPct val="90000"/>
            </a:lnSpc>
            <a:spcBef>
              <a:spcPct val="0"/>
            </a:spcBef>
            <a:spcAft>
              <a:spcPct val="35000"/>
            </a:spcAft>
            <a:buNone/>
          </a:pPr>
          <a:r>
            <a:rPr lang="ar-SA" sz="2400" b="1" kern="1200" noProof="0" dirty="0">
              <a:effectLst>
                <a:outerShdw blurRad="38100" dist="38100" dir="2700000" algn="tl">
                  <a:srgbClr val="000000"/>
                </a:outerShdw>
              </a:effectLst>
            </a:rPr>
            <a:t>البناء</a:t>
          </a:r>
          <a:endParaRPr lang="en-US" sz="2400" kern="1200" noProof="0" dirty="0">
            <a:effectLst>
              <a:outerShdw blurRad="38100" dist="38100" dir="2700000" algn="tl">
                <a:srgbClr val="000000"/>
              </a:outerShdw>
            </a:effectLst>
          </a:endParaRPr>
        </a:p>
      </dsp:txBody>
      <dsp:txXfrm>
        <a:off x="767293" y="1569572"/>
        <a:ext cx="1826890" cy="583468"/>
      </dsp:txXfrm>
    </dsp:sp>
    <dsp:sp modelId="{3D6A2FB8-FAD5-4FEF-A1A3-3717E97DEF08}">
      <dsp:nvSpPr>
        <dsp:cNvPr id="0" name=""/>
        <dsp:cNvSpPr/>
      </dsp:nvSpPr>
      <dsp:spPr>
        <a:xfrm>
          <a:off x="52199" y="1600614"/>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2903596" y="2339858"/>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30480" tIns="91440" rIns="30480" bIns="30480" numCol="1" spcCol="1270" anchor="t" anchorCtr="0">
          <a:noAutofit/>
        </a:bodyPr>
        <a:lstStyle/>
        <a:p>
          <a:pPr marL="0" lvl="1" indent="0" algn="r" defTabSz="1066800" rtl="1">
            <a:lnSpc>
              <a:spcPct val="90000"/>
            </a:lnSpc>
            <a:spcBef>
              <a:spcPct val="0"/>
            </a:spcBef>
            <a:spcAft>
              <a:spcPct val="15000"/>
            </a:spcAft>
            <a:buNone/>
          </a:pPr>
          <a:r>
            <a:rPr lang="ar-SA" sz="2400" b="1" kern="1200" noProof="0" dirty="0"/>
            <a:t>لإعلان الخطيئة، حتى يتمكن الناس من التوبة</a:t>
          </a:r>
          <a:endParaRPr lang="en-US" sz="2400" kern="1200" noProof="0" dirty="0"/>
        </a:p>
      </dsp:txBody>
      <dsp:txXfrm>
        <a:off x="2935390" y="2371652"/>
        <a:ext cx="2710733" cy="1325108"/>
      </dsp:txXfrm>
    </dsp:sp>
    <dsp:sp modelId="{7FC4422D-8C48-4D6F-8899-D3EB750C73B7}">
      <dsp:nvSpPr>
        <dsp:cNvPr id="0" name=""/>
        <dsp:cNvSpPr/>
      </dsp:nvSpPr>
      <dsp:spPr>
        <a:xfrm>
          <a:off x="2903596" y="369676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91440" tIns="0" rIns="30480" bIns="0" numCol="1" spcCol="1270" anchor="ctr" anchorCtr="0">
          <a:noAutofit/>
        </a:bodyPr>
        <a:lstStyle/>
        <a:p>
          <a:pPr marL="0" lvl="0" indent="0" algn="r" defTabSz="1066800" rtl="1">
            <a:lnSpc>
              <a:spcPct val="90000"/>
            </a:lnSpc>
            <a:spcBef>
              <a:spcPct val="0"/>
            </a:spcBef>
            <a:spcAft>
              <a:spcPct val="35000"/>
            </a:spcAft>
            <a:buNone/>
          </a:pPr>
          <a:r>
            <a:rPr lang="ar-SA" sz="2400" b="1" kern="1200" noProof="0" dirty="0">
              <a:effectLst>
                <a:outerShdw blurRad="38100" dist="38100" dir="2700000" algn="tl">
                  <a:srgbClr val="000000"/>
                </a:outerShdw>
              </a:effectLst>
            </a:rPr>
            <a:t>النصيحة</a:t>
          </a:r>
          <a:endParaRPr lang="en-US" sz="2400" kern="1200" noProof="0" dirty="0">
            <a:effectLst>
              <a:outerShdw blurRad="38100" dist="38100" dir="2700000" algn="tl">
                <a:srgbClr val="000000"/>
              </a:outerShdw>
            </a:effectLst>
          </a:endParaRPr>
        </a:p>
      </dsp:txBody>
      <dsp:txXfrm>
        <a:off x="3724170" y="3696763"/>
        <a:ext cx="1953747" cy="583468"/>
      </dsp:txXfrm>
    </dsp:sp>
    <dsp:sp modelId="{3130E0C0-5E31-4FB3-8A92-9A309FDC92A9}">
      <dsp:nvSpPr>
        <dsp:cNvPr id="0" name=""/>
        <dsp:cNvSpPr/>
      </dsp:nvSpPr>
      <dsp:spPr>
        <a:xfrm>
          <a:off x="2894710" y="3719339"/>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0" y="2339858"/>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30480" tIns="91440" rIns="30480" bIns="30480" numCol="1" spcCol="1270" anchor="t" anchorCtr="0">
          <a:noAutofit/>
        </a:bodyPr>
        <a:lstStyle/>
        <a:p>
          <a:pPr marL="0" lvl="1" indent="0" algn="r" defTabSz="1066800" rtl="1">
            <a:lnSpc>
              <a:spcPct val="90000"/>
            </a:lnSpc>
            <a:spcBef>
              <a:spcPct val="0"/>
            </a:spcBef>
            <a:spcAft>
              <a:spcPct val="15000"/>
            </a:spcAft>
            <a:buNone/>
          </a:pPr>
          <a:r>
            <a:rPr lang="ar-SA" sz="2400" b="1" kern="1200" noProof="0" dirty="0"/>
            <a:t>أرسل يهوذا وسيلاس إلى الكنائس لهذا الغرض تحديدا</a:t>
          </a:r>
          <a:endParaRPr lang="en-US" sz="2400" kern="1200" noProof="0" dirty="0"/>
        </a:p>
      </dsp:txBody>
      <dsp:txXfrm>
        <a:off x="31794" y="2371652"/>
        <a:ext cx="2710733" cy="1325108"/>
      </dsp:txXfrm>
    </dsp:sp>
    <dsp:sp modelId="{33324725-AC41-4188-ADC2-C983F204EAEA}">
      <dsp:nvSpPr>
        <dsp:cNvPr id="0" name=""/>
        <dsp:cNvSpPr/>
      </dsp:nvSpPr>
      <dsp:spPr>
        <a:xfrm>
          <a:off x="0" y="3723766"/>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91440" tIns="0" rIns="30480" bIns="0" numCol="1" spcCol="1270" anchor="ctr" anchorCtr="0">
          <a:noAutofit/>
        </a:bodyPr>
        <a:lstStyle/>
        <a:p>
          <a:pPr marL="0" lvl="0" indent="0" algn="r" defTabSz="1066800" rtl="1">
            <a:lnSpc>
              <a:spcPct val="90000"/>
            </a:lnSpc>
            <a:spcBef>
              <a:spcPct val="0"/>
            </a:spcBef>
            <a:spcAft>
              <a:spcPct val="35000"/>
            </a:spcAft>
            <a:buNone/>
          </a:pPr>
          <a:r>
            <a:rPr lang="ar-SA" sz="2400" b="1" kern="1200" noProof="0" dirty="0">
              <a:effectLst>
                <a:outerShdw blurRad="38100" dist="38100" dir="2700000" algn="tl">
                  <a:srgbClr val="000000"/>
                </a:outerShdw>
              </a:effectLst>
            </a:rPr>
            <a:t>الراحة</a:t>
          </a:r>
          <a:endParaRPr lang="en-US" sz="2400" kern="1200" noProof="0" dirty="0">
            <a:effectLst>
              <a:outerShdw blurRad="38100" dist="38100" dir="2700000" algn="tl">
                <a:srgbClr val="000000"/>
              </a:outerShdw>
            </a:effectLst>
          </a:endParaRPr>
        </a:p>
      </dsp:txBody>
      <dsp:txXfrm>
        <a:off x="820574" y="3723766"/>
        <a:ext cx="1953747" cy="583468"/>
      </dsp:txXfrm>
    </dsp:sp>
    <dsp:sp modelId="{3A686E9C-D473-424C-A616-6FCF3A07A6DA}">
      <dsp:nvSpPr>
        <dsp:cNvPr id="0" name=""/>
        <dsp:cNvSpPr/>
      </dsp:nvSpPr>
      <dsp:spPr>
        <a:xfrm>
          <a:off x="2" y="3715070"/>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999021" y="171728"/>
          <a:ext cx="1702761" cy="1315865"/>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noProof="0" dirty="0">
              <a:effectLst>
                <a:outerShdw blurRad="38100" dist="38100" dir="2700000" algn="tl">
                  <a:srgbClr val="000000"/>
                </a:outerShdw>
              </a:effectLst>
            </a:rPr>
            <a:t>هم أشخاص أرسلوا من الله (لوقا </a:t>
          </a:r>
          <a:r>
            <a:rPr lang="fr-FR" sz="2000" b="1" kern="1200" noProof="0" dirty="0">
              <a:effectLst>
                <a:outerShdw blurRad="38100" dist="38100" dir="2700000" algn="tl">
                  <a:srgbClr val="000000"/>
                </a:outerShdw>
              </a:effectLst>
            </a:rPr>
            <a:t>49:11</a:t>
          </a:r>
          <a:r>
            <a:rPr lang="ar-SA"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10037561" y="210268"/>
        <a:ext cx="1625681" cy="1238785"/>
      </dsp:txXfrm>
    </dsp:sp>
    <dsp:sp modelId="{6AF94F2D-F79B-42D8-8792-EC5EE5CA65AE}">
      <dsp:nvSpPr>
        <dsp:cNvPr id="0" name=""/>
        <dsp:cNvSpPr/>
      </dsp:nvSpPr>
      <dsp:spPr>
        <a:xfrm rot="10850629">
          <a:off x="9515839" y="631862"/>
          <a:ext cx="328339"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rot="10800000">
        <a:off x="9614336" y="704811"/>
        <a:ext cx="229837" cy="216673"/>
      </dsp:txXfrm>
    </dsp:sp>
    <dsp:sp modelId="{FAE57C7A-4FE9-4C1E-89A4-9591EE4B7D30}">
      <dsp:nvSpPr>
        <dsp:cNvPr id="0" name=""/>
        <dsp:cNvSpPr/>
      </dsp:nvSpPr>
      <dsp:spPr>
        <a:xfrm>
          <a:off x="7160882" y="133726"/>
          <a:ext cx="2218698" cy="1315865"/>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noProof="0" dirty="0">
              <a:effectLst>
                <a:outerShdw blurRad="38100" dist="38100" dir="2700000" algn="tl">
                  <a:srgbClr val="000000"/>
                </a:outerShdw>
              </a:effectLst>
            </a:rPr>
            <a:t>يتلقون مواهب لقيادة الكنيسة (1 </a:t>
          </a:r>
          <a:r>
            <a:rPr lang="ar-SA" sz="2000" b="1" kern="1200" noProof="0" dirty="0" err="1">
              <a:effectLst>
                <a:outerShdw blurRad="38100" dist="38100" dir="2700000" algn="tl">
                  <a:srgbClr val="000000"/>
                </a:outerShdw>
              </a:effectLst>
            </a:rPr>
            <a:t>كورنثوس</a:t>
          </a:r>
          <a:r>
            <a:rPr lang="ar-SA" sz="2000" b="1" kern="1200" noProof="0" dirty="0">
              <a:effectLst>
                <a:outerShdw blurRad="38100" dist="38100" dir="2700000" algn="tl">
                  <a:srgbClr val="000000"/>
                </a:outerShdw>
              </a:effectLst>
            </a:rPr>
            <a:t> </a:t>
          </a:r>
          <a:r>
            <a:rPr lang="fr-FR" sz="2000" b="1" kern="1200" noProof="0" dirty="0">
              <a:effectLst>
                <a:outerShdw blurRad="38100" dist="38100" dir="2700000" algn="tl">
                  <a:srgbClr val="000000"/>
                </a:outerShdw>
              </a:effectLst>
            </a:rPr>
            <a:t>28:12</a:t>
          </a:r>
          <a:r>
            <a:rPr lang="ar-SA" sz="2000" b="1" kern="1200" noProof="0" dirty="0">
              <a:effectLst>
                <a:outerShdw blurRad="38100" dist="38100" dir="2700000" algn="tl">
                  <a:srgbClr val="000000"/>
                </a:outerShdw>
              </a:effectLst>
            </a:rPr>
            <a:t>-29؛ أفسس </a:t>
          </a:r>
          <a:r>
            <a:rPr lang="fr-FR" sz="2000" b="1" kern="1200" noProof="0" dirty="0">
              <a:effectLst>
                <a:outerShdw blurRad="38100" dist="38100" dir="2700000" algn="tl">
                  <a:srgbClr val="000000"/>
                </a:outerShdw>
              </a:effectLst>
            </a:rPr>
            <a:t>11:4</a:t>
          </a:r>
          <a:r>
            <a:rPr lang="ar-SA" sz="2000" b="1" kern="1200" noProof="0" dirty="0">
              <a:effectLst>
                <a:outerShdw blurRad="38100" dist="38100" dir="2700000" algn="tl">
                  <a:srgbClr val="000000"/>
                </a:outerShdw>
              </a:effectLst>
            </a:rPr>
            <a:t>-12)</a:t>
          </a:r>
          <a:endParaRPr lang="en-US" sz="2000" kern="1200" noProof="0" dirty="0">
            <a:effectLst>
              <a:outerShdw blurRad="38100" dist="38100" dir="2700000" algn="tl">
                <a:srgbClr val="000000"/>
              </a:outerShdw>
            </a:effectLst>
          </a:endParaRPr>
        </a:p>
      </dsp:txBody>
      <dsp:txXfrm>
        <a:off x="7199422" y="172266"/>
        <a:ext cx="2141618" cy="1238785"/>
      </dsp:txXfrm>
    </dsp:sp>
    <dsp:sp modelId="{0D00281B-4660-4C87-BD3A-A048546E75D5}">
      <dsp:nvSpPr>
        <dsp:cNvPr id="0" name=""/>
        <dsp:cNvSpPr/>
      </dsp:nvSpPr>
      <dsp:spPr>
        <a:xfrm rot="10767179">
          <a:off x="6733743" y="624382"/>
          <a:ext cx="290243"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rot="10800000">
        <a:off x="6820814" y="696190"/>
        <a:ext cx="203170" cy="216673"/>
      </dsp:txXfrm>
    </dsp:sp>
    <dsp:sp modelId="{48825FD6-2E41-4562-AE78-DC5FF4C17433}">
      <dsp:nvSpPr>
        <dsp:cNvPr id="0" name=""/>
        <dsp:cNvSpPr/>
      </dsp:nvSpPr>
      <dsp:spPr>
        <a:xfrm>
          <a:off x="4910515" y="157675"/>
          <a:ext cx="1702761" cy="1315865"/>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noProof="0" dirty="0">
              <a:effectLst>
                <a:outerShdw blurRad="38100" dist="38100" dir="2700000" algn="tl">
                  <a:srgbClr val="000000"/>
                </a:outerShdw>
              </a:effectLst>
            </a:rPr>
            <a:t>هم أساس الكنيسة (أفسس </a:t>
          </a:r>
          <a:r>
            <a:rPr lang="fr-FR" sz="2000" b="1" kern="1200" noProof="0" dirty="0">
              <a:effectLst>
                <a:outerShdw blurRad="38100" dist="38100" dir="2700000" algn="tl">
                  <a:srgbClr val="000000"/>
                </a:outerShdw>
              </a:effectLst>
            </a:rPr>
            <a:t>20:2</a:t>
          </a:r>
          <a:r>
            <a:rPr lang="ar-SA"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4949055" y="196215"/>
        <a:ext cx="1625681" cy="1238785"/>
      </dsp:txXfrm>
    </dsp:sp>
    <dsp:sp modelId="{1F634FAF-0CDD-4918-9ECB-BCADC682B67E}">
      <dsp:nvSpPr>
        <dsp:cNvPr id="0" name=""/>
        <dsp:cNvSpPr/>
      </dsp:nvSpPr>
      <dsp:spPr>
        <a:xfrm rot="10768305">
          <a:off x="4268269" y="646806"/>
          <a:ext cx="436410"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rot="10800000">
        <a:off x="4376603" y="718531"/>
        <a:ext cx="328074" cy="216673"/>
      </dsp:txXfrm>
    </dsp:sp>
    <dsp:sp modelId="{689C0D5C-78C0-4845-A70A-A99F356AC315}">
      <dsp:nvSpPr>
        <dsp:cNvPr id="0" name=""/>
        <dsp:cNvSpPr/>
      </dsp:nvSpPr>
      <dsp:spPr>
        <a:xfrm>
          <a:off x="2384373" y="180966"/>
          <a:ext cx="1702761" cy="1315865"/>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noProof="0" dirty="0">
              <a:effectLst>
                <a:outerShdw blurRad="38100" dist="38100" dir="2700000" algn="tl">
                  <a:srgbClr val="000000"/>
                </a:outerShdw>
              </a:effectLst>
            </a:rPr>
            <a:t>يتلقون الوحي (أفسس </a:t>
          </a:r>
          <a:r>
            <a:rPr lang="fr-FR" sz="2000" b="1" kern="1200" noProof="0" dirty="0">
              <a:effectLst>
                <a:outerShdw blurRad="38100" dist="38100" dir="2700000" algn="tl">
                  <a:srgbClr val="000000"/>
                </a:outerShdw>
              </a:effectLst>
            </a:rPr>
            <a:t>5:3</a:t>
          </a:r>
          <a:r>
            <a:rPr lang="ar-SA"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2422913" y="219506"/>
        <a:ext cx="1625681" cy="1238785"/>
      </dsp:txXfrm>
    </dsp:sp>
    <dsp:sp modelId="{F24C91FF-F822-43EC-8BDC-F3C25FD177A3}">
      <dsp:nvSpPr>
        <dsp:cNvPr id="0" name=""/>
        <dsp:cNvSpPr/>
      </dsp:nvSpPr>
      <dsp:spPr>
        <a:xfrm rot="10834495">
          <a:off x="1902085" y="646599"/>
          <a:ext cx="327719"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rot="10800000">
        <a:off x="2000399" y="719316"/>
        <a:ext cx="229403" cy="216673"/>
      </dsp:txXfrm>
    </dsp:sp>
    <dsp:sp modelId="{B63C68F4-37F5-4E39-81B9-0FD70A034F30}">
      <dsp:nvSpPr>
        <dsp:cNvPr id="0" name=""/>
        <dsp:cNvSpPr/>
      </dsp:nvSpPr>
      <dsp:spPr>
        <a:xfrm>
          <a:off x="63304" y="157675"/>
          <a:ext cx="1702761" cy="1315865"/>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noProof="0" dirty="0">
              <a:effectLst>
                <a:outerShdw blurRad="38100" dist="38100" dir="2700000" algn="tl">
                  <a:srgbClr val="000000"/>
                </a:outerShdw>
              </a:effectLst>
            </a:rPr>
            <a:t>يفرحون بالعدل (رؤيا </a:t>
          </a:r>
          <a:r>
            <a:rPr lang="fr-FR" sz="2000" b="1" kern="1200" noProof="0" dirty="0">
              <a:effectLst>
                <a:outerShdw blurRad="38100" dist="38100" dir="2700000" algn="tl">
                  <a:srgbClr val="000000"/>
                </a:outerShdw>
              </a:effectLst>
            </a:rPr>
            <a:t>20:18</a:t>
          </a:r>
          <a:r>
            <a:rPr lang="ar-SA"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101844" y="196215"/>
        <a:ext cx="1625681" cy="1238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rtl="1">
            <a:lnSpc>
              <a:spcPct val="90000"/>
            </a:lnSpc>
            <a:spcBef>
              <a:spcPct val="0"/>
            </a:spcBef>
            <a:spcAft>
              <a:spcPct val="35000"/>
            </a:spcAft>
            <a:buNone/>
          </a:pPr>
          <a:r>
            <a:rPr lang="ar-SA" sz="2000" b="1" kern="1200" dirty="0"/>
            <a:t>وقد شارك بولس في كتابة الرسائل التالية: الرسالة الثانية إلى أهل </a:t>
          </a:r>
          <a:r>
            <a:rPr lang="ar-SA" sz="2000" b="1" kern="1200" dirty="0" err="1"/>
            <a:t>كورنثوس</a:t>
          </a:r>
          <a:r>
            <a:rPr lang="ar-SA" sz="2000" b="1" kern="1200" dirty="0"/>
            <a:t>(2 </a:t>
          </a:r>
          <a:r>
            <a:rPr lang="ar-SA" sz="2000" b="1" kern="1200" dirty="0" err="1"/>
            <a:t>كورنثوس</a:t>
          </a:r>
          <a:r>
            <a:rPr lang="ar-SA" sz="2000" b="1" kern="1200" dirty="0"/>
            <a:t> 1:1)، والرسالة إلى أهل فيلبي(فيلبي 1:1)، والرسالة إلى أهل </a:t>
          </a:r>
          <a:r>
            <a:rPr lang="ar-SA" sz="2000" b="1" kern="1200" dirty="0" err="1"/>
            <a:t>كولوسي</a:t>
          </a:r>
          <a:r>
            <a:rPr lang="ar-SA" sz="2000" b="1" kern="1200" dirty="0"/>
            <a:t>(</a:t>
          </a:r>
          <a:r>
            <a:rPr lang="ar-SA" sz="2000" b="1" kern="1200" dirty="0" err="1"/>
            <a:t>كولوسي</a:t>
          </a:r>
          <a:r>
            <a:rPr lang="ar-SA" sz="2000" b="1" kern="1200" dirty="0"/>
            <a:t> 1:1)، والرسالة الأولى إلى أهل تسالونيكي(1 تسالونيكي 1:1)، والرسالة الثانية إلى أهل تسالونيكي(2 تسالونيكي 1:1)، والرسالة إلى فليمون(فليمون 1:1).</a:t>
          </a:r>
          <a:endParaRPr lang="en-US" sz="2000" b="1"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rtl="1">
            <a:lnSpc>
              <a:spcPct val="90000"/>
            </a:lnSpc>
            <a:spcBef>
              <a:spcPct val="0"/>
            </a:spcBef>
            <a:spcAft>
              <a:spcPct val="35000"/>
            </a:spcAft>
            <a:buNone/>
          </a:pPr>
          <a:r>
            <a:rPr lang="ar-SA" sz="2400" b="1" kern="1200" dirty="0"/>
            <a:t>تِيمُوثَاوُسُ</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rtl="1">
            <a:lnSpc>
              <a:spcPct val="90000"/>
            </a:lnSpc>
            <a:spcBef>
              <a:spcPct val="0"/>
            </a:spcBef>
            <a:spcAft>
              <a:spcPct val="35000"/>
            </a:spcAft>
            <a:buNone/>
          </a:pPr>
          <a:r>
            <a:rPr lang="ar-SA" sz="2000" b="1" kern="1200" dirty="0"/>
            <a:t>• قام بعدّة وظائف نبوية، مثل بناء المؤمنين روحيًا (2 </a:t>
          </a:r>
          <a:r>
            <a:rPr lang="ar-SA" sz="2000" b="1" kern="1200" dirty="0" err="1"/>
            <a:t>كورنثوس</a:t>
          </a:r>
          <a:r>
            <a:rPr lang="ar-SA" sz="2000" b="1" kern="1200" dirty="0"/>
            <a:t> </a:t>
          </a:r>
          <a:r>
            <a:rPr lang="fr-FR" sz="2000" b="1" kern="1200" dirty="0"/>
            <a:t>6:8</a:t>
          </a:r>
          <a:r>
            <a:rPr lang="ar-SA" sz="2000" b="1" kern="1200" dirty="0"/>
            <a:t>)، والحثّ والتشجيع (</a:t>
          </a:r>
          <a:r>
            <a:rPr lang="ar-SA" sz="2000" b="1" kern="1200" dirty="0" err="1"/>
            <a:t>تيطس</a:t>
          </a:r>
          <a:r>
            <a:rPr lang="ar-SA" sz="2000" b="1" kern="1200" dirty="0"/>
            <a:t> </a:t>
          </a:r>
          <a:r>
            <a:rPr lang="fr-FR" sz="2000" b="1" kern="1200" dirty="0"/>
            <a:t>6:2</a:t>
          </a:r>
          <a:r>
            <a:rPr lang="ar-SA" sz="2000" b="1" kern="1200" dirty="0"/>
            <a:t>، 9، 15)، والتعزية (2 </a:t>
          </a:r>
          <a:r>
            <a:rPr lang="ar-SA" sz="2000" b="1" kern="1200" dirty="0" err="1"/>
            <a:t>كورنثوس</a:t>
          </a:r>
          <a:r>
            <a:rPr lang="ar-SA" sz="2000" b="1" kern="1200" dirty="0"/>
            <a:t> </a:t>
          </a:r>
          <a:r>
            <a:rPr lang="fr-FR" sz="2000" b="1" kern="1200" dirty="0"/>
            <a:t>13:7</a:t>
          </a:r>
          <a:r>
            <a:rPr lang="ar-SA" sz="2000" b="1" kern="1200" dirty="0"/>
            <a:t>).</a:t>
          </a:r>
          <a:endParaRPr lang="en-US" sz="2000" b="1" kern="1200" noProof="0" dirty="0"/>
        </a:p>
      </dsp:txBody>
      <dsp:txXfrm>
        <a:off x="197543" y="2184649"/>
        <a:ext cx="5256002" cy="1897073"/>
      </dsp:txXfrm>
    </dsp:sp>
    <dsp:sp modelId="{1A1624C9-5461-4E53-8EF3-6E9D0CBACC9F}">
      <dsp:nvSpPr>
        <dsp:cNvPr id="0" name=""/>
        <dsp:cNvSpPr/>
      </dsp:nvSpPr>
      <dsp:spPr>
        <a:xfrm>
          <a:off x="497835" y="0"/>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rtl="1">
            <a:lnSpc>
              <a:spcPct val="90000"/>
            </a:lnSpc>
            <a:spcBef>
              <a:spcPct val="0"/>
            </a:spcBef>
            <a:spcAft>
              <a:spcPct val="35000"/>
            </a:spcAft>
            <a:buNone/>
          </a:pPr>
          <a:r>
            <a:rPr lang="ar-SA" sz="2400" kern="1200" dirty="0" err="1"/>
            <a:t>تيطس</a:t>
          </a:r>
          <a:endParaRPr lang="en-US" sz="2400" kern="1200" spc="600" noProof="0" dirty="0">
            <a:effectLst>
              <a:outerShdw blurRad="38100" dist="38100" dir="2700000" algn="tl">
                <a:srgbClr val="000000">
                  <a:alpha val="43137"/>
                </a:srgbClr>
              </a:outerShdw>
            </a:effectLst>
          </a:endParaRPr>
        </a:p>
      </dsp:txBody>
      <dsp:txXfrm>
        <a:off x="497835" y="0"/>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890371"/>
            <a:ext cx="12192000" cy="1015663"/>
          </a:xfrm>
          <a:prstGeom prst="rect">
            <a:avLst/>
          </a:prstGeom>
          <a:noFill/>
        </p:spPr>
        <p:txBody>
          <a:bodyPr wrap="square" rtlCol="0">
            <a:spAutoFit/>
          </a:bodyPr>
          <a:lstStyle/>
          <a:p>
            <a:pPr lvl="0" algn="ctr" rtl="1">
              <a:defRPr/>
            </a:pPr>
            <a:r>
              <a:rPr lang="ar-SA" sz="6000" b="1" spc="300">
                <a:ln w="6600">
                  <a:solidFill>
                    <a:srgbClr val="B83E0A"/>
                  </a:solidFill>
                  <a:prstDash val="solid"/>
                </a:ln>
                <a:solidFill>
                  <a:srgbClr val="FFFFFF"/>
                </a:solidFill>
                <a:effectLst>
                  <a:outerShdw dist="38100" dir="2700000" algn="tl" rotWithShape="0">
                    <a:srgbClr val="B83E0A"/>
                  </a:outerShdw>
                </a:effectLst>
              </a:rPr>
              <a:t>أنبياء العهد الجديد</a:t>
            </a:r>
            <a:endParaRPr kumimoji="0" lang="en-US" sz="60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9393630" y="-10829"/>
            <a:ext cx="2388795" cy="338554"/>
          </a:xfrm>
          <a:prstGeom prst="rect">
            <a:avLst/>
          </a:prstGeom>
          <a:noFill/>
        </p:spPr>
        <p:txBody>
          <a:bodyPr wrap="none" rtlCol="0">
            <a:spAutoFit/>
          </a:bodyPr>
          <a:lstStyle/>
          <a:p>
            <a:pPr lvl="0" algn="ctr" rtl="1">
              <a:defRPr/>
            </a:pPr>
            <a:r>
              <a:rPr lang="ar-SA" sz="1600" b="1">
                <a:effectLst>
                  <a:outerShdw blurRad="38100" dist="38100" dir="2700000" algn="tl">
                    <a:srgbClr val="000000">
                      <a:alpha val="43137"/>
                    </a:srgbClr>
                  </a:outerShdw>
                </a:effectLst>
              </a:rPr>
              <a:t>الدرس 4 ليوم 24 أكتوبر 2026</a:t>
            </a:r>
            <a:endParaRPr kumimoji="0" lang="en-US" sz="1600" b="1" i="0" u="none" strike="noStrike" kern="1200" cap="none" spc="0" normalizeH="0" baseline="0" noProof="0" dirty="0">
              <a:ln>
                <a:noFill/>
              </a:ln>
              <a:effectLst>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lvl="0" algn="ctr" rtl="1">
              <a:defRPr/>
            </a:pPr>
            <a:r>
              <a:rPr kumimoji="0" lang="en-US" sz="28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r>
              <a:rPr lang="ar-SA" sz="2800" b="1" dirty="0">
                <a:solidFill>
                  <a:srgbClr val="E97132">
                    <a:lumMod val="50000"/>
                  </a:srgbClr>
                </a:solidFill>
                <a:latin typeface="Comic Sans MS" panose="030F0702030302020204" pitchFamily="66" charset="0"/>
              </a:rPr>
              <a:t>هُنَاكَ مَوَاهِبُ مُخْتَلِفَةٌ، وَلَكِنَّ الرُّوحَ وَاحِدٌ. وَهُنَاكَ خِدْمَاتٌ مُخْتَلِفَةٌ، وَالرَّبُّ وَاحِدٌ. وَهُنَاكَ أَيْضاً أَعْمَالٌ مُخْتَلِفَةٌ، وَلَكِنَّ اللهَ وَاحِدٌ، وَهُوَ يَعْمَلُ كُلَّ شَيْءٍ فِي الْجَمِيعِ.</a:t>
            </a:r>
            <a:r>
              <a:rPr lang="en-US" sz="2800" b="1" dirty="0">
                <a:solidFill>
                  <a:srgbClr val="E97132">
                    <a:lumMod val="50000"/>
                  </a:srgbClr>
                </a:solidFill>
                <a:latin typeface="Comic Sans MS" panose="030F0702030302020204" pitchFamily="66" charset="0"/>
              </a:rPr>
              <a:t>” </a:t>
            </a:r>
            <a:r>
              <a:rPr lang="ar-SA" b="1" dirty="0">
                <a:solidFill>
                  <a:srgbClr val="E97132">
                    <a:lumMod val="50000"/>
                  </a:srgbClr>
                </a:solidFill>
                <a:latin typeface="Comic Sans MS" panose="030F0702030302020204" pitchFamily="66" charset="0"/>
              </a:rPr>
              <a:t>كورنثوس الأولى </a:t>
            </a:r>
            <a:r>
              <a:rPr lang="fr-FR" b="1" dirty="0">
                <a:solidFill>
                  <a:srgbClr val="E97132">
                    <a:lumMod val="50000"/>
                  </a:srgbClr>
                </a:solidFill>
                <a:latin typeface="Comic Sans MS" panose="030F0702030302020204" pitchFamily="66" charset="0"/>
              </a:rPr>
              <a:t>(6-4:12)</a:t>
            </a:r>
            <a:endParaRPr kumimoji="0" lang="en-US"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4751295" cy="2708434"/>
          </a:xfrm>
          <a:prstGeom prst="rect">
            <a:avLst/>
          </a:prstGeom>
          <a:noFill/>
          <a:ln>
            <a:noFill/>
          </a:ln>
          <a:effectLst/>
        </p:spPr>
        <p:txBody>
          <a:bodyPr wrap="square" rtlCol="0">
            <a:spAutoFit/>
          </a:bodyPr>
          <a:lstStyle/>
          <a:p>
            <a:pPr lvl="0" algn="r" rtl="1">
              <a:spcBef>
                <a:spcPts val="600"/>
              </a:spcBef>
              <a:defRPr/>
            </a:pPr>
            <a:r>
              <a:rPr lang="es-ES" sz="2000" b="1" dirty="0">
                <a:solidFill>
                  <a:schemeClr val="bg1"/>
                </a:solidFill>
                <a:highlight>
                  <a:srgbClr val="7A0A01"/>
                </a:highlight>
              </a:rPr>
              <a:t> </a:t>
            </a:r>
            <a:r>
              <a:rPr lang="ar-SA" sz="2000" b="1" dirty="0">
                <a:solidFill>
                  <a:schemeClr val="bg1"/>
                </a:solidFill>
                <a:highlight>
                  <a:srgbClr val="7A0A01"/>
                </a:highlight>
              </a:rPr>
              <a:t>أدوار الأنبياء في العهد الجديد</a:t>
            </a:r>
            <a:endParaRPr lang="es-ES" sz="2000" b="1" dirty="0">
              <a:solidFill>
                <a:schemeClr val="bg1"/>
              </a:solidFill>
              <a:highlight>
                <a:srgbClr val="7A0A01"/>
              </a:highlight>
            </a:endParaRPr>
          </a:p>
          <a:p>
            <a:pPr lvl="0" algn="r" rtl="1">
              <a:spcBef>
                <a:spcPts val="600"/>
              </a:spcBef>
              <a:defRPr/>
            </a:pPr>
            <a:r>
              <a:rPr lang="es-ES" sz="2000" b="1" dirty="0">
                <a:solidFill>
                  <a:schemeClr val="bg1"/>
                </a:solidFill>
                <a:highlight>
                  <a:srgbClr val="216101"/>
                </a:highlight>
              </a:rPr>
              <a:t> </a:t>
            </a:r>
            <a:r>
              <a:rPr lang="ar-SA" sz="2000" b="1" dirty="0">
                <a:solidFill>
                  <a:schemeClr val="bg1"/>
                </a:solidFill>
                <a:highlight>
                  <a:srgbClr val="216101"/>
                </a:highlight>
              </a:rPr>
              <a:t>أنبياء العهد الجديد:</a:t>
            </a:r>
            <a:endParaRPr lang="es-ES" sz="2000" b="1" dirty="0">
              <a:solidFill>
                <a:schemeClr val="bg1"/>
              </a:solidFill>
              <a:highlight>
                <a:srgbClr val="216101"/>
              </a:highlight>
            </a:endParaRPr>
          </a:p>
          <a:p>
            <a:pPr lvl="1" algn="r" rtl="1">
              <a:spcBef>
                <a:spcPts val="600"/>
              </a:spcBef>
              <a:defRPr/>
            </a:pPr>
            <a:r>
              <a:rPr lang="ar-SA" sz="2000" b="1" dirty="0"/>
              <a:t>يسوع، النبي المتنبأ به</a:t>
            </a:r>
            <a:endParaRPr lang="es-ES" sz="2000" b="1" dirty="0"/>
          </a:p>
          <a:p>
            <a:pPr lvl="1" algn="r" rtl="1">
              <a:spcBef>
                <a:spcPts val="600"/>
              </a:spcBef>
              <a:defRPr/>
            </a:pPr>
            <a:r>
              <a:rPr lang="ar-SA" sz="2000" b="1" dirty="0"/>
              <a:t>الرسل والأنبياء</a:t>
            </a:r>
            <a:endParaRPr lang="es-ES" sz="2000" b="1" dirty="0"/>
          </a:p>
          <a:p>
            <a:pPr lvl="1" algn="r" rtl="1">
              <a:spcBef>
                <a:spcPts val="600"/>
              </a:spcBef>
              <a:defRPr/>
            </a:pPr>
            <a:r>
              <a:rPr lang="ar-SA" sz="2000" b="1" dirty="0"/>
              <a:t>النبيات</a:t>
            </a:r>
            <a:endParaRPr lang="es-ES" sz="2000" b="1" dirty="0"/>
          </a:p>
          <a:p>
            <a:pPr lvl="1" algn="r" rtl="1">
              <a:spcBef>
                <a:spcPts val="600"/>
              </a:spcBef>
              <a:defRPr/>
            </a:pPr>
            <a:r>
              <a:rPr lang="ar-SA" sz="2000" b="1" dirty="0"/>
              <a:t>زملاء بولس في العمل</a:t>
            </a:r>
            <a:endParaRPr lang="es-ES" sz="2000" b="1" dirty="0"/>
          </a:p>
          <a:p>
            <a:pPr lvl="1" algn="r" rtl="1">
              <a:spcBef>
                <a:spcPts val="600"/>
              </a:spcBef>
              <a:defRPr/>
            </a:pPr>
            <a:r>
              <a:rPr lang="ar-SA" sz="2000" b="1" dirty="0"/>
              <a:t>الأنبياء الكذبة</a:t>
            </a:r>
            <a:endParaRPr kumimoji="0" lang="en-US" sz="2000" b="1" i="0" u="none" strike="noStrike" kern="1200" cap="none" spc="0" normalizeH="0" baseline="0" noProof="0" dirty="0">
              <a:ln>
                <a:noFill/>
              </a:ln>
              <a:effectLst/>
              <a:uLnTx/>
              <a:uFillTx/>
              <a:latin typeface="Aptos" panose="02110004020202020204"/>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200329"/>
          </a:xfrm>
          <a:prstGeom prst="rect">
            <a:avLst/>
          </a:prstGeom>
          <a:noFill/>
        </p:spPr>
        <p:txBody>
          <a:bodyPr wrap="square" rtlCol="0">
            <a:spAutoFit/>
          </a:bodyPr>
          <a:lstStyle/>
          <a:p>
            <a:pPr lvl="0" algn="r" rtl="1">
              <a:spcBef>
                <a:spcPts val="600"/>
              </a:spcBef>
              <a:defRPr/>
            </a:pPr>
            <a:r>
              <a:rPr lang="ar-SA" sz="2400" b="1" dirty="0"/>
              <a:t>منذ زمن ملاخي، مرّت 400 سنة دون أن يُسمَع صوت أي نبيّ بين شعب الله. وبسبب هذا الصمت، اعتبر شعب إسرائيل أن قانون الكتاب المقدس (أي الأسفار التي يتكوّن منها العهد القديم) قد اكتمل وأُغلِق.</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7490891">
            <a:off x="9907248"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7403849">
            <a:off x="9886928"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7263470">
            <a:off x="9927568" y="6450783"/>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7393273">
            <a:off x="9876768"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7716949">
            <a:off x="9907248"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rot="10800000">
            <a:off x="1037645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rot="10800000">
            <a:off x="10376451" y="459945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830997"/>
          </a:xfrm>
          <a:prstGeom prst="rect">
            <a:avLst/>
          </a:prstGeom>
          <a:noFill/>
        </p:spPr>
        <p:txBody>
          <a:bodyPr wrap="square">
            <a:spAutoFit/>
          </a:bodyPr>
          <a:lstStyle/>
          <a:p>
            <a:pPr lvl="0" algn="r" rtl="1">
              <a:spcBef>
                <a:spcPts val="600"/>
              </a:spcBef>
              <a:defRPr/>
            </a:pPr>
            <a:r>
              <a:rPr lang="ar-SA" sz="2400" b="1" dirty="0"/>
              <a:t>ما أدوار هؤلاء الأنبياء </a:t>
            </a:r>
            <a:r>
              <a:rPr lang="ar-SA" sz="2400" b="1" dirty="0" err="1"/>
              <a:t>والنبيّات</a:t>
            </a:r>
            <a:r>
              <a:rPr lang="ar-SA" sz="2400" b="1" dirty="0"/>
              <a:t> الجدد؟ ومن هم؟ وهل وُجد أنبياء كذبة، كما كان الحال في زمن العهد القديم؟</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331434"/>
            <a:ext cx="7639050" cy="1569660"/>
          </a:xfrm>
          <a:prstGeom prst="rect">
            <a:avLst/>
          </a:prstGeom>
          <a:noFill/>
        </p:spPr>
        <p:txBody>
          <a:bodyPr wrap="square">
            <a:spAutoFit/>
          </a:bodyPr>
          <a:lstStyle/>
          <a:p>
            <a:pPr lvl="0" algn="r" rtl="1">
              <a:spcBef>
                <a:spcPts val="600"/>
              </a:spcBef>
              <a:defRPr/>
            </a:pPr>
            <a:r>
              <a:rPr lang="ar-SA" sz="2400" b="1" dirty="0"/>
              <a:t>ومع ذلك، لم يبقَ الله صامتًا لفترة أطول. ففي الوقت المناسب، أرسل نبيًا جديدًا، وهو يوحنا المعمدان (متى 11: 7-9). ومنذ ذلك الوقت، ظهر الأنبياء من جديد، وكان من بين مهامهم، إلى جانب مهام أخرى، كتابة أسفار العهد الجديد.</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righ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2"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righ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2"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righ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2"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righ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2"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righ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2"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righ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2"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righ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2"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righ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70236"/>
            <a:ext cx="12191999" cy="523220"/>
          </a:xfrm>
          <a:prstGeom prst="rect">
            <a:avLst/>
          </a:prstGeom>
          <a:noFill/>
        </p:spPr>
        <p:txBody>
          <a:bodyPr wrap="square">
            <a:spAutoFit/>
          </a:bodyPr>
          <a:lstStyle/>
          <a:p>
            <a:pPr lvl="0" algn="ctr" rtl="1">
              <a:defRPr/>
            </a:pPr>
            <a:r>
              <a:rPr lang="ar-SA" sz="2800" b="1" dirty="0">
                <a:ln w="10160">
                  <a:solidFill>
                    <a:srgbClr val="166E40"/>
                  </a:solidFill>
                  <a:prstDash val="solid"/>
                </a:ln>
                <a:solidFill>
                  <a:srgbClr val="FFFFFF"/>
                </a:solidFill>
                <a:effectLst>
                  <a:outerShdw blurRad="38100" dist="22860" dir="5400000" algn="tl" rotWithShape="0">
                    <a:srgbClr val="000000">
                      <a:alpha val="30000"/>
                    </a:srgbClr>
                  </a:outerShdw>
                </a:effectLst>
              </a:rPr>
              <a:t>أدوار الأنبياء في العهد الجديد</a:t>
            </a:r>
            <a:endParaRPr kumimoji="0" lang="en-US" sz="28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420034"/>
            <a:ext cx="12191998" cy="369332"/>
          </a:xfrm>
          <a:prstGeom prst="rect">
            <a:avLst/>
          </a:prstGeom>
          <a:noFill/>
        </p:spPr>
        <p:txBody>
          <a:bodyPr wrap="square">
            <a:spAutoFit/>
          </a:bodyPr>
          <a:lstStyle/>
          <a:p>
            <a:pPr lvl="0" algn="ctr" rtl="1">
              <a:defRPr/>
            </a:pP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rPr>
              <a:t>“</a:t>
            </a:r>
            <a:r>
              <a:rPr lang="ar-SA"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أَمَّا الَّذِي يَتَنَبَّأُ، فَهُوَ يُخَاطِبُ النَّاسَ بِكَلامِ الْبُنْيَانِ وَالتَّشْجِيعِ وَالتَّعْزِيَةِ. </a:t>
            </a: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rPr>
              <a:t>)</a:t>
            </a:r>
            <a:r>
              <a:rPr lang="ar-SA" sz="14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1 </a:t>
            </a:r>
            <a:r>
              <a:rPr lang="ar-SA" sz="1400"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كورنثوس</a:t>
            </a:r>
            <a:r>
              <a:rPr lang="ar-SA" sz="14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fr-FR" sz="14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(3;14</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1" y="733274"/>
            <a:ext cx="12066494" cy="1200329"/>
          </a:xfrm>
          <a:prstGeom prst="rect">
            <a:avLst/>
          </a:prstGeom>
          <a:noFill/>
        </p:spPr>
        <p:txBody>
          <a:bodyPr wrap="square" rtlCol="0">
            <a:spAutoFit/>
          </a:bodyPr>
          <a:lstStyle/>
          <a:p>
            <a:pPr lvl="0" algn="r" rtl="1">
              <a:spcBef>
                <a:spcPts val="600"/>
              </a:spcBef>
              <a:defRPr/>
            </a:pPr>
            <a:r>
              <a:rPr lang="ar-SA" sz="2400" b="1" dirty="0"/>
              <a:t>في العهد الجديد، تُقدَّم النبوّة باعتبارها موهبةً من مواهب الروح القدس، الذي أُفيض بوفرة (رومية </a:t>
            </a:r>
            <a:r>
              <a:rPr lang="fr-FR" sz="2400" b="1" dirty="0"/>
              <a:t>6:12</a:t>
            </a:r>
            <a:r>
              <a:rPr lang="ar-SA" sz="2400" b="1" dirty="0"/>
              <a:t>). وكان من الممكن أن يوجد في كنيسة واحدة عدد كبير من الأنبياء، حتى إنهم كانوا بحاجة إلى التناوب في الكلام </a:t>
            </a:r>
            <a:br>
              <a:rPr lang="es-ES" sz="2400" b="1" dirty="0"/>
            </a:br>
            <a:r>
              <a:rPr lang="ar-SA" sz="2400" b="1" dirty="0"/>
              <a:t>1 كورنثوس </a:t>
            </a:r>
            <a:r>
              <a:rPr lang="fr-FR" sz="2400" b="1" dirty="0"/>
              <a:t>29:14</a:t>
            </a:r>
            <a:r>
              <a:rPr lang="ar-SA" sz="2400" b="1" dirty="0"/>
              <a:t>-31).</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583641993"/>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241741" y="4718276"/>
            <a:ext cx="2169882" cy="1962840"/>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57808" y="1831121"/>
            <a:ext cx="11808687" cy="461665"/>
          </a:xfrm>
          <a:prstGeom prst="rect">
            <a:avLst/>
          </a:prstGeom>
          <a:noFill/>
        </p:spPr>
        <p:txBody>
          <a:bodyPr wrap="square">
            <a:spAutoFit/>
          </a:bodyPr>
          <a:lstStyle/>
          <a:p>
            <a:pPr lvl="0" algn="r" rtl="1">
              <a:spcBef>
                <a:spcPts val="600"/>
              </a:spcBef>
              <a:defRPr/>
            </a:pPr>
            <a:r>
              <a:rPr lang="ar-SA" sz="2400" b="1" dirty="0">
                <a:solidFill>
                  <a:prstClr val="black"/>
                </a:solidFill>
              </a:rPr>
              <a:t>ما الأدوار التي لعبها هؤلاء الأنبياء؟ (رؤيا </a:t>
            </a:r>
            <a:r>
              <a:rPr lang="fr-FR" sz="2400" b="1" dirty="0">
                <a:solidFill>
                  <a:prstClr val="black"/>
                </a:solidFill>
              </a:rPr>
              <a:t>10:19</a:t>
            </a:r>
            <a:r>
              <a:rPr lang="ar-SA" sz="2400" b="1" dirty="0">
                <a:solidFill>
                  <a:prstClr val="black"/>
                </a:solidFill>
              </a:rPr>
              <a:t>؛ 1:1؛ أفسس </a:t>
            </a:r>
            <a:r>
              <a:rPr lang="fr-FR" sz="2400" b="1" dirty="0">
                <a:solidFill>
                  <a:prstClr val="black"/>
                </a:solidFill>
              </a:rPr>
              <a:t>11:4</a:t>
            </a:r>
            <a:r>
              <a:rPr lang="ar-SA" sz="2400" b="1" dirty="0">
                <a:solidFill>
                  <a:prstClr val="black"/>
                </a:solidFill>
              </a:rPr>
              <a:t>-12؛ 1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3:14</a:t>
            </a:r>
            <a:r>
              <a:rPr lang="ar-SA" sz="2400" b="1" dirty="0">
                <a:solidFill>
                  <a:prstClr val="black"/>
                </a:solidFill>
              </a:rPr>
              <a:t>؛ أعمال </a:t>
            </a:r>
            <a:r>
              <a:rPr lang="fr-FR" sz="2400" b="1" dirty="0">
                <a:solidFill>
                  <a:prstClr val="black"/>
                </a:solidFill>
              </a:rPr>
              <a:t>32:15</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294301"/>
            <a:ext cx="4756689" cy="923330"/>
          </a:xfrm>
          <a:prstGeom prst="rect">
            <a:avLst/>
          </a:prstGeom>
          <a:noFill/>
        </p:spPr>
        <p:txBody>
          <a:bodyPr wrap="square">
            <a:spAutoFit/>
          </a:bodyPr>
          <a:lstStyle/>
          <a:p>
            <a:pPr lvl="0" algn="ctr" rtl="1">
              <a:defRPr/>
            </a:pPr>
            <a:r>
              <a:rPr lang="ar-SA" sz="5400" b="1" spc="50" dirty="0">
                <a:ln w="0"/>
                <a:solidFill>
                  <a:prstClr val="white"/>
                </a:solidFill>
                <a:effectLst>
                  <a:innerShdw blurRad="63500" dist="50800" dir="13500000">
                    <a:srgbClr val="000000">
                      <a:alpha val="50000"/>
                    </a:srgbClr>
                  </a:innerShdw>
                </a:effectLst>
              </a:rPr>
              <a:t>أنبياء العهد الجديد</a:t>
            </a:r>
            <a:endPar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endParaRP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5080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rtl="1">
              <a:defRPr/>
            </a:pPr>
            <a:r>
              <a:rPr lang="ar-SA" sz="4400" b="1">
                <a:ln w="22225">
                  <a:noFill/>
                  <a:prstDash val="solid"/>
                </a:ln>
                <a:solidFill>
                  <a:srgbClr val="B83E0A">
                    <a:lumMod val="40000"/>
                    <a:lumOff val="60000"/>
                  </a:srgbClr>
                </a:solidFill>
              </a:rPr>
              <a:t>يسوع، النبي المتنبأ</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778062"/>
            <a:ext cx="12192000" cy="369332"/>
          </a:xfrm>
          <a:prstGeom prst="rect">
            <a:avLst/>
          </a:prstGeom>
          <a:noFill/>
        </p:spPr>
        <p:txBody>
          <a:bodyPr wrap="square">
            <a:spAutoFit/>
          </a:bodyPr>
          <a:lstStyle/>
          <a:p>
            <a:pPr lvl="0" algn="ctr" rtl="1">
              <a:defRPr/>
            </a:pP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ar-SA" b="1" dirty="0"/>
              <a:t>سَيُقِيمُ الرَّبُّ فِيكُمْ نَبِيًّا مِثْلِي مِنْ بَنِي إِسْرَائِيلَ، لَهُ تَسْمَعُونَ</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ar-SA" sz="1400" b="1" dirty="0">
                <a:solidFill>
                  <a:srgbClr val="166E40">
                    <a:lumMod val="75000"/>
                  </a:srgbClr>
                </a:solidFill>
                <a:latin typeface="Comic Sans MS" panose="030F0702030302020204" pitchFamily="66" charset="0"/>
              </a:rPr>
              <a:t>سفر التثنية </a:t>
            </a:r>
            <a:r>
              <a:rPr lang="fr-FR" sz="1400" b="1" dirty="0">
                <a:solidFill>
                  <a:srgbClr val="166E40">
                    <a:lumMod val="75000"/>
                  </a:srgbClr>
                </a:solidFill>
                <a:latin typeface="Comic Sans MS" panose="030F0702030302020204" pitchFamily="66" charset="0"/>
              </a:rPr>
              <a:t>(15:18</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237433"/>
            <a:ext cx="7503500" cy="830997"/>
          </a:xfrm>
          <a:prstGeom prst="rect">
            <a:avLst/>
          </a:prstGeom>
          <a:noFill/>
        </p:spPr>
        <p:txBody>
          <a:bodyPr wrap="square" rtlCol="0">
            <a:spAutoFit/>
          </a:bodyPr>
          <a:lstStyle/>
          <a:p>
            <a:pPr lvl="0" algn="r" rtl="1">
              <a:spcBef>
                <a:spcPts val="600"/>
              </a:spcBef>
              <a:defRPr/>
            </a:pPr>
            <a:r>
              <a:rPr lang="ar-SA" sz="2400" b="1" dirty="0"/>
              <a:t>كان معاصرو يسوع يعتبرونه نبيًّا (متى </a:t>
            </a:r>
            <a:r>
              <a:rPr lang="fr-FR" sz="2400" b="1" dirty="0"/>
              <a:t>11:21</a:t>
            </a:r>
            <a:r>
              <a:rPr lang="ar-SA" sz="2400" b="1" dirty="0"/>
              <a:t>؛ مرقس </a:t>
            </a:r>
            <a:r>
              <a:rPr lang="fr-FR" sz="2400" b="1" dirty="0"/>
              <a:t>15:6</a:t>
            </a:r>
            <a:r>
              <a:rPr lang="ar-SA" sz="2400" b="1" dirty="0"/>
              <a:t>؛ لوقا </a:t>
            </a:r>
            <a:r>
              <a:rPr lang="fr-FR" sz="2400" b="1" dirty="0"/>
              <a:t>16:7</a:t>
            </a:r>
            <a:r>
              <a:rPr lang="ar-SA" sz="2400" b="1" dirty="0"/>
              <a:t>؛ يوحنا </a:t>
            </a:r>
            <a:r>
              <a:rPr lang="fr-FR" sz="2400" b="1" dirty="0"/>
              <a:t>14:6</a:t>
            </a:r>
            <a:r>
              <a:rPr lang="ar-SA" sz="2400" b="1" dirty="0"/>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707449"/>
            <a:ext cx="4035833" cy="1569660"/>
          </a:xfrm>
          <a:prstGeom prst="rect">
            <a:avLst/>
          </a:prstGeom>
          <a:noFill/>
        </p:spPr>
        <p:txBody>
          <a:bodyPr wrap="square">
            <a:spAutoFit/>
          </a:bodyPr>
          <a:lstStyle/>
          <a:p>
            <a:pPr lvl="0" algn="r" rtl="1">
              <a:spcBef>
                <a:spcPts val="600"/>
              </a:spcBef>
              <a:defRPr/>
            </a:pPr>
            <a:r>
              <a:rPr lang="ar-SA" sz="2400" b="1" dirty="0"/>
              <a:t>لم يكن يسوع مجرّد «نورٍ يضيء في مكان مظلم»، كما كان الأنبياء الآخرون، بل هو «النُّورُ» نفسه (2 بطرس </a:t>
            </a:r>
            <a:r>
              <a:rPr lang="fr-FR" sz="2400" b="1" dirty="0"/>
              <a:t>19:1</a:t>
            </a:r>
            <a:r>
              <a:rPr lang="ar-SA" sz="2400" b="1" dirty="0"/>
              <a:t>؛ يوحنا </a:t>
            </a:r>
            <a:r>
              <a:rPr lang="fr-FR" sz="2400" b="1" dirty="0"/>
              <a:t>9:1</a:t>
            </a:r>
            <a:r>
              <a:rPr lang="ar-SA" sz="2400" b="1" dirty="0"/>
              <a:t>؛ </a:t>
            </a:r>
            <a:r>
              <a:rPr lang="fr-FR" sz="2400" b="1" dirty="0"/>
              <a:t>12:8</a:t>
            </a:r>
            <a:r>
              <a:rPr lang="ar-SA" sz="2400" b="1" dirty="0"/>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2662785"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157774" y="3931662"/>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274611"/>
            <a:ext cx="7503499" cy="461665"/>
          </a:xfrm>
          <a:prstGeom prst="rect">
            <a:avLst/>
          </a:prstGeom>
          <a:noFill/>
        </p:spPr>
        <p:txBody>
          <a:bodyPr wrap="square">
            <a:spAutoFit/>
          </a:bodyPr>
          <a:lstStyle/>
          <a:p>
            <a:pPr lvl="0" algn="r" rtl="1">
              <a:spcBef>
                <a:spcPts val="600"/>
              </a:spcBef>
              <a:defRPr/>
            </a:pPr>
            <a:r>
              <a:rPr lang="ar-SA" sz="2400" b="1" dirty="0">
                <a:solidFill>
                  <a:prstClr val="black"/>
                </a:solidFill>
              </a:rPr>
              <a:t>لكن يسوع لم يكتب كلمة الله، بل هو الكلمة (يوحنا 1:1).</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72441"/>
            <a:ext cx="7503498" cy="830997"/>
          </a:xfrm>
          <a:prstGeom prst="rect">
            <a:avLst/>
          </a:prstGeom>
          <a:noFill/>
        </p:spPr>
        <p:txBody>
          <a:bodyPr wrap="square">
            <a:spAutoFit/>
          </a:bodyPr>
          <a:lstStyle/>
          <a:p>
            <a:pPr lvl="0" algn="r" rtl="1">
              <a:spcBef>
                <a:spcPts val="600"/>
              </a:spcBef>
              <a:defRPr/>
            </a:pPr>
            <a:r>
              <a:rPr lang="ar-SA" sz="2400" b="1" dirty="0"/>
              <a:t>وأوضح بطرس أن يسوع هو النبي </a:t>
            </a:r>
            <a:r>
              <a:rPr lang="ar-SA" sz="2400" b="1" dirty="0" err="1"/>
              <a:t>والمسيّا</a:t>
            </a:r>
            <a:r>
              <a:rPr lang="ar-SA" sz="2400" b="1" dirty="0"/>
              <a:t> الذي سبق أن أعلن عنه موسى وسائر الأنبياء (تثنية </a:t>
            </a:r>
            <a:r>
              <a:rPr lang="fr-FR" sz="2400" b="1" dirty="0"/>
              <a:t>15;18</a:t>
            </a:r>
            <a:r>
              <a:rPr lang="ar-SA" sz="2400" b="1" dirty="0"/>
              <a:t>؛ أعمال الرسل </a:t>
            </a:r>
            <a:r>
              <a:rPr lang="fr-FR" sz="2400" b="1" dirty="0"/>
              <a:t>18:3</a:t>
            </a:r>
            <a:r>
              <a:rPr lang="ar-SA" sz="2400" b="1" dirty="0"/>
              <a:t>-26).</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39603"/>
            <a:ext cx="7503497" cy="461665"/>
          </a:xfrm>
          <a:prstGeom prst="rect">
            <a:avLst/>
          </a:prstGeom>
          <a:noFill/>
        </p:spPr>
        <p:txBody>
          <a:bodyPr wrap="square">
            <a:spAutoFit/>
          </a:bodyPr>
          <a:lstStyle/>
          <a:p>
            <a:pPr lvl="0" algn="r" rtl="1">
              <a:spcBef>
                <a:spcPts val="600"/>
              </a:spcBef>
              <a:defRPr/>
            </a:pPr>
            <a:r>
              <a:rPr lang="ar-SA" sz="2400" b="1" dirty="0"/>
              <a:t>وقد أطلق يسوع نفسه هذا اللقب على ذاته (مرقس </a:t>
            </a:r>
            <a:r>
              <a:rPr lang="fr-FR" sz="2400" b="1" dirty="0"/>
              <a:t>4:6</a:t>
            </a:r>
            <a:r>
              <a:rPr lang="ar-SA" sz="2400" b="1" dirty="0"/>
              <a:t>؛ لوقا </a:t>
            </a:r>
            <a:r>
              <a:rPr lang="fr-FR" sz="2400" b="1" dirty="0"/>
              <a:t>33:13</a:t>
            </a:r>
            <a:r>
              <a:rPr lang="ar-SA" sz="2400" b="1" dirty="0"/>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248284"/>
            <a:ext cx="4035833" cy="1569660"/>
          </a:xfrm>
          <a:prstGeom prst="rect">
            <a:avLst/>
          </a:prstGeom>
          <a:noFill/>
        </p:spPr>
        <p:txBody>
          <a:bodyPr wrap="square">
            <a:spAutoFit/>
          </a:bodyPr>
          <a:lstStyle/>
          <a:p>
            <a:pPr lvl="0" algn="r" rtl="1">
              <a:spcBef>
                <a:spcPts val="600"/>
              </a:spcBef>
              <a:defRPr/>
            </a:pPr>
            <a:r>
              <a:rPr lang="ar-SA" sz="2400" b="1" dirty="0"/>
              <a:t>إن عمل يسوع يتجاوز عمل أي نبي آخر، فيسوع وحده هو القادر على أن يمنحنا الحياة الأبدية جميعًا، بفضل حياته وموته وقيامته.</a:t>
            </a:r>
            <a:endParaRPr kumimoji="0" lang="en-US" sz="20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righ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2"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righ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2"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righ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91440"/>
            <a:ext cx="12191999" cy="769441"/>
          </a:xfrm>
          <a:prstGeom prst="rect">
            <a:avLst/>
          </a:prstGeom>
          <a:noFill/>
        </p:spPr>
        <p:txBody>
          <a:bodyPr wrap="square">
            <a:spAutoFit/>
          </a:bodyPr>
          <a:lstStyle/>
          <a:p>
            <a:pPr lvl="0" algn="ctr" rtl="1">
              <a:defRPr/>
            </a:pPr>
            <a:r>
              <a:rPr lang="ar-SA" sz="4400" b="1" spc="600">
                <a:ln w="9525">
                  <a:solidFill>
                    <a:prstClr val="white"/>
                  </a:solidFill>
                  <a:prstDash val="solid"/>
                </a:ln>
                <a:solidFill>
                  <a:srgbClr val="166E40"/>
                </a:solidFill>
                <a:effectLst>
                  <a:outerShdw blurRad="12700" dist="38100" dir="2700000" algn="tl" rotWithShape="0">
                    <a:srgbClr val="C8FF85"/>
                  </a:outerShdw>
                </a:effectLst>
              </a:rPr>
              <a:t>الرسل والأنبياء</a:t>
            </a:r>
            <a:endPar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400110"/>
          </a:xfrm>
          <a:prstGeom prst="rect">
            <a:avLst/>
          </a:prstGeom>
          <a:noFill/>
        </p:spPr>
        <p:txBody>
          <a:bodyPr wrap="square">
            <a:spAutoFit/>
          </a:bodyPr>
          <a:lstStyle/>
          <a:p>
            <a:pPr lvl="0" algn="ctr" rtl="1">
              <a:defRPr/>
            </a:pPr>
            <a:r>
              <a:rPr kumimoji="0" lang="en-US" sz="2000" b="1" i="0" u="none" strike="noStrike" kern="1200" cap="none" spc="0" normalizeH="0" baseline="0" noProof="0" dirty="0">
                <a:ln>
                  <a:noFill/>
                </a:ln>
                <a:solidFill>
                  <a:schemeClr val="bg1"/>
                </a:solidFill>
                <a:effectLst>
                  <a:outerShdw blurRad="38100" dist="38100" dir="2700000" algn="tl">
                    <a:srgbClr val="000000"/>
                  </a:outerShdw>
                </a:effectLst>
                <a:uLnTx/>
                <a:uFillTx/>
                <a:latin typeface="Comic Sans MS" panose="030F0702030302020204" pitchFamily="66" charset="0"/>
              </a:rPr>
              <a:t>“</a:t>
            </a:r>
            <a:r>
              <a:rPr lang="ar-SA" sz="2000" b="1" dirty="0">
                <a:solidFill>
                  <a:schemeClr val="bg1"/>
                </a:solidFill>
                <a:effectLst>
                  <a:outerShdw blurRad="38100" dist="38100" dir="2700000" algn="tl">
                    <a:srgbClr val="000000"/>
                  </a:outerShdw>
                </a:effectLst>
                <a:latin typeface="Comic Sans MS" panose="030F0702030302020204" pitchFamily="66" charset="0"/>
              </a:rPr>
              <a:t>ذَلِكَ السِّرِّ الَّذِي لَمْ يُطْلَعْ عَلَيْهِ بَنُو الْبَشَرِ فِي الأَجْيَالِ الْمَاضِيَةِ مِثْلَمَا أُعْلِنَ الآنَ بِوَحْيِ الرُّوحِ لِرُسُلِهِ الْقِدِّيسِينَ وَأَنْبِيَائِه</a:t>
            </a:r>
            <a:r>
              <a:rPr lang="en-US" sz="2000" b="1" dirty="0">
                <a:solidFill>
                  <a:schemeClr val="bg1"/>
                </a:solidFill>
                <a:effectLst>
                  <a:outerShdw blurRad="38100" dist="38100" dir="2700000" algn="tl">
                    <a:srgbClr val="000000"/>
                  </a:outerShdw>
                </a:effectLst>
                <a:latin typeface="Comic Sans MS" panose="030F0702030302020204" pitchFamily="66" charset="0"/>
              </a:rPr>
              <a:t> </a:t>
            </a:r>
            <a:r>
              <a:rPr lang="en-US" sz="1600" b="1" dirty="0">
                <a:solidFill>
                  <a:schemeClr val="bg1"/>
                </a:solidFill>
                <a:effectLst>
                  <a:outerShdw blurRad="38100" dist="38100" dir="2700000" algn="tl">
                    <a:srgbClr val="000000"/>
                  </a:outerShdw>
                </a:effectLst>
                <a:latin typeface="Comic Sans MS" panose="030F0702030302020204" pitchFamily="66" charset="0"/>
              </a:rPr>
              <a:t>)</a:t>
            </a:r>
            <a:r>
              <a:rPr lang="ar-SA" sz="1600" b="1" dirty="0">
                <a:solidFill>
                  <a:schemeClr val="bg1"/>
                </a:solidFill>
                <a:effectLst>
                  <a:outerShdw blurRad="38100" dist="38100" dir="2700000" algn="tl">
                    <a:srgbClr val="000000"/>
                  </a:outerShdw>
                </a:effectLst>
                <a:latin typeface="Comic Sans MS" panose="030F0702030302020204" pitchFamily="66" charset="0"/>
              </a:rPr>
              <a:t>أفسس </a:t>
            </a:r>
            <a:r>
              <a:rPr lang="fr-FR" sz="1600" b="1" dirty="0">
                <a:solidFill>
                  <a:schemeClr val="bg1"/>
                </a:solidFill>
                <a:effectLst>
                  <a:outerShdw blurRad="38100" dist="38100" dir="2700000" algn="tl">
                    <a:srgbClr val="000000"/>
                  </a:outerShdw>
                </a:effectLst>
                <a:latin typeface="Comic Sans MS" panose="030F0702030302020204" pitchFamily="66" charset="0"/>
              </a:rPr>
              <a:t>(5:3</a:t>
            </a:r>
            <a:endParaRPr lang="en-US" sz="2000" b="1" dirty="0">
              <a:solidFill>
                <a:schemeClr val="bg1"/>
              </a:solidFill>
              <a:effectLst>
                <a:outerShdw blurRad="38100" dist="38100" dir="2700000" algn="tl">
                  <a:srgbClr val="000000"/>
                </a:outerShdw>
              </a:effectLst>
              <a:latin typeface="Comic Sans MS" panose="030F0702030302020204" pitchFamily="66" charset="0"/>
            </a:endParaRP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2480630199"/>
              </p:ext>
            </p:extLst>
          </p:nvPr>
        </p:nvGraphicFramePr>
        <p:xfrm>
          <a:off x="209550" y="1813489"/>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370019"/>
            <a:ext cx="8534401" cy="1200329"/>
          </a:xfrm>
          <a:prstGeom prst="rect">
            <a:avLst/>
          </a:prstGeom>
          <a:noFill/>
        </p:spPr>
        <p:txBody>
          <a:bodyPr wrap="square" rtlCol="0">
            <a:spAutoFit/>
          </a:bodyPr>
          <a:lstStyle/>
          <a:p>
            <a:pPr lvl="0" algn="r" rtl="1">
              <a:spcBef>
                <a:spcPts val="600"/>
              </a:spcBef>
              <a:defRPr/>
            </a:pPr>
            <a:r>
              <a:rPr lang="ar-SA" sz="2400" b="1" dirty="0"/>
              <a:t>عندما يُذكر الرسل والأنبياء معًا في العهد الجديد، يُذكر الرسل قبل الأنبياء، باستثناء لوقا </a:t>
            </a:r>
            <a:r>
              <a:rPr lang="fr-FR" sz="2400" b="1" dirty="0"/>
              <a:t>4:11</a:t>
            </a:r>
            <a:r>
              <a:rPr lang="ar-SA" sz="2400" b="1" dirty="0"/>
              <a:t>. ويُساوي بطرس بين الرسل وأنبياء العصور القديمة من حيث إعلان كلمة الله (2 بطرس </a:t>
            </a:r>
            <a:r>
              <a:rPr lang="fr-FR" sz="2400" b="1" dirty="0"/>
              <a:t>2:3</a:t>
            </a:r>
            <a:r>
              <a:rPr lang="ar-SA" sz="2400" b="1" dirty="0"/>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426510"/>
            <a:ext cx="10134600" cy="461665"/>
          </a:xfrm>
          <a:prstGeom prst="rect">
            <a:avLst/>
          </a:prstGeom>
          <a:noFill/>
        </p:spPr>
        <p:txBody>
          <a:bodyPr wrap="square" rtlCol="0">
            <a:spAutoFit/>
          </a:bodyPr>
          <a:lstStyle/>
          <a:p>
            <a:pPr lvl="0" algn="ctr" rtl="1">
              <a:spcBef>
                <a:spcPts val="600"/>
              </a:spcBef>
              <a:defRPr/>
            </a:pPr>
            <a:r>
              <a:rPr lang="ar-SA" sz="2400" b="1" dirty="0">
                <a:solidFill>
                  <a:prstClr val="black"/>
                </a:solidFill>
              </a:rPr>
              <a:t>الرسل والأنبياء في العهد الجديد لديهم صفات مشتركة:</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34019" y="5251974"/>
            <a:ext cx="6021719" cy="1569660"/>
          </a:xfrm>
          <a:prstGeom prst="rect">
            <a:avLst/>
          </a:prstGeom>
          <a:noFill/>
        </p:spPr>
        <p:txBody>
          <a:bodyPr wrap="square">
            <a:spAutoFit/>
          </a:bodyPr>
          <a:lstStyle/>
          <a:p>
            <a:pPr lvl="0" algn="r" rtl="1">
              <a:spcBef>
                <a:spcPts val="600"/>
              </a:spcBef>
              <a:defRPr/>
            </a:pPr>
            <a:r>
              <a:rPr lang="ar-SA" sz="2400" b="1" dirty="0"/>
              <a:t>ويذكر العهد الجديد عددًا من الأنبياء، بعضهم بأسمائهم، وهم: برنابا (الرسول)، وسمعان، </a:t>
            </a:r>
            <a:r>
              <a:rPr lang="ar-SA" sz="2400" b="1" dirty="0" err="1"/>
              <a:t>ولوقيوس</a:t>
            </a:r>
            <a:r>
              <a:rPr lang="ar-SA" sz="2400" b="1" dirty="0"/>
              <a:t>، </a:t>
            </a:r>
            <a:r>
              <a:rPr lang="ar-SA" sz="2400" b="1" dirty="0" err="1"/>
              <a:t>ومناين</a:t>
            </a:r>
            <a:r>
              <a:rPr lang="ar-SA" sz="2400" b="1" dirty="0"/>
              <a:t>، وشاول (الرسول بولس)، ويهوذا، وسيلا، </a:t>
            </a:r>
            <a:r>
              <a:rPr lang="ar-SA" sz="2400" b="1" dirty="0" err="1"/>
              <a:t>وأغابوس</a:t>
            </a:r>
            <a:r>
              <a:rPr lang="ar-SA" sz="2400" b="1" dirty="0"/>
              <a:t> (أعمال الرسل </a:t>
            </a:r>
            <a:r>
              <a:rPr lang="fr-FR" sz="2400" b="1" dirty="0"/>
              <a:t>27:11</a:t>
            </a:r>
            <a:r>
              <a:rPr lang="ar-SA" sz="2400" b="1" dirty="0"/>
              <a:t>؛ </a:t>
            </a:r>
            <a:r>
              <a:rPr lang="fr-FR" sz="2400" b="1" dirty="0"/>
              <a:t>1:13</a:t>
            </a:r>
            <a:r>
              <a:rPr lang="ar-SA" sz="2400" b="1" dirty="0"/>
              <a:t>؛ </a:t>
            </a:r>
            <a:r>
              <a:rPr lang="fr-FR" sz="2400" b="1" dirty="0"/>
              <a:t>32:15</a:t>
            </a:r>
            <a:r>
              <a:rPr lang="ar-SA" sz="2400" b="1" dirty="0"/>
              <a:t>؛ </a:t>
            </a:r>
            <a:r>
              <a:rPr lang="fr-FR" sz="2400" b="1" dirty="0"/>
              <a:t>6:19</a:t>
            </a:r>
            <a:r>
              <a:rPr lang="ar-SA" sz="2400" b="1" dirty="0"/>
              <a:t>-7؛ </a:t>
            </a:r>
            <a:r>
              <a:rPr lang="fr-FR" sz="2400" b="1" dirty="0"/>
              <a:t>10:21</a:t>
            </a:r>
            <a:r>
              <a:rPr lang="ar-SA" sz="2400" b="1" dirty="0"/>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495662"/>
            <a:ext cx="8515351" cy="830997"/>
          </a:xfrm>
          <a:prstGeom prst="rect">
            <a:avLst/>
          </a:prstGeom>
          <a:noFill/>
        </p:spPr>
        <p:txBody>
          <a:bodyPr wrap="square">
            <a:spAutoFit/>
          </a:bodyPr>
          <a:lstStyle/>
          <a:p>
            <a:pPr lvl="0" algn="r" rtl="1">
              <a:spcBef>
                <a:spcPts val="600"/>
              </a:spcBef>
              <a:defRPr/>
            </a:pPr>
            <a:r>
              <a:rPr lang="ar-SA" sz="2400" b="1" dirty="0"/>
              <a:t>وقد كلّف يسوع نفسه الرسل تكليفًا خاصًا ليكونوا شهودًا لقيامته (أعمال الرسل </a:t>
            </a:r>
            <a:r>
              <a:rPr lang="fr-FR" sz="2400" b="1" dirty="0"/>
              <a:t>40:10</a:t>
            </a:r>
            <a:r>
              <a:rPr lang="ar-SA" sz="2400" b="1" dirty="0"/>
              <a:t>-41)</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righ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2"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righ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2"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righ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119787" y="-102734"/>
            <a:ext cx="12191999" cy="830997"/>
          </a:xfrm>
          <a:prstGeom prst="rect">
            <a:avLst/>
          </a:prstGeom>
          <a:noFill/>
        </p:spPr>
        <p:txBody>
          <a:bodyPr wrap="square">
            <a:spAutoFit/>
            <a:scene3d>
              <a:camera prst="orthographicFront"/>
              <a:lightRig rig="threePt" dir="t"/>
            </a:scene3d>
            <a:sp3d extrusionH="57150">
              <a:bevelT w="82550" h="38100" prst="coolSlant"/>
            </a:sp3d>
          </a:bodyPr>
          <a:lstStyle>
            <a:defPPr>
              <a:defRPr lang="en-US"/>
            </a:defPPr>
            <a:lvl1pPr marR="0" lvl="0" indent="0" algn="ctr" fontAlgn="auto">
              <a:lnSpc>
                <a:spcPct val="100000"/>
              </a:lnSpc>
              <a:spcBef>
                <a:spcPts val="0"/>
              </a:spcBef>
              <a:spcAft>
                <a:spcPts val="0"/>
              </a:spcAft>
              <a:buClrTx/>
              <a:buSzTx/>
              <a:buFontTx/>
              <a:buNone/>
              <a:tabLst/>
              <a:defRPr kumimoji="0" sz="4000" b="1" i="0" u="none" strike="noStrike" cap="none" spc="1000" normalizeH="0" baseline="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defRPr>
            </a:lvl1pPr>
          </a:lstStyle>
          <a:p>
            <a:pPr rtl="1"/>
            <a:r>
              <a:rPr lang="ar-SA" sz="4800"/>
              <a:t>النبيات</a:t>
            </a:r>
            <a:endParaRPr lang="en-US" sz="4800" dirty="0"/>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lvl="0" algn="ctr" rtl="1">
              <a:defRPr/>
            </a:pP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ar-SA" b="1" dirty="0">
                <a:solidFill>
                  <a:srgbClr val="7030A0"/>
                </a:solidFill>
                <a:latin typeface="Comic Sans MS" panose="030F0702030302020204" pitchFamily="66" charset="0"/>
              </a:rPr>
              <a:t>وَلَهُ أَرْبَعُ بَنَاتٍ عَذَارَى كُنَّ يَتَنَبَّأْنَ.</a:t>
            </a:r>
            <a:r>
              <a:rPr lang="en-US" b="1" dirty="0">
                <a:solidFill>
                  <a:srgbClr val="7030A0"/>
                </a:solidFill>
                <a:latin typeface="Comic Sans MS" panose="030F0702030302020204" pitchFamily="66" charset="0"/>
              </a:rPr>
              <a:t>” </a:t>
            </a:r>
            <a:r>
              <a:rPr lang="ar-SA" sz="1400" b="1" dirty="0">
                <a:solidFill>
                  <a:srgbClr val="7030A0"/>
                </a:solidFill>
                <a:latin typeface="Comic Sans MS" panose="030F0702030302020204" pitchFamily="66" charset="0"/>
              </a:rPr>
              <a:t>أعمال الرسل </a:t>
            </a:r>
            <a:r>
              <a:rPr lang="fr-FR" sz="1400" b="1" dirty="0">
                <a:solidFill>
                  <a:srgbClr val="7030A0"/>
                </a:solidFill>
                <a:latin typeface="Comic Sans MS" panose="030F0702030302020204" pitchFamily="66" charset="0"/>
              </a:rPr>
              <a:t>(9:21</a:t>
            </a:r>
            <a:endPar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2993539" y="1100043"/>
            <a:ext cx="4865892" cy="1569660"/>
          </a:xfrm>
          <a:prstGeom prst="rect">
            <a:avLst/>
          </a:prstGeom>
          <a:noFill/>
        </p:spPr>
        <p:txBody>
          <a:bodyPr wrap="square" rtlCol="0">
            <a:spAutoFit/>
          </a:bodyPr>
          <a:lstStyle/>
          <a:p>
            <a:pPr lvl="0" algn="r" rtl="1">
              <a:spcBef>
                <a:spcPts val="600"/>
              </a:spcBef>
              <a:defRPr/>
            </a:pPr>
            <a:r>
              <a:rPr lang="ar-SA" sz="2400" b="1" dirty="0" err="1"/>
              <a:t>النبيّة</a:t>
            </a:r>
            <a:r>
              <a:rPr lang="ar-SA" sz="2400" b="1" dirty="0"/>
              <a:t> الوحيدة المذكورة بالاسم في العهد الجديد هي حنّة، التي «كانت تتكلّم عنه [أي عن الطفل يسوع] مع جميع المنتظرين فداءً في أورشليم» (لوقا </a:t>
            </a:r>
            <a:r>
              <a:rPr lang="fr-FR" sz="2400" b="1" dirty="0"/>
              <a:t>-36:2</a:t>
            </a:r>
            <a:r>
              <a:rPr lang="ar-SA" sz="2400" b="1" dirty="0"/>
              <a:t>38</a:t>
            </a:r>
            <a:r>
              <a:rPr lang="fr-FR" sz="2400" b="1" dirty="0"/>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50800" dist="38100" dir="2700000" algn="tl"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103764" y="5196421"/>
            <a:ext cx="3882344" cy="1569660"/>
          </a:xfrm>
          <a:prstGeom prst="rect">
            <a:avLst/>
          </a:prstGeom>
          <a:noFill/>
        </p:spPr>
        <p:txBody>
          <a:bodyPr wrap="square">
            <a:spAutoFit/>
          </a:bodyPr>
          <a:lstStyle/>
          <a:p>
            <a:pPr lvl="0" algn="r" rtl="1">
              <a:spcBef>
                <a:spcPts val="600"/>
              </a:spcBef>
              <a:defRPr/>
            </a:pPr>
            <a:r>
              <a:rPr lang="ar-SA" sz="2400" b="1" dirty="0"/>
              <a:t>وقد أعلن النبي </a:t>
            </a:r>
            <a:r>
              <a:rPr lang="ar-SA" sz="2400" b="1" dirty="0" err="1"/>
              <a:t>يوئيل</a:t>
            </a:r>
            <a:r>
              <a:rPr lang="ar-SA" sz="2400" b="1" dirty="0"/>
              <a:t> مسبقًا أن الروح القدس سيعمل، بحيث يتنبأ البنون والبنات، والشيوخ والشبّان، والعبيد والإماء (</a:t>
            </a:r>
            <a:r>
              <a:rPr lang="ar-SA" sz="2400" b="1" dirty="0" err="1"/>
              <a:t>يوئيل</a:t>
            </a:r>
            <a:r>
              <a:rPr lang="ar-SA" sz="2400" b="1" dirty="0"/>
              <a:t> </a:t>
            </a:r>
            <a:r>
              <a:rPr lang="fr-FR" sz="2400" b="1" dirty="0"/>
              <a:t>28:2</a:t>
            </a:r>
            <a:r>
              <a:rPr lang="ar-SA" sz="2400" b="1" dirty="0"/>
              <a:t>-29).</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954072"/>
            <a:ext cx="3945130" cy="1200329"/>
          </a:xfrm>
          <a:prstGeom prst="rect">
            <a:avLst/>
          </a:prstGeom>
          <a:noFill/>
        </p:spPr>
        <p:txBody>
          <a:bodyPr wrap="square">
            <a:spAutoFit/>
          </a:bodyPr>
          <a:lstStyle/>
          <a:p>
            <a:pPr lvl="0" algn="r" rtl="1">
              <a:spcBef>
                <a:spcPts val="600"/>
              </a:spcBef>
              <a:defRPr/>
            </a:pPr>
            <a:r>
              <a:rPr lang="ar-SA" sz="2400" b="1" dirty="0"/>
              <a:t>وعلاوة على ذلك، تُذكر النبوّة باعتبارها موهبة متاحة لكلٍّ من النساء والرجال (1 كورنثوس </a:t>
            </a:r>
            <a:r>
              <a:rPr lang="fr-FR" sz="2400" b="1" dirty="0"/>
              <a:t>4:11</a:t>
            </a:r>
            <a:r>
              <a:rPr lang="ar-SA" sz="2400" b="1" dirty="0"/>
              <a:t>-5).</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711723"/>
            <a:ext cx="4720482" cy="1200329"/>
          </a:xfrm>
          <a:prstGeom prst="rect">
            <a:avLst/>
          </a:prstGeom>
          <a:noFill/>
        </p:spPr>
        <p:txBody>
          <a:bodyPr wrap="square">
            <a:spAutoFit/>
          </a:bodyPr>
          <a:lstStyle/>
          <a:p>
            <a:pPr lvl="0" algn="r" rtl="1">
              <a:spcBef>
                <a:spcPts val="600"/>
              </a:spcBef>
              <a:defRPr/>
            </a:pPr>
            <a:r>
              <a:rPr lang="ar-SA" sz="2400" b="1" dirty="0"/>
              <a:t>كما أن بنات فيلبس الأربع، الذي كان كارزًا بالإنجيل، نلن أيضًا موهبة النبوّة (أعمال الرسل </a:t>
            </a:r>
            <a:r>
              <a:rPr lang="fr-FR" sz="2400" b="1" dirty="0"/>
              <a:t>8:21</a:t>
            </a:r>
            <a:r>
              <a:rPr lang="ar-SA" sz="2400" b="1" dirty="0"/>
              <a:t>-9).</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2"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2"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righ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2"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2"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righ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9144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rtl="1">
              <a:defRPr/>
            </a:pPr>
            <a:r>
              <a:rPr lang="ar-SA" sz="4400" b="1" dirty="0">
                <a:ln w="22225">
                  <a:solidFill>
                    <a:srgbClr val="B83E0A"/>
                  </a:solidFill>
                  <a:prstDash val="solid"/>
                </a:ln>
                <a:solidFill>
                  <a:srgbClr val="B83E0A">
                    <a:lumMod val="40000"/>
                    <a:lumOff val="60000"/>
                  </a:srgbClr>
                </a:solidFill>
              </a:rPr>
              <a:t>زملاء </a:t>
            </a:r>
            <a:r>
              <a:rPr lang="ar-SA" sz="4400" b="1" dirty="0">
                <a:solidFill>
                  <a:schemeClr val="accent2"/>
                </a:solidFill>
              </a:rPr>
              <a:t>بولس</a:t>
            </a:r>
            <a:r>
              <a:rPr lang="ar-SA" sz="4400" b="1" dirty="0">
                <a:ln w="22225">
                  <a:solidFill>
                    <a:srgbClr val="B83E0A"/>
                  </a:solidFill>
                  <a:prstDash val="solid"/>
                </a:ln>
                <a:solidFill>
                  <a:srgbClr val="B83E0A">
                    <a:lumMod val="40000"/>
                    <a:lumOff val="60000"/>
                  </a:srgbClr>
                </a:solidFill>
              </a:rPr>
              <a:t> في العمل</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646331"/>
          </a:xfrm>
          <a:prstGeom prst="rect">
            <a:avLst/>
          </a:prstGeom>
          <a:noFill/>
        </p:spPr>
        <p:txBody>
          <a:bodyPr wrap="square">
            <a:spAutoFit/>
            <a:scene3d>
              <a:camera prst="orthographicFront"/>
              <a:lightRig rig="threePt" dir="t"/>
            </a:scene3d>
            <a:sp3d extrusionH="57150">
              <a:bevelT w="38100" h="38100"/>
            </a:sp3d>
          </a:bodyPr>
          <a:lstStyle/>
          <a:p>
            <a:pPr lvl="0" algn="ctr" rtl="1">
              <a:defRPr/>
            </a:pPr>
            <a:r>
              <a:rPr lang="en-US" b="1" dirty="0">
                <a:solidFill>
                  <a:srgbClr val="B78B19">
                    <a:lumMod val="50000"/>
                  </a:srgbClr>
                </a:solidFill>
                <a:latin typeface="Comic Sans MS" panose="030F0702030302020204" pitchFamily="66" charset="0"/>
              </a:rPr>
              <a:t>“</a:t>
            </a:r>
            <a:r>
              <a:rPr lang="ar-SA" b="1" dirty="0">
                <a:solidFill>
                  <a:srgbClr val="B78B19">
                    <a:lumMod val="50000"/>
                  </a:srgbClr>
                </a:solidFill>
                <a:latin typeface="Comic Sans MS" panose="030F0702030302020204" pitchFamily="66" charset="0"/>
              </a:rPr>
              <a:t>هذِهِ التَّوْصِيَاتُ، يَا تِيمُوثَاوُسُ وَلَدِي، أُسَلِّمُهَا لَكَ، بِمُقْتَضَى </a:t>
            </a:r>
            <a:r>
              <a:rPr lang="ar-SA" b="1" dirty="0" err="1">
                <a:solidFill>
                  <a:srgbClr val="B78B19">
                    <a:lumMod val="50000"/>
                  </a:srgbClr>
                </a:solidFill>
                <a:latin typeface="Comic Sans MS" panose="030F0702030302020204" pitchFamily="66" charset="0"/>
              </a:rPr>
              <a:t>النُّبُوآتِ</a:t>
            </a:r>
            <a:r>
              <a:rPr lang="ar-SA" b="1" dirty="0">
                <a:solidFill>
                  <a:srgbClr val="B78B19">
                    <a:lumMod val="50000"/>
                  </a:srgbClr>
                </a:solidFill>
                <a:latin typeface="Comic Sans MS" panose="030F0702030302020204" pitchFamily="66" charset="0"/>
              </a:rPr>
              <a:t> السَّابِقَةِ الْمُخْتَصَّةِ بِكَ، وَغَايَتِي أَنْ تُحْسِنَ الْجِهَادَ فِي حَرْبِكَ الرُّوحِيَّةِ،</a:t>
            </a:r>
            <a:r>
              <a:rPr lang="en-US" b="1" dirty="0">
                <a:solidFill>
                  <a:srgbClr val="B78B19">
                    <a:lumMod val="50000"/>
                  </a:srgbClr>
                </a:solidFill>
                <a:latin typeface="Comic Sans MS" panose="030F0702030302020204" pitchFamily="66" charset="0"/>
              </a:rPr>
              <a:t>.” </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rPr>
              <a:t>(</a:t>
            </a:r>
            <a:r>
              <a:rPr lang="ar-SA" sz="1400" b="1" dirty="0">
                <a:solidFill>
                  <a:srgbClr val="B78B19">
                    <a:lumMod val="50000"/>
                  </a:srgbClr>
                </a:solidFill>
                <a:latin typeface="Comic Sans MS" panose="030F0702030302020204" pitchFamily="66" charset="0"/>
              </a:rPr>
              <a:t>1 تيموثاوس </a:t>
            </a:r>
            <a:r>
              <a:rPr lang="fr-FR" sz="1400" b="1" dirty="0">
                <a:solidFill>
                  <a:srgbClr val="B78B19">
                    <a:lumMod val="50000"/>
                  </a:srgbClr>
                </a:solidFill>
                <a:latin typeface="Comic Sans MS" panose="030F0702030302020204" pitchFamily="66" charset="0"/>
              </a:rPr>
              <a:t>18:1</a:t>
            </a:r>
            <a:r>
              <a:rPr lang="ar-SA" sz="1400" b="1" dirty="0">
                <a:solidFill>
                  <a:srgbClr val="B78B19">
                    <a:lumMod val="50000"/>
                  </a:srgbClr>
                </a:solidFill>
                <a:latin typeface="Comic Sans MS" panose="030F0702030302020204" pitchFamily="66" charset="0"/>
              </a:rPr>
              <a:t> </a:t>
            </a:r>
            <a:r>
              <a:rPr lang="en-US" sz="1400" b="1" dirty="0">
                <a:solidFill>
                  <a:srgbClr val="B78B19">
                    <a:lumMod val="50000"/>
                  </a:srgbClr>
                </a:solidFill>
                <a:latin typeface="Comic Sans MS" panose="030F0702030302020204" pitchFamily="66" charset="0"/>
              </a:rPr>
              <a:t>(</a:t>
            </a:r>
            <a:endPar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810028"/>
            <a:ext cx="7632290" cy="830997"/>
          </a:xfrm>
          <a:prstGeom prst="rect">
            <a:avLst/>
          </a:prstGeom>
          <a:noFill/>
        </p:spPr>
        <p:txBody>
          <a:bodyPr wrap="square">
            <a:spAutoFit/>
          </a:bodyPr>
          <a:lstStyle/>
          <a:p>
            <a:pPr lvl="0" algn="ctr" rtl="1">
              <a:spcBef>
                <a:spcPts val="600"/>
              </a:spcBef>
              <a:defRPr/>
            </a:pPr>
            <a:r>
              <a:rPr lang="ar-SA" sz="2400" b="1" dirty="0"/>
              <a:t>بالإضافة إلى الرسل والأنبياء </a:t>
            </a:r>
            <a:r>
              <a:rPr lang="ar-SA" sz="2400" b="1" dirty="0" err="1"/>
              <a:t>والنبيّات</a:t>
            </a:r>
            <a:r>
              <a:rPr lang="ar-SA" sz="2400" b="1" dirty="0"/>
              <a:t>، ذُكر بعض مساعدي بولس الذين كانت لديهم موهبة النبوّة، مثل سيلا وبرنابا.</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3567039543"/>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911587944"/>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righ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24453"/>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lvl="0" algn="ctr" rtl="1">
              <a:defRPr/>
            </a:pPr>
            <a:r>
              <a:rPr lang="ar-SA" sz="4400" b="1" spc="1000">
                <a:ln w="13462">
                  <a:noFill/>
                  <a:prstDash val="solid"/>
                </a:ln>
                <a:solidFill>
                  <a:srgbClr val="FFFF00"/>
                </a:solidFill>
                <a:effectLst>
                  <a:outerShdw dist="50800" dir="2700000" algn="bl" rotWithShape="0">
                    <a:srgbClr val="166E40"/>
                  </a:outerShdw>
                </a:effectLst>
              </a:rPr>
              <a:t>الأنبياء الكذبة</a:t>
            </a:r>
            <a:endPar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707886"/>
          </a:xfrm>
          <a:prstGeom prst="rect">
            <a:avLst/>
          </a:prstGeom>
          <a:noFill/>
        </p:spPr>
        <p:txBody>
          <a:bodyPr wrap="square">
            <a:spAutoFit/>
          </a:bodyPr>
          <a:lstStyle/>
          <a:p>
            <a:pPr lvl="0" algn="ctr" rtl="1">
              <a:defRPr/>
            </a:pPr>
            <a:r>
              <a:rPr lang="en-US" sz="2000" b="1" dirty="0">
                <a:solidFill>
                  <a:schemeClr val="bg1"/>
                </a:solidFill>
                <a:effectLst>
                  <a:outerShdw blurRad="38100" dist="38100" dir="2700000" algn="tl">
                    <a:srgbClr val="000000"/>
                  </a:outerShdw>
                </a:effectLst>
                <a:latin typeface="Comic Sans MS" panose="030F0702030302020204" pitchFamily="66" charset="0"/>
              </a:rPr>
              <a:t>“</a:t>
            </a:r>
            <a:r>
              <a:rPr lang="ar-SA" sz="2000" b="1" dirty="0">
                <a:solidFill>
                  <a:schemeClr val="bg1"/>
                </a:solidFill>
                <a:effectLst>
                  <a:outerShdw blurRad="38100" dist="38100" dir="2700000" algn="tl">
                    <a:srgbClr val="000000"/>
                  </a:outerShdw>
                </a:effectLst>
                <a:latin typeface="Comic Sans MS" panose="030F0702030302020204" pitchFamily="66" charset="0"/>
              </a:rPr>
              <a:t>أيُّها الأحِبّاءُ، لا تُصَدِّقوا كُلَّ روحٍ، بل امتَحِنوا الأرواحَ: هل هي مِنَ اللهِ؟ لأنَّ أنبياءَ كذَبَةً كثيرينَ قد خرجوا إلَى العالَمِ</a:t>
            </a:r>
            <a:r>
              <a:rPr lang="fr-FR" sz="2000" b="1" dirty="0">
                <a:solidFill>
                  <a:schemeClr val="bg1"/>
                </a:solidFill>
                <a:effectLst>
                  <a:outerShdw blurRad="38100" dist="38100" dir="2700000" algn="tl">
                    <a:srgbClr val="000000"/>
                  </a:outerShdw>
                </a:effectLst>
                <a:latin typeface="Comic Sans MS" panose="030F0702030302020204" pitchFamily="66" charset="0"/>
              </a:rPr>
              <a:t> </a:t>
            </a:r>
            <a:r>
              <a:rPr lang="en-US" sz="2000" b="1" dirty="0">
                <a:solidFill>
                  <a:schemeClr val="bg1"/>
                </a:solidFill>
                <a:effectLst>
                  <a:outerShdw blurRad="38100" dist="38100" dir="2700000" algn="tl">
                    <a:srgbClr val="000000"/>
                  </a:outerShdw>
                </a:effectLst>
                <a:latin typeface="Comic Sans MS" panose="030F0702030302020204" pitchFamily="66" charset="0"/>
              </a:rPr>
              <a:t> ‘’</a:t>
            </a:r>
            <a:r>
              <a:rPr lang="en-US" b="1" dirty="0">
                <a:solidFill>
                  <a:schemeClr val="tx2"/>
                </a:solidFill>
                <a:effectLst>
                  <a:outerShdw blurRad="38100" dist="38100" dir="2700000" algn="tl">
                    <a:srgbClr val="000000"/>
                  </a:outerShdw>
                </a:effectLst>
                <a:latin typeface="Comic Sans MS" panose="030F0702030302020204" pitchFamily="66" charset="0"/>
              </a:rPr>
              <a:t> </a:t>
            </a:r>
            <a:r>
              <a:rPr lang="ar-SA" sz="1600" b="1" dirty="0">
                <a:solidFill>
                  <a:schemeClr val="bg1"/>
                </a:solidFill>
                <a:effectLst>
                  <a:outerShdw blurRad="38100" dist="38100" dir="2700000" algn="tl">
                    <a:srgbClr val="000000"/>
                  </a:outerShdw>
                </a:effectLst>
                <a:latin typeface="Comic Sans MS" panose="030F0702030302020204" pitchFamily="66" charset="0"/>
              </a:rPr>
              <a:t>1</a:t>
            </a:r>
            <a:r>
              <a:rPr lang="fr-FR" sz="1600" b="1" dirty="0">
                <a:solidFill>
                  <a:schemeClr val="bg1"/>
                </a:solidFill>
                <a:effectLst>
                  <a:outerShdw blurRad="38100" dist="38100" dir="2700000" algn="tl">
                    <a:srgbClr val="000000"/>
                  </a:outerShdw>
                </a:effectLst>
                <a:latin typeface="Comic Sans MS" panose="030F0702030302020204" pitchFamily="66" charset="0"/>
              </a:rPr>
              <a:t>)</a:t>
            </a:r>
            <a:r>
              <a:rPr lang="ar-SA" sz="1600" b="1" dirty="0">
                <a:solidFill>
                  <a:schemeClr val="bg1"/>
                </a:solidFill>
                <a:effectLst>
                  <a:outerShdw blurRad="38100" dist="38100" dir="2700000" algn="tl">
                    <a:srgbClr val="000000"/>
                  </a:outerShdw>
                </a:effectLst>
                <a:latin typeface="Comic Sans MS" panose="030F0702030302020204" pitchFamily="66" charset="0"/>
              </a:rPr>
              <a:t> يوحنا </a:t>
            </a:r>
            <a:r>
              <a:rPr lang="fr-FR" sz="1600" b="1" dirty="0">
                <a:solidFill>
                  <a:schemeClr val="bg1"/>
                </a:solidFill>
                <a:effectLst>
                  <a:outerShdw blurRad="38100" dist="38100" dir="2700000" algn="tl">
                    <a:srgbClr val="000000"/>
                  </a:outerShdw>
                </a:effectLst>
                <a:latin typeface="Comic Sans MS" panose="030F0702030302020204" pitchFamily="66" charset="0"/>
              </a:rPr>
              <a:t>1:4</a:t>
            </a:r>
            <a:r>
              <a:rPr lang="ar-SA" sz="1600" b="1" dirty="0">
                <a:solidFill>
                  <a:schemeClr val="bg1"/>
                </a:solidFill>
                <a:effectLst>
                  <a:outerShdw blurRad="38100" dist="38100" dir="2700000" algn="tl">
                    <a:srgbClr val="000000"/>
                  </a:outerShdw>
                </a:effectLst>
                <a:latin typeface="Comic Sans MS" panose="030F0702030302020204" pitchFamily="66" charset="0"/>
              </a:rPr>
              <a:t> </a:t>
            </a:r>
            <a:r>
              <a:rPr lang="en-US" sz="1600" b="1" dirty="0">
                <a:solidFill>
                  <a:schemeClr val="bg1"/>
                </a:solidFill>
                <a:effectLst>
                  <a:outerShdw blurRad="38100" dist="38100" dir="2700000" algn="tl">
                    <a:srgbClr val="000000"/>
                  </a:outerShdw>
                </a:effectLst>
                <a:latin typeface="Comic Sans MS" panose="030F0702030302020204" pitchFamily="66" charset="0"/>
              </a:rPr>
              <a:t>(</a:t>
            </a:r>
            <a:endParaRPr kumimoji="0" lang="en-US" sz="1600" b="1" i="0" u="none" strike="noStrike" kern="1200" cap="none" spc="0" normalizeH="0" baseline="0" noProof="0" dirty="0">
              <a:ln>
                <a:noFill/>
              </a:ln>
              <a:solidFill>
                <a:schemeClr val="bg1"/>
              </a:solidFill>
              <a:effectLst>
                <a:outerShdw blurRad="38100" dist="38100" dir="2700000" algn="tl">
                  <a:srgbClr val="000000"/>
                </a:outerShdw>
              </a:effectLst>
              <a:uLnTx/>
              <a:uFillTx/>
              <a:latin typeface="Comic Sans MS" panose="030F0702030302020204" pitchFamily="66" charset="0"/>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246441"/>
            <a:ext cx="8052619" cy="1200329"/>
          </a:xfrm>
          <a:prstGeom prst="rect">
            <a:avLst/>
          </a:prstGeom>
          <a:noFill/>
        </p:spPr>
        <p:txBody>
          <a:bodyPr wrap="square" rtlCol="0">
            <a:spAutoFit/>
          </a:bodyPr>
          <a:lstStyle/>
          <a:p>
            <a:pPr lvl="0" algn="r" rtl="1">
              <a:spcBef>
                <a:spcPts val="600"/>
              </a:spcBef>
              <a:defRPr/>
            </a:pPr>
            <a:r>
              <a:rPr lang="ar-SA" sz="2400" b="1" dirty="0">
                <a:solidFill>
                  <a:prstClr val="white"/>
                </a:solidFill>
                <a:effectLst>
                  <a:glow rad="101600">
                    <a:srgbClr val="721A02"/>
                  </a:glow>
                  <a:outerShdw blurRad="38100" dist="38100" dir="2700000" algn="tl">
                    <a:srgbClr val="000000">
                      <a:alpha val="43137"/>
                    </a:srgbClr>
                  </a:outerShdw>
                </a:effectLst>
                <a:latin typeface="+mn-ea"/>
              </a:rPr>
              <a:t>حذّر يسوع من ظهور أنبياء كذبة، ووصفهم بأنهم «ذِئَابٌ خَاطِفَةٌ» (متى 24:24؛ </a:t>
            </a:r>
            <a:r>
              <a:rPr lang="fr-FR" sz="2400" b="1" dirty="0">
                <a:solidFill>
                  <a:prstClr val="white"/>
                </a:solidFill>
                <a:effectLst>
                  <a:glow rad="101600">
                    <a:srgbClr val="721A02"/>
                  </a:glow>
                  <a:outerShdw blurRad="38100" dist="38100" dir="2700000" algn="tl">
                    <a:srgbClr val="000000">
                      <a:alpha val="43137"/>
                    </a:srgbClr>
                  </a:outerShdw>
                </a:effectLst>
                <a:latin typeface="+mn-ea"/>
              </a:rPr>
              <a:t>15:7</a:t>
            </a:r>
            <a:r>
              <a:rPr lang="ar-SA" sz="2400" b="1" dirty="0">
                <a:solidFill>
                  <a:prstClr val="white"/>
                </a:solidFill>
                <a:effectLst>
                  <a:glow rad="101600">
                    <a:srgbClr val="721A02"/>
                  </a:glow>
                  <a:outerShdw blurRad="38100" dist="38100" dir="2700000" algn="tl">
                    <a:srgbClr val="000000">
                      <a:alpha val="43137"/>
                    </a:srgbClr>
                  </a:outerShdw>
                </a:effectLst>
                <a:latin typeface="+mn-ea"/>
              </a:rPr>
              <a:t>). وقد بدأ هؤلاء الأنبياء الكذبة يظهرون حتى داخل الكنيسة الأولى (1 يوحنا </a:t>
            </a:r>
            <a:r>
              <a:rPr lang="fr-FR" sz="2400" b="1" dirty="0">
                <a:solidFill>
                  <a:prstClr val="white"/>
                </a:solidFill>
                <a:effectLst>
                  <a:glow rad="101600">
                    <a:srgbClr val="721A02"/>
                  </a:glow>
                  <a:outerShdw blurRad="38100" dist="38100" dir="2700000" algn="tl">
                    <a:srgbClr val="000000">
                      <a:alpha val="43137"/>
                    </a:srgbClr>
                  </a:outerShdw>
                </a:effectLst>
                <a:latin typeface="+mn-ea"/>
              </a:rPr>
              <a:t>1:4</a:t>
            </a:r>
            <a:r>
              <a:rPr lang="ar-SA" sz="2400" b="1" dirty="0">
                <a:solidFill>
                  <a:prstClr val="white"/>
                </a:solidFill>
                <a:effectLst>
                  <a:glow rad="101600">
                    <a:srgbClr val="721A02"/>
                  </a:glow>
                  <a:outerShdw blurRad="38100" dist="38100" dir="2700000" algn="tl">
                    <a:srgbClr val="000000">
                      <a:alpha val="43137"/>
                    </a:srgbClr>
                  </a:outerShdw>
                </a:effectLst>
                <a:latin typeface="+mn-ea"/>
              </a:rPr>
              <a:t>).</a:t>
            </a:r>
            <a:endParaRPr lang="en-US" sz="2400" b="1" dirty="0">
              <a:solidFill>
                <a:prstClr val="white"/>
              </a:solidFill>
              <a:effectLst>
                <a:glow rad="101600">
                  <a:srgbClr val="721A02"/>
                </a:glow>
                <a:outerShdw blurRad="38100" dist="38100" dir="2700000" algn="tl">
                  <a:srgbClr val="000000">
                    <a:alpha val="43137"/>
                  </a:srgbClr>
                </a:outerShdw>
              </a:effectLst>
              <a:latin typeface="+mn-ea"/>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854249"/>
            <a:ext cx="1776329" cy="191313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877275"/>
            <a:ext cx="6073027" cy="1200329"/>
          </a:xfrm>
          <a:prstGeom prst="rect">
            <a:avLst/>
          </a:prstGeom>
          <a:noFill/>
        </p:spPr>
        <p:txBody>
          <a:bodyPr wrap="square" rtlCol="0">
            <a:spAutoFit/>
          </a:bodyPr>
          <a:lstStyle>
            <a:defPPr>
              <a:defRPr lang="en-US"/>
            </a:defPPr>
            <a:lvl1pPr lvl="0" algn="ctr" rtl="1">
              <a:spcBef>
                <a:spcPts val="600"/>
              </a:spcBef>
              <a:defRPr sz="1900" b="1">
                <a:solidFill>
                  <a:prstClr val="white"/>
                </a:solidFill>
                <a:effectLst>
                  <a:glow rad="101600">
                    <a:srgbClr val="721A02"/>
                  </a:glow>
                  <a:outerShdw blurRad="38100" dist="38100" dir="2700000" algn="tl">
                    <a:srgbClr val="000000">
                      <a:alpha val="43137"/>
                    </a:srgbClr>
                  </a:outerShdw>
                </a:effectLst>
                <a:latin typeface="+mn-ea"/>
              </a:defRPr>
            </a:lvl1pPr>
          </a:lstStyle>
          <a:p>
            <a:pPr algn="r"/>
            <a:r>
              <a:rPr lang="ar-SA" sz="2400" dirty="0"/>
              <a:t>نحن المؤمنين مدعوون إلى فحص الأنبياء والتأكّد من أن جميع رسائلهم تتوافق مع الكتاب المقدّس وتتمحور حول المسيح.</a:t>
            </a:r>
            <a:endParaRPr lang="en-US" sz="2400" dirty="0"/>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830997"/>
          </a:xfrm>
          <a:prstGeom prst="rect">
            <a:avLst/>
          </a:prstGeom>
          <a:noFill/>
        </p:spPr>
        <p:txBody>
          <a:bodyPr wrap="square" rtlCol="0">
            <a:spAutoFit/>
          </a:bodyPr>
          <a:lstStyle>
            <a:defPPr>
              <a:defRPr lang="en-US"/>
            </a:defPPr>
            <a:lvl1pPr lvl="0" algn="ctr" rtl="1">
              <a:spcBef>
                <a:spcPts val="600"/>
              </a:spcBef>
              <a:defRPr sz="1900" b="1">
                <a:solidFill>
                  <a:prstClr val="white"/>
                </a:solidFill>
                <a:effectLst>
                  <a:glow rad="101600">
                    <a:srgbClr val="721A02"/>
                  </a:glow>
                  <a:outerShdw blurRad="38100" dist="38100" dir="2700000" algn="tl">
                    <a:srgbClr val="000000">
                      <a:alpha val="43137"/>
                    </a:srgbClr>
                  </a:outerShdw>
                </a:effectLst>
                <a:latin typeface="+mn-ea"/>
              </a:defRPr>
            </a:lvl1pPr>
          </a:lstStyle>
          <a:p>
            <a:pPr algn="r"/>
            <a:r>
              <a:rPr lang="ar-SA" sz="2400" dirty="0"/>
              <a:t>إنّ دفاعنا الوحيد ضد الأنبياء الكذبة، وضد قوى الشر التي توجّههم، هو أن نلبس سلاح الله الكامل الذي أعدّه لنا (أفسس </a:t>
            </a:r>
            <a:r>
              <a:rPr lang="fr-FR" sz="2400" dirty="0"/>
              <a:t>10:6</a:t>
            </a:r>
            <a:r>
              <a:rPr lang="ar-SA" sz="2400" dirty="0"/>
              <a:t>-18).</a:t>
            </a:r>
            <a:endParaRPr lang="en-US" sz="2400" dirty="0"/>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66997"/>
            <a:ext cx="8052619" cy="1200329"/>
          </a:xfrm>
          <a:prstGeom prst="rect">
            <a:avLst/>
          </a:prstGeom>
          <a:noFill/>
        </p:spPr>
        <p:txBody>
          <a:bodyPr wrap="square" rtlCol="0">
            <a:spAutoFit/>
          </a:bodyPr>
          <a:lstStyle>
            <a:defPPr>
              <a:defRPr lang="en-US"/>
            </a:defPPr>
            <a:lvl1pPr lvl="0" algn="ctr" rtl="1">
              <a:spcBef>
                <a:spcPts val="600"/>
              </a:spcBef>
              <a:defRPr sz="1900" b="1">
                <a:solidFill>
                  <a:prstClr val="white"/>
                </a:solidFill>
                <a:effectLst>
                  <a:glow rad="101600">
                    <a:srgbClr val="721A02"/>
                  </a:glow>
                  <a:outerShdw blurRad="38100" dist="38100" dir="2700000" algn="tl">
                    <a:srgbClr val="000000">
                      <a:alpha val="43137"/>
                    </a:srgbClr>
                  </a:outerShdw>
                </a:effectLst>
                <a:latin typeface="+mn-ea"/>
              </a:defRPr>
            </a:lvl1pPr>
          </a:lstStyle>
          <a:p>
            <a:pPr algn="r"/>
            <a:r>
              <a:rPr lang="ar-SA" sz="2400" dirty="0"/>
              <a:t>تتوافق النبوّة الحقيقية مع كلمة الله، وتوجّه الأنظار إلى المسيح، وتبني الكنيسة وتُقوّيها؛ أمّا الأنبياء الكذبة فيروّجون لتعاليم تُسبّب الانقسام، ويسعون وراء مصالحهم الشخصية.</a:t>
            </a:r>
            <a:r>
              <a:rPr lang="en-US" sz="2400" dirty="0"/>
              <a:t>.</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456719"/>
            <a:ext cx="8052618" cy="1200329"/>
          </a:xfrm>
          <a:prstGeom prst="rect">
            <a:avLst/>
          </a:prstGeom>
          <a:noFill/>
        </p:spPr>
        <p:txBody>
          <a:bodyPr wrap="square" rtlCol="0">
            <a:spAutoFit/>
          </a:bodyPr>
          <a:lstStyle>
            <a:defPPr>
              <a:defRPr lang="en-US"/>
            </a:defPPr>
            <a:lvl1pPr lvl="0" algn="ctr" rtl="1">
              <a:spcBef>
                <a:spcPts val="600"/>
              </a:spcBef>
              <a:defRPr sz="1900" b="1">
                <a:solidFill>
                  <a:prstClr val="white"/>
                </a:solidFill>
                <a:effectLst>
                  <a:glow rad="101600">
                    <a:srgbClr val="721A02"/>
                  </a:glow>
                  <a:outerShdw blurRad="38100" dist="38100" dir="2700000" algn="tl">
                    <a:srgbClr val="000000">
                      <a:alpha val="43137"/>
                    </a:srgbClr>
                  </a:outerShdw>
                </a:effectLst>
                <a:latin typeface="+mn-ea"/>
              </a:defRPr>
            </a:lvl1pPr>
          </a:lstStyle>
          <a:p>
            <a:pPr algn="r"/>
            <a:r>
              <a:rPr lang="ar-SA" sz="2400" dirty="0"/>
              <a:t>حذّر بولس شيوخ كنيسة أفسس من أن «ذِئَابًا خَاطِفَةً» ستدخل بينهم (أعمال الرسل </a:t>
            </a:r>
            <a:r>
              <a:rPr lang="fr-FR" sz="2400" dirty="0"/>
              <a:t>29:20</a:t>
            </a:r>
            <a:r>
              <a:rPr lang="ar-SA" sz="2400" dirty="0"/>
              <a:t>). كما حذّر أهل كورنثوس من وجود «رُسُلٍ كَذَبَةٍ» (2 كورنثوس </a:t>
            </a:r>
            <a:r>
              <a:rPr lang="fr-FR" sz="2400" dirty="0"/>
              <a:t>13:11</a:t>
            </a:r>
            <a:r>
              <a:rPr lang="ar-SA" sz="2400" dirty="0"/>
              <a:t>).</a:t>
            </a:r>
            <a:endParaRPr lang="en-US" sz="2400" dirty="0"/>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2"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righ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09121" y="778769"/>
            <a:ext cx="7573758" cy="5078313"/>
          </a:xfrm>
          <a:prstGeom prst="rect">
            <a:avLst/>
          </a:prstGeom>
          <a:noFill/>
        </p:spPr>
        <p:txBody>
          <a:bodyPr wrap="square">
            <a:spAutoFit/>
          </a:bodyPr>
          <a:lstStyle/>
          <a:p>
            <a:pPr lvl="0" algn="r" rtl="1">
              <a:spcBef>
                <a:spcPts val="600"/>
              </a:spcBef>
              <a:defRPr/>
            </a:pPr>
            <a:r>
              <a:rPr lang="ar-SA" sz="3600" b="1" dirty="0"/>
              <a:t>«تكلّم الآباء والأنبياء والرسل بإلهام من الروح القدس، وصرّحوا بوضوح أنهم لم يتكلّموا بقوّتهم الذاتية ولا باسمهم الخاص. ولم يرغبوا في أن يُنسَب إليهم أي فضل، أو أن يعتبرهم أحد مصدرًا لأي شيء يمكنهم الافتخار به. لقد كانوا غيورين على كرامة الله، الذي له كل التسبيح. وأعلنوا أن قدرتهم والرسائل التي قدّموها قد أُعطيت لهم بوصفهم وكلاء عن قوة الله. كان الله هو مصدر سلطتهم وكفايتهم».</a:t>
            </a:r>
            <a:endParaRPr kumimoji="0" lang="en-US" sz="3200" b="1" i="0" u="none" strike="noStrike" kern="1200" cap="none" spc="0" normalizeH="0" baseline="0" noProof="0" dirty="0">
              <a:ln>
                <a:noFill/>
              </a:ln>
              <a:effectLst/>
              <a:uLnTx/>
              <a:uFillTx/>
              <a:latin typeface="Constantia" panose="02030602050306030303" pitchFamily="18" charset="0"/>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2258204" y="5982412"/>
            <a:ext cx="2985048"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lang="en-US" sz="1600" b="1" dirty="0">
                <a:solidFill>
                  <a:prstClr val="black"/>
                </a:solidFill>
              </a:rPr>
              <a:t> (To Be Like Jesus,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July 30)</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34236"/>
            <a:ext cx="12192000" cy="584775"/>
          </a:xfrm>
          <a:prstGeom prst="rect">
            <a:avLst/>
          </a:prstGeom>
          <a:noFill/>
        </p:spPr>
        <p:txBody>
          <a:bodyPr wrap="square" rtlCol="0">
            <a:spAutoFit/>
          </a:bodyPr>
          <a:lstStyle/>
          <a:p>
            <a:pPr lvl="0" algn="ctr" rtl="1">
              <a:defRPr/>
            </a:pPr>
            <a:r>
              <a:rPr lang="ar-SA" sz="3200" b="1">
                <a:ln w="6600">
                  <a:solidFill>
                    <a:srgbClr val="B83E0A"/>
                  </a:solidFill>
                  <a:prstDash val="solid"/>
                </a:ln>
                <a:solidFill>
                  <a:srgbClr val="FFFFFF"/>
                </a:solidFill>
                <a:effectLst>
                  <a:outerShdw dist="38100" dir="2700000" algn="tl" rotWithShape="0">
                    <a:srgbClr val="5F3B1F"/>
                  </a:outerShdw>
                </a:effectLst>
              </a:rPr>
              <a:t>الملحق: المبادئ الأساسية لخدمة إلين جي. وايت</a:t>
            </a:r>
            <a:endParaRPr kumimoji="0" lang="en-US"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830997"/>
          </a:xfrm>
          <a:prstGeom prst="rect">
            <a:avLst/>
          </a:prstGeom>
          <a:noFill/>
        </p:spPr>
        <p:txBody>
          <a:bodyPr wrap="square" rtlCol="0">
            <a:spAutoFit/>
          </a:bodyPr>
          <a:lstStyle/>
          <a:p>
            <a:pPr lvl="0" algn="r" rtl="1">
              <a:spcBef>
                <a:spcPts val="600"/>
              </a:spcBef>
              <a:defRPr/>
            </a:pPr>
            <a:r>
              <a:rPr lang="ar-SA" sz="2400" b="1" dirty="0">
                <a:solidFill>
                  <a:prstClr val="black"/>
                </a:solidFill>
              </a:rPr>
              <a:t>كان لخدمة إلين جي. وايت محوران أساسيان: جذب الناس إلى يسوع؛ وتوجيه انتباههم إلى الكتاب المقدس.</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257925" cy="1938992"/>
          </a:xfrm>
          <a:prstGeom prst="rect">
            <a:avLst/>
          </a:prstGeom>
          <a:noFill/>
        </p:spPr>
        <p:txBody>
          <a:bodyPr wrap="square">
            <a:spAutoFit/>
          </a:bodyPr>
          <a:lstStyle/>
          <a:p>
            <a:pPr lvl="0" algn="r" rtl="1">
              <a:defRPr/>
            </a:pPr>
            <a:r>
              <a:rPr lang="ar-SA" sz="2400" b="1" dirty="0">
                <a:solidFill>
                  <a:srgbClr val="5C3C4C"/>
                </a:solidFill>
              </a:rPr>
              <a:t>المحور الثاني: الكتاب المقدس
</a:t>
            </a:r>
            <a:r>
              <a:rPr lang="ar-SA" sz="2400" b="1" dirty="0"/>
              <a:t>لم تدع إلين أبدا أن كتاباتها أفضل من الكتاب المقدس، بل كانت دائما تحث على اختبارها به. وبصفتها </a:t>
            </a:r>
            <a:r>
              <a:rPr lang="ar-SA" sz="2400" b="1" dirty="0" err="1"/>
              <a:t>رسولة</a:t>
            </a:r>
            <a:r>
              <a:rPr lang="ar-SA" sz="2400" b="1" dirty="0"/>
              <a:t> الرب، اعتبرت نفسها "نورا أدنى" يرشد الناس إلى "النور الأعظم"، الكتاب المقدس (رسائل مختارة المجلد 3، ص. 29).</a:t>
            </a:r>
            <a:endParaRPr kumimoji="0" lang="en-US" sz="2400" b="1" i="0" u="none" strike="noStrike" kern="1200" cap="none" spc="0" normalizeH="0" baseline="0" noProof="0" dirty="0">
              <a:ln>
                <a:noFill/>
              </a:ln>
              <a:effectLst/>
              <a:uLnTx/>
              <a:uFillTx/>
              <a:latin typeface="Aptos" panose="02110004020202020204"/>
            </a:endParaRP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3022483"/>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569660"/>
          </a:xfrm>
          <a:prstGeom prst="rect">
            <a:avLst/>
          </a:prstGeom>
          <a:noFill/>
        </p:spPr>
        <p:txBody>
          <a:bodyPr wrap="square">
            <a:spAutoFit/>
          </a:bodyPr>
          <a:lstStyle/>
          <a:p>
            <a:pPr lvl="0" algn="r" rtl="1">
              <a:defRPr/>
            </a:pPr>
            <a:r>
              <a:rPr lang="ar-SA" sz="2400" b="1" dirty="0">
                <a:solidFill>
                  <a:srgbClr val="1F6D99"/>
                </a:solidFill>
              </a:rPr>
              <a:t>المحور الأول: يسوع
</a:t>
            </a:r>
            <a:r>
              <a:rPr lang="ar-SA" sz="2400" b="1" dirty="0"/>
              <a:t>بعد مؤتمر 1888، عندما سئلت عن المواضيع التي نوقش، أجابت: "لقد كنت أقدمها لكم طوال ال 45 عاما الماضية—سحر المسيح الذي لا مثيل له" (الخطب والأحاديث، المجلد 1، ص. 116).</a:t>
            </a:r>
            <a:endParaRPr kumimoji="0" lang="en-US" sz="2400" b="1" i="0" u="none" strike="noStrike" kern="1200" cap="none" spc="0" normalizeH="0" baseline="0" noProof="0" dirty="0">
              <a:ln>
                <a:noFill/>
              </a:ln>
              <a:effectLst/>
              <a:uLnTx/>
              <a:uFillTx/>
              <a:latin typeface="Aptos" panose="02110004020202020204"/>
            </a:endParaRP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righ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2"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360</TotalTime>
  <Words>1311</Words>
  <Application>Microsoft Office PowerPoint</Application>
  <PresentationFormat>Panorámica</PresentationFormat>
  <Paragraphs>73</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54</cp:revision>
  <dcterms:created xsi:type="dcterms:W3CDTF">2026-10-05T23:31:51Z</dcterms:created>
  <dcterms:modified xsi:type="dcterms:W3CDTF">2026-10-18T14:29:07Z</dcterms:modified>
</cp:coreProperties>
</file>