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6"/>
  </p:notesMasterIdLst>
  <p:sldIdLst>
    <p:sldId id="256" r:id="rId3"/>
    <p:sldId id="290" r:id="rId4"/>
    <p:sldId id="304" r:id="rId5"/>
    <p:sldId id="298" r:id="rId6"/>
    <p:sldId id="259" r:id="rId7"/>
    <p:sldId id="307" r:id="rId8"/>
    <p:sldId id="299" r:id="rId9"/>
    <p:sldId id="301" r:id="rId10"/>
    <p:sldId id="305" r:id="rId11"/>
    <p:sldId id="264" r:id="rId12"/>
    <p:sldId id="306" r:id="rId13"/>
    <p:sldId id="292" r:id="rId14"/>
    <p:sldId id="293"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image" Target="../media/image23.jpeg"/><Relationship Id="rId4" Type="http://schemas.openxmlformats.org/officeDocument/2006/relationships/image" Target="../media/image26.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image" Target="../media/image23.jpeg"/><Relationship Id="rId4" Type="http://schemas.openxmlformats.org/officeDocument/2006/relationships/image" Target="../media/image26.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pPr rtl="1"/>
          <a:r>
            <a:rPr lang="ar-SA" sz="2400" b="1" noProof="0">
              <a:effectLst>
                <a:outerShdw blurRad="38100" dist="38100" dir="2700000" algn="tl">
                  <a:srgbClr val="000000">
                    <a:alpha val="43137"/>
                  </a:srgbClr>
                </a:outerShdw>
              </a:effectLst>
            </a:rPr>
            <a:t>الله يكشف رسالته ليسوع</a:t>
          </a:r>
          <a:endParaRPr lang="es-ES" sz="24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4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4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pPr rtl="1"/>
          <a:r>
            <a:rPr lang="ar-SA" sz="2400" b="1" noProof="0">
              <a:effectLst>
                <a:outerShdw blurRad="38100" dist="38100" dir="2700000" algn="tl">
                  <a:srgbClr val="000000">
                    <a:alpha val="43137"/>
                  </a:srgbClr>
                </a:outerShdw>
              </a:effectLst>
            </a:rPr>
            <a:t>يسوع يكشف الرسالة لملاك</a:t>
          </a:r>
          <a:endParaRPr lang="es-ES" sz="24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4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4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pPr rtl="1"/>
          <a:r>
            <a:rPr lang="ar-SA" sz="2400" b="1" noProof="0" dirty="0">
              <a:effectLst>
                <a:outerShdw blurRad="38100" dist="38100" dir="2700000" algn="tl">
                  <a:srgbClr val="000000">
                    <a:alpha val="43137"/>
                  </a:srgbClr>
                </a:outerShdw>
              </a:effectLst>
            </a:rPr>
            <a:t>يكشف الملاك الرسالة ليوحنا، النبي</a:t>
          </a:r>
          <a:endParaRPr lang="es-ES" sz="24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4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400">
            <a:effectLst>
              <a:outerShdw blurRad="38100" dist="38100" dir="2700000" algn="tl">
                <a:srgbClr val="000000">
                  <a:alpha val="43137"/>
                </a:srgbClr>
              </a:outerShdw>
            </a:effectLst>
          </a:endParaRPr>
        </a:p>
      </dgm:t>
    </dgm:pt>
    <dgm:pt modelId="{AF9E78B9-0631-4DA7-AE52-31702A43D072}">
      <dgm:prSet custT="1"/>
      <dgm:spPr/>
      <dgm:t>
        <a:bodyPr/>
        <a:lstStyle/>
        <a:p>
          <a:pPr rtl="1"/>
          <a:r>
            <a:rPr lang="ar-SA" sz="2400" b="1" kern="1200" dirty="0">
              <a:solidFill>
                <a:prstClr val="white"/>
              </a:solidFill>
              <a:effectLst>
                <a:outerShdw blurRad="38100" dist="38100" dir="2700000" algn="tl">
                  <a:srgbClr val="000000">
                    <a:alpha val="43137"/>
                  </a:srgbClr>
                </a:outerShdw>
              </a:effectLst>
              <a:latin typeface="Aptos" panose="02110004020202020204"/>
              <a:ea typeface="+mn-ea"/>
              <a:cs typeface="Arial" panose="020B0604020202020204" pitchFamily="34" charset="0"/>
            </a:rPr>
            <a:t>يُدوِّن يوحنّا الرسالة التي تلقّاها كتابةً</a:t>
          </a:r>
          <a:endParaRPr lang="es-ES" sz="2400" b="1" kern="1200" dirty="0">
            <a:solidFill>
              <a:prstClr val="white"/>
            </a:solidFill>
            <a:effectLst>
              <a:outerShdw blurRad="38100" dist="38100" dir="2700000" algn="tl">
                <a:srgbClr val="000000">
                  <a:alpha val="43137"/>
                </a:srgbClr>
              </a:outerShdw>
            </a:effectLst>
            <a:latin typeface="Aptos" panose="02110004020202020204"/>
            <a:ea typeface="+mn-ea"/>
            <a:cs typeface="Arial" panose="020B0604020202020204" pitchFamily="34" charset="0"/>
          </a:endParaRPr>
        </a:p>
      </dgm:t>
    </dgm:pt>
    <dgm:pt modelId="{CFC97B35-388F-4116-A619-15E91138A2C6}" type="parTrans" cxnId="{FEC1B566-7BC7-4C7F-AADF-DF36E1507B07}">
      <dgm:prSet/>
      <dgm:spPr/>
      <dgm:t>
        <a:bodyPr/>
        <a:lstStyle/>
        <a:p>
          <a:endParaRPr lang="es-ES" sz="24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4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custLinFactX="590334" custLinFactNeighborX="600000" custLinFactNeighborY="79">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custLinFactX="194945" custLinFactNeighborX="200000" custLinFactNeighborY="528">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custLinFactX="-200000" custLinFactNeighborX="-214405" custLinFactNeighborY="1215">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custLinFactX="-600000" custLinFactNeighborX="-604961" custLinFactNeighborY="2288">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pPr rtl="1"/>
          <a:r>
            <a:rPr lang="ar-SA" sz="1800" b="1" noProof="0" dirty="0">
              <a:solidFill>
                <a:srgbClr val="3399FF"/>
              </a:solidFill>
            </a:rPr>
            <a:t>من خلال الرؤى والأحلام </a:t>
          </a:r>
          <a:br>
            <a:rPr lang="es-ES" sz="1800" b="1" noProof="0" dirty="0">
              <a:solidFill>
                <a:srgbClr val="3399FF"/>
              </a:solidFill>
            </a:rPr>
          </a:br>
          <a:r>
            <a:rPr lang="ar-SA" sz="1800" b="1" noProof="0" dirty="0">
              <a:solidFill>
                <a:srgbClr val="3399FF"/>
              </a:solidFill>
            </a:rPr>
            <a:t>(العدد </a:t>
          </a:r>
          <a:r>
            <a:rPr lang="fr-FR" sz="1800" b="1" noProof="0" dirty="0">
              <a:solidFill>
                <a:srgbClr val="3399FF"/>
              </a:solidFill>
            </a:rPr>
            <a:t>6:12</a:t>
          </a:r>
          <a:r>
            <a:rPr lang="ar-SA" sz="1800" b="1" noProof="0" dirty="0">
              <a:solidFill>
                <a:srgbClr val="3399FF"/>
              </a:solidFill>
            </a:rPr>
            <a:t>)</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pPr rtl="1"/>
          <a:r>
            <a:rPr lang="ar-SA" sz="1800" b="1" noProof="0" dirty="0">
              <a:solidFill>
                <a:srgbClr val="CC0099"/>
              </a:solidFill>
            </a:rPr>
            <a:t>من خلال التجارب الشخصية (يوحنا الأول </a:t>
          </a:r>
          <a:r>
            <a:rPr lang="fr-FR" sz="1800" b="1" noProof="0" dirty="0">
              <a:solidFill>
                <a:srgbClr val="CC0099"/>
              </a:solidFill>
            </a:rPr>
            <a:t>3:1</a:t>
          </a:r>
          <a:r>
            <a:rPr lang="ar-SA" sz="1800" b="1" noProof="0" dirty="0">
              <a:solidFill>
                <a:srgbClr val="CC0099"/>
              </a:solidFill>
            </a:rPr>
            <a:t>)</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pPr rtl="1"/>
          <a:r>
            <a:rPr lang="ar-SA" sz="1800" b="1" noProof="0" dirty="0">
              <a:solidFill>
                <a:srgbClr val="009900"/>
              </a:solidFill>
            </a:rPr>
            <a:t>من خلال البحث التاريخي </a:t>
          </a:r>
          <a:br>
            <a:rPr lang="es-ES" sz="1800" b="1" noProof="0" dirty="0">
              <a:solidFill>
                <a:srgbClr val="009900"/>
              </a:solidFill>
            </a:rPr>
          </a:br>
          <a:r>
            <a:rPr lang="ar-SA" sz="1800" b="1" noProof="0" dirty="0">
              <a:solidFill>
                <a:srgbClr val="009900"/>
              </a:solidFill>
            </a:rPr>
            <a:t>(لوقا </a:t>
          </a:r>
          <a:r>
            <a:rPr lang="fr-FR" sz="1800" b="1" noProof="0" dirty="0">
              <a:solidFill>
                <a:srgbClr val="009900"/>
              </a:solidFill>
            </a:rPr>
            <a:t>3:1</a:t>
          </a:r>
          <a:r>
            <a:rPr lang="ar-SA" sz="1800" b="1" noProof="0" dirty="0">
              <a:solidFill>
                <a:srgbClr val="009900"/>
              </a:solidFill>
            </a:rPr>
            <a:t>)</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pPr rtl="1"/>
          <a:r>
            <a:rPr lang="ar-SA" sz="1800" b="1" dirty="0">
              <a:solidFill>
                <a:srgbClr val="C46200"/>
              </a:solidFill>
              <a:latin typeface="Aptos" panose="02110004020202020204"/>
              <a:ea typeface="+mn-ea"/>
              <a:cs typeface="+mn-cs"/>
            </a:rPr>
            <a:t>من خلال تأثيرات إلهية </a:t>
          </a:r>
          <a:br>
            <a:rPr lang="es-ES" sz="1800" b="1" dirty="0">
              <a:solidFill>
                <a:srgbClr val="C46200"/>
              </a:solidFill>
              <a:latin typeface="Aptos" panose="02110004020202020204"/>
              <a:ea typeface="+mn-ea"/>
              <a:cs typeface="+mn-cs"/>
            </a:rPr>
          </a:br>
          <a:r>
            <a:rPr lang="ar-SA" sz="1800" b="1" dirty="0">
              <a:solidFill>
                <a:srgbClr val="C46200"/>
              </a:solidFill>
              <a:latin typeface="Aptos" panose="02110004020202020204"/>
              <a:ea typeface="+mn-ea"/>
              <a:cs typeface="+mn-cs"/>
            </a:rPr>
            <a:t>(2 بطرس </a:t>
          </a:r>
          <a:r>
            <a:rPr lang="fr-FR" sz="1800" b="1" dirty="0">
              <a:solidFill>
                <a:srgbClr val="C46200"/>
              </a:solidFill>
              <a:latin typeface="Aptos" panose="02110004020202020204"/>
              <a:ea typeface="+mn-ea"/>
              <a:cs typeface="+mn-cs"/>
            </a:rPr>
            <a:t>21:1</a:t>
          </a:r>
          <a:r>
            <a:rPr lang="ar-SA" sz="1800" b="1" dirty="0">
              <a:solidFill>
                <a:srgbClr val="C46200"/>
              </a:solidFill>
              <a:latin typeface="Aptos" panose="02110004020202020204"/>
              <a:ea typeface="+mn-ea"/>
              <a:cs typeface="+mn-cs"/>
            </a:rPr>
            <a:t>)</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val="rev"/>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pPr rtl="1"/>
          <a:r>
            <a:rPr lang="ar-SA" sz="1800" b="1" noProof="0" dirty="0">
              <a:solidFill>
                <a:schemeClr val="bg1"/>
              </a:solidFill>
              <a:effectLst>
                <a:outerShdw blurRad="38100" dist="38100" dir="2700000" algn="tl">
                  <a:srgbClr val="000000">
                    <a:alpha val="43137"/>
                  </a:srgbClr>
                </a:outerShdw>
              </a:effectLst>
            </a:rPr>
            <a:t>إلى آدم وحواء (تكوين </a:t>
          </a:r>
          <a:r>
            <a:rPr lang="fr-FR" sz="1800" b="1" noProof="0" dirty="0">
              <a:solidFill>
                <a:schemeClr val="bg1"/>
              </a:solidFill>
              <a:effectLst>
                <a:outerShdw blurRad="38100" dist="38100" dir="2700000" algn="tl">
                  <a:srgbClr val="000000">
                    <a:alpha val="43137"/>
                  </a:srgbClr>
                </a:outerShdw>
              </a:effectLst>
            </a:rPr>
            <a:t>-16:2</a:t>
          </a:r>
          <a:r>
            <a:rPr lang="ar-SA" sz="1800" b="1" noProof="0" dirty="0">
              <a:solidFill>
                <a:schemeClr val="bg1"/>
              </a:solidFill>
              <a:effectLst>
                <a:outerShdw blurRad="38100" dist="38100" dir="2700000" algn="tl">
                  <a:srgbClr val="000000">
                    <a:alpha val="43137"/>
                  </a:srgbClr>
                </a:outerShdw>
              </a:effectLst>
            </a:rPr>
            <a:t>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pPr rtl="1"/>
          <a:r>
            <a:rPr lang="ar-SA" sz="1800" b="1" noProof="0" dirty="0">
              <a:effectLst>
                <a:outerShdw blurRad="38100" dist="38100" dir="2700000" algn="tl">
                  <a:srgbClr val="000000">
                    <a:alpha val="43137"/>
                  </a:srgbClr>
                </a:outerShdw>
              </a:effectLst>
            </a:rPr>
            <a:t>عند إعطاء الوصايا العشر (تثنية </a:t>
          </a:r>
          <a:r>
            <a:rPr lang="fr-FR" sz="1800" b="1" noProof="0" dirty="0">
              <a:effectLst>
                <a:outerShdw blurRad="38100" dist="38100" dir="2700000" algn="tl">
                  <a:srgbClr val="000000">
                    <a:alpha val="43137"/>
                  </a:srgbClr>
                </a:outerShdw>
              </a:effectLst>
            </a:rPr>
            <a:t>12:4</a:t>
          </a:r>
          <a:r>
            <a:rPr lang="ar-SA" sz="1800" b="1" noProof="0" dirty="0">
              <a:effectLst>
                <a:outerShdw blurRad="38100" dist="38100" dir="2700000" algn="tl">
                  <a:srgbClr val="000000">
                    <a:alpha val="43137"/>
                  </a:srgbClr>
                </a:outerShdw>
              </a:effectLst>
            </a:rPr>
            <a:t>)</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pPr rtl="1"/>
          <a:r>
            <a:rPr lang="ar-SA" sz="1800" b="1" noProof="0" dirty="0">
              <a:effectLst>
                <a:outerShdw blurRad="38100" dist="38100" dir="2700000" algn="tl">
                  <a:srgbClr val="000000">
                    <a:alpha val="43137"/>
                  </a:srgbClr>
                </a:outerShdw>
              </a:effectLst>
            </a:rPr>
            <a:t>عند معمودية يسوع (متى </a:t>
          </a:r>
          <a:r>
            <a:rPr lang="fr-FR" sz="1800" b="1" noProof="0" dirty="0">
              <a:effectLst>
                <a:outerShdw blurRad="38100" dist="38100" dir="2700000" algn="tl">
                  <a:srgbClr val="000000">
                    <a:alpha val="43137"/>
                  </a:srgbClr>
                </a:outerShdw>
              </a:effectLst>
            </a:rPr>
            <a:t>17:3</a:t>
          </a:r>
          <a:r>
            <a:rPr lang="ar-SA" sz="1800" b="1" noProof="0" dirty="0">
              <a:effectLst>
                <a:outerShdw blurRad="38100" dist="38100" dir="2700000" algn="tl">
                  <a:srgbClr val="000000">
                    <a:alpha val="43137"/>
                  </a:srgbClr>
                </a:outerShdw>
              </a:effectLst>
            </a:rPr>
            <a:t>)</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pPr rtl="1"/>
          <a:r>
            <a:rPr lang="ar-SA" sz="1800" b="1" noProof="0" dirty="0">
              <a:effectLst>
                <a:outerShdw blurRad="38100" dist="38100" dir="2700000" algn="tl">
                  <a:srgbClr val="000000">
                    <a:alpha val="43137"/>
                  </a:srgbClr>
                </a:outerShdw>
              </a:effectLst>
            </a:rPr>
            <a:t>في التجلي (مرقس </a:t>
          </a:r>
          <a:r>
            <a:rPr lang="fr-FR" sz="1800" b="1" noProof="0" dirty="0">
              <a:effectLst>
                <a:outerShdw blurRad="38100" dist="38100" dir="2700000" algn="tl">
                  <a:srgbClr val="000000">
                    <a:alpha val="43137"/>
                  </a:srgbClr>
                </a:outerShdw>
              </a:effectLst>
            </a:rPr>
            <a:t>7:9</a:t>
          </a:r>
          <a:r>
            <a:rPr lang="ar-SA" sz="1800" b="1" noProof="0" dirty="0">
              <a:effectLst>
                <a:outerShdw blurRad="38100" dist="38100" dir="2700000" algn="tl">
                  <a:srgbClr val="000000">
                    <a:alpha val="43137"/>
                  </a:srgbClr>
                </a:outerShdw>
              </a:effectLst>
            </a:rPr>
            <a:t>)</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val="rev"/>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pPr rtl="1"/>
          <a:r>
            <a:rPr lang="ar-SA" sz="2400" b="1" noProof="0" dirty="0">
              <a:effectLst>
                <a:outerShdw blurRad="38100" dist="38100" dir="2700000" algn="tl">
                  <a:srgbClr val="000000">
                    <a:alpha val="43137"/>
                  </a:srgbClr>
                </a:outerShdw>
              </a:effectLst>
            </a:rPr>
            <a:t>لتذكر الأحداث (خروج </a:t>
          </a:r>
          <a:r>
            <a:rPr lang="fr-FR" sz="2400" b="1" noProof="0" dirty="0">
              <a:effectLst>
                <a:outerShdw blurRad="38100" dist="38100" dir="2700000" algn="tl">
                  <a:srgbClr val="000000">
                    <a:alpha val="43137"/>
                  </a:srgbClr>
                </a:outerShdw>
              </a:effectLst>
            </a:rPr>
            <a:t>14:17</a:t>
          </a:r>
          <a:r>
            <a:rPr lang="ar-SA" sz="2400" b="1" noProof="0" dirty="0">
              <a:effectLst>
                <a:outerShdw blurRad="38100" dist="38100" dir="2700000" algn="tl">
                  <a:srgbClr val="000000">
                    <a:alpha val="43137"/>
                  </a:srgbClr>
                </a:outerShdw>
              </a:effectLst>
            </a:rPr>
            <a:t>)</a:t>
          </a:r>
          <a:endParaRPr lang="es-ES" sz="24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4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4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pPr rtl="1"/>
          <a:r>
            <a:rPr lang="ar-SA" sz="2400" b="1" noProof="0" dirty="0">
              <a:solidFill>
                <a:prstClr val="white"/>
              </a:solidFill>
              <a:effectLst>
                <a:outerShdw blurRad="38100" dist="38100" dir="2700000" algn="tl">
                  <a:srgbClr val="000000">
                    <a:alpha val="43137"/>
                  </a:srgbClr>
                </a:outerShdw>
              </a:effectLst>
              <a:latin typeface="Aptos" panose="02110004020202020204"/>
              <a:ea typeface="+mn-ea"/>
              <a:cs typeface="+mn-cs"/>
            </a:rPr>
            <a:t>ليعلمنا (جامعة </a:t>
          </a:r>
          <a:r>
            <a:rPr lang="fr-FR" sz="2400" b="1" noProof="0" dirty="0">
              <a:solidFill>
                <a:prstClr val="white"/>
              </a:solidFill>
              <a:effectLst>
                <a:outerShdw blurRad="38100" dist="38100" dir="2700000" algn="tl">
                  <a:srgbClr val="000000">
                    <a:alpha val="43137"/>
                  </a:srgbClr>
                </a:outerShdw>
              </a:effectLst>
              <a:latin typeface="Aptos" panose="02110004020202020204"/>
              <a:ea typeface="+mn-ea"/>
              <a:cs typeface="+mn-cs"/>
            </a:rPr>
            <a:t>10:12</a:t>
          </a:r>
          <a:r>
            <a:rPr lang="ar-SA" sz="2400" b="1" noProof="0" dirty="0">
              <a:solidFill>
                <a:prstClr val="white"/>
              </a:solidFill>
              <a:effectLst>
                <a:outerShdw blurRad="38100" dist="38100" dir="2700000" algn="tl">
                  <a:srgbClr val="000000">
                    <a:alpha val="43137"/>
                  </a:srgbClr>
                </a:outerShdw>
              </a:effectLst>
              <a:latin typeface="Aptos" panose="02110004020202020204"/>
              <a:ea typeface="+mn-ea"/>
              <a:cs typeface="+mn-cs"/>
            </a:rPr>
            <a:t>)</a:t>
          </a:r>
          <a:endParaRPr lang="es-ES" sz="24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4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4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pPr rtl="1"/>
          <a:r>
            <a:rPr lang="ar-SA" sz="2400" b="1" dirty="0">
              <a:solidFill>
                <a:prstClr val="white"/>
              </a:solidFill>
              <a:effectLst>
                <a:outerShdw blurRad="38100" dist="38100" dir="2700000" algn="tl">
                  <a:srgbClr val="000000">
                    <a:alpha val="43137"/>
                  </a:srgbClr>
                </a:outerShdw>
              </a:effectLst>
              <a:latin typeface="Aptos" panose="02110004020202020204"/>
              <a:ea typeface="+mn-ea"/>
              <a:cs typeface="+mn-cs"/>
            </a:rPr>
            <a:t>لدعوتنا إلى التوبة (إرميا 36: 2-3)</a:t>
          </a:r>
          <a:endParaRPr lang="es-ES" sz="24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4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4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pPr rtl="1"/>
          <a:r>
            <a:rPr lang="ar-SA" sz="2400" b="1" dirty="0">
              <a:solidFill>
                <a:prstClr val="white"/>
              </a:solidFill>
              <a:effectLst>
                <a:outerShdw blurRad="38100" dist="38100" dir="2700000" algn="tl">
                  <a:srgbClr val="000000">
                    <a:alpha val="43137"/>
                  </a:srgbClr>
                </a:outerShdw>
              </a:effectLst>
              <a:latin typeface="Aptos" panose="02110004020202020204"/>
              <a:ea typeface="+mn-ea"/>
              <a:cs typeface="+mn-cs"/>
            </a:rPr>
            <a:t>لتقديم أمثلة نقتدي بها أو نرفض الاقتداء بها (1 كورنثوس 10: 11)</a:t>
          </a:r>
          <a:endParaRPr lang="es-ES" sz="24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4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4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pPr rtl="1"/>
          <a:r>
            <a:rPr lang="ar-SA" sz="2400" b="1" dirty="0">
              <a:solidFill>
                <a:prstClr val="white"/>
              </a:solidFill>
              <a:effectLst>
                <a:outerShdw blurRad="38100" dist="38100" dir="2700000" algn="tl">
                  <a:srgbClr val="000000">
                    <a:alpha val="43137"/>
                  </a:srgbClr>
                </a:outerShdw>
              </a:effectLst>
              <a:latin typeface="Aptos" panose="02110004020202020204"/>
              <a:ea typeface="+mn-ea"/>
              <a:cs typeface="+mn-cs"/>
            </a:rPr>
            <a:t>لكي نعرف ما سيحدث في المستقبل (رؤيا 1: 19)</a:t>
          </a:r>
          <a:endParaRPr lang="es-ES" sz="24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4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4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val="rev"/>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FlipHor="1" custLinFactX="122095"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1438">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FlipHor="1" custLinFactX="122095"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1438">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FlipHor="1" custLinFactX="122095"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1438">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FlipHor="1" custLinFactX="122095"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1438">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FlipHor="1" custLinFactX="122095"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1438">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49997" y="143426"/>
          <a:ext cx="1653793" cy="1223065"/>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ar-SA" sz="2400" b="1" kern="1200" noProof="0">
              <a:effectLst>
                <a:outerShdw blurRad="38100" dist="38100" dir="2700000" algn="tl">
                  <a:srgbClr val="000000">
                    <a:alpha val="43137"/>
                  </a:srgbClr>
                </a:outerShdw>
              </a:effectLst>
            </a:rPr>
            <a:t>الله يكشف رسالته ليسوع</a:t>
          </a:r>
          <a:endParaRPr lang="es-ES" sz="2400" kern="1200" dirty="0">
            <a:effectLst>
              <a:outerShdw blurRad="38100" dist="38100" dir="2700000" algn="tl">
                <a:srgbClr val="000000">
                  <a:alpha val="43137"/>
                </a:srgbClr>
              </a:outerShdw>
            </a:effectLst>
          </a:endParaRPr>
        </a:p>
      </dsp:txBody>
      <dsp:txXfrm>
        <a:off x="5685819" y="179248"/>
        <a:ext cx="1582149" cy="1151421"/>
      </dsp:txXfrm>
    </dsp:sp>
    <dsp:sp modelId="{C1A951EB-92D0-4EA5-B808-B8F81EFF2714}">
      <dsp:nvSpPr>
        <dsp:cNvPr id="0" name=""/>
        <dsp:cNvSpPr/>
      </dsp:nvSpPr>
      <dsp:spPr>
        <a:xfrm rot="10789794">
          <a:off x="5497202" y="673421"/>
          <a:ext cx="103822"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ES" sz="2400" kern="1200">
            <a:effectLst>
              <a:outerShdw blurRad="38100" dist="38100" dir="2700000" algn="tl">
                <a:srgbClr val="000000">
                  <a:alpha val="43137"/>
                </a:srgbClr>
              </a:outerShdw>
            </a:effectLst>
          </a:endParaRPr>
        </a:p>
      </dsp:txBody>
      <dsp:txXfrm rot="10800000">
        <a:off x="5528349" y="707092"/>
        <a:ext cx="72675" cy="101149"/>
      </dsp:txXfrm>
    </dsp:sp>
    <dsp:sp modelId="{536BA26D-96E9-43CD-9F34-FE8D79D31E7E}">
      <dsp:nvSpPr>
        <dsp:cNvPr id="0" name=""/>
        <dsp:cNvSpPr/>
      </dsp:nvSpPr>
      <dsp:spPr>
        <a:xfrm>
          <a:off x="3800313" y="148917"/>
          <a:ext cx="1653793" cy="1223065"/>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ar-SA" sz="2400" b="1" kern="1200" noProof="0">
              <a:effectLst>
                <a:outerShdw blurRad="38100" dist="38100" dir="2700000" algn="tl">
                  <a:srgbClr val="000000">
                    <a:alpha val="43137"/>
                  </a:srgbClr>
                </a:outerShdw>
              </a:effectLst>
            </a:rPr>
            <a:t>يسوع يكشف الرسالة لملاك</a:t>
          </a:r>
          <a:endParaRPr lang="es-ES" sz="2400" kern="1200" dirty="0">
            <a:effectLst>
              <a:outerShdw blurRad="38100" dist="38100" dir="2700000" algn="tl">
                <a:srgbClr val="000000">
                  <a:alpha val="43137"/>
                </a:srgbClr>
              </a:outerShdw>
            </a:effectLst>
          </a:endParaRPr>
        </a:p>
      </dsp:txBody>
      <dsp:txXfrm>
        <a:off x="3836135" y="184739"/>
        <a:ext cx="1582149" cy="1151421"/>
      </dsp:txXfrm>
    </dsp:sp>
    <dsp:sp modelId="{1CCF270D-2EFA-4A30-8B0B-F909824C4644}">
      <dsp:nvSpPr>
        <dsp:cNvPr id="0" name=""/>
        <dsp:cNvSpPr/>
      </dsp:nvSpPr>
      <dsp:spPr>
        <a:xfrm rot="10784683">
          <a:off x="3619321" y="680375"/>
          <a:ext cx="122982"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ES" sz="2400" kern="1200">
            <a:effectLst>
              <a:outerShdw blurRad="38100" dist="38100" dir="2700000" algn="tl">
                <a:srgbClr val="000000">
                  <a:alpha val="43137"/>
                </a:srgbClr>
              </a:outerShdw>
            </a:effectLst>
          </a:endParaRPr>
        </a:p>
      </dsp:txBody>
      <dsp:txXfrm rot="10800000">
        <a:off x="3656216" y="714010"/>
        <a:ext cx="86087" cy="101149"/>
      </dsp:txXfrm>
    </dsp:sp>
    <dsp:sp modelId="{A76F26DA-B2B5-4160-A59F-FAADB69541D4}">
      <dsp:nvSpPr>
        <dsp:cNvPr id="0" name=""/>
        <dsp:cNvSpPr/>
      </dsp:nvSpPr>
      <dsp:spPr>
        <a:xfrm>
          <a:off x="1914479" y="157320"/>
          <a:ext cx="1653793" cy="1223065"/>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ar-SA" sz="2400" b="1" kern="1200" noProof="0" dirty="0">
              <a:effectLst>
                <a:outerShdw blurRad="38100" dist="38100" dir="2700000" algn="tl">
                  <a:srgbClr val="000000">
                    <a:alpha val="43137"/>
                  </a:srgbClr>
                </a:outerShdw>
              </a:effectLst>
            </a:rPr>
            <a:t>يكشف الملاك الرسالة ليوحنا، النبي</a:t>
          </a:r>
          <a:endParaRPr lang="es-ES" sz="2400" kern="1200" dirty="0">
            <a:effectLst>
              <a:outerShdw blurRad="38100" dist="38100" dir="2700000" algn="tl">
                <a:srgbClr val="000000">
                  <a:alpha val="43137"/>
                </a:srgbClr>
              </a:outerShdw>
            </a:effectLst>
          </a:endParaRPr>
        </a:p>
      </dsp:txBody>
      <dsp:txXfrm>
        <a:off x="1950301" y="193142"/>
        <a:ext cx="1582149" cy="1151421"/>
      </dsp:txXfrm>
    </dsp:sp>
    <dsp:sp modelId="{C1A098E5-C144-40CF-93DC-F1AAB1171CB8}">
      <dsp:nvSpPr>
        <dsp:cNvPr id="0" name=""/>
        <dsp:cNvSpPr/>
      </dsp:nvSpPr>
      <dsp:spPr>
        <a:xfrm rot="10775684">
          <a:off x="1757265" y="691143"/>
          <a:ext cx="106827"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s-ES" sz="2400" kern="1200">
            <a:effectLst>
              <a:outerShdw blurRad="38100" dist="38100" dir="2700000" algn="tl">
                <a:srgbClr val="000000">
                  <a:alpha val="43137"/>
                </a:srgbClr>
              </a:outerShdw>
            </a:effectLst>
          </a:endParaRPr>
        </a:p>
      </dsp:txBody>
      <dsp:txXfrm rot="10800000">
        <a:off x="1789313" y="724747"/>
        <a:ext cx="74779" cy="101149"/>
      </dsp:txXfrm>
    </dsp:sp>
    <dsp:sp modelId="{5CA40BCF-3245-4D00-92B9-6F35E83C7BAE}">
      <dsp:nvSpPr>
        <dsp:cNvPr id="0" name=""/>
        <dsp:cNvSpPr/>
      </dsp:nvSpPr>
      <dsp:spPr>
        <a:xfrm>
          <a:off x="59131" y="170443"/>
          <a:ext cx="1653793" cy="1223065"/>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prstClr val="white"/>
              </a:solidFill>
              <a:effectLst>
                <a:outerShdw blurRad="38100" dist="38100" dir="2700000" algn="tl">
                  <a:srgbClr val="000000">
                    <a:alpha val="43137"/>
                  </a:srgbClr>
                </a:outerShdw>
              </a:effectLst>
              <a:latin typeface="Aptos" panose="02110004020202020204"/>
              <a:ea typeface="+mn-ea"/>
              <a:cs typeface="Arial" panose="020B0604020202020204" pitchFamily="34" charset="0"/>
            </a:rPr>
            <a:t>يُدوِّن يوحنّا الرسالة التي تلقّاها كتابةً</a:t>
          </a:r>
          <a:endParaRPr lang="es-ES" sz="2400" b="1" kern="1200" dirty="0">
            <a:solidFill>
              <a:prstClr val="white"/>
            </a:solidFill>
            <a:effectLst>
              <a:outerShdw blurRad="38100" dist="38100" dir="2700000" algn="tl">
                <a:srgbClr val="000000">
                  <a:alpha val="43137"/>
                </a:srgbClr>
              </a:outerShdw>
            </a:effectLst>
            <a:latin typeface="Aptos" panose="02110004020202020204"/>
            <a:ea typeface="+mn-ea"/>
            <a:cs typeface="Arial" panose="020B0604020202020204" pitchFamily="34" charset="0"/>
          </a:endParaRPr>
        </a:p>
      </dsp:txBody>
      <dsp:txXfrm>
        <a:off x="94953" y="206265"/>
        <a:ext cx="1582149" cy="11514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8985047"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rtl="1">
            <a:lnSpc>
              <a:spcPct val="90000"/>
            </a:lnSpc>
            <a:spcBef>
              <a:spcPct val="0"/>
            </a:spcBef>
            <a:spcAft>
              <a:spcPct val="35000"/>
            </a:spcAft>
            <a:buNone/>
          </a:pPr>
          <a:r>
            <a:rPr lang="ar-SA" sz="1800" b="1" kern="1200" noProof="0" dirty="0">
              <a:solidFill>
                <a:srgbClr val="3399FF"/>
              </a:solidFill>
            </a:rPr>
            <a:t>من خلال الرؤى والأحلام </a:t>
          </a:r>
          <a:br>
            <a:rPr lang="es-ES" sz="1800" b="1" kern="1200" noProof="0" dirty="0">
              <a:solidFill>
                <a:srgbClr val="3399FF"/>
              </a:solidFill>
            </a:rPr>
          </a:br>
          <a:r>
            <a:rPr lang="ar-SA" sz="1800" b="1" kern="1200" noProof="0" dirty="0">
              <a:solidFill>
                <a:srgbClr val="3399FF"/>
              </a:solidFill>
            </a:rPr>
            <a:t>(العدد </a:t>
          </a:r>
          <a:r>
            <a:rPr lang="fr-FR" sz="1800" b="1" kern="1200" noProof="0" dirty="0">
              <a:solidFill>
                <a:srgbClr val="3399FF"/>
              </a:solidFill>
            </a:rPr>
            <a:t>6:12</a:t>
          </a:r>
          <a:r>
            <a:rPr lang="ar-SA" sz="1800" b="1" kern="1200" noProof="0" dirty="0">
              <a:solidFill>
                <a:srgbClr val="3399FF"/>
              </a:solidFill>
            </a:rPr>
            <a:t>)</a:t>
          </a:r>
          <a:endParaRPr lang="es-ES" sz="1800" kern="1200" dirty="0">
            <a:solidFill>
              <a:srgbClr val="3399FF"/>
            </a:solidFill>
          </a:endParaRPr>
        </a:p>
      </dsp:txBody>
      <dsp:txXfrm>
        <a:off x="8985047" y="1633602"/>
        <a:ext cx="2738291" cy="879009"/>
      </dsp:txXfrm>
    </dsp:sp>
    <dsp:sp modelId="{E6494713-7FB9-468E-BCA7-BB27C9A1C2AD}">
      <dsp:nvSpPr>
        <dsp:cNvPr id="0" name=""/>
        <dsp:cNvSpPr/>
      </dsp:nvSpPr>
      <dsp:spPr>
        <a:xfrm>
          <a:off x="6009727"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rtl="1">
            <a:lnSpc>
              <a:spcPct val="90000"/>
            </a:lnSpc>
            <a:spcBef>
              <a:spcPct val="0"/>
            </a:spcBef>
            <a:spcAft>
              <a:spcPct val="35000"/>
            </a:spcAft>
            <a:buNone/>
          </a:pPr>
          <a:r>
            <a:rPr lang="ar-SA" sz="1800" b="1" kern="1200" noProof="0" dirty="0">
              <a:solidFill>
                <a:srgbClr val="CC0099"/>
              </a:solidFill>
            </a:rPr>
            <a:t>من خلال التجارب الشخصية (يوحنا الأول </a:t>
          </a:r>
          <a:r>
            <a:rPr lang="fr-FR" sz="1800" b="1" kern="1200" noProof="0" dirty="0">
              <a:solidFill>
                <a:srgbClr val="CC0099"/>
              </a:solidFill>
            </a:rPr>
            <a:t>3:1</a:t>
          </a:r>
          <a:r>
            <a:rPr lang="ar-SA" sz="1800" b="1" kern="1200" noProof="0" dirty="0">
              <a:solidFill>
                <a:srgbClr val="CC0099"/>
              </a:solidFill>
            </a:rPr>
            <a:t>)</a:t>
          </a:r>
          <a:endParaRPr lang="es-ES" sz="1800" kern="1200" dirty="0">
            <a:solidFill>
              <a:srgbClr val="CC0099"/>
            </a:solidFill>
          </a:endParaRPr>
        </a:p>
      </dsp:txBody>
      <dsp:txXfrm>
        <a:off x="6009727" y="1633602"/>
        <a:ext cx="2738291" cy="879009"/>
      </dsp:txXfrm>
    </dsp:sp>
    <dsp:sp modelId="{474FA20F-5BDB-4A44-B079-1E20480E307A}">
      <dsp:nvSpPr>
        <dsp:cNvPr id="0" name=""/>
        <dsp:cNvSpPr/>
      </dsp:nvSpPr>
      <dsp:spPr>
        <a:xfrm>
          <a:off x="3034406"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rtl="1">
            <a:lnSpc>
              <a:spcPct val="90000"/>
            </a:lnSpc>
            <a:spcBef>
              <a:spcPct val="0"/>
            </a:spcBef>
            <a:spcAft>
              <a:spcPct val="35000"/>
            </a:spcAft>
            <a:buNone/>
          </a:pPr>
          <a:r>
            <a:rPr lang="ar-SA" sz="1800" b="1" kern="1200" noProof="0" dirty="0">
              <a:solidFill>
                <a:srgbClr val="009900"/>
              </a:solidFill>
            </a:rPr>
            <a:t>من خلال البحث التاريخي </a:t>
          </a:r>
          <a:br>
            <a:rPr lang="es-ES" sz="1800" b="1" kern="1200" noProof="0" dirty="0">
              <a:solidFill>
                <a:srgbClr val="009900"/>
              </a:solidFill>
            </a:rPr>
          </a:br>
          <a:r>
            <a:rPr lang="ar-SA" sz="1800" b="1" kern="1200" noProof="0" dirty="0">
              <a:solidFill>
                <a:srgbClr val="009900"/>
              </a:solidFill>
            </a:rPr>
            <a:t>(لوقا </a:t>
          </a:r>
          <a:r>
            <a:rPr lang="fr-FR" sz="1800" b="1" kern="1200" noProof="0" dirty="0">
              <a:solidFill>
                <a:srgbClr val="009900"/>
              </a:solidFill>
            </a:rPr>
            <a:t>3:1</a:t>
          </a:r>
          <a:r>
            <a:rPr lang="ar-SA" sz="1800" b="1" kern="1200" noProof="0" dirty="0">
              <a:solidFill>
                <a:srgbClr val="009900"/>
              </a:solidFill>
            </a:rPr>
            <a:t>)</a:t>
          </a:r>
          <a:endParaRPr lang="es-ES" sz="1800" kern="1200" dirty="0">
            <a:solidFill>
              <a:srgbClr val="009900"/>
            </a:solidFill>
          </a:endParaRPr>
        </a:p>
      </dsp:txBody>
      <dsp:txXfrm>
        <a:off x="3034406" y="1633602"/>
        <a:ext cx="2738291" cy="879009"/>
      </dsp:txXfrm>
    </dsp:sp>
    <dsp:sp modelId="{05B92ADA-3F37-402E-BE26-A5EB9D54423F}">
      <dsp:nvSpPr>
        <dsp:cNvPr id="0" name=""/>
        <dsp:cNvSpPr/>
      </dsp:nvSpPr>
      <dsp:spPr>
        <a:xfrm>
          <a:off x="59085"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rtl="1">
            <a:lnSpc>
              <a:spcPct val="90000"/>
            </a:lnSpc>
            <a:spcBef>
              <a:spcPct val="0"/>
            </a:spcBef>
            <a:spcAft>
              <a:spcPct val="35000"/>
            </a:spcAft>
            <a:buNone/>
          </a:pPr>
          <a:r>
            <a:rPr lang="ar-SA" sz="1800" b="1" kern="1200" dirty="0">
              <a:solidFill>
                <a:srgbClr val="C46200"/>
              </a:solidFill>
              <a:latin typeface="Aptos" panose="02110004020202020204"/>
              <a:ea typeface="+mn-ea"/>
              <a:cs typeface="+mn-cs"/>
            </a:rPr>
            <a:t>من خلال تأثيرات إلهية </a:t>
          </a:r>
          <a:br>
            <a:rPr lang="es-ES" sz="1800" b="1" kern="1200" dirty="0">
              <a:solidFill>
                <a:srgbClr val="C46200"/>
              </a:solidFill>
              <a:latin typeface="Aptos" panose="02110004020202020204"/>
              <a:ea typeface="+mn-ea"/>
              <a:cs typeface="+mn-cs"/>
            </a:rPr>
          </a:br>
          <a:r>
            <a:rPr lang="ar-SA" sz="1800" b="1" kern="1200" dirty="0">
              <a:solidFill>
                <a:srgbClr val="C46200"/>
              </a:solidFill>
              <a:latin typeface="Aptos" panose="02110004020202020204"/>
              <a:ea typeface="+mn-ea"/>
              <a:cs typeface="+mn-cs"/>
            </a:rPr>
            <a:t>(2 بطرس </a:t>
          </a:r>
          <a:r>
            <a:rPr lang="fr-FR" sz="1800" b="1" kern="1200" dirty="0">
              <a:solidFill>
                <a:srgbClr val="C46200"/>
              </a:solidFill>
              <a:latin typeface="Aptos" panose="02110004020202020204"/>
              <a:ea typeface="+mn-ea"/>
              <a:cs typeface="+mn-cs"/>
            </a:rPr>
            <a:t>21:1</a:t>
          </a:r>
          <a:r>
            <a:rPr lang="ar-SA" sz="1800" b="1" kern="1200" dirty="0">
              <a:solidFill>
                <a:srgbClr val="C46200"/>
              </a:solidFill>
              <a:latin typeface="Aptos" panose="02110004020202020204"/>
              <a:ea typeface="+mn-ea"/>
              <a:cs typeface="+mn-cs"/>
            </a:rPr>
            <a:t>)</a:t>
          </a:r>
          <a:endParaRPr lang="es-ES" sz="1800" kern="1200" dirty="0">
            <a:solidFill>
              <a:srgbClr val="C46200"/>
            </a:solidFill>
          </a:endParaRPr>
        </a:p>
      </dsp:txBody>
      <dsp:txXfrm>
        <a:off x="59085"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9484510" y="63325"/>
          <a:ext cx="2414850" cy="118116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9234603"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noProof="0" dirty="0">
              <a:solidFill>
                <a:schemeClr val="bg1"/>
              </a:solidFill>
              <a:effectLst>
                <a:outerShdw blurRad="38100" dist="38100" dir="2700000" algn="tl">
                  <a:srgbClr val="000000">
                    <a:alpha val="43137"/>
                  </a:srgbClr>
                </a:outerShdw>
              </a:effectLst>
            </a:rPr>
            <a:t>إلى آدم وحواء (تكوين </a:t>
          </a:r>
          <a:r>
            <a:rPr lang="fr-FR" sz="1800" b="1" kern="1200" noProof="0" dirty="0">
              <a:solidFill>
                <a:schemeClr val="bg1"/>
              </a:solidFill>
              <a:effectLst>
                <a:outerShdw blurRad="38100" dist="38100" dir="2700000" algn="tl">
                  <a:srgbClr val="000000">
                    <a:alpha val="43137"/>
                  </a:srgbClr>
                </a:outerShdw>
              </a:effectLst>
            </a:rPr>
            <a:t>-16:2</a:t>
          </a:r>
          <a:r>
            <a:rPr lang="ar-SA" sz="1800" b="1" kern="1200" noProof="0" dirty="0">
              <a:solidFill>
                <a:schemeClr val="bg1"/>
              </a:solidFill>
              <a:effectLst>
                <a:outerShdw blurRad="38100" dist="38100" dir="2700000" algn="tl">
                  <a:srgbClr val="000000">
                    <a:alpha val="43137"/>
                  </a:srgbClr>
                </a:outerShdw>
              </a:effectLst>
            </a:rPr>
            <a:t>17)</a:t>
          </a:r>
          <a:endParaRPr lang="es-ES" sz="1800" kern="1200" dirty="0">
            <a:solidFill>
              <a:schemeClr val="bg1"/>
            </a:solidFill>
            <a:effectLst>
              <a:outerShdw blurRad="38100" dist="38100" dir="2700000" algn="tl">
                <a:srgbClr val="000000">
                  <a:alpha val="43137"/>
                </a:srgbClr>
              </a:outerShdw>
            </a:effectLst>
          </a:endParaRPr>
        </a:p>
      </dsp:txBody>
      <dsp:txXfrm>
        <a:off x="9234603" y="1065374"/>
        <a:ext cx="2811313" cy="535409"/>
      </dsp:txXfrm>
    </dsp:sp>
    <dsp:sp modelId="{C08235DE-08A3-4015-B82C-30287DE3EF36}">
      <dsp:nvSpPr>
        <dsp:cNvPr id="0" name=""/>
        <dsp:cNvSpPr/>
      </dsp:nvSpPr>
      <dsp:spPr>
        <a:xfrm>
          <a:off x="6347209"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5918959"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noProof="0" dirty="0">
              <a:effectLst>
                <a:outerShdw blurRad="38100" dist="38100" dir="2700000" algn="tl">
                  <a:srgbClr val="000000">
                    <a:alpha val="43137"/>
                  </a:srgbClr>
                </a:outerShdw>
              </a:effectLst>
            </a:rPr>
            <a:t>عند إعطاء الوصايا العشر (تثنية </a:t>
          </a:r>
          <a:r>
            <a:rPr lang="fr-FR" sz="1800" b="1" kern="1200" noProof="0" dirty="0">
              <a:effectLst>
                <a:outerShdw blurRad="38100" dist="38100" dir="2700000" algn="tl">
                  <a:srgbClr val="000000">
                    <a:alpha val="43137"/>
                  </a:srgbClr>
                </a:outerShdw>
              </a:effectLst>
            </a:rPr>
            <a:t>12:4</a:t>
          </a:r>
          <a:r>
            <a:rPr lang="ar-SA" sz="1800" b="1" kern="1200" noProof="0" dirty="0">
              <a:effectLst>
                <a:outerShdw blurRad="38100" dist="38100" dir="2700000" algn="tl">
                  <a:srgbClr val="000000">
                    <a:alpha val="43137"/>
                  </a:srgbClr>
                </a:outerShdw>
              </a:effectLst>
            </a:rPr>
            <a:t>)</a:t>
          </a:r>
          <a:endParaRPr lang="es-ES" sz="1800" kern="1200" dirty="0">
            <a:effectLst>
              <a:outerShdw blurRad="38100" dist="38100" dir="2700000" algn="tl">
                <a:srgbClr val="000000">
                  <a:alpha val="43137"/>
                </a:srgbClr>
              </a:outerShdw>
            </a:effectLst>
          </a:endParaRPr>
        </a:p>
      </dsp:txBody>
      <dsp:txXfrm>
        <a:off x="5918959" y="1065374"/>
        <a:ext cx="3167998" cy="535409"/>
      </dsp:txXfrm>
    </dsp:sp>
    <dsp:sp modelId="{99E1B4E8-4021-4812-8F91-E66708C18478}">
      <dsp:nvSpPr>
        <dsp:cNvPr id="0" name=""/>
        <dsp:cNvSpPr/>
      </dsp:nvSpPr>
      <dsp:spPr>
        <a:xfrm>
          <a:off x="3209907"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2960000"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noProof="0" dirty="0">
              <a:effectLst>
                <a:outerShdw blurRad="38100" dist="38100" dir="2700000" algn="tl">
                  <a:srgbClr val="000000">
                    <a:alpha val="43137"/>
                  </a:srgbClr>
                </a:outerShdw>
              </a:effectLst>
            </a:rPr>
            <a:t>عند معمودية يسوع (متى </a:t>
          </a:r>
          <a:r>
            <a:rPr lang="fr-FR" sz="1800" b="1" kern="1200" noProof="0" dirty="0">
              <a:effectLst>
                <a:outerShdw blurRad="38100" dist="38100" dir="2700000" algn="tl">
                  <a:srgbClr val="000000">
                    <a:alpha val="43137"/>
                  </a:srgbClr>
                </a:outerShdw>
              </a:effectLst>
            </a:rPr>
            <a:t>17:3</a:t>
          </a:r>
          <a:r>
            <a:rPr lang="ar-SA" sz="1800" b="1" kern="1200" noProof="0" dirty="0">
              <a:effectLst>
                <a:outerShdw blurRad="38100" dist="38100" dir="2700000" algn="tl">
                  <a:srgbClr val="000000">
                    <a:alpha val="43137"/>
                  </a:srgbClr>
                </a:outerShdw>
              </a:effectLst>
            </a:rPr>
            <a:t>)</a:t>
          </a:r>
          <a:endParaRPr lang="es-ES" sz="1800" kern="1200" dirty="0">
            <a:effectLst>
              <a:outerShdw blurRad="38100" dist="38100" dir="2700000" algn="tl">
                <a:srgbClr val="000000">
                  <a:alpha val="43137"/>
                </a:srgbClr>
              </a:outerShdw>
            </a:effectLst>
          </a:endParaRPr>
        </a:p>
      </dsp:txBody>
      <dsp:txXfrm>
        <a:off x="2960000" y="1065374"/>
        <a:ext cx="2811313" cy="535409"/>
      </dsp:txXfrm>
    </dsp:sp>
    <dsp:sp modelId="{79819EE3-6F08-4580-B045-F393094144EA}">
      <dsp:nvSpPr>
        <dsp:cNvPr id="0" name=""/>
        <dsp:cNvSpPr/>
      </dsp:nvSpPr>
      <dsp:spPr>
        <a:xfrm>
          <a:off x="25094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1041"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noProof="0" dirty="0">
              <a:effectLst>
                <a:outerShdw blurRad="38100" dist="38100" dir="2700000" algn="tl">
                  <a:srgbClr val="000000">
                    <a:alpha val="43137"/>
                  </a:srgbClr>
                </a:outerShdw>
              </a:effectLst>
            </a:rPr>
            <a:t>في التجلي (مرقس </a:t>
          </a:r>
          <a:r>
            <a:rPr lang="fr-FR" sz="1800" b="1" kern="1200" noProof="0" dirty="0">
              <a:effectLst>
                <a:outerShdw blurRad="38100" dist="38100" dir="2700000" algn="tl">
                  <a:srgbClr val="000000">
                    <a:alpha val="43137"/>
                  </a:srgbClr>
                </a:outerShdw>
              </a:effectLst>
            </a:rPr>
            <a:t>7:9</a:t>
          </a:r>
          <a:r>
            <a:rPr lang="ar-SA" sz="1800" b="1" kern="1200" noProof="0" dirty="0">
              <a:effectLst>
                <a:outerShdw blurRad="38100" dist="38100" dir="2700000" algn="tl">
                  <a:srgbClr val="000000">
                    <a:alpha val="43137"/>
                  </a:srgbClr>
                </a:outerShdw>
              </a:effectLst>
            </a:rPr>
            <a:t>)</a:t>
          </a:r>
          <a:endParaRPr lang="es-ES" sz="1800" kern="1200" dirty="0">
            <a:effectLst>
              <a:outerShdw blurRad="38100" dist="38100" dir="2700000" algn="tl">
                <a:srgbClr val="000000">
                  <a:alpha val="43137"/>
                </a:srgbClr>
              </a:outerShdw>
            </a:effectLst>
          </a:endParaRPr>
        </a:p>
      </dsp:txBody>
      <dsp:txXfrm>
        <a:off x="1041"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a:off x="48379"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0688" tIns="91440" rIns="148339" bIns="91440" numCol="1" spcCol="1270" anchor="ctr" anchorCtr="0">
          <a:noAutofit/>
        </a:bodyPr>
        <a:lstStyle/>
        <a:p>
          <a:pPr marL="0" lvl="0" indent="0" algn="ctr" defTabSz="1066800" rtl="1">
            <a:lnSpc>
              <a:spcPct val="90000"/>
            </a:lnSpc>
            <a:spcBef>
              <a:spcPct val="0"/>
            </a:spcBef>
            <a:spcAft>
              <a:spcPct val="35000"/>
            </a:spcAft>
            <a:buNone/>
          </a:pPr>
          <a:r>
            <a:rPr lang="ar-SA" sz="2400" b="1" kern="1200" noProof="0" dirty="0">
              <a:effectLst>
                <a:outerShdw blurRad="38100" dist="38100" dir="2700000" algn="tl">
                  <a:srgbClr val="000000">
                    <a:alpha val="43137"/>
                  </a:srgbClr>
                </a:outerShdw>
              </a:effectLst>
            </a:rPr>
            <a:t>لتذكر الأحداث (خروج </a:t>
          </a:r>
          <a:r>
            <a:rPr lang="fr-FR" sz="2400" b="1" kern="1200" noProof="0" dirty="0">
              <a:effectLst>
                <a:outerShdw blurRad="38100" dist="38100" dir="2700000" algn="tl">
                  <a:srgbClr val="000000">
                    <a:alpha val="43137"/>
                  </a:srgbClr>
                </a:outerShdw>
              </a:effectLst>
            </a:rPr>
            <a:t>14:17</a:t>
          </a:r>
          <a:r>
            <a:rPr lang="ar-SA" sz="2400" b="1" kern="1200" noProof="0" dirty="0">
              <a:effectLst>
                <a:outerShdw blurRad="38100" dist="38100" dir="2700000" algn="tl">
                  <a:srgbClr val="000000">
                    <a:alpha val="43137"/>
                  </a:srgbClr>
                </a:outerShdw>
              </a:effectLst>
            </a:rPr>
            <a:t>)</a:t>
          </a:r>
          <a:endParaRPr lang="es-ES" sz="2400" kern="1200" dirty="0">
            <a:effectLst>
              <a:outerShdw blurRad="38100" dist="38100" dir="2700000" algn="tl">
                <a:srgbClr val="000000">
                  <a:alpha val="43137"/>
                </a:srgbClr>
              </a:outerShdw>
            </a:effectLst>
          </a:endParaRPr>
        </a:p>
      </dsp:txBody>
      <dsp:txXfrm>
        <a:off x="48379" y="986"/>
        <a:ext cx="7115893" cy="336391"/>
      </dsp:txXfrm>
    </dsp:sp>
    <dsp:sp modelId="{A308793B-12F1-43E3-929E-EF0BD488BAAB}">
      <dsp:nvSpPr>
        <dsp:cNvPr id="0" name=""/>
        <dsp:cNvSpPr/>
      </dsp:nvSpPr>
      <dsp:spPr>
        <a:xfrm flipH="1">
          <a:off x="7102633"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a:off x="48379"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0688" tIns="91440" rIns="148339" bIns="91440" numCol="1" spcCol="1270" anchor="ctr" anchorCtr="0">
          <a:noAutofit/>
        </a:bodyPr>
        <a:lstStyle/>
        <a:p>
          <a:pPr marL="0" lvl="0" indent="0" algn="ctr" defTabSz="1066800" rtl="1">
            <a:lnSpc>
              <a:spcPct val="90000"/>
            </a:lnSpc>
            <a:spcBef>
              <a:spcPct val="0"/>
            </a:spcBef>
            <a:spcAft>
              <a:spcPct val="35000"/>
            </a:spcAft>
            <a:buNone/>
          </a:pPr>
          <a:r>
            <a:rPr lang="ar-SA" sz="24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ليعلمنا (جامعة </a:t>
          </a:r>
          <a:r>
            <a:rPr lang="fr-FR" sz="24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10:12</a:t>
          </a:r>
          <a:r>
            <a:rPr lang="ar-SA" sz="2400" b="1" kern="1200" noProof="0" dirty="0">
              <a:solidFill>
                <a:prstClr val="white"/>
              </a:solidFill>
              <a:effectLst>
                <a:outerShdw blurRad="38100" dist="38100" dir="2700000" algn="tl">
                  <a:srgbClr val="000000">
                    <a:alpha val="43137"/>
                  </a:srgbClr>
                </a:outerShdw>
              </a:effectLst>
              <a:latin typeface="Aptos" panose="02110004020202020204"/>
              <a:ea typeface="+mn-ea"/>
              <a:cs typeface="+mn-cs"/>
            </a:rPr>
            <a:t>)</a:t>
          </a:r>
          <a:endParaRPr lang="es-ES" sz="2400" kern="1200" dirty="0">
            <a:effectLst>
              <a:outerShdw blurRad="38100" dist="38100" dir="2700000" algn="tl">
                <a:srgbClr val="000000">
                  <a:alpha val="43137"/>
                </a:srgbClr>
              </a:outerShdw>
            </a:effectLst>
          </a:endParaRPr>
        </a:p>
      </dsp:txBody>
      <dsp:txXfrm>
        <a:off x="48379" y="421475"/>
        <a:ext cx="7115893" cy="336391"/>
      </dsp:txXfrm>
    </dsp:sp>
    <dsp:sp modelId="{8F843BFC-B751-49E1-B135-FD287F0E4255}">
      <dsp:nvSpPr>
        <dsp:cNvPr id="0" name=""/>
        <dsp:cNvSpPr/>
      </dsp:nvSpPr>
      <dsp:spPr>
        <a:xfrm flipH="1">
          <a:off x="7102633"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a:off x="48379"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0688" tIns="91440" rIns="148339"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لدعوتنا إلى التوبة (إرميا 36: 2-3)</a:t>
          </a:r>
          <a:endParaRPr lang="es-ES" sz="2400" kern="1200" dirty="0">
            <a:effectLst>
              <a:outerShdw blurRad="38100" dist="38100" dir="2700000" algn="tl">
                <a:srgbClr val="000000">
                  <a:alpha val="43137"/>
                </a:srgbClr>
              </a:outerShdw>
            </a:effectLst>
          </a:endParaRPr>
        </a:p>
      </dsp:txBody>
      <dsp:txXfrm>
        <a:off x="48379" y="841965"/>
        <a:ext cx="7115893" cy="336391"/>
      </dsp:txXfrm>
    </dsp:sp>
    <dsp:sp modelId="{9BE63587-2385-416F-B130-94D323BB29E8}">
      <dsp:nvSpPr>
        <dsp:cNvPr id="0" name=""/>
        <dsp:cNvSpPr/>
      </dsp:nvSpPr>
      <dsp:spPr>
        <a:xfrm flipH="1">
          <a:off x="7102633"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a:off x="48379"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0688" tIns="91440" rIns="148339"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لتقديم أمثلة نقتدي بها أو نرفض الاقتداء بها (1 كورنثوس 10: 11)</a:t>
          </a:r>
          <a:endParaRPr lang="es-ES" sz="2400" kern="1200" dirty="0">
            <a:effectLst>
              <a:outerShdw blurRad="38100" dist="38100" dir="2700000" algn="tl">
                <a:srgbClr val="000000">
                  <a:alpha val="43137"/>
                </a:srgbClr>
              </a:outerShdw>
            </a:effectLst>
          </a:endParaRPr>
        </a:p>
      </dsp:txBody>
      <dsp:txXfrm>
        <a:off x="48379" y="1262454"/>
        <a:ext cx="7115893" cy="336391"/>
      </dsp:txXfrm>
    </dsp:sp>
    <dsp:sp modelId="{CBB3F906-2B05-4180-8C33-2EDA539C8BA8}">
      <dsp:nvSpPr>
        <dsp:cNvPr id="0" name=""/>
        <dsp:cNvSpPr/>
      </dsp:nvSpPr>
      <dsp:spPr>
        <a:xfrm flipH="1">
          <a:off x="7102633"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a:off x="48379"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0688" tIns="91440" rIns="148339" bIns="91440" numCol="1" spcCol="1270" anchor="ctr" anchorCtr="0">
          <a:noAutofit/>
        </a:bodyPr>
        <a:lstStyle/>
        <a:p>
          <a:pPr marL="0" lvl="0" indent="0" algn="ctr" defTabSz="1066800" rtl="1">
            <a:lnSpc>
              <a:spcPct val="90000"/>
            </a:lnSpc>
            <a:spcBef>
              <a:spcPct val="0"/>
            </a:spcBef>
            <a:spcAft>
              <a:spcPct val="35000"/>
            </a:spcAft>
            <a:buNone/>
          </a:pPr>
          <a:r>
            <a:rPr lang="ar-SA" sz="24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لكي نعرف ما سيحدث في المستقبل (رؤيا 1: 19)</a:t>
          </a:r>
          <a:endParaRPr lang="es-ES" sz="2400" kern="1200" dirty="0">
            <a:effectLst>
              <a:outerShdw blurRad="38100" dist="38100" dir="2700000" algn="tl">
                <a:srgbClr val="000000">
                  <a:alpha val="43137"/>
                </a:srgbClr>
              </a:outerShdw>
            </a:effectLst>
          </a:endParaRPr>
        </a:p>
      </dsp:txBody>
      <dsp:txXfrm>
        <a:off x="48379" y="1682944"/>
        <a:ext cx="7115893" cy="336391"/>
      </dsp:txXfrm>
    </dsp:sp>
    <dsp:sp modelId="{461E40C4-482A-4E02-A3F1-7F44F3EB4A43}">
      <dsp:nvSpPr>
        <dsp:cNvPr id="0" name=""/>
        <dsp:cNvSpPr/>
      </dsp:nvSpPr>
      <dsp:spPr>
        <a:xfrm flipH="1">
          <a:off x="7102633"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26/10/2026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93EF1-58F5-E873-3ECA-4E73F67B939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79BE131-0211-396B-7E28-2B8B4223DDD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9966C-D091-5E69-9195-4DD716BBFE3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C5CDE853-BE40-14F5-6948-FB195E7EF5CE}"/>
              </a:ext>
            </a:extLst>
          </p:cNvPr>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230614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19.jpg"/><Relationship Id="rId7" Type="http://schemas.openxmlformats.org/officeDocument/2006/relationships/image" Target="../media/image22.jpeg"/><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1.jpg"/><Relationship Id="rId11" Type="http://schemas.openxmlformats.org/officeDocument/2006/relationships/diagramColors" Target="../diagrams/colors2.xml"/><Relationship Id="rId5" Type="http://schemas.microsoft.com/office/2007/relationships/hdphoto" Target="../media/hdphoto1.wdp"/><Relationship Id="rId10" Type="http://schemas.openxmlformats.org/officeDocument/2006/relationships/diagramQuickStyle" Target="../diagrams/quickStyle2.xml"/><Relationship Id="rId4" Type="http://schemas.openxmlformats.org/officeDocument/2006/relationships/image" Target="../media/image20.png"/><Relationship Id="rId9"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61315" y="551180"/>
            <a:ext cx="6057900" cy="1200329"/>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6600" b="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defRPr>
            </a:lvl1pPr>
          </a:lstStyle>
          <a:p>
            <a:pPr rtl="1"/>
            <a:r>
              <a:rPr lang="ar-SA" dirty="0"/>
              <a:t>الإعلان والوحي</a:t>
            </a:r>
            <a:endParaRPr lang="es-ES" dirty="0"/>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986016"/>
            <a:ext cx="1314450" cy="830997"/>
          </a:xfrm>
          <a:prstGeom prst="rect">
            <a:avLst/>
          </a:prstGeom>
          <a:noFill/>
        </p:spPr>
        <p:txBody>
          <a:bodyPr wrap="square" rtlCol="0">
            <a:spAutoFit/>
          </a:bodyPr>
          <a:lstStyle/>
          <a:p>
            <a:r>
              <a:rPr lang="en-US" sz="1600" b="1" dirty="0">
                <a:solidFill>
                  <a:schemeClr val="accent1">
                    <a:lumMod val="50000"/>
                  </a:schemeClr>
                </a:solidFill>
              </a:rPr>
              <a:t>Lesson 5 for October 31,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967444" cy="3985706"/>
          </a:xfrm>
          <a:prstGeom prst="rect">
            <a:avLst/>
          </a:prstGeom>
          <a:noFill/>
        </p:spPr>
        <p:txBody>
          <a:bodyPr wrap="square">
            <a:spAutoFit/>
            <a:scene3d>
              <a:camera prst="orthographicFront"/>
              <a:lightRig rig="threePt" dir="t"/>
            </a:scene3d>
            <a:sp3d extrusionH="57150">
              <a:bevelT w="38100" h="38100"/>
            </a:sp3d>
          </a:bodyPr>
          <a:lstStyle/>
          <a:p>
            <a:pPr lvl="0" algn="ctr" rtl="1">
              <a:spcBef>
                <a:spcPts val="600"/>
              </a:spcBef>
              <a:defRPr/>
            </a:pPr>
            <a:r>
              <a:rPr kumimoji="0" lang="en" sz="32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t>
            </a:r>
            <a:r>
              <a:rPr lang="ar-SA" sz="3200" b="1" dirty="0">
                <a:solidFill>
                  <a:srgbClr val="9E3939"/>
                </a:solidFill>
                <a:latin typeface="Comic Sans MS" panose="030F0702030302020204" pitchFamily="66" charset="0"/>
              </a:rPr>
              <a:t>هَذِهِ رُؤْيَا أَعْطَاهَا اللهُ لِيَسُوعَ الْمَسِيحِ، لِيَكْشِفَ لِعَبِيدِهِ عَنْ أُمُورٍ لابُدَّ أَنْ تَحْدُثَ عَنْ قَرِيبٍ. وَأَعْلَنَهَا الْمَسِيحُ لِعَبْدِهِ يُوحَنَّا عَنْ طَرِيقِ مَلاكٍ أَرْسَلَهُ لِذَلِكَ. 2وَقَدْ شَهِدَ يُوحَنَّا بِكَلِمَةِ اللهِ وَبِشَهَادَةِ يَسُوعَ الْمَسِيحِ، بِجَمِيعِ الأُمُورِ الَّتِي رَآهَا.</a:t>
            </a:r>
            <a:endParaRPr lang="fr-FR" sz="3200" b="1" dirty="0">
              <a:solidFill>
                <a:srgbClr val="9E3939"/>
              </a:solidFill>
              <a:latin typeface="Comic Sans MS" panose="030F0702030302020204" pitchFamily="66" charset="0"/>
            </a:endParaRPr>
          </a:p>
          <a:p>
            <a:pPr lvl="0" algn="ctr" rtl="1">
              <a:spcBef>
                <a:spcPts val="600"/>
              </a:spcBef>
              <a:defRPr/>
            </a:pPr>
            <a:r>
              <a:rPr lang="en" sz="2400" b="1" dirty="0">
                <a:solidFill>
                  <a:srgbClr val="9E3939"/>
                </a:solidFill>
                <a:latin typeface="Comic Sans MS" panose="030F0702030302020204" pitchFamily="66" charset="0"/>
              </a:rPr>
              <a:t>)</a:t>
            </a:r>
            <a:r>
              <a:rPr lang="ar-SA" sz="2400" b="1" dirty="0">
                <a:solidFill>
                  <a:srgbClr val="9E3939"/>
                </a:solidFill>
                <a:latin typeface="Comic Sans MS" panose="030F0702030302020204" pitchFamily="66" charset="0"/>
              </a:rPr>
              <a:t>رؤيا 1:1-2</a:t>
            </a:r>
            <a:r>
              <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t>
            </a:r>
            <a:endParaRPr kumimoji="0" lang="en" sz="32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ABEA0B09-7A36-5356-BCA0-6174D3AE46C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70D9A4A-2E89-61ED-9A8F-0BAFF11F31E1}"/>
              </a:ext>
            </a:extLst>
          </p:cNvPr>
          <p:cNvSpPr txBox="1"/>
          <p:nvPr/>
        </p:nvSpPr>
        <p:spPr>
          <a:xfrm>
            <a:off x="413196" y="47067"/>
            <a:ext cx="7058704" cy="830997"/>
          </a:xfrm>
          <a:prstGeom prst="rect">
            <a:avLst/>
          </a:prstGeom>
          <a:noFill/>
        </p:spPr>
        <p:txBody>
          <a:bodyPr wrap="square" rtlCol="0">
            <a:spAutoFit/>
          </a:bodyPr>
          <a:lstStyle/>
          <a:p>
            <a:pPr algn="r" rtl="1">
              <a:spcBef>
                <a:spcPts val="600"/>
              </a:spcBef>
            </a:pPr>
            <a:r>
              <a:rPr lang="ar-SA" sz="2400" b="1" dirty="0"/>
              <a:t>يُقدِّم سفر الرؤيا 1: 1-2 مثالًا على كيفية إعلان الله رسالته لنا من خلال النبي.</a:t>
            </a:r>
            <a:endParaRPr lang="en-US" sz="2400" b="1" dirty="0"/>
          </a:p>
        </p:txBody>
      </p:sp>
      <p:graphicFrame>
        <p:nvGraphicFramePr>
          <p:cNvPr id="2" name="Diagrama 1">
            <a:extLst>
              <a:ext uri="{FF2B5EF4-FFF2-40B4-BE49-F238E27FC236}">
                <a16:creationId xmlns:a16="http://schemas.microsoft.com/office/drawing/2014/main" id="{3E379391-A179-E1F3-6182-30FFE8682E38}"/>
              </a:ext>
            </a:extLst>
          </p:cNvPr>
          <p:cNvGraphicFramePr/>
          <p:nvPr/>
        </p:nvGraphicFramePr>
        <p:xfrm>
          <a:off x="119930" y="6810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EFE2D6AF-42EB-60A8-F66C-A7451CA4C3A8}"/>
              </a:ext>
            </a:extLst>
          </p:cNvPr>
          <p:cNvSpPr txBox="1"/>
          <p:nvPr/>
        </p:nvSpPr>
        <p:spPr>
          <a:xfrm>
            <a:off x="527373" y="2085679"/>
            <a:ext cx="6944527" cy="1569660"/>
          </a:xfrm>
          <a:prstGeom prst="rect">
            <a:avLst/>
          </a:prstGeom>
          <a:noFill/>
        </p:spPr>
        <p:txBody>
          <a:bodyPr wrap="square" rtlCol="0">
            <a:spAutoFit/>
          </a:bodyPr>
          <a:lstStyle/>
          <a:p>
            <a:pPr algn="r" rtl="1">
              <a:spcBef>
                <a:spcPts val="600"/>
              </a:spcBef>
            </a:pPr>
            <a:r>
              <a:rPr lang="ar-SA" sz="2400" b="1" dirty="0"/>
              <a:t>لكن هذه ليست الطريقة الوحيدة التي أعلن الله بها عن نفسه للأنبياء، ولا الطريقة الوحيدة التي نُقلت بها الرسالة الإلهية من خلالهم. سندرس الطرق المختلفة التي أعلن الله بها عن نفسه للأنبياء، وأوحى إليهم من خلالها.</a:t>
            </a:r>
            <a:endParaRPr lang="en-US" sz="2400" b="1" dirty="0"/>
          </a:p>
        </p:txBody>
      </p:sp>
      <p:pic>
        <p:nvPicPr>
          <p:cNvPr id="6" name="Imagen 5">
            <a:extLst>
              <a:ext uri="{FF2B5EF4-FFF2-40B4-BE49-F238E27FC236}">
                <a16:creationId xmlns:a16="http://schemas.microsoft.com/office/drawing/2014/main" id="{21C0904B-4FC7-C88A-72D2-9CD3D2968B14}"/>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E2739655-DCC7-6A83-924D-0F360F521BC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CuadroTexto 4">
            <a:extLst>
              <a:ext uri="{FF2B5EF4-FFF2-40B4-BE49-F238E27FC236}">
                <a16:creationId xmlns:a16="http://schemas.microsoft.com/office/drawing/2014/main" id="{E2BD2DE1-EB1D-3F31-94F2-396CBBDFA893}"/>
              </a:ext>
            </a:extLst>
          </p:cNvPr>
          <p:cNvSpPr txBox="1"/>
          <p:nvPr/>
        </p:nvSpPr>
        <p:spPr>
          <a:xfrm>
            <a:off x="6242083" y="3819849"/>
            <a:ext cx="4608105" cy="2862322"/>
          </a:xfrm>
          <a:prstGeom prst="rect">
            <a:avLst/>
          </a:prstGeom>
          <a:noFill/>
        </p:spPr>
        <p:txBody>
          <a:bodyPr wrap="square" rtlCol="0">
            <a:spAutoFit/>
            <a:scene3d>
              <a:camera prst="orthographicFront"/>
              <a:lightRig rig="threePt" dir="t"/>
            </a:scene3d>
            <a:sp3d extrusionH="57150">
              <a:bevelT w="38100" h="38100"/>
            </a:sp3d>
          </a:bodyPr>
          <a:lstStyle/>
          <a:p>
            <a:pPr algn="r" rtl="1">
              <a:spcBef>
                <a:spcPts val="600"/>
              </a:spcBef>
            </a:pPr>
            <a:r>
              <a:rPr lang="ar-SA" sz="2000" b="1" dirty="0">
                <a:solidFill>
                  <a:srgbClr val="FA46B9"/>
                </a:solidFill>
              </a:rPr>
              <a:t>الإعلان والوحي</a:t>
            </a:r>
            <a:r>
              <a:rPr lang="es-ES" sz="2000" b="1" dirty="0">
                <a:solidFill>
                  <a:srgbClr val="FA46B9"/>
                </a:solidFill>
              </a:rPr>
              <a:t>:</a:t>
            </a:r>
          </a:p>
          <a:p>
            <a:pPr lvl="1" algn="r" rtl="1">
              <a:spcBef>
                <a:spcPts val="600"/>
              </a:spcBef>
            </a:pPr>
            <a:r>
              <a:rPr lang="ar-SA" sz="2000" b="1" dirty="0"/>
              <a:t>الإعلان العام والإعلان الخاص</a:t>
            </a:r>
            <a:endParaRPr lang="es-ES" sz="2000" b="1" dirty="0"/>
          </a:p>
          <a:p>
            <a:pPr lvl="1" algn="r" rtl="1">
              <a:spcBef>
                <a:spcPts val="600"/>
              </a:spcBef>
            </a:pPr>
            <a:r>
              <a:rPr lang="ar-SA" sz="2000" b="1" dirty="0"/>
              <a:t>عملية الوحي والإلهام</a:t>
            </a:r>
            <a:endParaRPr lang="es-ES" sz="2000" b="1" dirty="0"/>
          </a:p>
          <a:p>
            <a:pPr algn="r" rtl="1">
              <a:spcBef>
                <a:spcPts val="1800"/>
              </a:spcBef>
            </a:pPr>
            <a:r>
              <a:rPr lang="ar-SA" sz="2000" b="1" dirty="0">
                <a:solidFill>
                  <a:srgbClr val="3E5EF9"/>
                </a:solidFill>
              </a:rPr>
              <a:t>أنواع التواصل النبوي:</a:t>
            </a:r>
            <a:endParaRPr lang="es-ES" sz="2000" b="1" dirty="0">
              <a:solidFill>
                <a:srgbClr val="3E5EF9"/>
              </a:solidFill>
            </a:endParaRPr>
          </a:p>
          <a:p>
            <a:pPr lvl="1" algn="r" rtl="1">
              <a:spcBef>
                <a:spcPts val="600"/>
              </a:spcBef>
            </a:pPr>
            <a:r>
              <a:rPr lang="ar-SA" sz="2000" b="1" dirty="0"/>
              <a:t>الرسائل الشفوية</a:t>
            </a:r>
            <a:endParaRPr lang="es-ES" sz="2000" b="1" dirty="0"/>
          </a:p>
          <a:p>
            <a:pPr lvl="1" algn="r" rtl="1">
              <a:spcBef>
                <a:spcPts val="600"/>
              </a:spcBef>
            </a:pPr>
            <a:r>
              <a:rPr lang="ar-SA" sz="2000" b="1" dirty="0"/>
              <a:t>الرسائل المكتوبة</a:t>
            </a:r>
            <a:endParaRPr lang="es-ES" sz="2000" b="1" dirty="0"/>
          </a:p>
          <a:p>
            <a:pPr lvl="1" algn="r" rtl="1">
              <a:spcBef>
                <a:spcPts val="600"/>
              </a:spcBef>
            </a:pPr>
            <a:r>
              <a:rPr lang="ar-SA" sz="2000" b="1" dirty="0"/>
              <a:t>التمثيل الدرامي والرموز والأمثال</a:t>
            </a:r>
            <a:endParaRPr lang="es-ES" sz="2000" b="1" dirty="0"/>
          </a:p>
        </p:txBody>
      </p:sp>
      <p:pic>
        <p:nvPicPr>
          <p:cNvPr id="8" name="Imagen 7">
            <a:extLst>
              <a:ext uri="{FF2B5EF4-FFF2-40B4-BE49-F238E27FC236}">
                <a16:creationId xmlns:a16="http://schemas.microsoft.com/office/drawing/2014/main" id="{8895148C-046E-B4B6-CBF1-C03E2081E10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10871758" y="5158330"/>
            <a:ext cx="407131" cy="306231"/>
          </a:xfrm>
          <a:prstGeom prst="rect">
            <a:avLst/>
          </a:prstGeom>
          <a:effectLst>
            <a:outerShdw blurRad="50800" dist="38100" dir="8100000" algn="tr" rotWithShape="0">
              <a:prstClr val="black">
                <a:alpha val="40000"/>
              </a:prstClr>
            </a:outerShdw>
          </a:effectLst>
        </p:spPr>
      </p:pic>
      <p:pic>
        <p:nvPicPr>
          <p:cNvPr id="10" name="Imagen 9">
            <a:extLst>
              <a:ext uri="{FF2B5EF4-FFF2-40B4-BE49-F238E27FC236}">
                <a16:creationId xmlns:a16="http://schemas.microsoft.com/office/drawing/2014/main" id="{7567E636-6054-2FB3-1E81-B03A50FA3E7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10871758" y="3867474"/>
            <a:ext cx="407131" cy="306231"/>
          </a:xfrm>
          <a:prstGeom prst="rect">
            <a:avLst/>
          </a:prstGeom>
          <a:effectLst>
            <a:outerShdw blurRad="50800" dist="38100" dir="8100000" algn="tr" rotWithShape="0">
              <a:prstClr val="black">
                <a:alpha val="40000"/>
              </a:prstClr>
            </a:outerShdw>
          </a:effectLst>
        </p:spPr>
      </p:pic>
      <p:pic>
        <p:nvPicPr>
          <p:cNvPr id="11" name="Imagen 10">
            <a:extLst>
              <a:ext uri="{FF2B5EF4-FFF2-40B4-BE49-F238E27FC236}">
                <a16:creationId xmlns:a16="http://schemas.microsoft.com/office/drawing/2014/main" id="{40490680-5A4B-EC5B-0F5C-4A7230AEB73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10427595" y="4206871"/>
            <a:ext cx="277213" cy="293037"/>
          </a:xfrm>
          <a:prstGeom prst="rect">
            <a:avLst/>
          </a:prstGeom>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C4706B68-3B2B-234E-1DFF-480F7B06898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10427595" y="5511395"/>
            <a:ext cx="277213" cy="293037"/>
          </a:xfrm>
          <a:prstGeom prst="rect">
            <a:avLst/>
          </a:prstGeom>
          <a:effectLst>
            <a:outerShdw blurRad="50800" dist="38100" dir="8100000" algn="tr" rotWithShape="0">
              <a:prstClr val="black">
                <a:alpha val="40000"/>
              </a:prstClr>
            </a:outerShdw>
          </a:effectLst>
        </p:spPr>
      </p:pic>
      <p:pic>
        <p:nvPicPr>
          <p:cNvPr id="13" name="Imagen 12">
            <a:extLst>
              <a:ext uri="{FF2B5EF4-FFF2-40B4-BE49-F238E27FC236}">
                <a16:creationId xmlns:a16="http://schemas.microsoft.com/office/drawing/2014/main" id="{24A5CB44-BC8F-620A-091F-FFFA60B8FAF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10427595" y="4577202"/>
            <a:ext cx="277213" cy="293037"/>
          </a:xfrm>
          <a:prstGeom prst="rect">
            <a:avLst/>
          </a:prstGeom>
          <a:effectLst>
            <a:outerShdw blurRad="50800" dist="38100" dir="8100000" algn="tr" rotWithShape="0">
              <a:prstClr val="black">
                <a:alpha val="40000"/>
              </a:prstClr>
            </a:outerShdw>
          </a:effectLst>
        </p:spPr>
      </p:pic>
      <p:pic>
        <p:nvPicPr>
          <p:cNvPr id="14" name="Imagen 13">
            <a:extLst>
              <a:ext uri="{FF2B5EF4-FFF2-40B4-BE49-F238E27FC236}">
                <a16:creationId xmlns:a16="http://schemas.microsoft.com/office/drawing/2014/main" id="{B996B8A9-AD77-E85C-2AC0-1A884A448EC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flipH="1">
            <a:off x="10427595" y="5880456"/>
            <a:ext cx="277213" cy="293037"/>
          </a:xfrm>
          <a:prstGeom prst="rect">
            <a:avLst/>
          </a:prstGeom>
          <a:effectLst>
            <a:outerShdw blurRad="50800" dist="38100" dir="8100000" algn="tr" rotWithShape="0">
              <a:prstClr val="black">
                <a:alpha val="40000"/>
              </a:prstClr>
            </a:outerShdw>
          </a:effectLst>
        </p:spPr>
      </p:pic>
      <p:pic>
        <p:nvPicPr>
          <p:cNvPr id="15" name="Imagen 14">
            <a:extLst>
              <a:ext uri="{FF2B5EF4-FFF2-40B4-BE49-F238E27FC236}">
                <a16:creationId xmlns:a16="http://schemas.microsoft.com/office/drawing/2014/main" id="{4586A91F-465B-A978-02F0-C39959D9640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flipH="1">
            <a:off x="10427595" y="6268767"/>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9330757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2"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righ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250" fill="hold"/>
                                        <p:tgtEl>
                                          <p:spTgt spid="10"/>
                                        </p:tgtEl>
                                        <p:attrNameLst>
                                          <p:attrName>ppt_w</p:attrName>
                                        </p:attrNameLst>
                                      </p:cBhvr>
                                      <p:tavLst>
                                        <p:tav tm="0">
                                          <p:val>
                                            <p:fltVal val="0"/>
                                          </p:val>
                                        </p:tav>
                                        <p:tav tm="100000">
                                          <p:val>
                                            <p:strVal val="#ppt_w"/>
                                          </p:val>
                                        </p:tav>
                                      </p:tavLst>
                                    </p:anim>
                                    <p:anim calcmode="lin" valueType="num">
                                      <p:cBhvr>
                                        <p:cTn id="58" dur="250" fill="hold"/>
                                        <p:tgtEl>
                                          <p:spTgt spid="10"/>
                                        </p:tgtEl>
                                        <p:attrNameLst>
                                          <p:attrName>ppt_h</p:attrName>
                                        </p:attrNameLst>
                                      </p:cBhvr>
                                      <p:tavLst>
                                        <p:tav tm="0">
                                          <p:val>
                                            <p:fltVal val="0"/>
                                          </p:val>
                                        </p:tav>
                                        <p:tav tm="100000">
                                          <p:val>
                                            <p:strVal val="#ppt_h"/>
                                          </p:val>
                                        </p:tav>
                                      </p:tavLst>
                                    </p:anim>
                                    <p:anim calcmode="lin" valueType="num">
                                      <p:cBhvr>
                                        <p:cTn id="59" dur="250" fill="hold"/>
                                        <p:tgtEl>
                                          <p:spTgt spid="10"/>
                                        </p:tgtEl>
                                        <p:attrNameLst>
                                          <p:attrName>style.rotation</p:attrName>
                                        </p:attrNameLst>
                                      </p:cBhvr>
                                      <p:tavLst>
                                        <p:tav tm="0">
                                          <p:val>
                                            <p:fltVal val="90"/>
                                          </p:val>
                                        </p:tav>
                                        <p:tav tm="100000">
                                          <p:val>
                                            <p:fltVal val="0"/>
                                          </p:val>
                                        </p:tav>
                                      </p:tavLst>
                                    </p:anim>
                                    <p:animEffect transition="in" filter="fade">
                                      <p:cBhvr>
                                        <p:cTn id="60" dur="250"/>
                                        <p:tgtEl>
                                          <p:spTgt spid="10"/>
                                        </p:tgtEl>
                                      </p:cBhvr>
                                    </p:animEffect>
                                  </p:childTnLst>
                                </p:cTn>
                              </p:par>
                            </p:childTnLst>
                          </p:cTn>
                        </p:par>
                        <p:par>
                          <p:cTn id="61" fill="hold">
                            <p:stCondLst>
                              <p:cond delay="250"/>
                            </p:stCondLst>
                            <p:childTnLst>
                              <p:par>
                                <p:cTn id="62" presetID="22" presetClass="entr" presetSubtype="2" fill="hold" grpId="0" nodeType="afterEffect">
                                  <p:stCondLst>
                                    <p:cond delay="0"/>
                                  </p:stCondLst>
                                  <p:childTnLst>
                                    <p:set>
                                      <p:cBhvr>
                                        <p:cTn id="63" dur="1" fill="hold">
                                          <p:stCondLst>
                                            <p:cond delay="0"/>
                                          </p:stCondLst>
                                        </p:cTn>
                                        <p:tgtEl>
                                          <p:spTgt spid="5">
                                            <p:txEl>
                                              <p:pRg st="0" end="0"/>
                                            </p:txEl>
                                          </p:spTgt>
                                        </p:tgtEl>
                                        <p:attrNameLst>
                                          <p:attrName>style.visibility</p:attrName>
                                        </p:attrNameLst>
                                      </p:cBhvr>
                                      <p:to>
                                        <p:strVal val="visible"/>
                                      </p:to>
                                    </p:set>
                                    <p:animEffect transition="in" filter="wipe(right)">
                                      <p:cBhvr>
                                        <p:cTn id="64" dur="500"/>
                                        <p:tgtEl>
                                          <p:spTgt spid="5">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fltVal val="0"/>
                                          </p:val>
                                        </p:tav>
                                        <p:tav tm="100000">
                                          <p:val>
                                            <p:strVal val="#ppt_h"/>
                                          </p:val>
                                        </p:tav>
                                      </p:tavLst>
                                    </p:anim>
                                    <p:anim calcmode="lin" valueType="num">
                                      <p:cBhvr>
                                        <p:cTn id="70" dur="500" fill="hold"/>
                                        <p:tgtEl>
                                          <p:spTgt spid="11"/>
                                        </p:tgtEl>
                                        <p:attrNameLst>
                                          <p:attrName>style.rotation</p:attrName>
                                        </p:attrNameLst>
                                      </p:cBhvr>
                                      <p:tavLst>
                                        <p:tav tm="0">
                                          <p:val>
                                            <p:fltVal val="360"/>
                                          </p:val>
                                        </p:tav>
                                        <p:tav tm="100000">
                                          <p:val>
                                            <p:fltVal val="0"/>
                                          </p:val>
                                        </p:tav>
                                      </p:tavLst>
                                    </p:anim>
                                    <p:animEffect transition="in" filter="fade">
                                      <p:cBhvr>
                                        <p:cTn id="71" dur="500"/>
                                        <p:tgtEl>
                                          <p:spTgt spid="11"/>
                                        </p:tgtEl>
                                      </p:cBhvr>
                                    </p:animEffect>
                                  </p:childTnLst>
                                </p:cTn>
                              </p:par>
                            </p:childTnLst>
                          </p:cTn>
                        </p:par>
                        <p:par>
                          <p:cTn id="72" fill="hold">
                            <p:stCondLst>
                              <p:cond delay="1250"/>
                            </p:stCondLst>
                            <p:childTnLst>
                              <p:par>
                                <p:cTn id="73" presetID="22" presetClass="entr" presetSubtype="2" fill="hold" grpId="0" nodeType="afterEffect">
                                  <p:stCondLst>
                                    <p:cond delay="0"/>
                                  </p:stCondLst>
                                  <p:childTnLst>
                                    <p:set>
                                      <p:cBhvr>
                                        <p:cTn id="74" dur="1" fill="hold">
                                          <p:stCondLst>
                                            <p:cond delay="0"/>
                                          </p:stCondLst>
                                        </p:cTn>
                                        <p:tgtEl>
                                          <p:spTgt spid="5">
                                            <p:txEl>
                                              <p:pRg st="1" end="1"/>
                                            </p:txEl>
                                          </p:spTgt>
                                        </p:tgtEl>
                                        <p:attrNameLst>
                                          <p:attrName>style.visibility</p:attrName>
                                        </p:attrNameLst>
                                      </p:cBhvr>
                                      <p:to>
                                        <p:strVal val="visible"/>
                                      </p:to>
                                    </p:set>
                                    <p:animEffect transition="in" filter="wipe(right)">
                                      <p:cBhvr>
                                        <p:cTn id="75" dur="500"/>
                                        <p:tgtEl>
                                          <p:spTgt spid="5">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 calcmode="lin" valueType="num">
                                      <p:cBhvr>
                                        <p:cTn id="81" dur="500" fill="hold"/>
                                        <p:tgtEl>
                                          <p:spTgt spid="13"/>
                                        </p:tgtEl>
                                        <p:attrNameLst>
                                          <p:attrName>style.rotation</p:attrName>
                                        </p:attrNameLst>
                                      </p:cBhvr>
                                      <p:tavLst>
                                        <p:tav tm="0">
                                          <p:val>
                                            <p:fltVal val="360"/>
                                          </p:val>
                                        </p:tav>
                                        <p:tav tm="100000">
                                          <p:val>
                                            <p:fltVal val="0"/>
                                          </p:val>
                                        </p:tav>
                                      </p:tavLst>
                                    </p:anim>
                                    <p:animEffect transition="in" filter="fade">
                                      <p:cBhvr>
                                        <p:cTn id="82" dur="500"/>
                                        <p:tgtEl>
                                          <p:spTgt spid="13"/>
                                        </p:tgtEl>
                                      </p:cBhvr>
                                    </p:animEffect>
                                  </p:childTnLst>
                                </p:cTn>
                              </p:par>
                            </p:childTnLst>
                          </p:cTn>
                        </p:par>
                        <p:par>
                          <p:cTn id="83" fill="hold">
                            <p:stCondLst>
                              <p:cond delay="2250"/>
                            </p:stCondLst>
                            <p:childTnLst>
                              <p:par>
                                <p:cTn id="84" presetID="22" presetClass="entr" presetSubtype="2" fill="hold" grpId="0" nodeType="afterEffect">
                                  <p:stCondLst>
                                    <p:cond delay="0"/>
                                  </p:stCondLst>
                                  <p:childTnLst>
                                    <p:set>
                                      <p:cBhvr>
                                        <p:cTn id="85" dur="1" fill="hold">
                                          <p:stCondLst>
                                            <p:cond delay="0"/>
                                          </p:stCondLst>
                                        </p:cTn>
                                        <p:tgtEl>
                                          <p:spTgt spid="5">
                                            <p:txEl>
                                              <p:pRg st="2" end="2"/>
                                            </p:txEl>
                                          </p:spTgt>
                                        </p:tgtEl>
                                        <p:attrNameLst>
                                          <p:attrName>style.visibility</p:attrName>
                                        </p:attrNameLst>
                                      </p:cBhvr>
                                      <p:to>
                                        <p:strVal val="visible"/>
                                      </p:to>
                                    </p:set>
                                    <p:animEffect transition="in" filter="wipe(right)">
                                      <p:cBhvr>
                                        <p:cTn id="86" dur="500"/>
                                        <p:tgtEl>
                                          <p:spTgt spid="5">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p:cTn id="91" dur="250" fill="hold"/>
                                        <p:tgtEl>
                                          <p:spTgt spid="8"/>
                                        </p:tgtEl>
                                        <p:attrNameLst>
                                          <p:attrName>ppt_w</p:attrName>
                                        </p:attrNameLst>
                                      </p:cBhvr>
                                      <p:tavLst>
                                        <p:tav tm="0">
                                          <p:val>
                                            <p:fltVal val="0"/>
                                          </p:val>
                                        </p:tav>
                                        <p:tav tm="100000">
                                          <p:val>
                                            <p:strVal val="#ppt_w"/>
                                          </p:val>
                                        </p:tav>
                                      </p:tavLst>
                                    </p:anim>
                                    <p:anim calcmode="lin" valueType="num">
                                      <p:cBhvr>
                                        <p:cTn id="92" dur="250" fill="hold"/>
                                        <p:tgtEl>
                                          <p:spTgt spid="8"/>
                                        </p:tgtEl>
                                        <p:attrNameLst>
                                          <p:attrName>ppt_h</p:attrName>
                                        </p:attrNameLst>
                                      </p:cBhvr>
                                      <p:tavLst>
                                        <p:tav tm="0">
                                          <p:val>
                                            <p:fltVal val="0"/>
                                          </p:val>
                                        </p:tav>
                                        <p:tav tm="100000">
                                          <p:val>
                                            <p:strVal val="#ppt_h"/>
                                          </p:val>
                                        </p:tav>
                                      </p:tavLst>
                                    </p:anim>
                                    <p:anim calcmode="lin" valueType="num">
                                      <p:cBhvr>
                                        <p:cTn id="93" dur="250" fill="hold"/>
                                        <p:tgtEl>
                                          <p:spTgt spid="8"/>
                                        </p:tgtEl>
                                        <p:attrNameLst>
                                          <p:attrName>style.rotation</p:attrName>
                                        </p:attrNameLst>
                                      </p:cBhvr>
                                      <p:tavLst>
                                        <p:tav tm="0">
                                          <p:val>
                                            <p:fltVal val="90"/>
                                          </p:val>
                                        </p:tav>
                                        <p:tav tm="100000">
                                          <p:val>
                                            <p:fltVal val="0"/>
                                          </p:val>
                                        </p:tav>
                                      </p:tavLst>
                                    </p:anim>
                                    <p:animEffect transition="in" filter="fade">
                                      <p:cBhvr>
                                        <p:cTn id="94" dur="250"/>
                                        <p:tgtEl>
                                          <p:spTgt spid="8"/>
                                        </p:tgtEl>
                                      </p:cBhvr>
                                    </p:animEffect>
                                  </p:childTnLst>
                                </p:cTn>
                              </p:par>
                            </p:childTnLst>
                          </p:cTn>
                        </p:par>
                        <p:par>
                          <p:cTn id="95" fill="hold">
                            <p:stCondLst>
                              <p:cond delay="250"/>
                            </p:stCondLst>
                            <p:childTnLst>
                              <p:par>
                                <p:cTn id="96" presetID="22" presetClass="entr" presetSubtype="2" fill="hold" grpId="0" nodeType="afterEffect">
                                  <p:stCondLst>
                                    <p:cond delay="0"/>
                                  </p:stCondLst>
                                  <p:childTnLst>
                                    <p:set>
                                      <p:cBhvr>
                                        <p:cTn id="97" dur="1" fill="hold">
                                          <p:stCondLst>
                                            <p:cond delay="0"/>
                                          </p:stCondLst>
                                        </p:cTn>
                                        <p:tgtEl>
                                          <p:spTgt spid="5">
                                            <p:txEl>
                                              <p:pRg st="3" end="3"/>
                                            </p:txEl>
                                          </p:spTgt>
                                        </p:tgtEl>
                                        <p:attrNameLst>
                                          <p:attrName>style.visibility</p:attrName>
                                        </p:attrNameLst>
                                      </p:cBhvr>
                                      <p:to>
                                        <p:strVal val="visible"/>
                                      </p:to>
                                    </p:set>
                                    <p:animEffect transition="in" filter="wipe(right)">
                                      <p:cBhvr>
                                        <p:cTn id="98" dur="500"/>
                                        <p:tgtEl>
                                          <p:spTgt spid="5">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12"/>
                                        </p:tgtEl>
                                        <p:attrNameLst>
                                          <p:attrName>style.visibility</p:attrName>
                                        </p:attrNameLst>
                                      </p:cBhvr>
                                      <p:to>
                                        <p:strVal val="visible"/>
                                      </p:to>
                                    </p:set>
                                    <p:anim calcmode="lin" valueType="num">
                                      <p:cBhvr>
                                        <p:cTn id="102" dur="500" fill="hold"/>
                                        <p:tgtEl>
                                          <p:spTgt spid="12"/>
                                        </p:tgtEl>
                                        <p:attrNameLst>
                                          <p:attrName>ppt_w</p:attrName>
                                        </p:attrNameLst>
                                      </p:cBhvr>
                                      <p:tavLst>
                                        <p:tav tm="0">
                                          <p:val>
                                            <p:fltVal val="0"/>
                                          </p:val>
                                        </p:tav>
                                        <p:tav tm="100000">
                                          <p:val>
                                            <p:strVal val="#ppt_w"/>
                                          </p:val>
                                        </p:tav>
                                      </p:tavLst>
                                    </p:anim>
                                    <p:anim calcmode="lin" valueType="num">
                                      <p:cBhvr>
                                        <p:cTn id="103" dur="500" fill="hold"/>
                                        <p:tgtEl>
                                          <p:spTgt spid="12"/>
                                        </p:tgtEl>
                                        <p:attrNameLst>
                                          <p:attrName>ppt_h</p:attrName>
                                        </p:attrNameLst>
                                      </p:cBhvr>
                                      <p:tavLst>
                                        <p:tav tm="0">
                                          <p:val>
                                            <p:fltVal val="0"/>
                                          </p:val>
                                        </p:tav>
                                        <p:tav tm="100000">
                                          <p:val>
                                            <p:strVal val="#ppt_h"/>
                                          </p:val>
                                        </p:tav>
                                      </p:tavLst>
                                    </p:anim>
                                    <p:anim calcmode="lin" valueType="num">
                                      <p:cBhvr>
                                        <p:cTn id="104" dur="500" fill="hold"/>
                                        <p:tgtEl>
                                          <p:spTgt spid="12"/>
                                        </p:tgtEl>
                                        <p:attrNameLst>
                                          <p:attrName>style.rotation</p:attrName>
                                        </p:attrNameLst>
                                      </p:cBhvr>
                                      <p:tavLst>
                                        <p:tav tm="0">
                                          <p:val>
                                            <p:fltVal val="360"/>
                                          </p:val>
                                        </p:tav>
                                        <p:tav tm="100000">
                                          <p:val>
                                            <p:fltVal val="0"/>
                                          </p:val>
                                        </p:tav>
                                      </p:tavLst>
                                    </p:anim>
                                    <p:animEffect transition="in" filter="fade">
                                      <p:cBhvr>
                                        <p:cTn id="105" dur="500"/>
                                        <p:tgtEl>
                                          <p:spTgt spid="12"/>
                                        </p:tgtEl>
                                      </p:cBhvr>
                                    </p:animEffect>
                                  </p:childTnLst>
                                </p:cTn>
                              </p:par>
                            </p:childTnLst>
                          </p:cTn>
                        </p:par>
                        <p:par>
                          <p:cTn id="106" fill="hold">
                            <p:stCondLst>
                              <p:cond delay="1250"/>
                            </p:stCondLst>
                            <p:childTnLst>
                              <p:par>
                                <p:cTn id="107" presetID="22" presetClass="entr" presetSubtype="2" fill="hold" grpId="0" nodeType="afterEffect">
                                  <p:stCondLst>
                                    <p:cond delay="0"/>
                                  </p:stCondLst>
                                  <p:childTnLst>
                                    <p:set>
                                      <p:cBhvr>
                                        <p:cTn id="108" dur="1" fill="hold">
                                          <p:stCondLst>
                                            <p:cond delay="0"/>
                                          </p:stCondLst>
                                        </p:cTn>
                                        <p:tgtEl>
                                          <p:spTgt spid="5">
                                            <p:txEl>
                                              <p:pRg st="4" end="4"/>
                                            </p:txEl>
                                          </p:spTgt>
                                        </p:tgtEl>
                                        <p:attrNameLst>
                                          <p:attrName>style.visibility</p:attrName>
                                        </p:attrNameLst>
                                      </p:cBhvr>
                                      <p:to>
                                        <p:strVal val="visible"/>
                                      </p:to>
                                    </p:set>
                                    <p:animEffect transition="in" filter="wipe(right)">
                                      <p:cBhvr>
                                        <p:cTn id="109" dur="500"/>
                                        <p:tgtEl>
                                          <p:spTgt spid="5">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14"/>
                                        </p:tgtEl>
                                        <p:attrNameLst>
                                          <p:attrName>style.visibility</p:attrName>
                                        </p:attrNameLst>
                                      </p:cBhvr>
                                      <p:to>
                                        <p:strVal val="visible"/>
                                      </p:to>
                                    </p:set>
                                    <p:anim calcmode="lin" valueType="num">
                                      <p:cBhvr>
                                        <p:cTn id="113" dur="500" fill="hold"/>
                                        <p:tgtEl>
                                          <p:spTgt spid="14"/>
                                        </p:tgtEl>
                                        <p:attrNameLst>
                                          <p:attrName>ppt_w</p:attrName>
                                        </p:attrNameLst>
                                      </p:cBhvr>
                                      <p:tavLst>
                                        <p:tav tm="0">
                                          <p:val>
                                            <p:fltVal val="0"/>
                                          </p:val>
                                        </p:tav>
                                        <p:tav tm="100000">
                                          <p:val>
                                            <p:strVal val="#ppt_w"/>
                                          </p:val>
                                        </p:tav>
                                      </p:tavLst>
                                    </p:anim>
                                    <p:anim calcmode="lin" valueType="num">
                                      <p:cBhvr>
                                        <p:cTn id="114" dur="500" fill="hold"/>
                                        <p:tgtEl>
                                          <p:spTgt spid="14"/>
                                        </p:tgtEl>
                                        <p:attrNameLst>
                                          <p:attrName>ppt_h</p:attrName>
                                        </p:attrNameLst>
                                      </p:cBhvr>
                                      <p:tavLst>
                                        <p:tav tm="0">
                                          <p:val>
                                            <p:fltVal val="0"/>
                                          </p:val>
                                        </p:tav>
                                        <p:tav tm="100000">
                                          <p:val>
                                            <p:strVal val="#ppt_h"/>
                                          </p:val>
                                        </p:tav>
                                      </p:tavLst>
                                    </p:anim>
                                    <p:anim calcmode="lin" valueType="num">
                                      <p:cBhvr>
                                        <p:cTn id="115" dur="500" fill="hold"/>
                                        <p:tgtEl>
                                          <p:spTgt spid="14"/>
                                        </p:tgtEl>
                                        <p:attrNameLst>
                                          <p:attrName>style.rotation</p:attrName>
                                        </p:attrNameLst>
                                      </p:cBhvr>
                                      <p:tavLst>
                                        <p:tav tm="0">
                                          <p:val>
                                            <p:fltVal val="360"/>
                                          </p:val>
                                        </p:tav>
                                        <p:tav tm="100000">
                                          <p:val>
                                            <p:fltVal val="0"/>
                                          </p:val>
                                        </p:tav>
                                      </p:tavLst>
                                    </p:anim>
                                    <p:animEffect transition="in" filter="fade">
                                      <p:cBhvr>
                                        <p:cTn id="116" dur="500"/>
                                        <p:tgtEl>
                                          <p:spTgt spid="14"/>
                                        </p:tgtEl>
                                      </p:cBhvr>
                                    </p:animEffect>
                                  </p:childTnLst>
                                </p:cTn>
                              </p:par>
                            </p:childTnLst>
                          </p:cTn>
                        </p:par>
                        <p:par>
                          <p:cTn id="117" fill="hold">
                            <p:stCondLst>
                              <p:cond delay="2250"/>
                            </p:stCondLst>
                            <p:childTnLst>
                              <p:par>
                                <p:cTn id="118" presetID="22" presetClass="entr" presetSubtype="2" fill="hold" grpId="0" nodeType="afterEffect">
                                  <p:stCondLst>
                                    <p:cond delay="0"/>
                                  </p:stCondLst>
                                  <p:childTnLst>
                                    <p:set>
                                      <p:cBhvr>
                                        <p:cTn id="119" dur="1" fill="hold">
                                          <p:stCondLst>
                                            <p:cond delay="0"/>
                                          </p:stCondLst>
                                        </p:cTn>
                                        <p:tgtEl>
                                          <p:spTgt spid="5">
                                            <p:txEl>
                                              <p:pRg st="5" end="5"/>
                                            </p:txEl>
                                          </p:spTgt>
                                        </p:tgtEl>
                                        <p:attrNameLst>
                                          <p:attrName>style.visibility</p:attrName>
                                        </p:attrNameLst>
                                      </p:cBhvr>
                                      <p:to>
                                        <p:strVal val="visible"/>
                                      </p:to>
                                    </p:set>
                                    <p:animEffect transition="in" filter="wipe(right)">
                                      <p:cBhvr>
                                        <p:cTn id="120" dur="500"/>
                                        <p:tgtEl>
                                          <p:spTgt spid="5">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15"/>
                                        </p:tgtEl>
                                        <p:attrNameLst>
                                          <p:attrName>style.visibility</p:attrName>
                                        </p:attrNameLst>
                                      </p:cBhvr>
                                      <p:to>
                                        <p:strVal val="visible"/>
                                      </p:to>
                                    </p:set>
                                    <p:anim calcmode="lin" valueType="num">
                                      <p:cBhvr>
                                        <p:cTn id="124" dur="500" fill="hold"/>
                                        <p:tgtEl>
                                          <p:spTgt spid="15"/>
                                        </p:tgtEl>
                                        <p:attrNameLst>
                                          <p:attrName>ppt_w</p:attrName>
                                        </p:attrNameLst>
                                      </p:cBhvr>
                                      <p:tavLst>
                                        <p:tav tm="0">
                                          <p:val>
                                            <p:fltVal val="0"/>
                                          </p:val>
                                        </p:tav>
                                        <p:tav tm="100000">
                                          <p:val>
                                            <p:strVal val="#ppt_w"/>
                                          </p:val>
                                        </p:tav>
                                      </p:tavLst>
                                    </p:anim>
                                    <p:anim calcmode="lin" valueType="num">
                                      <p:cBhvr>
                                        <p:cTn id="125" dur="500" fill="hold"/>
                                        <p:tgtEl>
                                          <p:spTgt spid="15"/>
                                        </p:tgtEl>
                                        <p:attrNameLst>
                                          <p:attrName>ppt_h</p:attrName>
                                        </p:attrNameLst>
                                      </p:cBhvr>
                                      <p:tavLst>
                                        <p:tav tm="0">
                                          <p:val>
                                            <p:fltVal val="0"/>
                                          </p:val>
                                        </p:tav>
                                        <p:tav tm="100000">
                                          <p:val>
                                            <p:strVal val="#ppt_h"/>
                                          </p:val>
                                        </p:tav>
                                      </p:tavLst>
                                    </p:anim>
                                    <p:anim calcmode="lin" valueType="num">
                                      <p:cBhvr>
                                        <p:cTn id="126" dur="500" fill="hold"/>
                                        <p:tgtEl>
                                          <p:spTgt spid="15"/>
                                        </p:tgtEl>
                                        <p:attrNameLst>
                                          <p:attrName>style.rotation</p:attrName>
                                        </p:attrNameLst>
                                      </p:cBhvr>
                                      <p:tavLst>
                                        <p:tav tm="0">
                                          <p:val>
                                            <p:fltVal val="360"/>
                                          </p:val>
                                        </p:tav>
                                        <p:tav tm="100000">
                                          <p:val>
                                            <p:fltVal val="0"/>
                                          </p:val>
                                        </p:tav>
                                      </p:tavLst>
                                    </p:anim>
                                    <p:animEffect transition="in" filter="fade">
                                      <p:cBhvr>
                                        <p:cTn id="127" dur="500"/>
                                        <p:tgtEl>
                                          <p:spTgt spid="15"/>
                                        </p:tgtEl>
                                      </p:cBhvr>
                                    </p:animEffect>
                                  </p:childTnLst>
                                </p:cTn>
                              </p:par>
                            </p:childTnLst>
                          </p:cTn>
                        </p:par>
                        <p:par>
                          <p:cTn id="128" fill="hold">
                            <p:stCondLst>
                              <p:cond delay="3250"/>
                            </p:stCondLst>
                            <p:childTnLst>
                              <p:par>
                                <p:cTn id="129" presetID="22" presetClass="entr" presetSubtype="2" fill="hold" grpId="0" nodeType="afterEffect">
                                  <p:stCondLst>
                                    <p:cond delay="0"/>
                                  </p:stCondLst>
                                  <p:childTnLst>
                                    <p:set>
                                      <p:cBhvr>
                                        <p:cTn id="130" dur="1" fill="hold">
                                          <p:stCondLst>
                                            <p:cond delay="0"/>
                                          </p:stCondLst>
                                        </p:cTn>
                                        <p:tgtEl>
                                          <p:spTgt spid="5">
                                            <p:txEl>
                                              <p:pRg st="6" end="6"/>
                                            </p:txEl>
                                          </p:spTgt>
                                        </p:tgtEl>
                                        <p:attrNameLst>
                                          <p:attrName>style.visibility</p:attrName>
                                        </p:attrNameLst>
                                      </p:cBhvr>
                                      <p:to>
                                        <p:strVal val="visible"/>
                                      </p:to>
                                    </p:set>
                                    <p:animEffect transition="in" filter="wipe(right)">
                                      <p:cBhvr>
                                        <p:cTn id="13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2" grpId="0" uiExpand="1">
        <p:bldSub>
          <a:bldDgm bld="one"/>
        </p:bldSub>
      </p:bldGraphic>
      <p:bldP spid="7" grpId="0"/>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4112378"/>
            <a:ext cx="6049929" cy="1306255"/>
          </a:xfrm>
          <a:prstGeom prst="rect">
            <a:avLst/>
          </a:prstGeom>
          <a:noFill/>
        </p:spPr>
        <p:txBody>
          <a:bodyPr wrap="square">
            <a:spAutoFit/>
          </a:bodyPr>
          <a:lstStyle>
            <a:defPPr>
              <a:defRPr lang="es-ES"/>
            </a:defPPr>
            <a:lvl1pPr algn="ctr">
              <a:defRPr sz="66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defRPr>
            </a:lvl1pPr>
          </a:lstStyle>
          <a:p>
            <a:pPr rtl="1"/>
            <a:r>
              <a:rPr lang="ar-SA" dirty="0"/>
              <a:t>الإعلان والوحي</a:t>
            </a: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69144"/>
            <a:ext cx="12192000" cy="64633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400" b="1" spc="300">
                <a:ln/>
                <a:solidFill>
                  <a:schemeClr val="accent3">
                    <a:lumMod val="75000"/>
                  </a:schemeClr>
                </a:solidFill>
              </a:defRPr>
            </a:lvl1pPr>
          </a:lstStyle>
          <a:p>
            <a:pPr rtl="1"/>
            <a:r>
              <a:rPr lang="ar-SA" dirty="0"/>
              <a:t>الإعلان العام والإعلان الخاص</a:t>
            </a:r>
            <a:endParaRPr lang="es-ES" dirty="0"/>
          </a:p>
        </p:txBody>
      </p:sp>
      <p:sp>
        <p:nvSpPr>
          <p:cNvPr id="5" name="CuadroTexto 4">
            <a:extLst>
              <a:ext uri="{FF2B5EF4-FFF2-40B4-BE49-F238E27FC236}">
                <a16:creationId xmlns:a16="http://schemas.microsoft.com/office/drawing/2014/main" id="{AEBF2D76-A096-610E-DFEC-8F603FFB4CEA}"/>
              </a:ext>
            </a:extLst>
          </p:cNvPr>
          <p:cNvSpPr txBox="1"/>
          <p:nvPr/>
        </p:nvSpPr>
        <p:spPr>
          <a:xfrm>
            <a:off x="6534150" y="734627"/>
            <a:ext cx="5514975" cy="646331"/>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rtl="1"/>
            <a:r>
              <a:rPr lang="es-ES" sz="2000" b="1" dirty="0">
                <a:solidFill>
                  <a:schemeClr val="bg1"/>
                </a:solidFill>
                <a:effectLst>
                  <a:outerShdw blurRad="38100" dist="38100" dir="2700000" algn="tl">
                    <a:srgbClr val="000000">
                      <a:alpha val="43137"/>
                    </a:srgbClr>
                  </a:outerShdw>
                </a:effectLst>
                <a:latin typeface="Comic Sans MS" panose="030F0702030302020204" pitchFamily="66" charset="0"/>
              </a:rPr>
              <a:t>“</a:t>
            </a:r>
            <a:r>
              <a:rPr lang="ar-SA" sz="2000" b="1" dirty="0">
                <a:solidFill>
                  <a:schemeClr val="bg1"/>
                </a:solidFill>
                <a:effectLst>
                  <a:outerShdw blurRad="38100" dist="38100" dir="2700000" algn="tl">
                    <a:srgbClr val="000000">
                      <a:alpha val="43137"/>
                    </a:srgbClr>
                  </a:outerShdw>
                </a:effectLst>
                <a:latin typeface="Comic Sans MS" panose="030F0702030302020204" pitchFamily="66" charset="0"/>
              </a:rPr>
              <a:t>السَّمَاوَاتُ تُحَدِّثُ بِمَجْدِ اللهِ، وَالْفَلَكُ يُخْبِرُ بِعَمَلِ يَدَيْهِ</a:t>
            </a:r>
            <a:r>
              <a:rPr lang="es-ES" sz="2000" b="1" dirty="0">
                <a:solidFill>
                  <a:schemeClr val="bg1"/>
                </a:solidFill>
                <a:effectLst>
                  <a:outerShdw blurRad="38100" dist="38100" dir="2700000" algn="tl">
                    <a:srgbClr val="000000">
                      <a:alpha val="43137"/>
                    </a:srgbClr>
                  </a:outerShdw>
                </a:effectLst>
                <a:latin typeface="Comic Sans MS" panose="030F0702030302020204" pitchFamily="66" charset="0"/>
              </a:rPr>
              <a:t>”</a:t>
            </a:r>
          </a:p>
          <a:p>
            <a:pPr algn="ctr" rtl="1"/>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a:t>
            </a:r>
            <a:r>
              <a:rPr lang="ar-SA" sz="1600" b="1" dirty="0">
                <a:solidFill>
                  <a:schemeClr val="bg1"/>
                </a:solidFill>
                <a:effectLst>
                  <a:outerShdw blurRad="38100" dist="38100" dir="2700000" algn="tl">
                    <a:srgbClr val="000000">
                      <a:alpha val="43137"/>
                    </a:srgbClr>
                  </a:outerShdw>
                </a:effectLst>
                <a:latin typeface="Comic Sans MS" panose="030F0702030302020204" pitchFamily="66" charset="0"/>
              </a:rPr>
              <a:t>مزمور </a:t>
            </a:r>
            <a:r>
              <a:rPr lang="fr-FR" sz="1600" b="1" dirty="0">
                <a:solidFill>
                  <a:schemeClr val="bg1"/>
                </a:solidFill>
                <a:effectLst>
                  <a:outerShdw blurRad="38100" dist="38100" dir="2700000" algn="tl">
                    <a:srgbClr val="000000">
                      <a:alpha val="43137"/>
                    </a:srgbClr>
                  </a:outerShdw>
                </a:effectLst>
                <a:latin typeface="Comic Sans MS" panose="030F0702030302020204" pitchFamily="66" charset="0"/>
              </a:rPr>
              <a:t>1:19</a:t>
            </a:r>
            <a:r>
              <a:rPr lang="ar-SA" sz="1600" b="1" dirty="0">
                <a:solidFill>
                  <a:schemeClr val="bg1"/>
                </a:solidFill>
                <a:effectLst>
                  <a:outerShdw blurRad="38100" dist="38100" dir="2700000" algn="tl">
                    <a:srgbClr val="000000">
                      <a:alpha val="43137"/>
                    </a:srgbClr>
                  </a:outerShdw>
                </a:effectLst>
                <a:latin typeface="Comic Sans MS" panose="030F0702030302020204" pitchFamily="66" charset="0"/>
              </a:rPr>
              <a:t> </a:t>
            </a:r>
            <a:r>
              <a:rPr lang="es-ES" sz="1600" b="1" dirty="0">
                <a:solidFill>
                  <a:schemeClr val="bg1"/>
                </a:solidFill>
                <a:effectLst>
                  <a:outerShdw blurRad="38100" dist="38100" dir="2700000" algn="tl">
                    <a:srgbClr val="000000">
                      <a:alpha val="43137"/>
                    </a:srgbClr>
                  </a:outerShdw>
                </a:effectLst>
                <a:latin typeface="Comic Sans MS" panose="030F0702030302020204" pitchFamily="66" charset="0"/>
              </a:rPr>
              <a:t>(</a:t>
            </a:r>
            <a:endParaRPr lang="es-ES" sz="2000"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142875" y="698536"/>
            <a:ext cx="6157912" cy="707886"/>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rtl="1"/>
            <a:r>
              <a:rPr lang="en-US" sz="2000" b="1" dirty="0">
                <a:effectLst>
                  <a:outerShdw blurRad="38100" dist="38100" dir="2700000" algn="tl">
                    <a:srgbClr val="000000">
                      <a:alpha val="43137"/>
                    </a:srgbClr>
                  </a:outerShdw>
                </a:effectLst>
                <a:latin typeface="Comic Sans MS" panose="030F0702030302020204" pitchFamily="66" charset="0"/>
              </a:rPr>
              <a:t>“</a:t>
            </a:r>
            <a:r>
              <a:rPr lang="ar-SA" sz="2000" b="1" dirty="0">
                <a:effectLst>
                  <a:outerShdw blurRad="38100" dist="38100" dir="2700000" algn="tl">
                    <a:srgbClr val="000000">
                      <a:alpha val="43137"/>
                    </a:srgbClr>
                  </a:outerShdw>
                </a:effectLst>
                <a:latin typeface="Comic Sans MS" panose="030F0702030302020204" pitchFamily="66" charset="0"/>
              </a:rPr>
              <a:t>فَقَالَ: «اسْمَعَا كَلامِي: إِنْ كَانَ بَيْنَكُمْ نَبِيٌّ لِلرَّبِّ فَإِنِّي أَسْتَعْلِنُ لَهُ بِالرُّؤْيَا، وَأُكَلِّمُهُ بِالْحُلْمِ</a:t>
            </a:r>
            <a:r>
              <a:rPr lang="en-US" sz="2000" b="1" dirty="0">
                <a:effectLst>
                  <a:outerShdw blurRad="38100" dist="38100" dir="2700000" algn="tl">
                    <a:srgbClr val="000000">
                      <a:alpha val="43137"/>
                    </a:srgbClr>
                  </a:outerShdw>
                </a:effectLst>
                <a:latin typeface="Comic Sans MS" panose="030F0702030302020204" pitchFamily="66" charset="0"/>
              </a:rPr>
              <a:t>” </a:t>
            </a:r>
            <a:r>
              <a:rPr lang="ar-SA" sz="1600" b="1" dirty="0">
                <a:effectLst>
                  <a:outerShdw blurRad="38100" dist="38100" dir="2700000" algn="tl">
                    <a:srgbClr val="000000">
                      <a:alpha val="43137"/>
                    </a:srgbClr>
                  </a:outerShdw>
                </a:effectLst>
                <a:latin typeface="Comic Sans MS" panose="030F0702030302020204" pitchFamily="66" charset="0"/>
              </a:rPr>
              <a:t>(العدد </a:t>
            </a:r>
            <a:r>
              <a:rPr lang="fr-FR" sz="1600" b="1" dirty="0">
                <a:effectLst>
                  <a:outerShdw blurRad="38100" dist="38100" dir="2700000" algn="tl">
                    <a:srgbClr val="000000">
                      <a:alpha val="43137"/>
                    </a:srgbClr>
                  </a:outerShdw>
                </a:effectLst>
                <a:latin typeface="Comic Sans MS" panose="030F0702030302020204" pitchFamily="66" charset="0"/>
              </a:rPr>
              <a:t>(6:12</a:t>
            </a:r>
            <a:endParaRPr lang="en-US" sz="2000"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78339"/>
            <a:ext cx="7421469" cy="1200329"/>
          </a:xfrm>
          <a:prstGeom prst="rect">
            <a:avLst/>
          </a:prstGeom>
          <a:noFill/>
        </p:spPr>
        <p:txBody>
          <a:bodyPr wrap="square" rtlCol="0">
            <a:spAutoFit/>
          </a:bodyPr>
          <a:lstStyle/>
          <a:p>
            <a:pPr algn="r" rtl="1">
              <a:spcBef>
                <a:spcPts val="600"/>
              </a:spcBef>
            </a:pPr>
            <a:r>
              <a:rPr lang="ar-SA" sz="2400" b="1" dirty="0"/>
              <a:t>يقول بولس إن الذين ينكرون وجود الله «بِلَا عُذْرٍ»، لأن الطبيعة تكشف عن «صِفَاتِهِ غَيْرِ الْمَنْظُورَةِ تُرَى وَاضِحَةً [...] وَقُدْرَتِهِ السَّرْمَدِيَّةِ وَلَاهُوتِهِ» (رومية 1: 20؛ مزمور 19: 1).</a:t>
            </a:r>
            <a:endParaRPr lang="en-US" sz="2400" b="1" dirty="0"/>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1" y="5059613"/>
            <a:ext cx="2609850" cy="1460273"/>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2762250" y="5206382"/>
            <a:ext cx="4883485" cy="1569660"/>
          </a:xfrm>
          <a:prstGeom prst="rect">
            <a:avLst/>
          </a:prstGeom>
          <a:noFill/>
        </p:spPr>
        <p:txBody>
          <a:bodyPr wrap="square">
            <a:spAutoFit/>
          </a:bodyPr>
          <a:lstStyle/>
          <a:p>
            <a:pPr algn="r" rtl="1">
              <a:spcBef>
                <a:spcPts val="600"/>
              </a:spcBef>
            </a:pPr>
            <a:r>
              <a:rPr lang="ar-SA" sz="2400" b="1" dirty="0"/>
              <a:t>ولهذا السبب، استخدم الله وسائل أكثر مباشرة ليُعرِّف البشر بنفسه، وهي الإعلان الخاص من خلال الأنبياء ويسوع المسيح، كما هو مُدوَّن في الكتاب المقدس، كلمة الله (عبرانيين 1: 1-2).</a:t>
            </a:r>
            <a:endParaRPr lang="en-US" sz="2400" b="1" dirty="0"/>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300628"/>
            <a:ext cx="7553324" cy="830997"/>
          </a:xfrm>
          <a:prstGeom prst="rect">
            <a:avLst/>
          </a:prstGeom>
          <a:noFill/>
        </p:spPr>
        <p:txBody>
          <a:bodyPr wrap="square">
            <a:spAutoFit/>
          </a:bodyPr>
          <a:lstStyle/>
          <a:p>
            <a:pPr algn="r" rtl="1"/>
            <a:r>
              <a:rPr lang="ar-SA" sz="2400" b="1" dirty="0"/>
              <a:t>لكن الطبيعة، منذ سقوط آدم وحواء، أصبحت تعكس أيضًا عواقب الخطية، مثل الافتراس والزلازل وغيرها.</a:t>
            </a:r>
            <a:endParaRPr lang="en-US" sz="2400" b="1" dirty="0"/>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730615"/>
            <a:ext cx="7421470" cy="1569660"/>
          </a:xfrm>
          <a:prstGeom prst="rect">
            <a:avLst/>
          </a:prstGeom>
          <a:noFill/>
        </p:spPr>
        <p:txBody>
          <a:bodyPr wrap="square">
            <a:spAutoFit/>
          </a:bodyPr>
          <a:lstStyle/>
          <a:p>
            <a:pPr lvl="0" algn="r" rtl="1">
              <a:spcBef>
                <a:spcPts val="600"/>
              </a:spcBef>
              <a:defRPr/>
            </a:pPr>
            <a:r>
              <a:rPr lang="ar-SA" sz="2400" b="1" dirty="0"/>
              <a:t>يمكننا أن نرى كيف استبق الله دخول الخطية إلى العالم من خلال القدرة على التجدد التي أودعها في الكائنات الحية. فعندما نتعرض لجرح، تبدأ آليات معينة في العمل لإغلاق الجرح وتجديد الأنسجة. وكانت هذه الآليات موجودة بالفعل قبل حدوث الإصابة!</a:t>
            </a:r>
            <a:endParaRPr lang="en-US" sz="2400" b="1" dirty="0">
              <a:solidFill>
                <a:prstClr val="black"/>
              </a:solidFill>
            </a:endParaRP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2"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righ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2"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righ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righ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ADB696C2-2EF8-11E3-11E9-E26C6A02AA65}"/>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34B79AF9-0D6D-6395-06FA-C6AB6C6C0AA3}"/>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87133A0-C557-3693-485B-A4357FCF320D}"/>
              </a:ext>
            </a:extLst>
          </p:cNvPr>
          <p:cNvSpPr txBox="1"/>
          <p:nvPr/>
        </p:nvSpPr>
        <p:spPr>
          <a:xfrm>
            <a:off x="0" y="33038"/>
            <a:ext cx="8778242" cy="646331"/>
          </a:xfrm>
          <a:prstGeom prst="rect">
            <a:avLst/>
          </a:prstGeom>
          <a:noFill/>
        </p:spPr>
        <p:txBody>
          <a:bodyPr wrap="square">
            <a:spAutoFit/>
          </a:bodyPr>
          <a:lstStyle>
            <a:defPPr>
              <a:defRPr lang="es-ES"/>
            </a:defPPr>
            <a:lvl1pPr algn="ctr">
              <a:defRPr sz="4400" b="1">
                <a:ln w="19050">
                  <a:solidFill>
                    <a:srgbClr val="996600"/>
                  </a:solidFill>
                  <a:prstDash val="solid"/>
                </a:ln>
                <a:solidFill>
                  <a:schemeClr val="bg1"/>
                </a:solidFill>
                <a:effectLst>
                  <a:outerShdw dist="38100" dir="2700000" algn="bl" rotWithShape="0">
                    <a:srgbClr val="7E5400"/>
                  </a:outerShdw>
                </a:effectLst>
              </a:defRPr>
            </a:lvl1pPr>
          </a:lstStyle>
          <a:p>
            <a:r>
              <a:rPr lang="ar-SA" dirty="0"/>
              <a:t>عملية الوحي والإلهام</a:t>
            </a:r>
            <a:endParaRPr lang="es-ES" dirty="0"/>
          </a:p>
        </p:txBody>
      </p:sp>
      <p:sp>
        <p:nvSpPr>
          <p:cNvPr id="5" name="CuadroTexto 4">
            <a:extLst>
              <a:ext uri="{FF2B5EF4-FFF2-40B4-BE49-F238E27FC236}">
                <a16:creationId xmlns:a16="http://schemas.microsoft.com/office/drawing/2014/main" id="{68D19B49-3A1A-A48C-9474-7260F2BBE51F}"/>
              </a:ext>
            </a:extLst>
          </p:cNvPr>
          <p:cNvSpPr txBox="1"/>
          <p:nvPr/>
        </p:nvSpPr>
        <p:spPr>
          <a:xfrm>
            <a:off x="207544" y="769202"/>
            <a:ext cx="8363154" cy="584775"/>
          </a:xfrm>
          <a:prstGeom prst="rect">
            <a:avLst/>
          </a:prstGeom>
          <a:noFill/>
        </p:spPr>
        <p:txBody>
          <a:bodyPr wrap="square">
            <a:spAutoFit/>
            <a:scene3d>
              <a:camera prst="orthographicFront"/>
              <a:lightRig rig="threePt" dir="t"/>
            </a:scene3d>
            <a:sp3d extrusionH="57150">
              <a:bevelT w="38100" h="38100"/>
            </a:sp3d>
          </a:bodyPr>
          <a:lstStyle/>
          <a:p>
            <a:pPr algn="ctr" rtl="1"/>
            <a:r>
              <a:rPr lang="ar-SA" b="1" dirty="0">
                <a:solidFill>
                  <a:schemeClr val="accent3">
                    <a:lumMod val="75000"/>
                  </a:schemeClr>
                </a:solidFill>
                <a:latin typeface="Comic Sans MS" panose="030F0702030302020204" pitchFamily="66" charset="0"/>
              </a:rPr>
              <a:t>إِنَّ الْكِتَابَ بِكُلِّ مَا فِيهِ، قَدْ أَوْحَى بِهِ اللهُ؛ وَهُوَ مُفِيدٌ لِلتَّعْلِيمِ وَالتَّوْبِيخِ وَالتَّقْوِيمِ وَتَهْذِيبِ الإِنْسَانِ فِي الْبِرِّ،</a:t>
            </a:r>
            <a:r>
              <a:rPr lang="en-US" b="1" dirty="0">
                <a:solidFill>
                  <a:schemeClr val="accent3">
                    <a:lumMod val="75000"/>
                  </a:schemeClr>
                </a:solidFill>
                <a:latin typeface="Comic Sans MS" panose="030F0702030302020204" pitchFamily="66" charset="0"/>
              </a:rPr>
              <a:t>”</a:t>
            </a:r>
          </a:p>
          <a:p>
            <a:pPr algn="ctr" rtl="1"/>
            <a:r>
              <a:rPr lang="en-US" sz="1400" b="1" dirty="0">
                <a:solidFill>
                  <a:schemeClr val="accent3">
                    <a:lumMod val="75000"/>
                  </a:schemeClr>
                </a:solidFill>
                <a:latin typeface="Comic Sans MS" panose="030F0702030302020204" pitchFamily="66" charset="0"/>
              </a:rPr>
              <a:t>2</a:t>
            </a:r>
            <a:r>
              <a:rPr lang="ar-SA" sz="1400" b="1" dirty="0">
                <a:solidFill>
                  <a:schemeClr val="accent3">
                    <a:lumMod val="75000"/>
                  </a:schemeClr>
                </a:solidFill>
                <a:latin typeface="Comic Sans MS" panose="030F0702030302020204" pitchFamily="66" charset="0"/>
              </a:rPr>
              <a:t>تيموثاوس </a:t>
            </a:r>
            <a:r>
              <a:rPr lang="fr-FR" sz="1400" b="1" dirty="0">
                <a:solidFill>
                  <a:schemeClr val="accent3">
                    <a:lumMod val="75000"/>
                  </a:schemeClr>
                </a:solidFill>
                <a:latin typeface="Comic Sans MS" panose="030F0702030302020204" pitchFamily="66" charset="0"/>
              </a:rPr>
              <a:t>(16:3</a:t>
            </a:r>
            <a:r>
              <a:rPr lang="en-US" sz="1400" b="1" dirty="0">
                <a:solidFill>
                  <a:schemeClr val="accent3">
                    <a:lumMod val="75000"/>
                  </a:schemeClr>
                </a:solidFill>
                <a:latin typeface="Comic Sans MS" panose="030F0702030302020204" pitchFamily="66" charset="0"/>
              </a:rPr>
              <a:t>)</a:t>
            </a:r>
            <a:endParaRPr lang="en-US"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9EBC0ABD-8D03-5764-EC66-29806914C21B}"/>
              </a:ext>
            </a:extLst>
          </p:cNvPr>
          <p:cNvSpPr txBox="1"/>
          <p:nvPr/>
        </p:nvSpPr>
        <p:spPr>
          <a:xfrm>
            <a:off x="378994" y="1517332"/>
            <a:ext cx="8020254" cy="830997"/>
          </a:xfrm>
          <a:prstGeom prst="rect">
            <a:avLst/>
          </a:prstGeom>
          <a:noFill/>
        </p:spPr>
        <p:txBody>
          <a:bodyPr wrap="square" rtlCol="0">
            <a:spAutoFit/>
          </a:bodyPr>
          <a:lstStyle/>
          <a:p>
            <a:pPr algn="r" rtl="1">
              <a:spcBef>
                <a:spcPts val="600"/>
              </a:spcBef>
            </a:pPr>
            <a:r>
              <a:rPr lang="ar-SA" sz="2400" b="1" dirty="0"/>
              <a:t>لِقُرُونٍ عديدة، نُقِلَت أعمال الله ورسائله شفهيًّا، إلى أن أوحى الله إلى موسى أن يُدوِّن هذه الأعمال والأقوال كتابةً.</a:t>
            </a:r>
            <a:endParaRPr lang="en-US" sz="2400" b="1" dirty="0"/>
          </a:p>
        </p:txBody>
      </p:sp>
      <p:pic>
        <p:nvPicPr>
          <p:cNvPr id="4" name="Imagen 3">
            <a:extLst>
              <a:ext uri="{FF2B5EF4-FFF2-40B4-BE49-F238E27FC236}">
                <a16:creationId xmlns:a16="http://schemas.microsoft.com/office/drawing/2014/main" id="{23809F6A-AD2B-D696-C591-6E949BE4D8DF}"/>
              </a:ext>
            </a:extLst>
          </p:cNvPr>
          <p:cNvPicPr>
            <a:picLocks noChangeAspect="1"/>
          </p:cNvPicPr>
          <p:nvPr/>
        </p:nvPicPr>
        <p:blipFill rotWithShape="1">
          <a:blip r:embed="rId6">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A7C563F2-E5EF-8747-6DD6-F1EA4A8BE4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CB33049-2AE1-B5E1-3A0A-3F06F95F6FDA}"/>
              </a:ext>
            </a:extLst>
          </p:cNvPr>
          <p:cNvSpPr txBox="1"/>
          <p:nvPr/>
        </p:nvSpPr>
        <p:spPr>
          <a:xfrm>
            <a:off x="3460943" y="2466121"/>
            <a:ext cx="8645332" cy="1200329"/>
          </a:xfrm>
          <a:prstGeom prst="rect">
            <a:avLst/>
          </a:prstGeom>
          <a:noFill/>
        </p:spPr>
        <p:txBody>
          <a:bodyPr wrap="square">
            <a:spAutoFit/>
          </a:bodyPr>
          <a:lstStyle/>
          <a:p>
            <a:pPr algn="r" rtl="1">
              <a:spcBef>
                <a:spcPts val="600"/>
              </a:spcBef>
            </a:pPr>
            <a:r>
              <a:rPr lang="ar-SA" sz="2400" b="1" dirty="0"/>
              <a:t>منذ ذلك الحين، كُتبت الرسائل التي أراد الله الحفاظ عليها على أيدي أشخاص «موحى إليهم»، أي أشخاص أرشدهم الروح القدس (2 بطرس </a:t>
            </a:r>
            <a:r>
              <a:rPr lang="fr-FR" sz="2400" b="1" dirty="0"/>
              <a:t>21:1</a:t>
            </a:r>
            <a:r>
              <a:rPr lang="ar-SA" sz="2400" b="1" dirty="0"/>
              <a:t>). وهذا ما يجعل الكتاب المقدّس كتابًا فريدًا، إذ يحتوي على الإعلان الإلهي الكامل.</a:t>
            </a:r>
            <a:endParaRPr lang="en-US" sz="2400" b="1" dirty="0"/>
          </a:p>
        </p:txBody>
      </p:sp>
      <p:sp>
        <p:nvSpPr>
          <p:cNvPr id="8" name="CuadroTexto 7">
            <a:extLst>
              <a:ext uri="{FF2B5EF4-FFF2-40B4-BE49-F238E27FC236}">
                <a16:creationId xmlns:a16="http://schemas.microsoft.com/office/drawing/2014/main" id="{513D2EB1-69C9-6D0D-4BA6-521C932817B0}"/>
              </a:ext>
            </a:extLst>
          </p:cNvPr>
          <p:cNvSpPr txBox="1"/>
          <p:nvPr/>
        </p:nvSpPr>
        <p:spPr>
          <a:xfrm>
            <a:off x="4319957" y="3727078"/>
            <a:ext cx="6272212" cy="461665"/>
          </a:xfrm>
          <a:prstGeom prst="rect">
            <a:avLst/>
          </a:prstGeom>
          <a:noFill/>
        </p:spPr>
        <p:txBody>
          <a:bodyPr wrap="square">
            <a:spAutoFit/>
          </a:bodyPr>
          <a:lstStyle/>
          <a:p>
            <a:pPr lvl="0" algn="ctr" rtl="1">
              <a:spcBef>
                <a:spcPts val="600"/>
              </a:spcBef>
              <a:defRPr/>
            </a:pPr>
            <a:r>
              <a:rPr lang="ar-SA" sz="2400" b="1" dirty="0"/>
              <a:t>كيف كانت عملية الوحي هذه؟</a:t>
            </a:r>
            <a:endParaRPr lang="en-US" sz="2400" b="1" dirty="0">
              <a:solidFill>
                <a:prstClr val="black"/>
              </a:solidFill>
            </a:endParaRPr>
          </a:p>
        </p:txBody>
      </p:sp>
      <p:graphicFrame>
        <p:nvGraphicFramePr>
          <p:cNvPr id="7" name="Diagrama 6">
            <a:extLst>
              <a:ext uri="{FF2B5EF4-FFF2-40B4-BE49-F238E27FC236}">
                <a16:creationId xmlns:a16="http://schemas.microsoft.com/office/drawing/2014/main" id="{1824706C-D78F-914B-11CF-60F01B9F594A}"/>
              </a:ext>
            </a:extLst>
          </p:cNvPr>
          <p:cNvGraphicFramePr/>
          <p:nvPr>
            <p:extLst>
              <p:ext uri="{D42A27DB-BD31-4B8C-83A1-F6EECF244321}">
                <p14:modId xmlns:p14="http://schemas.microsoft.com/office/powerpoint/2010/main" val="1385790548"/>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20394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2"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righ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righ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7">
                                            <p:graphicEl>
                                              <a:dgm id="{400581A4-517B-4315-8713-B1C9E8183274}"/>
                                            </p:graphicEl>
                                          </p:spTgt>
                                        </p:tgtEl>
                                        <p:attrNameLst>
                                          <p:attrName>style.visibility</p:attrName>
                                        </p:attrNameLst>
                                      </p:cBhvr>
                                      <p:to>
                                        <p:strVal val="visible"/>
                                      </p:to>
                                    </p:set>
                                    <p:anim calcmode="lin" valueType="num">
                                      <p:cBhvr>
                                        <p:cTn id="51" dur="500" fill="hold"/>
                                        <p:tgtEl>
                                          <p:spTgt spid="7">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7">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7">
                                            <p:graphicEl>
                                              <a:dgm id="{400581A4-517B-4315-8713-B1C9E8183274}"/>
                                            </p:graphicEl>
                                          </p:spTgt>
                                        </p:tgtEl>
                                      </p:cBhvr>
                                    </p:animEffect>
                                    <p:anim calcmode="lin" valueType="num">
                                      <p:cBhvr>
                                        <p:cTn id="54" dur="500" fill="hold"/>
                                        <p:tgtEl>
                                          <p:spTgt spid="7">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7">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7">
                                            <p:graphicEl>
                                              <a:dgm id="{160A0204-07CE-4583-8004-34B47247DCCD}"/>
                                            </p:graphicEl>
                                          </p:spTgt>
                                        </p:tgtEl>
                                        <p:attrNameLst>
                                          <p:attrName>style.visibility</p:attrName>
                                        </p:attrNameLst>
                                      </p:cBhvr>
                                      <p:to>
                                        <p:strVal val="visible"/>
                                      </p:to>
                                    </p:set>
                                    <p:anim calcmode="lin" valueType="num">
                                      <p:cBhvr>
                                        <p:cTn id="58" dur="500" fill="hold"/>
                                        <p:tgtEl>
                                          <p:spTgt spid="7">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7">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7">
                                            <p:graphicEl>
                                              <a:dgm id="{160A0204-07CE-4583-8004-34B47247DCCD}"/>
                                            </p:graphicEl>
                                          </p:spTgt>
                                        </p:tgtEl>
                                      </p:cBhvr>
                                    </p:animEffect>
                                    <p:anim calcmode="lin" valueType="num">
                                      <p:cBhvr>
                                        <p:cTn id="61" dur="500" fill="hold"/>
                                        <p:tgtEl>
                                          <p:spTgt spid="7">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7">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7">
                                            <p:graphicEl>
                                              <a:dgm id="{E6494713-7FB9-468E-BCA7-BB27C9A1C2AD}"/>
                                            </p:graphicEl>
                                          </p:spTgt>
                                        </p:tgtEl>
                                        <p:attrNameLst>
                                          <p:attrName>style.visibility</p:attrName>
                                        </p:attrNameLst>
                                      </p:cBhvr>
                                      <p:to>
                                        <p:strVal val="visible"/>
                                      </p:to>
                                    </p:set>
                                    <p:anim calcmode="lin" valueType="num">
                                      <p:cBhvr>
                                        <p:cTn id="67" dur="500" fill="hold"/>
                                        <p:tgtEl>
                                          <p:spTgt spid="7">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7">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7">
                                            <p:graphicEl>
                                              <a:dgm id="{E6494713-7FB9-468E-BCA7-BB27C9A1C2AD}"/>
                                            </p:graphicEl>
                                          </p:spTgt>
                                        </p:tgtEl>
                                      </p:cBhvr>
                                    </p:animEffect>
                                    <p:anim calcmode="lin" valueType="num">
                                      <p:cBhvr>
                                        <p:cTn id="70" dur="500" fill="hold"/>
                                        <p:tgtEl>
                                          <p:spTgt spid="7">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7">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7">
                                            <p:graphicEl>
                                              <a:dgm id="{B5125F67-2FF5-4E6B-837F-0719CECC5376}"/>
                                            </p:graphicEl>
                                          </p:spTgt>
                                        </p:tgtEl>
                                        <p:attrNameLst>
                                          <p:attrName>style.visibility</p:attrName>
                                        </p:attrNameLst>
                                      </p:cBhvr>
                                      <p:to>
                                        <p:strVal val="visible"/>
                                      </p:to>
                                    </p:set>
                                    <p:anim calcmode="lin" valueType="num">
                                      <p:cBhvr>
                                        <p:cTn id="74" dur="500" fill="hold"/>
                                        <p:tgtEl>
                                          <p:spTgt spid="7">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7">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7">
                                            <p:graphicEl>
                                              <a:dgm id="{B5125F67-2FF5-4E6B-837F-0719CECC5376}"/>
                                            </p:graphicEl>
                                          </p:spTgt>
                                        </p:tgtEl>
                                      </p:cBhvr>
                                    </p:animEffect>
                                    <p:anim calcmode="lin" valueType="num">
                                      <p:cBhvr>
                                        <p:cTn id="77" dur="500" fill="hold"/>
                                        <p:tgtEl>
                                          <p:spTgt spid="7">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7">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7">
                                            <p:graphicEl>
                                              <a:dgm id="{474FA20F-5BDB-4A44-B079-1E20480E307A}"/>
                                            </p:graphicEl>
                                          </p:spTgt>
                                        </p:tgtEl>
                                        <p:attrNameLst>
                                          <p:attrName>style.visibility</p:attrName>
                                        </p:attrNameLst>
                                      </p:cBhvr>
                                      <p:to>
                                        <p:strVal val="visible"/>
                                      </p:to>
                                    </p:set>
                                    <p:anim calcmode="lin" valueType="num">
                                      <p:cBhvr>
                                        <p:cTn id="83" dur="500" fill="hold"/>
                                        <p:tgtEl>
                                          <p:spTgt spid="7">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7">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7">
                                            <p:graphicEl>
                                              <a:dgm id="{474FA20F-5BDB-4A44-B079-1E20480E307A}"/>
                                            </p:graphicEl>
                                          </p:spTgt>
                                        </p:tgtEl>
                                      </p:cBhvr>
                                    </p:animEffect>
                                    <p:anim calcmode="lin" valueType="num">
                                      <p:cBhvr>
                                        <p:cTn id="86" dur="500" fill="hold"/>
                                        <p:tgtEl>
                                          <p:spTgt spid="7">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7">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7">
                                            <p:graphicEl>
                                              <a:dgm id="{E717B32E-4AA5-4B76-B68C-CB7E98494EA6}"/>
                                            </p:graphicEl>
                                          </p:spTgt>
                                        </p:tgtEl>
                                        <p:attrNameLst>
                                          <p:attrName>style.visibility</p:attrName>
                                        </p:attrNameLst>
                                      </p:cBhvr>
                                      <p:to>
                                        <p:strVal val="visible"/>
                                      </p:to>
                                    </p:set>
                                    <p:anim calcmode="lin" valueType="num">
                                      <p:cBhvr>
                                        <p:cTn id="90" dur="500" fill="hold"/>
                                        <p:tgtEl>
                                          <p:spTgt spid="7">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7">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7">
                                            <p:graphicEl>
                                              <a:dgm id="{E717B32E-4AA5-4B76-B68C-CB7E98494EA6}"/>
                                            </p:graphicEl>
                                          </p:spTgt>
                                        </p:tgtEl>
                                      </p:cBhvr>
                                    </p:animEffect>
                                    <p:anim calcmode="lin" valueType="num">
                                      <p:cBhvr>
                                        <p:cTn id="93" dur="500" fill="hold"/>
                                        <p:tgtEl>
                                          <p:spTgt spid="7">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7">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7">
                                            <p:graphicEl>
                                              <a:dgm id="{05B92ADA-3F37-402E-BE26-A5EB9D54423F}"/>
                                            </p:graphicEl>
                                          </p:spTgt>
                                        </p:tgtEl>
                                        <p:attrNameLst>
                                          <p:attrName>style.visibility</p:attrName>
                                        </p:attrNameLst>
                                      </p:cBhvr>
                                      <p:to>
                                        <p:strVal val="visible"/>
                                      </p:to>
                                    </p:set>
                                    <p:anim calcmode="lin" valueType="num">
                                      <p:cBhvr>
                                        <p:cTn id="99" dur="500" fill="hold"/>
                                        <p:tgtEl>
                                          <p:spTgt spid="7">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7">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7">
                                            <p:graphicEl>
                                              <a:dgm id="{05B92ADA-3F37-402E-BE26-A5EB9D54423F}"/>
                                            </p:graphicEl>
                                          </p:spTgt>
                                        </p:tgtEl>
                                      </p:cBhvr>
                                    </p:animEffect>
                                    <p:anim calcmode="lin" valueType="num">
                                      <p:cBhvr>
                                        <p:cTn id="102" dur="500" fill="hold"/>
                                        <p:tgtEl>
                                          <p:spTgt spid="7">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7">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7">
                                            <p:graphicEl>
                                              <a:dgm id="{43B13F91-9820-4AC2-B34E-F72F8053FB9E}"/>
                                            </p:graphicEl>
                                          </p:spTgt>
                                        </p:tgtEl>
                                        <p:attrNameLst>
                                          <p:attrName>style.visibility</p:attrName>
                                        </p:attrNameLst>
                                      </p:cBhvr>
                                      <p:to>
                                        <p:strVal val="visible"/>
                                      </p:to>
                                    </p:set>
                                    <p:anim calcmode="lin" valueType="num">
                                      <p:cBhvr>
                                        <p:cTn id="106" dur="500" fill="hold"/>
                                        <p:tgtEl>
                                          <p:spTgt spid="7">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7">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7">
                                            <p:graphicEl>
                                              <a:dgm id="{43B13F91-9820-4AC2-B34E-F72F8053FB9E}"/>
                                            </p:graphicEl>
                                          </p:spTgt>
                                        </p:tgtEl>
                                      </p:cBhvr>
                                    </p:animEffect>
                                    <p:anim calcmode="lin" valueType="num">
                                      <p:cBhvr>
                                        <p:cTn id="109" dur="500" fill="hold"/>
                                        <p:tgtEl>
                                          <p:spTgt spid="7">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7">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8" grpId="0"/>
      <p:bldGraphic spid="7"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6" y="4490831"/>
            <a:ext cx="6049930" cy="923330"/>
          </a:xfrm>
          <a:prstGeom prst="rect">
            <a:avLst/>
          </a:prstGeom>
          <a:noFill/>
        </p:spPr>
        <p:txBody>
          <a:bodyPr wrap="square">
            <a:spAutoFit/>
          </a:bodyPr>
          <a:lstStyle/>
          <a:p>
            <a:pPr algn="ctr" rtl="1"/>
            <a:r>
              <a:rPr lang="ar-SA"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أنواع التواصل النبوي</a:t>
            </a:r>
            <a:endPar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27125" y="-54069"/>
            <a:ext cx="12192000" cy="646331"/>
          </a:xfrm>
          <a:prstGeom prst="rect">
            <a:avLst/>
          </a:prstGeom>
          <a:noFill/>
        </p:spPr>
        <p:txBody>
          <a:bodyPr wrap="square">
            <a:spAutoFit/>
          </a:bodyPr>
          <a:lstStyle>
            <a:defPPr>
              <a:defRPr lang="es-ES"/>
            </a:defPPr>
            <a:lvl1pPr algn="ctr">
              <a:defRPr sz="4400" b="1" spc="600">
                <a:ln w="6600">
                  <a:solidFill>
                    <a:schemeClr val="accent3"/>
                  </a:solidFill>
                  <a:prstDash val="solid"/>
                </a:ln>
                <a:solidFill>
                  <a:srgbClr val="FFFFFF"/>
                </a:solidFill>
                <a:effectLst>
                  <a:outerShdw dist="38100" dir="2700000" algn="tl" rotWithShape="0">
                    <a:schemeClr val="accent3">
                      <a:lumMod val="60000"/>
                      <a:lumOff val="40000"/>
                    </a:schemeClr>
                  </a:outerShdw>
                </a:effectLst>
              </a:defRPr>
            </a:lvl1pPr>
          </a:lstStyle>
          <a:p>
            <a:r>
              <a:rPr lang="ar-SA" dirty="0"/>
              <a:t>الرسائل الشفهيّة</a:t>
            </a:r>
            <a:endParaRPr lang="es-ES" dirty="0"/>
          </a:p>
        </p:txBody>
      </p:sp>
      <p:sp>
        <p:nvSpPr>
          <p:cNvPr id="5" name="CuadroTexto 4">
            <a:extLst>
              <a:ext uri="{FF2B5EF4-FFF2-40B4-BE49-F238E27FC236}">
                <a16:creationId xmlns:a16="http://schemas.microsoft.com/office/drawing/2014/main" id="{3D3C99DF-B6ED-215C-A7A1-7017BCDF9CFD}"/>
              </a:ext>
            </a:extLst>
          </p:cNvPr>
          <p:cNvSpPr txBox="1"/>
          <p:nvPr/>
        </p:nvSpPr>
        <p:spPr>
          <a:xfrm>
            <a:off x="54251" y="538192"/>
            <a:ext cx="12192000" cy="954107"/>
          </a:xfrm>
          <a:prstGeom prst="rect">
            <a:avLst/>
          </a:prstGeom>
          <a:noFill/>
        </p:spPr>
        <p:txBody>
          <a:bodyPr wrap="square">
            <a:spAutoFit/>
          </a:bodyPr>
          <a:lstStyle/>
          <a:p>
            <a:pPr algn="ctr" rtl="1"/>
            <a:r>
              <a:rPr lang="en-US" sz="2000"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ar-SA" sz="2000" b="1" dirty="0">
                <a:solidFill>
                  <a:srgbClr val="FFFF99"/>
                </a:solidFill>
                <a:effectLst>
                  <a:outerShdw blurRad="38100" dist="38100" dir="2700000" algn="tl">
                    <a:srgbClr val="000000">
                      <a:alpha val="43137"/>
                    </a:srgbClr>
                  </a:outerShdw>
                </a:effectLst>
                <a:latin typeface="Comic Sans MS" panose="030F0702030302020204" pitchFamily="66" charset="0"/>
              </a:rPr>
              <a:t>وَأَوْقَفَ حَزَقِيَّا الْمَلِكُ اللّاوِيِّينَ فِي هَيْكَلِ الرَّبِّ بِالصُّنُوجِ وَالرَّبَابِ وَالأَعْوَادِ، بِمُقْتَضَى أَمْرِ دَاوُدَ وَجَادَ النَّبِيِّ وَنَاثَانَ النَّبِيِّ، تَلْبِيَةً لِوَصَايَا الرَّبِّ الَّتِي نَطَقَ بِها عَلَى لِسَانِ أَنْبِيَائِهِ،</a:t>
            </a:r>
            <a:r>
              <a:rPr lang="en-US" sz="2000" b="1" dirty="0">
                <a:solidFill>
                  <a:srgbClr val="FFFF99"/>
                </a:solidFill>
                <a:effectLst>
                  <a:outerShdw blurRad="38100" dist="38100" dir="2700000" algn="tl">
                    <a:srgbClr val="000000">
                      <a:alpha val="43137"/>
                    </a:srgbClr>
                  </a:outerShdw>
                </a:effectLst>
                <a:latin typeface="Comic Sans MS" panose="030F0702030302020204" pitchFamily="66" charset="0"/>
              </a:rPr>
              <a:t>.”</a:t>
            </a:r>
          </a:p>
          <a:p>
            <a:pPr algn="ctr" rtl="1"/>
            <a:r>
              <a:rPr lang="ar-SA" sz="1600" b="1" dirty="0">
                <a:solidFill>
                  <a:srgbClr val="FFFF99"/>
                </a:solidFill>
                <a:effectLst>
                  <a:outerShdw blurRad="38100" dist="38100" dir="2700000" algn="tl">
                    <a:srgbClr val="000000">
                      <a:alpha val="43137"/>
                    </a:srgbClr>
                  </a:outerShdw>
                </a:effectLst>
                <a:latin typeface="Comic Sans MS" panose="030F0702030302020204" pitchFamily="66" charset="0"/>
              </a:rPr>
              <a:t>أخبار الأيام 2 </a:t>
            </a:r>
            <a:r>
              <a:rPr lang="fr-FR" sz="1600" b="1" dirty="0">
                <a:solidFill>
                  <a:srgbClr val="FFFF99"/>
                </a:solidFill>
                <a:effectLst>
                  <a:outerShdw blurRad="38100" dist="38100" dir="2700000" algn="tl">
                    <a:srgbClr val="000000">
                      <a:alpha val="43137"/>
                    </a:srgbClr>
                  </a:outerShdw>
                </a:effectLst>
                <a:latin typeface="Comic Sans MS" panose="030F0702030302020204" pitchFamily="66" charset="0"/>
              </a:rPr>
              <a:t>(25:29)</a:t>
            </a:r>
            <a:endParaRPr lang="en-US" sz="1600"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49863"/>
            <a:ext cx="11881290" cy="830997"/>
          </a:xfrm>
          <a:prstGeom prst="rect">
            <a:avLst/>
          </a:prstGeom>
          <a:noFill/>
        </p:spPr>
        <p:txBody>
          <a:bodyPr wrap="square" rtlCol="0">
            <a:spAutoFit/>
          </a:bodyPr>
          <a:lstStyle/>
          <a:p>
            <a:pPr algn="r" rtl="1">
              <a:spcBef>
                <a:spcPts val="600"/>
              </a:spcBef>
            </a:pPr>
            <a:r>
              <a:rPr lang="ar-SA" sz="2400" b="1" dirty="0"/>
              <a:t>أمّا الأنبياء، فقد نقلوا شفهيًّا الكلمات التي أوحى بها الله إليهم، مُعلنين بوضوح: «هكذا قال الربّ» (القضاة </a:t>
            </a:r>
            <a:r>
              <a:rPr lang="fr-FR" sz="2400" b="1" dirty="0"/>
              <a:t>6:8</a:t>
            </a:r>
            <a:r>
              <a:rPr lang="ar-SA" sz="2400" b="1" dirty="0"/>
              <a:t>). ولم تُدوَّن هذه الرسائل دائمًا كتابةً، كما هو الحال مع نوح.</a:t>
            </a:r>
            <a:endParaRPr lang="en-US" sz="2400" b="1" dirty="0"/>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319379"/>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319379"/>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3684097218"/>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61665"/>
          </a:xfrm>
          <a:prstGeom prst="rect">
            <a:avLst/>
          </a:prstGeom>
          <a:noFill/>
        </p:spPr>
        <p:txBody>
          <a:bodyPr wrap="square">
            <a:spAutoFit/>
          </a:bodyPr>
          <a:lstStyle/>
          <a:p>
            <a:pPr algn="r" rtl="1"/>
            <a:r>
              <a:rPr lang="ar-SA" sz="2400" b="1" dirty="0">
                <a:solidFill>
                  <a:srgbClr val="C00000"/>
                </a:solidFill>
              </a:rPr>
              <a:t>تكلّم الله مباشرةً مع البشر في أربع مناسبات:</a:t>
            </a:r>
            <a:endParaRPr lang="en-US" sz="2400" b="1" dirty="0">
              <a:solidFill>
                <a:srgbClr val="C00000"/>
              </a:solidFill>
            </a:endParaRP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145997" y="4507617"/>
            <a:ext cx="4680131" cy="2308324"/>
          </a:xfrm>
          <a:prstGeom prst="rect">
            <a:avLst/>
          </a:prstGeom>
          <a:noFill/>
        </p:spPr>
        <p:txBody>
          <a:bodyPr wrap="square">
            <a:spAutoFit/>
          </a:bodyPr>
          <a:lstStyle/>
          <a:p>
            <a:pPr algn="r" rtl="1">
              <a:spcBef>
                <a:spcPts val="600"/>
              </a:spcBef>
            </a:pPr>
            <a:r>
              <a:rPr lang="ar-SA" sz="2400" b="1" dirty="0"/>
              <a:t>لا نعرف أقوال كثير من الأنبياء إلا من خلال كتابات أشخاص آخرين، ومع ذلك، كانت رسائلهم تتمتّع بالسلطان نفسه الذي تمتّعت به رسائل الأنبياء الذين دوّنوا رسائلهم كتابةً. ومن بين هؤلاء الأنبياء: ناثان، وإيليّا، </a:t>
            </a:r>
            <a:r>
              <a:rPr lang="ar-SA" sz="2400" b="1" dirty="0" err="1"/>
              <a:t>وأليشع</a:t>
            </a:r>
            <a:r>
              <a:rPr lang="ar-SA" sz="2400" b="1" dirty="0"/>
              <a:t>، ويوحنّا المعمدان.</a:t>
            </a:r>
            <a:endParaRPr lang="en-US" sz="2400" b="1" dirty="0"/>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2"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2"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righ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lvl="0" algn="ctr" rtl="1"/>
            <a:r>
              <a:rPr lang="ar-SA" sz="4400" b="1" spc="600" dirty="0">
                <a:ln w="22225">
                  <a:noFill/>
                  <a:prstDash val="solid"/>
                </a:ln>
                <a:solidFill>
                  <a:srgbClr val="FFFFAF"/>
                </a:solidFill>
                <a:effectLst>
                  <a:outerShdw blurRad="50800" dist="50800" dir="5400000" algn="ctr" rotWithShape="0">
                    <a:prstClr val="black"/>
                  </a:outerShdw>
                </a:effectLst>
              </a:rPr>
              <a:t>الرسائل المكتوبة</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0" y="641925"/>
            <a:ext cx="12191999" cy="369332"/>
          </a:xfrm>
          <a:prstGeom prst="rect">
            <a:avLst/>
          </a:prstGeom>
          <a:noFill/>
        </p:spPr>
        <p:txBody>
          <a:bodyPr wrap="square">
            <a:spAutoFit/>
          </a:bodyPr>
          <a:lstStyle/>
          <a:p>
            <a:pPr lvl="0" algn="ctr" rtl="1"/>
            <a:r>
              <a:rPr lang="ar-SA" b="1" dirty="0">
                <a:solidFill>
                  <a:srgbClr val="EEC3F5"/>
                </a:solidFill>
                <a:effectLst>
                  <a:outerShdw blurRad="38100" dist="38100" dir="2700000" algn="tl">
                    <a:srgbClr val="000000">
                      <a:alpha val="43137"/>
                    </a:srgbClr>
                  </a:outerShdw>
                </a:effectLst>
                <a:latin typeface="Comic Sans MS" panose="030F0702030302020204" pitchFamily="66" charset="0"/>
              </a:rPr>
              <a:t>“فَقَالَ الرَّبُّ لِمُوسَى: «دَوِّنْ هَذَا فِي الْكِتَابِ لِلتَّذْكَارِ، وَاتْلُهُ عَلَى يَشُوعَ، لأَنَّنِي سَأَمْحُو ذِكْرَ الْعَمَالِقَةِ مِنْ تَحْتِ السَّمَاءِ».’ ” (خروج 14:17أ)</a:t>
            </a: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461665"/>
          </a:xfrm>
          <a:prstGeom prst="rect">
            <a:avLst/>
          </a:prstGeom>
          <a:noFill/>
        </p:spPr>
        <p:txBody>
          <a:bodyPr wrap="square" rtlCol="0">
            <a:spAutoFit/>
          </a:bodyPr>
          <a:lstStyle/>
          <a:p>
            <a:pPr lvl="0" algn="r" rtl="1">
              <a:spcBef>
                <a:spcPts val="600"/>
              </a:spcBef>
            </a:pPr>
            <a:r>
              <a:rPr lang="ar-SA" sz="2400" b="1" dirty="0">
                <a:solidFill>
                  <a:prstClr val="black"/>
                </a:solidFill>
              </a:rPr>
              <a:t>ما بعض الأسباب التي دفعت الله إلى أن يقرّر تدوين رسالته كتابةً؟</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2878168550"/>
              </p:ext>
            </p:extLst>
          </p:nvPr>
        </p:nvGraphicFramePr>
        <p:xfrm>
          <a:off x="152398" y="1732388"/>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869690"/>
            <a:ext cx="7439025" cy="1569660"/>
          </a:xfrm>
          <a:prstGeom prst="rect">
            <a:avLst/>
          </a:prstGeom>
          <a:noFill/>
        </p:spPr>
        <p:txBody>
          <a:bodyPr wrap="square" rtlCol="0">
            <a:spAutoFit/>
          </a:bodyPr>
          <a:lstStyle/>
          <a:p>
            <a:pPr lvl="0" algn="r" rtl="1">
              <a:spcBef>
                <a:spcPts val="600"/>
              </a:spcBef>
            </a:pPr>
            <a:r>
              <a:rPr lang="ar-SA" sz="2400" b="1" dirty="0">
                <a:solidFill>
                  <a:prstClr val="black"/>
                </a:solidFill>
              </a:rPr>
              <a:t>عبّر الأنبياء في الكتاب المقدّس عن ردود أفعالهم البشرية الشخصية، وكذلك عن ردود أفعال أشخاص آخرين. ويحتوي الكتاب المقدّس على الشعر، والروايات التاريخية، والعظات المكتوبة. كما يتضمّن أحيانًا اقتباسات من مؤلّفين غير كتابيين، أو مراسيم صادرة عن ملوك وثنيين.</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200329"/>
          </a:xfrm>
          <a:prstGeom prst="rect">
            <a:avLst/>
          </a:prstGeom>
          <a:noFill/>
        </p:spPr>
        <p:txBody>
          <a:bodyPr wrap="square">
            <a:spAutoFit/>
          </a:bodyPr>
          <a:lstStyle/>
          <a:p>
            <a:pPr lvl="0" algn="r" rtl="1">
              <a:spcBef>
                <a:spcPts val="600"/>
              </a:spcBef>
              <a:defRPr/>
            </a:pPr>
            <a:r>
              <a:rPr lang="ar-SA" sz="2400" b="1" dirty="0">
                <a:solidFill>
                  <a:prstClr val="black"/>
                </a:solidFill>
              </a:rPr>
              <a:t>ومع ذلك، لا توجد درجات متفاوتة للوحي في الكتاب المقدّس. فسواء أكان يتضمّن عظات أم أحداثًا أم نبوءات، فإنّ كلّه موحى به من الله، وينقل إلينا رسائله بأمانة عبر العصور (2 تيموثاوس 3: 16-17).</a:t>
            </a:r>
          </a:p>
        </p:txBody>
      </p:sp>
    </p:spTree>
    <p:extLst>
      <p:ext uri="{BB962C8B-B14F-4D97-AF65-F5344CB8AC3E}">
        <p14:creationId xmlns:p14="http://schemas.microsoft.com/office/powerpoint/2010/main" val="120045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2"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2"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righ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2"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2"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righ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2"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2"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righ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2"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2"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righ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2"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2"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righ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2"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righ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righ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3" y="-66164"/>
            <a:ext cx="12191999" cy="64633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ar-SA" dirty="0"/>
              <a:t>التمثيل الرمزي، والرموز، والأمثال</a:t>
            </a:r>
            <a:endParaRPr lang="es-ES" dirty="0"/>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400110"/>
          </a:xfrm>
          <a:prstGeom prst="rect">
            <a:avLst/>
          </a:prstGeom>
          <a:noFill/>
        </p:spPr>
        <p:txBody>
          <a:bodyPr wrap="square">
            <a:spAutoFit/>
            <a:scene3d>
              <a:camera prst="orthographicFront"/>
              <a:lightRig rig="threePt" dir="t"/>
            </a:scene3d>
            <a:sp3d extrusionH="57150">
              <a:bevelT w="38100" h="38100"/>
            </a:sp3d>
          </a:bodyPr>
          <a:lstStyle/>
          <a:p>
            <a:pPr algn="ctr" rtl="1"/>
            <a:r>
              <a:rPr lang="en-US" sz="2000" b="1" dirty="0">
                <a:solidFill>
                  <a:schemeClr val="accent3">
                    <a:lumMod val="75000"/>
                  </a:schemeClr>
                </a:solidFill>
                <a:latin typeface="Comic Sans MS" panose="030F0702030302020204" pitchFamily="66" charset="0"/>
              </a:rPr>
              <a:t>“</a:t>
            </a:r>
            <a:r>
              <a:rPr lang="ar-SA" sz="2000" b="1" dirty="0">
                <a:solidFill>
                  <a:schemeClr val="accent3">
                    <a:lumMod val="75000"/>
                  </a:schemeClr>
                </a:solidFill>
                <a:latin typeface="Comic Sans MS" panose="030F0702030302020204" pitchFamily="66" charset="0"/>
              </a:rPr>
              <a:t>قَدْ خَاطَبْتُ الأَنْبِيَاءَ، وَأَكْثَرْتُ لَهُمُ الرُّؤَى، وَنَطَقْتُ عَلَى أَلْسِنَتِهِمْ بِأَمْثَالٍ. </a:t>
            </a:r>
            <a:r>
              <a:rPr lang="fr-FR" b="1" dirty="0">
                <a:solidFill>
                  <a:schemeClr val="accent3">
                    <a:lumMod val="75000"/>
                  </a:schemeClr>
                </a:solidFill>
                <a:latin typeface="Comic Sans MS" panose="030F0702030302020204" pitchFamily="66" charset="0"/>
              </a:rPr>
              <a:t>)</a:t>
            </a:r>
            <a:r>
              <a:rPr lang="en-US" sz="2000" b="1" dirty="0">
                <a:solidFill>
                  <a:schemeClr val="accent3">
                    <a:lumMod val="75000"/>
                  </a:schemeClr>
                </a:solidFill>
                <a:latin typeface="Comic Sans MS" panose="030F0702030302020204" pitchFamily="66" charset="0"/>
              </a:rPr>
              <a:t>” </a:t>
            </a:r>
            <a:r>
              <a:rPr lang="ar-SA" b="1" dirty="0">
                <a:solidFill>
                  <a:schemeClr val="accent3">
                    <a:lumMod val="75000"/>
                  </a:schemeClr>
                </a:solidFill>
                <a:latin typeface="Comic Sans MS" panose="030F0702030302020204" pitchFamily="66" charset="0"/>
              </a:rPr>
              <a:t>هوشع 12: 10</a:t>
            </a:r>
            <a:r>
              <a:rPr lang="en-US" b="1" dirty="0">
                <a:solidFill>
                  <a:schemeClr val="accent3">
                    <a:lumMod val="75000"/>
                  </a:schemeClr>
                </a:solidFill>
                <a:latin typeface="Comic Sans MS" panose="030F0702030302020204" pitchFamily="66" charset="0"/>
              </a:rPr>
              <a:t>(</a:t>
            </a:r>
            <a:endParaRPr lang="en-US" sz="2000"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910656"/>
            <a:ext cx="6200775" cy="1200329"/>
          </a:xfrm>
          <a:prstGeom prst="rect">
            <a:avLst/>
          </a:prstGeom>
          <a:noFill/>
        </p:spPr>
        <p:txBody>
          <a:bodyPr wrap="square" rtlCol="0">
            <a:spAutoFit/>
          </a:bodyPr>
          <a:lstStyle/>
          <a:p>
            <a:pPr algn="r" rtl="1">
              <a:spcBef>
                <a:spcPts val="600"/>
              </a:spcBef>
            </a:pPr>
            <a:r>
              <a:rPr lang="ar-SA" sz="2400" b="1" dirty="0"/>
              <a:t>بالإضافة إلى الروايات التاريخية، والأمثال الحكميّة، والقصائد، والخطابات، يحتوي الكتاب المقدّس على رسائل كثيرة نُقلت من خلال التمثيل الرمزي، والرموز، والأمثال.</a:t>
            </a:r>
            <a:endParaRPr lang="en-US" sz="2400" b="1" dirty="0"/>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ar-SA" sz="2000" b="1">
                <a:solidFill>
                  <a:schemeClr val="accent3">
                    <a:lumMod val="75000"/>
                  </a:schemeClr>
                </a:solidFill>
              </a:rPr>
              <a:t>الدراما</a:t>
            </a:r>
            <a:endParaRPr lang="es-ES" sz="2000" b="1" dirty="0">
              <a:solidFill>
                <a:schemeClr val="accent3">
                  <a:lumMod val="75000"/>
                </a:schemeClr>
              </a:solidFill>
            </a:endParaRP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193507"/>
            <a:ext cx="6211874" cy="830997"/>
          </a:xfrm>
          <a:prstGeom prst="rect">
            <a:avLst/>
          </a:prstGeom>
          <a:noFill/>
        </p:spPr>
        <p:txBody>
          <a:bodyPr wrap="square" rtlCol="0">
            <a:spAutoFit/>
            <a:scene3d>
              <a:camera prst="orthographicFront"/>
              <a:lightRig rig="threePt" dir="t"/>
            </a:scene3d>
            <a:sp3d extrusionH="57150">
              <a:bevelT w="38100" h="38100"/>
            </a:sp3d>
          </a:bodyPr>
          <a:lstStyle/>
          <a:p>
            <a:pPr algn="r" rtl="1">
              <a:spcBef>
                <a:spcPts val="600"/>
              </a:spcBef>
            </a:pPr>
            <a:r>
              <a:rPr lang="ar-SA" sz="2400" b="1" dirty="0"/>
              <a:t>حزقيال 4: 1-8: طلب الله من حزقيال أن يصنع مجسّمًا لمدينة أورشليم ليمثّل حصار المدينة وسقوطها.</a:t>
            </a:r>
            <a:endParaRPr lang="es-ES" sz="2400" b="1" dirty="0"/>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945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902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020545"/>
            <a:ext cx="5333871" cy="1200329"/>
          </a:xfrm>
          <a:prstGeom prst="rect">
            <a:avLst/>
          </a:prstGeom>
          <a:noFill/>
        </p:spPr>
        <p:txBody>
          <a:bodyPr wrap="square">
            <a:spAutoFit/>
            <a:scene3d>
              <a:camera prst="orthographicFront"/>
              <a:lightRig rig="threePt" dir="t"/>
            </a:scene3d>
            <a:sp3d extrusionH="57150">
              <a:bevelT w="38100" h="38100"/>
            </a:sp3d>
          </a:bodyPr>
          <a:lstStyle/>
          <a:p>
            <a:pPr algn="r" rtl="1">
              <a:spcBef>
                <a:spcPts val="600"/>
              </a:spcBef>
            </a:pPr>
            <a:r>
              <a:rPr lang="ar-SA" sz="2400" b="1" dirty="0"/>
              <a:t>1 ملوك 20: 37-42: طلب نبيّ من رجل آخر أن يضربه، ثم تظاهر بأنّه جريح في المعركة، لكي يوبّخ </a:t>
            </a:r>
            <a:r>
              <a:rPr lang="ar-SA" sz="2400" b="1" dirty="0" err="1"/>
              <a:t>أخآب</a:t>
            </a:r>
            <a:r>
              <a:rPr lang="ar-SA" sz="2400" b="1" dirty="0"/>
              <a:t> على خطيّته.</a:t>
            </a:r>
            <a:endParaRPr lang="es-ES" sz="2400" b="1" dirty="0"/>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107026"/>
            <a:ext cx="6208147" cy="830997"/>
          </a:xfrm>
          <a:prstGeom prst="rect">
            <a:avLst/>
          </a:prstGeom>
          <a:noFill/>
        </p:spPr>
        <p:txBody>
          <a:bodyPr wrap="square">
            <a:spAutoFit/>
            <a:scene3d>
              <a:camera prst="orthographicFront"/>
              <a:lightRig rig="threePt" dir="t"/>
            </a:scene3d>
            <a:sp3d extrusionH="57150">
              <a:bevelT w="38100" h="38100"/>
            </a:sp3d>
          </a:bodyPr>
          <a:lstStyle/>
          <a:p>
            <a:pPr lvl="0" algn="r" rtl="1">
              <a:spcBef>
                <a:spcPts val="600"/>
              </a:spcBef>
              <a:defRPr/>
            </a:pPr>
            <a:r>
              <a:rPr lang="ar-SA" sz="2400" b="1" dirty="0"/>
              <a:t>هوشع 1: 2-9: أمر الله هوشع أن يتزوّج امرأة زانية، ليمثّل بذلك عدم أمانة شعب إسرائيل لله.</a:t>
            </a:r>
            <a:endParaRPr kumimoji="0" lang="es-ES" sz="2400" b="1" i="0" u="none" strike="noStrike" kern="1200" cap="none" spc="0" normalizeH="0" baseline="0" noProof="0" dirty="0">
              <a:ln>
                <a:noFill/>
              </a:ln>
              <a:solidFill>
                <a:prstClr val="black"/>
              </a:solidFill>
              <a:effectLst/>
              <a:uLnTx/>
              <a:uFillTx/>
              <a:latin typeface="Aptos" panose="02110004020202020204"/>
            </a:endParaRP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303396"/>
            <a:ext cx="5322777" cy="1569660"/>
          </a:xfrm>
          <a:prstGeom prst="rect">
            <a:avLst/>
          </a:prstGeom>
          <a:noFill/>
        </p:spPr>
        <p:txBody>
          <a:bodyPr wrap="square">
            <a:spAutoFit/>
            <a:scene3d>
              <a:camera prst="orthographicFront"/>
              <a:lightRig rig="threePt" dir="t"/>
            </a:scene3d>
            <a:sp3d extrusionH="57150">
              <a:bevelT w="38100" h="38100"/>
            </a:sp3d>
          </a:bodyPr>
          <a:lstStyle/>
          <a:p>
            <a:pPr lvl="0" algn="r" rtl="1">
              <a:spcBef>
                <a:spcPts val="600"/>
              </a:spcBef>
              <a:defRPr/>
            </a:pPr>
            <a:r>
              <a:rPr lang="ar-SA" sz="2400" b="1" dirty="0"/>
              <a:t>إرميا 13: 1-11: بأمر من الله، اشترى إرميا منطقةً من الكتّان وأخفاها. ثم أمره الله لاحقًا بالعودة لاسترجاعها، لكي يُظهر الحالة الروحية والأخلاقية لأورشليم.</a:t>
            </a:r>
            <a:endParaRPr kumimoji="0" lang="es-ES"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2"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2"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righ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2"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righ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2"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righ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C4B862F8-60DD-70A8-076E-5E2618396F5D}"/>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C5FDE02A-BEA7-6B0C-388C-4F23FA8508EA}"/>
              </a:ext>
            </a:extLst>
          </p:cNvPr>
          <p:cNvSpPr txBox="1"/>
          <p:nvPr/>
        </p:nvSpPr>
        <p:spPr>
          <a:xfrm>
            <a:off x="51078" y="-33215"/>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ar-SA" dirty="0"/>
              <a:t>التمثيل الرمزي، والرموز، والأمثال</a:t>
            </a:r>
            <a:endParaRPr lang="es-ES" dirty="0"/>
          </a:p>
        </p:txBody>
      </p:sp>
      <p:sp>
        <p:nvSpPr>
          <p:cNvPr id="17" name="CuadroTexto 16">
            <a:extLst>
              <a:ext uri="{FF2B5EF4-FFF2-40B4-BE49-F238E27FC236}">
                <a16:creationId xmlns:a16="http://schemas.microsoft.com/office/drawing/2014/main" id="{321433BE-9CCC-2BFB-C3E1-625D6A7B19C3}"/>
              </a:ext>
            </a:extLst>
          </p:cNvPr>
          <p:cNvSpPr txBox="1"/>
          <p:nvPr/>
        </p:nvSpPr>
        <p:spPr>
          <a:xfrm>
            <a:off x="8998837" y="830863"/>
            <a:ext cx="2285143"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rtl="1"/>
            <a:r>
              <a:rPr lang="ar-SA" sz="2400"/>
              <a:t>الرموز</a:t>
            </a:r>
            <a:endParaRPr lang="es-ES" sz="2400" dirty="0"/>
          </a:p>
        </p:txBody>
      </p:sp>
      <p:sp>
        <p:nvSpPr>
          <p:cNvPr id="19" name="CuadroTexto 18">
            <a:extLst>
              <a:ext uri="{FF2B5EF4-FFF2-40B4-BE49-F238E27FC236}">
                <a16:creationId xmlns:a16="http://schemas.microsoft.com/office/drawing/2014/main" id="{F9E44D2D-B01C-C278-349E-5E2C9BA4D50E}"/>
              </a:ext>
            </a:extLst>
          </p:cNvPr>
          <p:cNvSpPr txBox="1"/>
          <p:nvPr/>
        </p:nvSpPr>
        <p:spPr>
          <a:xfrm>
            <a:off x="7067388" y="1394061"/>
            <a:ext cx="5124612" cy="830997"/>
          </a:xfrm>
          <a:prstGeom prst="rect">
            <a:avLst/>
          </a:prstGeom>
          <a:noFill/>
        </p:spPr>
        <p:txBody>
          <a:bodyPr wrap="square" rtlCol="0">
            <a:spAutoFit/>
            <a:scene3d>
              <a:camera prst="orthographicFront"/>
              <a:lightRig rig="threePt" dir="t"/>
            </a:scene3d>
            <a:sp3d extrusionH="57150">
              <a:bevelT w="38100" h="38100"/>
            </a:sp3d>
          </a:bodyPr>
          <a:lstStyle/>
          <a:p>
            <a:pPr algn="r" rtl="1">
              <a:spcBef>
                <a:spcPts val="600"/>
              </a:spcBef>
            </a:pPr>
            <a:r>
              <a:rPr lang="ar-SA" sz="2400" b="1" dirty="0"/>
              <a:t>الخروج 25: 8: الكهنة، والمقدس، وخدماته هي رموز تشرح بالتفصيل خطة الفداء.</a:t>
            </a:r>
            <a:endParaRPr lang="es-ES" sz="2400" b="1" dirty="0"/>
          </a:p>
        </p:txBody>
      </p:sp>
      <p:sp>
        <p:nvSpPr>
          <p:cNvPr id="21" name="CuadroTexto 20">
            <a:extLst>
              <a:ext uri="{FF2B5EF4-FFF2-40B4-BE49-F238E27FC236}">
                <a16:creationId xmlns:a16="http://schemas.microsoft.com/office/drawing/2014/main" id="{DB0EDD05-7CA7-0BB5-F9E0-E03A51798F9C}"/>
              </a:ext>
            </a:extLst>
          </p:cNvPr>
          <p:cNvSpPr txBox="1"/>
          <p:nvPr/>
        </p:nvSpPr>
        <p:spPr>
          <a:xfrm>
            <a:off x="3949233" y="4664506"/>
            <a:ext cx="1784030"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rtl="1"/>
            <a:r>
              <a:rPr lang="ar-SA" sz="2400" dirty="0"/>
              <a:t>الأمثال</a:t>
            </a:r>
            <a:endParaRPr lang="es-ES" sz="2400" dirty="0"/>
          </a:p>
        </p:txBody>
      </p:sp>
      <p:sp>
        <p:nvSpPr>
          <p:cNvPr id="23" name="CuadroTexto 22">
            <a:extLst>
              <a:ext uri="{FF2B5EF4-FFF2-40B4-BE49-F238E27FC236}">
                <a16:creationId xmlns:a16="http://schemas.microsoft.com/office/drawing/2014/main" id="{BF6A0333-32A7-4C43-D152-76598607AF8C}"/>
              </a:ext>
            </a:extLst>
          </p:cNvPr>
          <p:cNvSpPr txBox="1"/>
          <p:nvPr/>
        </p:nvSpPr>
        <p:spPr>
          <a:xfrm>
            <a:off x="51078" y="5249280"/>
            <a:ext cx="5747584" cy="830997"/>
          </a:xfrm>
          <a:prstGeom prst="rect">
            <a:avLst/>
          </a:prstGeom>
          <a:noFill/>
        </p:spPr>
        <p:txBody>
          <a:bodyPr wrap="square" rtlCol="0">
            <a:spAutoFit/>
            <a:scene3d>
              <a:camera prst="orthographicFront"/>
              <a:lightRig rig="threePt" dir="t"/>
            </a:scene3d>
            <a:sp3d extrusionH="57150">
              <a:bevelT w="38100" h="38100"/>
            </a:sp3d>
          </a:bodyPr>
          <a:lstStyle/>
          <a:p>
            <a:pPr algn="r" rtl="1">
              <a:spcBef>
                <a:spcPts val="600"/>
              </a:spcBef>
            </a:pPr>
            <a:r>
              <a:rPr lang="ar-SA" sz="2400" b="1" dirty="0"/>
              <a:t>إشعياء 5: 1-7: استخدم الأنبياء الأمثال لدعوة الشعب إلى التأمل في حالتهم الروحية.</a:t>
            </a:r>
            <a:endParaRPr lang="es-ES" sz="2400" b="1" dirty="0"/>
          </a:p>
        </p:txBody>
      </p:sp>
      <p:pic>
        <p:nvPicPr>
          <p:cNvPr id="25" name="Imagen 24">
            <a:extLst>
              <a:ext uri="{FF2B5EF4-FFF2-40B4-BE49-F238E27FC236}">
                <a16:creationId xmlns:a16="http://schemas.microsoft.com/office/drawing/2014/main" id="{FB0DD6DA-95F5-67D8-BB2F-7322A6C878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6269" y="84785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AE6D882F-3779-CFDF-738C-2FEA9511A7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237" y="609598"/>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488F5BAA-2317-9D55-2A91-B93811ADE4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237" y="2825930"/>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D795E92C-F411-33C0-FD83-B78676837F1E}"/>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9851864" y="4632942"/>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CC69368F-0FFA-E3F7-8EFA-E6654FC75BE9}"/>
              </a:ext>
            </a:extLst>
          </p:cNvPr>
          <p:cNvSpPr txBox="1"/>
          <p:nvPr/>
        </p:nvSpPr>
        <p:spPr>
          <a:xfrm>
            <a:off x="7067388" y="3411282"/>
            <a:ext cx="5124612" cy="830997"/>
          </a:xfrm>
          <a:prstGeom prst="rect">
            <a:avLst/>
          </a:prstGeom>
          <a:noFill/>
        </p:spPr>
        <p:txBody>
          <a:bodyPr wrap="square">
            <a:spAutoFit/>
            <a:scene3d>
              <a:camera prst="orthographicFront"/>
              <a:lightRig rig="threePt" dir="t"/>
            </a:scene3d>
            <a:sp3d extrusionH="57150">
              <a:bevelT w="38100" h="38100"/>
            </a:sp3d>
          </a:bodyPr>
          <a:lstStyle/>
          <a:p>
            <a:pPr lvl="0" algn="r" rtl="1">
              <a:spcBef>
                <a:spcPts val="600"/>
              </a:spcBef>
              <a:defRPr/>
            </a:pPr>
            <a:r>
              <a:rPr lang="ar-SA" sz="2400" b="1" dirty="0"/>
              <a:t>يوحنا 15: 1: استخدم يسوع الرموز لشرح رسالته، مثل النور، والكرمة، والراعي الصالح...</a:t>
            </a:r>
            <a:endParaRPr kumimoji="0" lang="es-ES" sz="2400" b="1" i="0" u="none" strike="noStrike" kern="1200" cap="none" spc="0" normalizeH="0" baseline="0" noProof="0" dirty="0">
              <a:ln>
                <a:noFill/>
              </a:ln>
              <a:solidFill>
                <a:prstClr val="black"/>
              </a:solidFill>
              <a:effectLst/>
              <a:uLnTx/>
              <a:uFillTx/>
              <a:latin typeface="Aptos" panose="02110004020202020204"/>
            </a:endParaRPr>
          </a:p>
        </p:txBody>
      </p:sp>
      <p:sp>
        <p:nvSpPr>
          <p:cNvPr id="5" name="CuadroTexto 4">
            <a:extLst>
              <a:ext uri="{FF2B5EF4-FFF2-40B4-BE49-F238E27FC236}">
                <a16:creationId xmlns:a16="http://schemas.microsoft.com/office/drawing/2014/main" id="{2111715C-DB14-7CE1-FB53-1346CD74927C}"/>
              </a:ext>
            </a:extLst>
          </p:cNvPr>
          <p:cNvSpPr txBox="1"/>
          <p:nvPr/>
        </p:nvSpPr>
        <p:spPr>
          <a:xfrm>
            <a:off x="7067388" y="2409724"/>
            <a:ext cx="5124612" cy="830997"/>
          </a:xfrm>
          <a:prstGeom prst="rect">
            <a:avLst/>
          </a:prstGeom>
          <a:noFill/>
        </p:spPr>
        <p:txBody>
          <a:bodyPr wrap="square">
            <a:spAutoFit/>
            <a:scene3d>
              <a:camera prst="orthographicFront"/>
              <a:lightRig rig="threePt" dir="t"/>
            </a:scene3d>
            <a:sp3d extrusionH="57150">
              <a:bevelT w="38100" h="38100"/>
            </a:sp3d>
          </a:bodyPr>
          <a:lstStyle/>
          <a:p>
            <a:pPr lvl="0" algn="r" rtl="1">
              <a:spcBef>
                <a:spcPts val="600"/>
              </a:spcBef>
              <a:defRPr/>
            </a:pPr>
            <a:r>
              <a:rPr lang="ar-SA" sz="2400" b="1" dirty="0"/>
              <a:t>رؤيا 13: 2: يستخدم سفرا دانيال والرؤيا الرموز (مثل الوحوش والقرون...) لتمثيل وقائع تاريخية.</a:t>
            </a:r>
            <a:endParaRPr kumimoji="0" lang="es-ES" sz="2400" b="1" i="0" u="none" strike="noStrike" kern="1200" cap="none" spc="0" normalizeH="0" baseline="0" noProof="0" dirty="0">
              <a:ln>
                <a:noFill/>
              </a:ln>
              <a:solidFill>
                <a:prstClr val="black"/>
              </a:solidFill>
              <a:effectLst/>
              <a:uLnTx/>
              <a:uFillTx/>
              <a:latin typeface="Aptos" panose="02110004020202020204"/>
            </a:endParaRPr>
          </a:p>
        </p:txBody>
      </p:sp>
      <p:sp>
        <p:nvSpPr>
          <p:cNvPr id="7" name="CuadroTexto 6">
            <a:extLst>
              <a:ext uri="{FF2B5EF4-FFF2-40B4-BE49-F238E27FC236}">
                <a16:creationId xmlns:a16="http://schemas.microsoft.com/office/drawing/2014/main" id="{E86FD3AC-18DA-3600-39F9-5FF9D6BD5FF6}"/>
              </a:ext>
            </a:extLst>
          </p:cNvPr>
          <p:cNvSpPr txBox="1"/>
          <p:nvPr/>
        </p:nvSpPr>
        <p:spPr>
          <a:xfrm>
            <a:off x="51078" y="6118545"/>
            <a:ext cx="5747584" cy="830997"/>
          </a:xfrm>
          <a:prstGeom prst="rect">
            <a:avLst/>
          </a:prstGeom>
          <a:noFill/>
        </p:spPr>
        <p:txBody>
          <a:bodyPr wrap="square">
            <a:spAutoFit/>
            <a:scene3d>
              <a:camera prst="orthographicFront"/>
              <a:lightRig rig="threePt" dir="t"/>
            </a:scene3d>
            <a:sp3d extrusionH="57150">
              <a:bevelT w="38100" h="38100"/>
            </a:sp3d>
          </a:bodyPr>
          <a:lstStyle/>
          <a:p>
            <a:pPr lvl="0" algn="r" rtl="1">
              <a:spcBef>
                <a:spcPts val="600"/>
              </a:spcBef>
              <a:defRPr/>
            </a:pPr>
            <a:r>
              <a:rPr lang="ar-SA" sz="2400" b="1" dirty="0"/>
              <a:t>متى 13: 5: استخدم يسوع الأمثال بكثرة لتعليم الحقائق الروحية.</a:t>
            </a:r>
            <a:endParaRPr kumimoji="0" lang="es-ES" sz="2400" b="1" i="0" u="none" strike="noStrike" kern="1200" cap="none" spc="0" normalizeH="0" baseline="0" noProof="0" dirty="0">
              <a:ln>
                <a:noFill/>
              </a:ln>
              <a:solidFill>
                <a:prstClr val="black"/>
              </a:solidFill>
              <a:effectLst/>
              <a:uLnTx/>
              <a:uFillTx/>
              <a:latin typeface="Aptos" panose="02110004020202020204"/>
            </a:endParaRPr>
          </a:p>
        </p:txBody>
      </p:sp>
      <p:pic>
        <p:nvPicPr>
          <p:cNvPr id="31" name="Imagen 30">
            <a:extLst>
              <a:ext uri="{FF2B5EF4-FFF2-40B4-BE49-F238E27FC236}">
                <a16:creationId xmlns:a16="http://schemas.microsoft.com/office/drawing/2014/main" id="{DE52B38F-B440-4314-9C50-1274170288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0149" y="4652793"/>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596372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2"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righ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2"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righ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1035635"/>
            <a:ext cx="9044299" cy="4524315"/>
          </a:xfrm>
          <a:prstGeom prst="rect">
            <a:avLst/>
          </a:prstGeom>
          <a:noFill/>
        </p:spPr>
        <p:txBody>
          <a:bodyPr wrap="square">
            <a:spAutoFit/>
          </a:bodyPr>
          <a:lstStyle/>
          <a:p>
            <a:pPr algn="r" rtl="1"/>
            <a:r>
              <a:rPr lang="ar-SA" sz="3200" b="1" dirty="0"/>
              <a:t>«يكشف الكتاب المقدّس عن الحقّ ببساطة، وبطريقة تتلاءم تمامًا مع احتياجات قلب الإنسان وتطلّعاته، ممّا يثير دهشة العقول الأكثر ثقافةً ورقيًّا ويأسرها، وفي الوقت نفسه يمكّن أبسط الناس وأقلّهم ثقافةً من إدراك طريق الخلاص. […]</a:t>
            </a:r>
          </a:p>
          <a:p>
            <a:pPr algn="r" rtl="1"/>
            <a:r>
              <a:rPr lang="ar-SA" sz="3200" b="1" dirty="0"/>
              <a:t>وهكذا، تُكشَف لنا خطة الفداء، لكي تتمكّن كلّ نفس من معرفة الخطوات التي ينبغي لها اتّخاذها للتوبة إلى الله والإيمان بربّنا يسوع المسيح، لكي تنال الخلاص بالطريقة التي عيّنها الله. […]</a:t>
            </a:r>
          </a:p>
          <a:p>
            <a:pPr algn="r" rtl="1"/>
            <a:r>
              <a:rPr lang="ar-SA" sz="3200" b="1" dirty="0"/>
              <a:t>وكلّما تعمّق الإنسان في دراسة الكتاب المقدّس، ازداد اقتناعًا بأنّه كلمة الله الحيّ، وانحنى العقل البشري أمام عظمة الإعلان الإلهي».</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803673" y="5724773"/>
            <a:ext cx="2828658" cy="338554"/>
          </a:xfrm>
          <a:prstGeom prst="rect">
            <a:avLst/>
          </a:prstGeom>
          <a:noFill/>
        </p:spPr>
        <p:txBody>
          <a:bodyPr wrap="none" rtlCol="0">
            <a:spAutoFit/>
          </a:bodyPr>
          <a:lstStyle/>
          <a:p>
            <a:pPr algn="r"/>
            <a:r>
              <a:rPr lang="en-US" sz="1600" b="1" dirty="0" err="1"/>
              <a:t>EGW</a:t>
            </a:r>
            <a:r>
              <a:rPr lang="en-US" sz="1600" b="1" dirty="0"/>
              <a:t> (Steps to Christ, p.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237598" y="4435795"/>
            <a:ext cx="5165387" cy="1938992"/>
          </a:xfrm>
          <a:prstGeom prst="rect">
            <a:avLst/>
          </a:prstGeom>
          <a:noFill/>
        </p:spPr>
        <p:txBody>
          <a:bodyPr wrap="square">
            <a:spAutoFit/>
          </a:bodyPr>
          <a:lstStyle/>
          <a:p>
            <a:pPr algn="r" rtl="1">
              <a:spcBef>
                <a:spcPts val="600"/>
              </a:spcBef>
            </a:pPr>
            <a:r>
              <a:rPr lang="ar-SA" sz="2400" b="1" dirty="0"/>
              <a:t>وأشارت إلى أن ليس كل التجارب الإنسانية والاتصالات التي نقلتها كانت مستوحاة من الإلهام. من المهم أن نضع هذا التمييز في الاعتبار عند القراءة والتفاعل مع كتاباتها وتجاربها، خاصة مراسلاتها ومذكراتها.</a:t>
            </a:r>
            <a:endParaRPr lang="en-US" sz="2400" b="1" dirty="0"/>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ar-SA" sz="3200">
                <a:ln w="6600">
                  <a:solidFill>
                    <a:srgbClr val="78BEFD"/>
                  </a:solidFill>
                  <a:prstDash val="solid"/>
                </a:ln>
                <a:effectLst>
                  <a:outerShdw dist="38100" dir="2700000" algn="tl" rotWithShape="0">
                    <a:srgbClr val="78BEFD"/>
                  </a:outerShdw>
                </a:effectLst>
              </a:rPr>
              <a:t>الملحق: الوحي والإلهام في إلين ج. وايت</a:t>
            </a:r>
            <a:endParaRPr lang="es-ES" sz="3200"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424660"/>
            <a:ext cx="8046373" cy="1200329"/>
          </a:xfrm>
          <a:prstGeom prst="rect">
            <a:avLst/>
          </a:prstGeom>
          <a:noFill/>
        </p:spPr>
        <p:txBody>
          <a:bodyPr wrap="square">
            <a:spAutoFit/>
          </a:bodyPr>
          <a:lstStyle/>
          <a:p>
            <a:pPr lvl="0" algn="r" rtl="1">
              <a:spcBef>
                <a:spcPts val="600"/>
              </a:spcBef>
              <a:defRPr/>
            </a:pPr>
            <a:r>
              <a:rPr lang="ar-SA" sz="2400" b="1" dirty="0">
                <a:solidFill>
                  <a:prstClr val="black"/>
                </a:solidFill>
              </a:rPr>
              <a:t>أدركت أن عملية الإلهام تتضمن تفاعلا بين الإلهي والإنسان. كان الله ينقل رسائله، لكن النبي نقل التعليمات الإلهية بكلماته الخاصة. فهمت الإلهام الإلهي للأفكار البشرية كاتحاد بين الوحي الإلهي والتجربة البشرية.</a:t>
            </a:r>
            <a:endParaRPr lang="en-US" sz="2400" b="1" dirty="0">
              <a:solidFill>
                <a:prstClr val="black"/>
              </a:solidFill>
            </a:endParaRP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93444"/>
            <a:ext cx="8254730" cy="1200329"/>
          </a:xfrm>
          <a:prstGeom prst="rect">
            <a:avLst/>
          </a:prstGeom>
          <a:noFill/>
        </p:spPr>
        <p:txBody>
          <a:bodyPr wrap="square">
            <a:spAutoFit/>
          </a:bodyPr>
          <a:lstStyle/>
          <a:p>
            <a:pPr algn="r" rtl="1">
              <a:spcBef>
                <a:spcPts val="600"/>
              </a:spcBef>
            </a:pPr>
            <a:r>
              <a:rPr lang="ar-SA" sz="2400" b="1" dirty="0"/>
              <a:t>كانت إلين وايت ملهمة إلهيا. كتاباتها، حياتها، وخدمتها هي </a:t>
            </a:r>
            <a:r>
              <a:rPr lang="ar-SA" sz="2400" b="1" dirty="0" err="1"/>
              <a:t>لأنبية</a:t>
            </a:r>
            <a:r>
              <a:rPr lang="ar-SA" sz="2400" b="1" dirty="0"/>
              <a:t> حقيقية. كانت تملك نفس إلهام أنبياء الكتاب المقدس، رغم أنها لم تعتبر كتاباتها مساوية لكتابات الكتاب المقدس. كانت دائما تعتبر الكتاب المقدس وحيا الله الموثوق والمعصوم.</a:t>
            </a:r>
            <a:endParaRPr lang="en-US" sz="2400" b="1" dirty="0"/>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2"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righ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2"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righ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708</TotalTime>
  <Words>1290</Words>
  <Application>Microsoft Office PowerPoint</Application>
  <PresentationFormat>Panorámica</PresentationFormat>
  <Paragraphs>82</Paragraphs>
  <Slides>13</Slides>
  <Notes>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vt:i4>
      </vt:variant>
    </vt:vector>
  </HeadingPairs>
  <TitlesOfParts>
    <vt:vector size="19" baseType="lpstr">
      <vt:lpstr>Aptos</vt:lpstr>
      <vt:lpstr>Aptos Display</vt:lpstr>
      <vt:lpstr>Arial</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Sergio</dc:creator>
  <cp:lastModifiedBy>Sergio</cp:lastModifiedBy>
  <cp:revision>107</cp:revision>
  <dcterms:created xsi:type="dcterms:W3CDTF">2026-10-10T16:05:30Z</dcterms:created>
  <dcterms:modified xsi:type="dcterms:W3CDTF">2026-10-26T07:34:30Z</dcterms:modified>
</cp:coreProperties>
</file>