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088" autoAdjust="0"/>
  </p:normalViewPr>
  <p:slideViewPr>
    <p:cSldViewPr snapToGrid="0">
      <p:cViewPr varScale="1">
        <p:scale>
          <a:sx n="89" d="100"/>
          <a:sy n="89" d="100"/>
        </p:scale>
        <p:origin x="12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ID" sz="2000" b="1" spc="0" dirty="0" err="1">
              <a:solidFill>
                <a:schemeClr val="tx1"/>
              </a:solidFill>
            </a:rPr>
            <a:t>Bezaleel</a:t>
          </a:r>
          <a:r>
            <a:rPr lang="en-ID" sz="2000" b="1" spc="0" dirty="0">
              <a:solidFill>
                <a:schemeClr val="tx1"/>
              </a:solidFill>
            </a:rPr>
            <a:t>, yang </a:t>
          </a:r>
          <a:r>
            <a:rPr lang="en-ID" sz="2000" b="1" spc="0" dirty="0" err="1">
              <a:solidFill>
                <a:schemeClr val="tx1"/>
              </a:solidFill>
            </a:rPr>
            <a:t>memimpin</a:t>
          </a:r>
          <a:r>
            <a:rPr lang="en-ID" sz="2000" b="1" spc="0" dirty="0">
              <a:solidFill>
                <a:schemeClr val="tx1"/>
              </a:solidFill>
            </a:rPr>
            <a:t> </a:t>
          </a:r>
          <a:r>
            <a:rPr lang="en-ID" sz="2000" b="1" spc="0" dirty="0" err="1">
              <a:solidFill>
                <a:schemeClr val="tx1"/>
              </a:solidFill>
            </a:rPr>
            <a:t>seluruh</a:t>
          </a:r>
          <a:r>
            <a:rPr lang="en-ID" sz="2000" b="1" spc="0" dirty="0">
              <a:solidFill>
                <a:schemeClr val="tx1"/>
              </a:solidFill>
            </a:rPr>
            <a:t> </a:t>
          </a:r>
          <a:r>
            <a:rPr lang="en-ID" sz="2000" b="1" spc="0" dirty="0" err="1">
              <a:solidFill>
                <a:schemeClr val="tx1"/>
              </a:solidFill>
            </a:rPr>
            <a:t>proyek</a:t>
          </a:r>
          <a:r>
            <a:rPr lang="en-ID" sz="2000" b="1" spc="0" dirty="0">
              <a:solidFill>
                <a:schemeClr val="tx1"/>
              </a:solidFill>
            </a:rPr>
            <a:t> (</a:t>
          </a:r>
          <a:r>
            <a:rPr lang="en-ID" sz="2000" b="1" spc="0" dirty="0" err="1">
              <a:solidFill>
                <a:schemeClr val="tx1"/>
              </a:solidFill>
            </a:rPr>
            <a:t>Kel</a:t>
          </a:r>
          <a:r>
            <a:rPr lang="en-ID" sz="2000" b="1" spc="0" dirty="0">
              <a:solidFill>
                <a:schemeClr val="tx1"/>
              </a:solidFill>
            </a:rPr>
            <a:t> 31:2)</a:t>
          </a:r>
          <a:endParaRPr lang="es-ES" sz="2000" spc="0" dirty="0">
            <a:solidFill>
              <a:schemeClr val="tx1"/>
            </a:solidFill>
          </a:endParaRPr>
        </a:p>
      </dgm:t>
    </dgm:pt>
    <dgm:pt modelId="{8827E636-BAFE-4A27-A96B-1CF0686885AD}" type="parTrans" cxnId="{28AD7E05-29FF-4CB0-AA1B-77DEDBC41147}">
      <dgm:prSet/>
      <dgm:spPr/>
      <dgm:t>
        <a:bodyPr/>
        <a:lstStyle/>
        <a:p>
          <a:pPr algn="ctr"/>
          <a:endParaRPr lang="es-ES" sz="2000" spc="0">
            <a:solidFill>
              <a:schemeClr val="tx1"/>
            </a:solidFill>
          </a:endParaRPr>
        </a:p>
      </dgm:t>
    </dgm:pt>
    <dgm:pt modelId="{3711C13F-4E87-4C60-87BB-44E9FF527167}" type="sibTrans" cxnId="{28AD7E05-29FF-4CB0-AA1B-77DEDBC41147}">
      <dgm:prSet/>
      <dgm:spPr/>
      <dgm:t>
        <a:bodyPr/>
        <a:lstStyle/>
        <a:p>
          <a:pPr algn="ctr"/>
          <a:endParaRPr lang="es-ES" sz="2000" spc="0">
            <a:solidFill>
              <a:schemeClr val="tx1"/>
            </a:solidFill>
          </a:endParaRPr>
        </a:p>
      </dgm:t>
    </dgm:pt>
    <dgm:pt modelId="{47E52302-5134-4ABF-995A-9B513047F2C3}">
      <dgm:prSet custT="1"/>
      <dgm:spPr/>
      <dgm:t>
        <a:bodyPr/>
        <a:lstStyle/>
        <a:p>
          <a:pPr algn="ctr"/>
          <a:r>
            <a:rPr lang="en-ID" sz="2000" b="1" spc="0" dirty="0" err="1">
              <a:solidFill>
                <a:schemeClr val="tx1"/>
              </a:solidFill>
            </a:rPr>
            <a:t>Aholiab</a:t>
          </a:r>
          <a:r>
            <a:rPr lang="en-ID" sz="2000" b="1" spc="0" dirty="0">
              <a:solidFill>
                <a:schemeClr val="tx1"/>
              </a:solidFill>
            </a:rPr>
            <a:t>, yang </a:t>
          </a:r>
          <a:r>
            <a:rPr lang="en-ID" sz="2000" b="1" spc="0" dirty="0" err="1">
              <a:solidFill>
                <a:schemeClr val="tx1"/>
              </a:solidFill>
            </a:rPr>
            <a:t>merupakan</a:t>
          </a:r>
          <a:r>
            <a:rPr lang="en-ID" sz="2000" b="1" spc="0" dirty="0">
              <a:solidFill>
                <a:schemeClr val="tx1"/>
              </a:solidFill>
            </a:rPr>
            <a:t> </a:t>
          </a:r>
          <a:r>
            <a:rPr lang="en-ID" sz="2000" b="1" spc="0" dirty="0" err="1">
              <a:solidFill>
                <a:schemeClr val="tx1"/>
              </a:solidFill>
            </a:rPr>
            <a:t>asisten</a:t>
          </a:r>
          <a:r>
            <a:rPr lang="en-ID" sz="2000" b="1" spc="0" dirty="0">
              <a:solidFill>
                <a:schemeClr val="tx1"/>
              </a:solidFill>
            </a:rPr>
            <a:t> </a:t>
          </a:r>
          <a:r>
            <a:rPr lang="en-ID" sz="2000" b="1" spc="0" dirty="0" err="1">
              <a:solidFill>
                <a:schemeClr val="tx1"/>
              </a:solidFill>
            </a:rPr>
            <a:t>utamanya</a:t>
          </a:r>
          <a:r>
            <a:rPr lang="en-ID" sz="2000" b="1" spc="0" dirty="0">
              <a:solidFill>
                <a:schemeClr val="tx1"/>
              </a:solidFill>
            </a:rPr>
            <a:t> (</a:t>
          </a:r>
          <a:r>
            <a:rPr lang="en-ID" sz="2000" b="1" spc="0" dirty="0" err="1">
              <a:solidFill>
                <a:schemeClr val="tx1"/>
              </a:solidFill>
            </a:rPr>
            <a:t>Kel</a:t>
          </a:r>
          <a:r>
            <a:rPr lang="en-ID" sz="2000" b="1" spc="0" dirty="0">
              <a:solidFill>
                <a:schemeClr val="tx1"/>
              </a:solidFill>
            </a:rPr>
            <a:t> 31:6a)</a:t>
          </a:r>
          <a:endParaRPr lang="es-ES" sz="2000" spc="0" dirty="0">
            <a:solidFill>
              <a:schemeClr val="tx1"/>
            </a:solidFill>
          </a:endParaRPr>
        </a:p>
      </dgm:t>
    </dgm:pt>
    <dgm:pt modelId="{70D9CC7D-FAFC-49BE-AA4B-4D907069844F}" type="parTrans" cxnId="{67586FCE-D54A-4ACF-A1E0-26018836EDB3}">
      <dgm:prSet/>
      <dgm:spPr/>
      <dgm:t>
        <a:bodyPr/>
        <a:lstStyle/>
        <a:p>
          <a:pPr algn="ctr"/>
          <a:endParaRPr lang="es-ES" sz="2000" spc="0">
            <a:solidFill>
              <a:schemeClr val="tx1"/>
            </a:solidFill>
          </a:endParaRPr>
        </a:p>
      </dgm:t>
    </dgm:pt>
    <dgm:pt modelId="{763641A1-741A-46DD-ACF3-22F72472B809}" type="sibTrans" cxnId="{67586FCE-D54A-4ACF-A1E0-26018836EDB3}">
      <dgm:prSet/>
      <dgm:spPr/>
      <dgm:t>
        <a:bodyPr/>
        <a:lstStyle/>
        <a:p>
          <a:pPr algn="ctr"/>
          <a:endParaRPr lang="es-ES" sz="2000" spc="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nb-NO" sz="2000" b="1" spc="0" dirty="0">
              <a:solidFill>
                <a:schemeClr val="tx1"/>
              </a:solidFill>
            </a:rPr>
            <a:t>Orang-orang lain yang membantu dalam pekerjaan itu (Kel 31:6b)</a:t>
          </a:r>
          <a:endParaRPr lang="es-ES" sz="2000" spc="0" dirty="0">
            <a:solidFill>
              <a:schemeClr val="tx1"/>
            </a:solidFill>
          </a:endParaRPr>
        </a:p>
      </dgm:t>
    </dgm:pt>
    <dgm:pt modelId="{11FF87B5-9938-460A-8A2C-2C0A2567BF5B}" type="parTrans" cxnId="{22149AE9-8EE1-4448-BAF1-356C8186B058}">
      <dgm:prSet/>
      <dgm:spPr/>
      <dgm:t>
        <a:bodyPr/>
        <a:lstStyle/>
        <a:p>
          <a:pPr algn="ctr"/>
          <a:endParaRPr lang="es-ES" sz="2000" spc="0">
            <a:solidFill>
              <a:schemeClr val="tx1"/>
            </a:solidFill>
          </a:endParaRPr>
        </a:p>
      </dgm:t>
    </dgm:pt>
    <dgm:pt modelId="{50BCCEBC-EBAF-4031-AF40-BE5A67FAF27E}" type="sibTrans" cxnId="{22149AE9-8EE1-4448-BAF1-356C8186B058}">
      <dgm:prSet/>
      <dgm:spPr/>
      <dgm:t>
        <a:bodyPr/>
        <a:lstStyle/>
        <a:p>
          <a:pPr algn="ctr"/>
          <a:endParaRPr lang="es-ES" sz="2000" spc="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ID" sz="2000" b="1" kern="1200" spc="0" dirty="0" err="1">
              <a:solidFill>
                <a:schemeClr val="tx1"/>
              </a:solidFill>
            </a:rPr>
            <a:t>Bezaleel</a:t>
          </a:r>
          <a:r>
            <a:rPr lang="en-ID" sz="2000" b="1" kern="1200" spc="0" dirty="0">
              <a:solidFill>
                <a:schemeClr val="tx1"/>
              </a:solidFill>
            </a:rPr>
            <a:t>, yang </a:t>
          </a:r>
          <a:r>
            <a:rPr lang="en-ID" sz="2000" b="1" kern="1200" spc="0" dirty="0" err="1">
              <a:solidFill>
                <a:schemeClr val="tx1"/>
              </a:solidFill>
            </a:rPr>
            <a:t>memimpin</a:t>
          </a:r>
          <a:r>
            <a:rPr lang="en-ID" sz="2000" b="1" kern="1200" spc="0" dirty="0">
              <a:solidFill>
                <a:schemeClr val="tx1"/>
              </a:solidFill>
            </a:rPr>
            <a:t> </a:t>
          </a:r>
          <a:r>
            <a:rPr lang="en-ID" sz="2000" b="1" kern="1200" spc="0" dirty="0" err="1">
              <a:solidFill>
                <a:schemeClr val="tx1"/>
              </a:solidFill>
            </a:rPr>
            <a:t>seluruh</a:t>
          </a:r>
          <a:r>
            <a:rPr lang="en-ID" sz="2000" b="1" kern="1200" spc="0" dirty="0">
              <a:solidFill>
                <a:schemeClr val="tx1"/>
              </a:solidFill>
            </a:rPr>
            <a:t> </a:t>
          </a:r>
          <a:r>
            <a:rPr lang="en-ID" sz="2000" b="1" kern="1200" spc="0" dirty="0" err="1">
              <a:solidFill>
                <a:schemeClr val="tx1"/>
              </a:solidFill>
            </a:rPr>
            <a:t>proyek</a:t>
          </a:r>
          <a:r>
            <a:rPr lang="en-ID" sz="2000" b="1" kern="1200" spc="0" dirty="0">
              <a:solidFill>
                <a:schemeClr val="tx1"/>
              </a:solidFill>
            </a:rPr>
            <a:t> (</a:t>
          </a:r>
          <a:r>
            <a:rPr lang="en-ID" sz="2000" b="1" kern="1200" spc="0" dirty="0" err="1">
              <a:solidFill>
                <a:schemeClr val="tx1"/>
              </a:solidFill>
            </a:rPr>
            <a:t>Kel</a:t>
          </a:r>
          <a:r>
            <a:rPr lang="en-ID" sz="2000" b="1" kern="1200" spc="0" dirty="0">
              <a:solidFill>
                <a:schemeClr val="tx1"/>
              </a:solidFill>
            </a:rPr>
            <a:t> 31:2)</a:t>
          </a:r>
          <a:endParaRPr lang="es-ES" sz="2000" kern="1200" spc="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ID" sz="2000" b="1" kern="1200" spc="0" dirty="0" err="1">
              <a:solidFill>
                <a:schemeClr val="tx1"/>
              </a:solidFill>
            </a:rPr>
            <a:t>Aholiab</a:t>
          </a:r>
          <a:r>
            <a:rPr lang="en-ID" sz="2000" b="1" kern="1200" spc="0" dirty="0">
              <a:solidFill>
                <a:schemeClr val="tx1"/>
              </a:solidFill>
            </a:rPr>
            <a:t>, yang </a:t>
          </a:r>
          <a:r>
            <a:rPr lang="en-ID" sz="2000" b="1" kern="1200" spc="0" dirty="0" err="1">
              <a:solidFill>
                <a:schemeClr val="tx1"/>
              </a:solidFill>
            </a:rPr>
            <a:t>merupakan</a:t>
          </a:r>
          <a:r>
            <a:rPr lang="en-ID" sz="2000" b="1" kern="1200" spc="0" dirty="0">
              <a:solidFill>
                <a:schemeClr val="tx1"/>
              </a:solidFill>
            </a:rPr>
            <a:t> </a:t>
          </a:r>
          <a:r>
            <a:rPr lang="en-ID" sz="2000" b="1" kern="1200" spc="0" dirty="0" err="1">
              <a:solidFill>
                <a:schemeClr val="tx1"/>
              </a:solidFill>
            </a:rPr>
            <a:t>asisten</a:t>
          </a:r>
          <a:r>
            <a:rPr lang="en-ID" sz="2000" b="1" kern="1200" spc="0" dirty="0">
              <a:solidFill>
                <a:schemeClr val="tx1"/>
              </a:solidFill>
            </a:rPr>
            <a:t> </a:t>
          </a:r>
          <a:r>
            <a:rPr lang="en-ID" sz="2000" b="1" kern="1200" spc="0" dirty="0" err="1">
              <a:solidFill>
                <a:schemeClr val="tx1"/>
              </a:solidFill>
            </a:rPr>
            <a:t>utamanya</a:t>
          </a:r>
          <a:r>
            <a:rPr lang="en-ID" sz="2000" b="1" kern="1200" spc="0" dirty="0">
              <a:solidFill>
                <a:schemeClr val="tx1"/>
              </a:solidFill>
            </a:rPr>
            <a:t> (</a:t>
          </a:r>
          <a:r>
            <a:rPr lang="en-ID" sz="2000" b="1" kern="1200" spc="0" dirty="0" err="1">
              <a:solidFill>
                <a:schemeClr val="tx1"/>
              </a:solidFill>
            </a:rPr>
            <a:t>Kel</a:t>
          </a:r>
          <a:r>
            <a:rPr lang="en-ID" sz="2000" b="1" kern="1200" spc="0" dirty="0">
              <a:solidFill>
                <a:schemeClr val="tx1"/>
              </a:solidFill>
            </a:rPr>
            <a:t> 31:6a)</a:t>
          </a:r>
          <a:endParaRPr lang="es-ES" sz="2000" kern="1200" spc="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nb-NO" sz="2000" b="1" kern="1200" spc="0" dirty="0">
              <a:solidFill>
                <a:schemeClr val="tx1"/>
              </a:solidFill>
            </a:rPr>
            <a:t>Orang-orang lain yang membantu dalam pekerjaan itu (Kel 31:6b)</a:t>
          </a:r>
          <a:endParaRPr lang="es-ES" sz="2000" kern="1200" spc="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9/5/2025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b="1" i="0" u="none" strike="noStrike" dirty="0" err="1">
                <a:solidFill>
                  <a:srgbClr val="000000"/>
                </a:solidFill>
                <a:effectLst/>
                <a:latin typeface="Open Sans" panose="020B0606030504020204" pitchFamily="34" charset="0"/>
              </a:rPr>
              <a:t>Pendahuluan</a:t>
            </a:r>
            <a:r>
              <a:rPr lang="en-ID" b="1"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menyelamatkan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kekuatan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Mesir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memberi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kebebasan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membawa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melalui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padang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gurun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kepada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diri</a:t>
            </a:r>
            <a:r>
              <a:rPr lang="en-ID" b="0" i="0" u="none" strike="noStrike" dirty="0">
                <a:solidFill>
                  <a:srgbClr val="000000"/>
                </a:solidFill>
                <a:effectLst/>
                <a:latin typeface="Open Sans" panose="020B0606030504020204" pitchFamily="34" charset="0"/>
              </a:rPr>
              <a:t>-Nya di Sinai, dan </a:t>
            </a:r>
            <a:r>
              <a:rPr lang="en-ID" b="0" i="0" u="none" strike="noStrike" dirty="0" err="1">
                <a:solidFill>
                  <a:srgbClr val="000000"/>
                </a:solidFill>
                <a:effectLst/>
                <a:latin typeface="Open Sans" panose="020B0606030504020204" pitchFamily="34" charset="0"/>
              </a:rPr>
              <a:t>menetapkan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kasih</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19:3–6; Ul. 7:9, 12; Neh. 9:32). </a:t>
            </a:r>
            <a:r>
              <a:rPr lang="en-ID" b="0" i="0" u="none" strike="noStrike" dirty="0" err="1">
                <a:solidFill>
                  <a:srgbClr val="000000"/>
                </a:solidFill>
                <a:effectLst/>
                <a:latin typeface="Open Sans" panose="020B0606030504020204" pitchFamily="34" charset="0"/>
              </a:rPr>
              <a:t>Rahmat</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perhatian</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terhadap</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sangat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mencengangkan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tampilan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kuat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kemuliaan</a:t>
            </a:r>
            <a:r>
              <a:rPr lang="en-ID" b="0" i="0" u="none" strike="noStrike" dirty="0">
                <a:solidFill>
                  <a:srgbClr val="000000"/>
                </a:solidFill>
                <a:effectLst/>
                <a:latin typeface="Open Sans" panose="020B0606030504020204" pitchFamily="34" charset="0"/>
              </a:rPr>
              <a:t>-Nya di Sinai,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mengucapkan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Sepuluh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Janji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karunia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Dekalog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diucapkan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20) dan </a:t>
            </a:r>
            <a:r>
              <a:rPr lang="en-ID" b="0" i="0" u="none" strike="noStrike" dirty="0" err="1">
                <a:solidFill>
                  <a:srgbClr val="000000"/>
                </a:solidFill>
                <a:effectLst/>
                <a:latin typeface="Open Sans" panose="020B0606030504020204" pitchFamily="34" charset="0"/>
              </a:rPr>
              <a:t>menjelaskannya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secara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lebih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rinci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Kode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20:22–23:19). </a:t>
            </a:r>
            <a:r>
              <a:rPr lang="en-ID" b="0" i="0" u="none" strike="noStrike" dirty="0" err="1">
                <a:solidFill>
                  <a:srgbClr val="000000"/>
                </a:solidFill>
                <a:effectLst/>
                <a:latin typeface="Open Sans" panose="020B0606030504020204" pitchFamily="34" charset="0"/>
              </a:rPr>
              <a:t>Sekarang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meratifikasi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Israel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sebuah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upacara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penting</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berakar</a:t>
            </a:r>
            <a:r>
              <a:rPr lang="en-ID" b="0" i="0" u="none" strike="noStrike" dirty="0">
                <a:solidFill>
                  <a:srgbClr val="000000"/>
                </a:solidFill>
                <a:effectLst/>
                <a:latin typeface="Open Sans" panose="020B0606030504020204" pitchFamily="34" charset="0"/>
              </a:rPr>
              <a:t> pada </a:t>
            </a:r>
            <a:r>
              <a:rPr lang="en-ID" b="0" i="0" u="none" strike="noStrike" dirty="0" err="1">
                <a:solidFill>
                  <a:srgbClr val="000000"/>
                </a:solidFill>
                <a:effectLst/>
                <a:latin typeface="Open Sans" panose="020B0606030504020204" pitchFamily="34" charset="0"/>
              </a:rPr>
              <a:t>pengorbanan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hewan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menunjuk</a:t>
            </a:r>
            <a:r>
              <a:rPr lang="en-ID" b="0" i="0" u="none" strike="noStrike" dirty="0">
                <a:solidFill>
                  <a:srgbClr val="000000"/>
                </a:solidFill>
                <a:effectLst/>
                <a:latin typeface="Open Sans" panose="020B0606030504020204" pitchFamily="34" charset="0"/>
              </a:rPr>
              <a:t> pada </a:t>
            </a:r>
            <a:r>
              <a:rPr lang="en-ID" b="0" i="0" u="none" strike="noStrike" dirty="0" err="1">
                <a:solidFill>
                  <a:srgbClr val="000000"/>
                </a:solidFill>
                <a:effectLst/>
                <a:latin typeface="Open Sans" panose="020B0606030504020204" pitchFamily="34" charset="0"/>
              </a:rPr>
              <a:t>pengorbanan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Kristus</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disegel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darah</a:t>
            </a:r>
            <a:r>
              <a:rPr lang="en-ID" b="0" i="0" u="none" strike="noStrike" dirty="0">
                <a:solidFill>
                  <a:srgbClr val="000000"/>
                </a:solidFill>
                <a:effectLst/>
                <a:latin typeface="Open Sans" panose="020B0606030504020204" pitchFamily="34" charset="0"/>
              </a:rPr>
              <a:t>.</a:t>
            </a:r>
          </a:p>
          <a:p>
            <a:endParaRPr lang="en-ID" dirty="0"/>
          </a:p>
        </p:txBody>
      </p:sp>
      <p:sp>
        <p:nvSpPr>
          <p:cNvPr id="4" name="Slide Number Placeholder 3"/>
          <p:cNvSpPr>
            <a:spLocks noGrp="1"/>
          </p:cNvSpPr>
          <p:nvPr>
            <p:ph type="sldNum" sz="quarter" idx="5"/>
          </p:nvPr>
        </p:nvSpPr>
        <p:spPr/>
        <p:txBody>
          <a:bodyPr/>
          <a:lstStyle/>
          <a:p>
            <a:fld id="{C8C37FD6-66A8-49C0-A203-478BB01A9B10}" type="slidenum">
              <a:rPr lang="en-US" smtClean="0"/>
              <a:t>2</a:t>
            </a:fld>
            <a:endParaRPr lang="en-US"/>
          </a:p>
        </p:txBody>
      </p:sp>
    </p:spTree>
    <p:extLst>
      <p:ext uri="{BB962C8B-B14F-4D97-AF65-F5344CB8AC3E}">
        <p14:creationId xmlns:p14="http://schemas.microsoft.com/office/powerpoint/2010/main" val="336785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b="0" i="0" u="none" strike="noStrike" dirty="0">
                <a:solidFill>
                  <a:srgbClr val="000000"/>
                </a:solidFill>
                <a:effectLst/>
                <a:latin typeface="Open Sans" panose="020B0606030504020204" pitchFamily="34" charset="0"/>
              </a:rPr>
              <a:t>8. Musa </a:t>
            </a:r>
            <a:r>
              <a:rPr lang="en-ID" b="0" i="0" u="none" strike="noStrike" dirty="0" err="1">
                <a:solidFill>
                  <a:srgbClr val="000000"/>
                </a:solidFill>
                <a:effectLst/>
                <a:latin typeface="Open Sans" panose="020B0606030504020204" pitchFamily="34" charset="0"/>
              </a:rPr>
              <a:t>mengambil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darahnya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Mustahil</a:t>
            </a:r>
            <a:r>
              <a:rPr lang="en-ID" b="0" i="0" u="none" strike="noStrike" dirty="0">
                <a:solidFill>
                  <a:srgbClr val="000000"/>
                </a:solidFill>
                <a:effectLst/>
                <a:latin typeface="Open Sans" panose="020B0606030504020204" pitchFamily="34" charset="0"/>
              </a:rPr>
              <a:t> Musa </a:t>
            </a:r>
            <a:r>
              <a:rPr lang="en-ID" b="0" i="0" u="none" strike="noStrike" dirty="0" err="1">
                <a:solidFill>
                  <a:srgbClr val="000000"/>
                </a:solidFill>
                <a:effectLst/>
                <a:latin typeface="Open Sans" panose="020B0606030504020204" pitchFamily="34" charset="0"/>
              </a:rPr>
              <a:t>memercikkan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kepada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setiap</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individu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kumpulan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besar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pasti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melakukannya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kepada</a:t>
            </a:r>
            <a:r>
              <a:rPr lang="en-ID" b="0" i="0" u="none" strike="noStrike" dirty="0">
                <a:solidFill>
                  <a:srgbClr val="000000"/>
                </a:solidFill>
                <a:effectLst/>
                <a:latin typeface="Open Sans" panose="020B0606030504020204" pitchFamily="34" charset="0"/>
              </a:rPr>
              <a:t> para </a:t>
            </a:r>
            <a:r>
              <a:rPr lang="en-ID" b="0" i="0" u="none" strike="noStrike" dirty="0" err="1">
                <a:solidFill>
                  <a:srgbClr val="000000"/>
                </a:solidFill>
                <a:effectLst/>
                <a:latin typeface="Open Sans" panose="020B0606030504020204" pitchFamily="34" charset="0"/>
              </a:rPr>
              <a:t>pemimpin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sebagai</a:t>
            </a:r>
            <a:r>
              <a:rPr lang="en-ID" b="0" i="0" u="none" strike="noStrike" dirty="0">
                <a:solidFill>
                  <a:srgbClr val="000000"/>
                </a:solidFill>
                <a:effectLst/>
                <a:latin typeface="Open Sans" panose="020B0606030504020204" pitchFamily="34" charset="0"/>
              </a:rPr>
              <a:t> wakil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Para "</a:t>
            </a:r>
            <a:r>
              <a:rPr lang="en-ID" b="0" i="0" u="none" strike="noStrike" dirty="0" err="1">
                <a:solidFill>
                  <a:srgbClr val="000000"/>
                </a:solidFill>
                <a:effectLst/>
                <a:latin typeface="Open Sans" panose="020B0606030504020204" pitchFamily="34" charset="0"/>
              </a:rPr>
              <a:t>tua-tua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pemimpin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lainnya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setiap</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suku</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keluarga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mungkin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diikutsertakan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bagian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upacara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D" b="0" i="0" u="none" strike="noStrike"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D" b="0" i="0" u="none" strike="noStrike" dirty="0" err="1">
                <a:solidFill>
                  <a:srgbClr val="000000"/>
                </a:solidFill>
                <a:effectLst/>
                <a:latin typeface="Open Sans" panose="020B0606030504020204" pitchFamily="34" charset="0"/>
              </a:rPr>
              <a:t>Lihatlah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darahnya</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antara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bangsa-bangsa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kuno</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merupakan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kebiasaan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umum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menyegel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lihat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Kej</a:t>
            </a:r>
            <a:r>
              <a:rPr lang="en-ID" b="0" i="0" u="none" strike="noStrike" dirty="0">
                <a:solidFill>
                  <a:srgbClr val="000000"/>
                </a:solidFill>
                <a:effectLst/>
                <a:latin typeface="Open Sans" panose="020B0606030504020204" pitchFamily="34" charset="0"/>
              </a:rPr>
              <a:t>. 15:9-13, 17). </a:t>
            </a:r>
            <a:r>
              <a:rPr lang="en-ID" b="0" i="0" u="none" strike="noStrike" dirty="0" err="1">
                <a:solidFill>
                  <a:srgbClr val="000000"/>
                </a:solidFill>
                <a:effectLst/>
                <a:latin typeface="Open Sans" panose="020B0606030504020204" pitchFamily="34" charset="0"/>
              </a:rPr>
              <a:t>Terkadang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darah</a:t>
            </a:r>
            <a:r>
              <a:rPr lang="en-ID" b="0" i="0" u="none" strike="noStrike" dirty="0">
                <a:solidFill>
                  <a:srgbClr val="000000"/>
                </a:solidFill>
                <a:effectLst/>
                <a:latin typeface="Open Sans" panose="020B0606030504020204" pitchFamily="34" charset="0"/>
              </a:rPr>
              <a:t> korban, di mana </a:t>
            </a:r>
            <a:r>
              <a:rPr lang="en-ID" b="0" i="0" u="none" strike="noStrike" dirty="0" err="1">
                <a:solidFill>
                  <a:srgbClr val="000000"/>
                </a:solidFill>
                <a:effectLst/>
                <a:latin typeface="Open Sans" panose="020B0606030504020204" pitchFamily="34" charset="0"/>
              </a:rPr>
              <a:t>kedua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pihak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khidmat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menegaskan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jika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melanggar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nasib</a:t>
            </a:r>
            <a:r>
              <a:rPr lang="en-ID" b="0" i="0" u="none" strike="noStrike" dirty="0">
                <a:solidFill>
                  <a:srgbClr val="000000"/>
                </a:solidFill>
                <a:effectLst/>
                <a:latin typeface="Open Sans" panose="020B0606030504020204" pitchFamily="34" charset="0"/>
              </a:rPr>
              <a:t> korban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menjadi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milik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Terkadang</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antara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bangsa-bangsa</a:t>
            </a:r>
            <a:r>
              <a:rPr lang="en-ID" b="0" i="0" u="none" strike="noStrike" dirty="0">
                <a:solidFill>
                  <a:srgbClr val="000000"/>
                </a:solidFill>
                <a:effectLst/>
                <a:latin typeface="Open Sans" panose="020B0606030504020204" pitchFamily="34" charset="0"/>
              </a:rPr>
              <a:t> kafir, </a:t>
            </a:r>
            <a:r>
              <a:rPr lang="en-ID" b="0" i="0" u="none" strike="noStrike" dirty="0" err="1">
                <a:solidFill>
                  <a:srgbClr val="000000"/>
                </a:solidFill>
                <a:effectLst/>
                <a:latin typeface="Open Sans" panose="020B0606030504020204" pitchFamily="34" charset="0"/>
              </a:rPr>
              <a:t>darah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kedua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pihak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sendiri</a:t>
            </a:r>
            <a:r>
              <a:rPr lang="en-ID" b="0" i="0" u="none" strike="noStrike" dirty="0">
                <a:solidFill>
                  <a:srgbClr val="000000"/>
                </a:solidFill>
                <a:effectLst/>
                <a:latin typeface="Open Sans" panose="020B0606030504020204" pitchFamily="34" charset="0"/>
              </a:rPr>
              <a:t>, yang masing-masing </a:t>
            </a:r>
            <a:r>
              <a:rPr lang="en-ID" b="0" i="0" u="none" strike="noStrike" dirty="0" err="1">
                <a:solidFill>
                  <a:srgbClr val="000000"/>
                </a:solidFill>
                <a:effectLst/>
                <a:latin typeface="Open Sans" panose="020B0606030504020204" pitchFamily="34" charset="0"/>
              </a:rPr>
              <a:t>meminum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pihak</a:t>
            </a:r>
            <a:r>
              <a:rPr lang="en-ID" b="0" i="0" u="none" strike="noStrike" dirty="0">
                <a:solidFill>
                  <a:srgbClr val="000000"/>
                </a:solidFill>
                <a:effectLst/>
                <a:latin typeface="Open Sans" panose="020B0606030504020204" pitchFamily="34" charset="0"/>
              </a:rPr>
              <a:t> lain dan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demikian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menjalin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hubungan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darah</a:t>
            </a:r>
            <a:r>
              <a:rPr lang="en-ID" b="0" i="0" u="none" strike="noStrike" dirty="0">
                <a:solidFill>
                  <a:srgbClr val="000000"/>
                </a:solidFill>
                <a:effectLst/>
                <a:latin typeface="Open Sans" panose="020B0606030504020204" pitchFamily="34" charset="0"/>
              </a:rPr>
              <a:t>. Hal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dianggap</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membuat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pelanggaran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hidup</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mati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menjadi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penting</a:t>
            </a:r>
            <a:r>
              <a:rPr lang="en-ID" b="0" i="0" u="none" strike="noStrike" dirty="0">
                <a:solidFill>
                  <a:srgbClr val="000000"/>
                </a:solidFill>
                <a:effectLst/>
                <a:latin typeface="Open Sans" panose="020B0606030504020204" pitchFamily="34" charset="0"/>
              </a:rPr>
              <a:t>. Musa </a:t>
            </a:r>
            <a:r>
              <a:rPr lang="en-ID" b="0" i="0" u="none" strike="noStrike" dirty="0" err="1">
                <a:solidFill>
                  <a:srgbClr val="000000"/>
                </a:solidFill>
                <a:effectLst/>
                <a:latin typeface="Open Sans" panose="020B0606030504020204" pitchFamily="34" charset="0"/>
              </a:rPr>
              <a:t>memilih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memercikkan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atas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mezbah</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lihat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ayat</a:t>
            </a:r>
            <a:r>
              <a:rPr lang="en-ID" b="0" i="0" u="none" strike="noStrike" dirty="0">
                <a:solidFill>
                  <a:srgbClr val="000000"/>
                </a:solidFill>
                <a:effectLst/>
                <a:latin typeface="Open Sans" panose="020B0606030504020204" pitchFamily="34" charset="0"/>
              </a:rPr>
              <a:t> 6), </a:t>
            </a:r>
            <a:r>
              <a:rPr lang="en-ID" b="0" i="0" u="none" strike="noStrike" dirty="0" err="1">
                <a:solidFill>
                  <a:srgbClr val="000000"/>
                </a:solidFill>
                <a:effectLst/>
                <a:latin typeface="Open Sans" panose="020B0606030504020204" pitchFamily="34" charset="0"/>
              </a:rPr>
              <a:t>sehingga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mempersatukan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pihak-pihak</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terikat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ikatan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khidmat</a:t>
            </a:r>
            <a:r>
              <a:rPr lang="en-ID" b="0" i="0" u="none" strike="noStrike" dirty="0">
                <a:solidFill>
                  <a:srgbClr val="000000"/>
                </a:solidFill>
                <a:effectLst/>
                <a:latin typeface="Open Sans" panose="020B0606030504020204" pitchFamily="34" charset="0"/>
              </a:rPr>
              <a:t>. Jika </a:t>
            </a:r>
            <a:r>
              <a:rPr lang="en-ID" b="0" i="0" u="none" strike="noStrike" dirty="0" err="1">
                <a:solidFill>
                  <a:srgbClr val="000000"/>
                </a:solidFill>
                <a:effectLst/>
                <a:latin typeface="Open Sans" panose="020B0606030504020204" pitchFamily="34" charset="0"/>
              </a:rPr>
              <a:t>diterapkan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kepada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darah</a:t>
            </a:r>
            <a:r>
              <a:rPr lang="en-ID" b="0" i="0" u="none" strike="noStrike" dirty="0">
                <a:solidFill>
                  <a:srgbClr val="000000"/>
                </a:solidFill>
                <a:effectLst/>
                <a:latin typeface="Open Sans" panose="020B0606030504020204" pitchFamily="34" charset="0"/>
              </a:rPr>
              <a:t> juga </a:t>
            </a:r>
            <a:r>
              <a:rPr lang="en-ID" b="0" i="0" u="none" strike="noStrike" dirty="0" err="1">
                <a:solidFill>
                  <a:srgbClr val="000000"/>
                </a:solidFill>
                <a:effectLst/>
                <a:latin typeface="Open Sans" panose="020B0606030504020204" pitchFamily="34" charset="0"/>
              </a:rPr>
              <a:t>melambangkan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penyucian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dosa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pengudusan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pelayanan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ilahi</a:t>
            </a:r>
            <a:r>
              <a:rPr lang="en-ID" b="0" i="0" u="none" strike="noStrike" dirty="0">
                <a:solidFill>
                  <a:srgbClr val="000000"/>
                </a:solidFill>
                <a:effectLst/>
                <a:latin typeface="Open Sans" panose="020B0606030504020204" pitchFamily="34" charset="0"/>
              </a:rPr>
              <a:t>. Setelah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Allah </a:t>
            </a:r>
            <a:r>
              <a:rPr lang="en-ID" b="0" i="0" u="none" strike="noStrike" dirty="0" err="1">
                <a:solidFill>
                  <a:srgbClr val="000000"/>
                </a:solidFill>
                <a:effectLst/>
                <a:latin typeface="Open Sans" panose="020B0606030504020204" pitchFamily="34" charset="0"/>
              </a:rPr>
              <a:t>menyatakan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sebagai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milik</a:t>
            </a:r>
            <a:r>
              <a:rPr lang="en-ID" b="0" i="0" u="none" strike="noStrike" dirty="0">
                <a:solidFill>
                  <a:srgbClr val="000000"/>
                </a:solidFill>
                <a:effectLst/>
                <a:latin typeface="Open Sans" panose="020B0606030504020204" pitchFamily="34" charset="0"/>
              </a:rPr>
              <a:t>-Nya yang </a:t>
            </a:r>
            <a:r>
              <a:rPr lang="en-ID" b="0" i="0" u="none" strike="noStrike" dirty="0" err="1">
                <a:solidFill>
                  <a:srgbClr val="000000"/>
                </a:solidFill>
                <a:effectLst/>
                <a:latin typeface="Open Sans" panose="020B0606030504020204" pitchFamily="34" charset="0"/>
              </a:rPr>
              <a:t>istimewa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milik</a:t>
            </a:r>
            <a:r>
              <a:rPr lang="en-ID" b="0" i="0" u="none" strike="noStrike" dirty="0">
                <a:solidFill>
                  <a:srgbClr val="000000"/>
                </a:solidFill>
                <a:effectLst/>
                <a:latin typeface="Open Sans" panose="020B0606030504020204" pitchFamily="34" charset="0"/>
              </a:rPr>
              <a:t>-Nya (Yes. 43:1). Setelah </a:t>
            </a:r>
            <a:r>
              <a:rPr lang="en-ID" b="0" i="0" u="none" strike="noStrike" dirty="0" err="1">
                <a:solidFill>
                  <a:srgbClr val="000000"/>
                </a:solidFill>
                <a:effectLst/>
                <a:latin typeface="Open Sans" panose="020B0606030504020204" pitchFamily="34" charset="0"/>
              </a:rPr>
              <a:t>dibebaskan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dosa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pun </a:t>
            </a:r>
            <a:r>
              <a:rPr lang="en-ID" b="0" i="0" u="none" strike="noStrike" dirty="0" err="1">
                <a:solidFill>
                  <a:srgbClr val="000000"/>
                </a:solidFill>
                <a:effectLst/>
                <a:latin typeface="Open Sans" panose="020B0606030504020204" pitchFamily="34" charset="0"/>
              </a:rPr>
              <a:t>menjadi</a:t>
            </a:r>
            <a:r>
              <a:rPr lang="en-ID" b="0" i="0" u="none" strike="noStrike" dirty="0">
                <a:solidFill>
                  <a:srgbClr val="000000"/>
                </a:solidFill>
                <a:effectLst/>
                <a:latin typeface="Open Sans" panose="020B0606030504020204" pitchFamily="34" charset="0"/>
              </a:rPr>
              <a:t> hamba-hamba Allah (Rm. 6:22; 1 </a:t>
            </a:r>
            <a:r>
              <a:rPr lang="en-ID" b="0" i="0" u="none" strike="noStrike" dirty="0" err="1">
                <a:solidFill>
                  <a:srgbClr val="000000"/>
                </a:solidFill>
                <a:effectLst/>
                <a:latin typeface="Open Sans" panose="020B0606030504020204" pitchFamily="34" charset="0"/>
              </a:rPr>
              <a:t>Ptr</a:t>
            </a:r>
            <a:r>
              <a:rPr lang="en-ID" b="0" i="0" u="none" strike="noStrike" dirty="0">
                <a:solidFill>
                  <a:srgbClr val="000000"/>
                </a:solidFill>
                <a:effectLst/>
                <a:latin typeface="Open Sans" panose="020B0606030504020204" pitchFamily="34" charset="0"/>
              </a:rPr>
              <a:t>. </a:t>
            </a:r>
            <a:r>
              <a:rPr lang="en-ID" b="0" i="0" u="none" strike="noStrike">
                <a:solidFill>
                  <a:srgbClr val="000000"/>
                </a:solidFill>
                <a:effectLst/>
                <a:latin typeface="Open Sans" panose="020B0606030504020204" pitchFamily="34" charset="0"/>
              </a:rPr>
              <a:t>2:9,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D" b="0" i="0" u="none" strike="noStrike"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pengaturan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menanggapi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tiga</a:t>
            </a:r>
            <a:r>
              <a:rPr lang="en-ID" b="0" i="0" u="none" strike="noStrike" dirty="0">
                <a:solidFill>
                  <a:srgbClr val="000000"/>
                </a:solidFill>
                <a:effectLst/>
                <a:latin typeface="Open Sans" panose="020B0606030504020204" pitchFamily="34" charset="0"/>
              </a:rPr>
              <a:t> kali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cara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terhadap</a:t>
            </a:r>
            <a:r>
              <a:rPr lang="en-ID" b="0" i="0" u="none" strike="noStrike" dirty="0">
                <a:solidFill>
                  <a:srgbClr val="000000"/>
                </a:solidFill>
                <a:effectLst/>
                <a:latin typeface="Open Sans" panose="020B0606030504020204" pitchFamily="34" charset="0"/>
              </a:rPr>
              <a:t> kata-kata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murah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hati</a:t>
            </a:r>
            <a:r>
              <a:rPr lang="en-ID" b="0" i="0" u="none" strike="noStrike" dirty="0">
                <a:solidFill>
                  <a:srgbClr val="000000"/>
                </a:solidFill>
                <a:effectLst/>
                <a:latin typeface="Open Sans" panose="020B0606030504020204" pitchFamily="34" charset="0"/>
              </a:rPr>
              <a:t>: “ 'Kami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melakukan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semua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telah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dikatakan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19:8, NIV; </a:t>
            </a:r>
            <a:r>
              <a:rPr lang="en-ID" b="0" i="0" u="none" strike="noStrike" dirty="0" err="1">
                <a:solidFill>
                  <a:srgbClr val="000000"/>
                </a:solidFill>
                <a:effectLst/>
                <a:latin typeface="Open Sans" panose="020B0606030504020204" pitchFamily="34" charset="0"/>
              </a:rPr>
              <a:t>lihat</a:t>
            </a:r>
            <a:r>
              <a:rPr lang="en-ID" b="0" i="0" u="none" strike="noStrike" dirty="0">
                <a:solidFill>
                  <a:srgbClr val="000000"/>
                </a:solidFill>
                <a:effectLst/>
                <a:latin typeface="Open Sans" panose="020B0606030504020204" pitchFamily="34" charset="0"/>
              </a:rPr>
              <a:t> juga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24:3, 7, NIV). </a:t>
            </a:r>
            <a:r>
              <a:rPr lang="en-ID" b="0" i="0" u="none" strike="noStrike" dirty="0" err="1">
                <a:solidFill>
                  <a:srgbClr val="000000"/>
                </a:solidFill>
                <a:effectLst/>
                <a:latin typeface="Open Sans" panose="020B0606030504020204" pitchFamily="34" charset="0"/>
              </a:rPr>
              <a:t>Apa</a:t>
            </a:r>
            <a:r>
              <a:rPr lang="en-ID" b="0" i="0" u="none" strike="noStrike" dirty="0">
                <a:solidFill>
                  <a:srgbClr val="000000"/>
                </a:solidFill>
                <a:effectLst/>
                <a:latin typeface="Open Sans" panose="020B0606030504020204" pitchFamily="34" charset="0"/>
              </a:rPr>
              <a:t> yang salah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janji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seperti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Yaitu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kepercayaan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pemahaman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dangkal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tentang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kekuatan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dosa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sifat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berdosa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sendiri</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kegagalan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mengakui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perlunya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bantuan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Pada </a:t>
            </a:r>
            <a:r>
              <a:rPr lang="en-ID" b="0" i="0" u="none" strike="noStrike" dirty="0" err="1">
                <a:solidFill>
                  <a:srgbClr val="000000"/>
                </a:solidFill>
                <a:effectLst/>
                <a:latin typeface="Open Sans" panose="020B0606030504020204" pitchFamily="34" charset="0"/>
              </a:rPr>
              <a:t>kenyataannya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beberapa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minggu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kemudian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banyak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menari</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sekitar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anak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lembu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emas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Jawaban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tepat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bantuan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kuasa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kasih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karunia</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melakukan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semua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telah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dikatakan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a:t>
            </a:r>
          </a:p>
          <a:p>
            <a:endParaRPr lang="en-ID" dirty="0"/>
          </a:p>
          <a:p>
            <a:r>
              <a:rPr lang="en-ID" dirty="0"/>
              <a:t>6. </a:t>
            </a:r>
            <a:r>
              <a:rPr lang="en-ID" dirty="0" err="1"/>
              <a:t>Separuh</a:t>
            </a:r>
            <a:r>
              <a:rPr lang="en-ID" dirty="0"/>
              <a:t> </a:t>
            </a:r>
            <a:r>
              <a:rPr lang="en-ID" dirty="0" err="1"/>
              <a:t>darah</a:t>
            </a:r>
            <a:r>
              <a:rPr lang="en-ID" dirty="0"/>
              <a:t>. Karena </a:t>
            </a:r>
            <a:r>
              <a:rPr lang="en-ID" dirty="0" err="1"/>
              <a:t>darah</a:t>
            </a:r>
            <a:r>
              <a:rPr lang="en-ID" dirty="0"/>
              <a:t> </a:t>
            </a:r>
            <a:r>
              <a:rPr lang="en-ID" dirty="0" err="1"/>
              <a:t>melambangkan</a:t>
            </a:r>
            <a:r>
              <a:rPr lang="en-ID" dirty="0"/>
              <a:t> </a:t>
            </a:r>
            <a:r>
              <a:rPr lang="en-ID" dirty="0" err="1"/>
              <a:t>nyawa</a:t>
            </a:r>
            <a:r>
              <a:rPr lang="en-ID" dirty="0"/>
              <a:t> korban (</a:t>
            </a:r>
            <a:r>
              <a:rPr lang="en-ID" dirty="0" err="1"/>
              <a:t>Im</a:t>
            </a:r>
            <a:r>
              <a:rPr lang="en-ID" dirty="0"/>
              <a:t>. 17:14), </a:t>
            </a:r>
            <a:r>
              <a:rPr lang="en-ID" dirty="0" err="1"/>
              <a:t>darah</a:t>
            </a:r>
            <a:r>
              <a:rPr lang="en-ID" dirty="0"/>
              <a:t> </a:t>
            </a:r>
            <a:r>
              <a:rPr lang="en-ID" dirty="0" err="1"/>
              <a:t>merupakan</a:t>
            </a:r>
            <a:r>
              <a:rPr lang="en-ID" dirty="0"/>
              <a:t> </a:t>
            </a:r>
            <a:r>
              <a:rPr lang="en-ID" dirty="0" err="1"/>
              <a:t>bagian</a:t>
            </a:r>
            <a:r>
              <a:rPr lang="en-ID" dirty="0"/>
              <a:t> </a:t>
            </a:r>
            <a:r>
              <a:rPr lang="en-ID" dirty="0" err="1"/>
              <a:t>penting</a:t>
            </a:r>
            <a:r>
              <a:rPr lang="en-ID" dirty="0"/>
              <a:t> </a:t>
            </a:r>
            <a:r>
              <a:rPr lang="en-ID" dirty="0" err="1"/>
              <a:t>dari</a:t>
            </a:r>
            <a:r>
              <a:rPr lang="en-ID" dirty="0"/>
              <a:t> </a:t>
            </a:r>
            <a:r>
              <a:rPr lang="en-ID" dirty="0" err="1"/>
              <a:t>setiap</a:t>
            </a:r>
            <a:r>
              <a:rPr lang="en-ID" dirty="0"/>
              <a:t> </a:t>
            </a:r>
            <a:r>
              <a:rPr lang="en-ID" dirty="0" err="1"/>
              <a:t>kurban</a:t>
            </a:r>
            <a:r>
              <a:rPr lang="en-ID" dirty="0"/>
              <a:t>, dan </a:t>
            </a:r>
            <a:r>
              <a:rPr lang="en-ID" dirty="0" err="1"/>
              <a:t>percikannya</a:t>
            </a:r>
            <a:r>
              <a:rPr lang="en-ID" dirty="0"/>
              <a:t> di </a:t>
            </a:r>
            <a:r>
              <a:rPr lang="en-ID" dirty="0" err="1"/>
              <a:t>atas</a:t>
            </a:r>
            <a:r>
              <a:rPr lang="en-ID" dirty="0"/>
              <a:t> </a:t>
            </a:r>
            <a:r>
              <a:rPr lang="en-ID" dirty="0" err="1"/>
              <a:t>mezbah</a:t>
            </a:r>
            <a:r>
              <a:rPr lang="en-ID" dirty="0"/>
              <a:t> </a:t>
            </a:r>
            <a:r>
              <a:rPr lang="en-ID" dirty="0" err="1"/>
              <a:t>merupakan</a:t>
            </a:r>
            <a:r>
              <a:rPr lang="en-ID" dirty="0"/>
              <a:t> </a:t>
            </a:r>
            <a:r>
              <a:rPr lang="en-ID" dirty="0" err="1"/>
              <a:t>titik</a:t>
            </a:r>
            <a:r>
              <a:rPr lang="en-ID" dirty="0"/>
              <a:t> </a:t>
            </a:r>
            <a:r>
              <a:rPr lang="en-ID" dirty="0" err="1"/>
              <a:t>fokus</a:t>
            </a:r>
            <a:r>
              <a:rPr lang="en-ID" dirty="0"/>
              <a:t> ritual </a:t>
            </a:r>
            <a:r>
              <a:rPr lang="en-ID" dirty="0" err="1"/>
              <a:t>kurban</a:t>
            </a:r>
            <a:r>
              <a:rPr lang="en-ID" dirty="0"/>
              <a:t> yang </a:t>
            </a:r>
            <a:r>
              <a:rPr lang="en-ID" dirty="0" err="1"/>
              <a:t>lazim</a:t>
            </a:r>
            <a:r>
              <a:rPr lang="en-ID" dirty="0"/>
              <a:t> (</a:t>
            </a:r>
            <a:r>
              <a:rPr lang="en-ID" dirty="0" err="1"/>
              <a:t>Im</a:t>
            </a:r>
            <a:r>
              <a:rPr lang="en-ID" dirty="0"/>
              <a:t>. 1:5; 3:8). </a:t>
            </a:r>
            <a:r>
              <a:rPr lang="en-ID" dirty="0" err="1"/>
              <a:t>Separuh</a:t>
            </a:r>
            <a:r>
              <a:rPr lang="en-ID" dirty="0"/>
              <a:t> </a:t>
            </a:r>
            <a:r>
              <a:rPr lang="en-ID" dirty="0" err="1"/>
              <a:t>darah</a:t>
            </a:r>
            <a:r>
              <a:rPr lang="en-ID" dirty="0"/>
              <a:t> </a:t>
            </a:r>
            <a:r>
              <a:rPr lang="en-ID" dirty="0" err="1"/>
              <a:t>itu</a:t>
            </a:r>
            <a:r>
              <a:rPr lang="en-ID" dirty="0"/>
              <a:t> </a:t>
            </a:r>
            <a:r>
              <a:rPr lang="en-ID" dirty="0" err="1"/>
              <a:t>dibagikan</a:t>
            </a:r>
            <a:r>
              <a:rPr lang="en-ID" dirty="0"/>
              <a:t> </a:t>
            </a:r>
            <a:r>
              <a:rPr lang="en-ID" dirty="0" err="1"/>
              <a:t>kepada</a:t>
            </a:r>
            <a:r>
              <a:rPr lang="en-ID" dirty="0"/>
              <a:t> </a:t>
            </a:r>
            <a:r>
              <a:rPr lang="en-ID" dirty="0" err="1"/>
              <a:t>umat</a:t>
            </a:r>
            <a:r>
              <a:rPr lang="en-ID" dirty="0"/>
              <a:t> dan </a:t>
            </a:r>
            <a:r>
              <a:rPr lang="en-ID" dirty="0" err="1"/>
              <a:t>separuhnya</a:t>
            </a:r>
            <a:r>
              <a:rPr lang="en-ID" dirty="0"/>
              <a:t> </a:t>
            </a:r>
            <a:r>
              <a:rPr lang="en-ID" dirty="0" err="1"/>
              <a:t>lagi</a:t>
            </a:r>
            <a:r>
              <a:rPr lang="en-ID" dirty="0"/>
              <a:t> </a:t>
            </a:r>
            <a:r>
              <a:rPr lang="en-ID" dirty="0" err="1"/>
              <a:t>kepada</a:t>
            </a:r>
            <a:r>
              <a:rPr lang="en-ID" dirty="0"/>
              <a:t> Allah. Darah yang </a:t>
            </a:r>
            <a:r>
              <a:rPr lang="en-ID" dirty="0" err="1"/>
              <a:t>dipercikkan</a:t>
            </a:r>
            <a:r>
              <a:rPr lang="en-ID" dirty="0"/>
              <a:t> di </a:t>
            </a:r>
            <a:r>
              <a:rPr lang="en-ID" dirty="0" err="1"/>
              <a:t>atas</a:t>
            </a:r>
            <a:r>
              <a:rPr lang="en-ID" dirty="0"/>
              <a:t> </a:t>
            </a:r>
            <a:r>
              <a:rPr lang="en-ID" dirty="0" err="1"/>
              <a:t>mezbah</a:t>
            </a:r>
            <a:r>
              <a:rPr lang="en-ID" dirty="0"/>
              <a:t> </a:t>
            </a:r>
            <a:r>
              <a:rPr lang="en-ID" dirty="0" err="1"/>
              <a:t>mengikat</a:t>
            </a:r>
            <a:r>
              <a:rPr lang="en-ID" dirty="0"/>
              <a:t> Allah, </a:t>
            </a:r>
            <a:r>
              <a:rPr lang="en-ID" dirty="0" err="1"/>
              <a:t>secara</a:t>
            </a:r>
            <a:r>
              <a:rPr lang="en-ID" dirty="0"/>
              <a:t> </a:t>
            </a:r>
            <a:r>
              <a:rPr lang="en-ID" dirty="0" err="1"/>
              <a:t>simbolis</a:t>
            </a:r>
            <a:r>
              <a:rPr lang="en-ID" dirty="0"/>
              <a:t>, dan </a:t>
            </a:r>
            <a:r>
              <a:rPr lang="en-ID" dirty="0" err="1"/>
              <a:t>darah</a:t>
            </a:r>
            <a:r>
              <a:rPr lang="en-ID" dirty="0"/>
              <a:t> yang </a:t>
            </a:r>
            <a:r>
              <a:rPr lang="en-ID" dirty="0" err="1"/>
              <a:t>dipercikkan</a:t>
            </a:r>
            <a:r>
              <a:rPr lang="en-ID" dirty="0"/>
              <a:t> </a:t>
            </a:r>
            <a:r>
              <a:rPr lang="en-ID" dirty="0" err="1"/>
              <a:t>kepada</a:t>
            </a:r>
            <a:r>
              <a:rPr lang="en-ID" dirty="0"/>
              <a:t> </a:t>
            </a:r>
            <a:r>
              <a:rPr lang="en-ID" dirty="0" err="1"/>
              <a:t>umat</a:t>
            </a:r>
            <a:r>
              <a:rPr lang="en-ID" dirty="0"/>
              <a:t> </a:t>
            </a:r>
            <a:r>
              <a:rPr lang="en-ID" dirty="0" err="1"/>
              <a:t>mengikat</a:t>
            </a:r>
            <a:r>
              <a:rPr lang="en-ID" dirty="0"/>
              <a:t> </a:t>
            </a:r>
            <a:r>
              <a:rPr lang="en-ID" dirty="0" err="1"/>
              <a:t>mereka</a:t>
            </a:r>
            <a:r>
              <a:rPr lang="en-ID" dirty="0"/>
              <a:t> pada </a:t>
            </a:r>
            <a:r>
              <a:rPr lang="en-ID" dirty="0" err="1"/>
              <a:t>ketentuan-ketentuan</a:t>
            </a:r>
            <a:r>
              <a:rPr lang="en-ID" dirty="0"/>
              <a:t> </a:t>
            </a:r>
            <a:r>
              <a:rPr lang="en-ID" dirty="0" err="1"/>
              <a:t>perjanjian</a:t>
            </a:r>
            <a:r>
              <a:rPr lang="en-ID" dirty="0"/>
              <a:t> (</a:t>
            </a:r>
            <a:r>
              <a:rPr lang="en-ID" dirty="0" err="1"/>
              <a:t>Ibr</a:t>
            </a:r>
            <a:r>
              <a:rPr lang="en-ID" dirty="0"/>
              <a:t>. 9:18-22; </a:t>
            </a:r>
            <a:r>
              <a:rPr lang="en-ID" dirty="0" err="1"/>
              <a:t>lihat</a:t>
            </a:r>
            <a:r>
              <a:rPr lang="en-ID" dirty="0"/>
              <a:t> juga </a:t>
            </a:r>
            <a:r>
              <a:rPr lang="en-ID" dirty="0" err="1"/>
              <a:t>Kej</a:t>
            </a:r>
            <a:r>
              <a:rPr lang="en-ID" dirty="0"/>
              <a:t>. 15:9-13, 17).</a:t>
            </a:r>
          </a:p>
          <a:p>
            <a:endParaRPr lang="en-ID" dirty="0"/>
          </a:p>
        </p:txBody>
      </p:sp>
      <p:sp>
        <p:nvSpPr>
          <p:cNvPr id="4" name="Slide Number Placeholder 3"/>
          <p:cNvSpPr>
            <a:spLocks noGrp="1"/>
          </p:cNvSpPr>
          <p:nvPr>
            <p:ph type="sldNum" sz="quarter" idx="5"/>
          </p:nvPr>
        </p:nvSpPr>
        <p:spPr/>
        <p:txBody>
          <a:bodyPr/>
          <a:lstStyle/>
          <a:p>
            <a:fld id="{C8C37FD6-66A8-49C0-A203-478BB01A9B10}" type="slidenum">
              <a:rPr lang="en-US" smtClean="0"/>
              <a:t>5</a:t>
            </a:fld>
            <a:endParaRPr lang="en-US"/>
          </a:p>
        </p:txBody>
      </p:sp>
    </p:spTree>
    <p:extLst>
      <p:ext uri="{BB962C8B-B14F-4D97-AF65-F5344CB8AC3E}">
        <p14:creationId xmlns:p14="http://schemas.microsoft.com/office/powerpoint/2010/main" val="378018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7. Kitab </a:t>
            </a:r>
            <a:r>
              <a:rPr lang="en-ID" dirty="0" err="1"/>
              <a:t>perjanjian</a:t>
            </a:r>
            <a:r>
              <a:rPr lang="en-ID" dirty="0"/>
              <a:t>. </a:t>
            </a:r>
            <a:r>
              <a:rPr lang="en-ID" dirty="0" err="1"/>
              <a:t>Dalam</a:t>
            </a:r>
            <a:r>
              <a:rPr lang="en-ID" dirty="0"/>
              <a:t> </a:t>
            </a:r>
            <a:r>
              <a:rPr lang="en-ID" dirty="0" err="1"/>
              <a:t>narasi</a:t>
            </a:r>
            <a:r>
              <a:rPr lang="en-ID" dirty="0"/>
              <a:t> Kitab </a:t>
            </a:r>
            <a:r>
              <a:rPr lang="en-ID" dirty="0" err="1"/>
              <a:t>Suci</a:t>
            </a:r>
            <a:r>
              <a:rPr lang="en-ID" dirty="0"/>
              <a:t>, </a:t>
            </a:r>
            <a:r>
              <a:rPr lang="en-ID" dirty="0" err="1"/>
              <a:t>inilah</a:t>
            </a:r>
            <a:r>
              <a:rPr lang="en-ID" dirty="0"/>
              <a:t> "kitab" </a:t>
            </a:r>
            <a:r>
              <a:rPr lang="en-ID" dirty="0" err="1"/>
              <a:t>pertama</a:t>
            </a:r>
            <a:r>
              <a:rPr lang="en-ID" dirty="0"/>
              <a:t> yang </a:t>
            </a:r>
            <a:r>
              <a:rPr lang="en-ID" dirty="0" err="1"/>
              <a:t>disebutkan</a:t>
            </a:r>
            <a:r>
              <a:rPr lang="en-ID" dirty="0"/>
              <a:t> </a:t>
            </a:r>
            <a:r>
              <a:rPr lang="en-ID" dirty="0" err="1"/>
              <a:t>telah</a:t>
            </a:r>
            <a:r>
              <a:rPr lang="en-ID" dirty="0"/>
              <a:t> </a:t>
            </a:r>
            <a:r>
              <a:rPr lang="en-ID" dirty="0" err="1"/>
              <a:t>ditulis</a:t>
            </a:r>
            <a:r>
              <a:rPr lang="en-ID" dirty="0"/>
              <a:t>. </a:t>
            </a:r>
            <a:r>
              <a:rPr lang="en-ID" dirty="0" err="1"/>
              <a:t>Sisa</a:t>
            </a:r>
            <a:r>
              <a:rPr lang="en-ID" dirty="0"/>
              <a:t> "</a:t>
            </a:r>
            <a:r>
              <a:rPr lang="en-ID" dirty="0" err="1"/>
              <a:t>hukum</a:t>
            </a:r>
            <a:r>
              <a:rPr lang="en-ID" dirty="0"/>
              <a:t> </a:t>
            </a:r>
            <a:r>
              <a:rPr lang="en-ID" dirty="0" err="1"/>
              <a:t>Taurat</a:t>
            </a:r>
            <a:r>
              <a:rPr lang="en-ID" dirty="0"/>
              <a:t>" </a:t>
            </a:r>
            <a:r>
              <a:rPr lang="en-ID" dirty="0" err="1"/>
              <a:t>didasarkan</a:t>
            </a:r>
            <a:r>
              <a:rPr lang="en-ID" dirty="0"/>
              <a:t> </a:t>
            </a:r>
            <a:r>
              <a:rPr lang="en-ID" dirty="0" err="1"/>
              <a:t>padanya</a:t>
            </a:r>
            <a:r>
              <a:rPr lang="en-ID" dirty="0"/>
              <a:t>, dan </a:t>
            </a:r>
            <a:r>
              <a:rPr lang="en-ID" dirty="0" err="1"/>
              <a:t>untuk</a:t>
            </a:r>
            <a:r>
              <a:rPr lang="en-ID" dirty="0"/>
              <a:t> </a:t>
            </a:r>
            <a:r>
              <a:rPr lang="en-ID" dirty="0" err="1"/>
              <a:t>klarifikasi</a:t>
            </a:r>
            <a:r>
              <a:rPr lang="en-ID" dirty="0"/>
              <a:t> </a:t>
            </a:r>
            <a:r>
              <a:rPr lang="en-ID" dirty="0" err="1"/>
              <a:t>lebih</a:t>
            </a:r>
            <a:r>
              <a:rPr lang="en-ID" dirty="0"/>
              <a:t> </a:t>
            </a:r>
            <a:r>
              <a:rPr lang="en-ID" dirty="0" err="1"/>
              <a:t>lanjut</a:t>
            </a:r>
            <a:r>
              <a:rPr lang="en-ID" dirty="0"/>
              <a:t>, Musa </a:t>
            </a:r>
            <a:r>
              <a:rPr lang="en-ID" dirty="0" err="1"/>
              <a:t>kemudian</a:t>
            </a:r>
            <a:r>
              <a:rPr lang="en-ID" dirty="0"/>
              <a:t> </a:t>
            </a:r>
            <a:r>
              <a:rPr lang="en-ID" dirty="0" err="1"/>
              <a:t>menulis</a:t>
            </a:r>
            <a:r>
              <a:rPr lang="en-ID" dirty="0"/>
              <a:t> Kitab </a:t>
            </a:r>
            <a:r>
              <a:rPr lang="en-ID" dirty="0" err="1"/>
              <a:t>Ulangan</a:t>
            </a:r>
            <a:r>
              <a:rPr lang="en-ID" dirty="0"/>
              <a:t>. Setelah </a:t>
            </a:r>
            <a:r>
              <a:rPr lang="en-ID" dirty="0" err="1"/>
              <a:t>membaca</a:t>
            </a:r>
            <a:r>
              <a:rPr lang="en-ID" dirty="0"/>
              <a:t> kitab </a:t>
            </a:r>
            <a:r>
              <a:rPr lang="en-ID" dirty="0" err="1"/>
              <a:t>itu</a:t>
            </a:r>
            <a:r>
              <a:rPr lang="en-ID" dirty="0"/>
              <a:t> "di </a:t>
            </a:r>
            <a:r>
              <a:rPr lang="en-ID" dirty="0" err="1"/>
              <a:t>hadapan</a:t>
            </a:r>
            <a:r>
              <a:rPr lang="en-ID" dirty="0"/>
              <a:t> </a:t>
            </a:r>
            <a:r>
              <a:rPr lang="en-ID" dirty="0" err="1"/>
              <a:t>hadirin</a:t>
            </a:r>
            <a:r>
              <a:rPr lang="en-ID" dirty="0"/>
              <a:t>," yang </a:t>
            </a:r>
            <a:r>
              <a:rPr lang="en-ID" dirty="0" err="1"/>
              <a:t>secara</a:t>
            </a:r>
            <a:r>
              <a:rPr lang="en-ID" dirty="0"/>
              <a:t> </a:t>
            </a:r>
            <a:r>
              <a:rPr lang="en-ID" dirty="0" err="1"/>
              <a:t>harfiah</a:t>
            </a:r>
            <a:r>
              <a:rPr lang="en-ID" dirty="0"/>
              <a:t> </a:t>
            </a:r>
            <a:r>
              <a:rPr lang="en-ID" dirty="0" err="1"/>
              <a:t>berarti</a:t>
            </a:r>
            <a:r>
              <a:rPr lang="en-ID" dirty="0"/>
              <a:t> "di </a:t>
            </a:r>
            <a:r>
              <a:rPr lang="en-ID" dirty="0" err="1"/>
              <a:t>telinga</a:t>
            </a:r>
            <a:r>
              <a:rPr lang="en-ID" dirty="0"/>
              <a:t>," </a:t>
            </a:r>
            <a:r>
              <a:rPr lang="en-ID" dirty="0" err="1"/>
              <a:t>bangsa</a:t>
            </a:r>
            <a:r>
              <a:rPr lang="en-ID" dirty="0"/>
              <a:t> </a:t>
            </a:r>
            <a:r>
              <a:rPr lang="en-ID" dirty="0" err="1"/>
              <a:t>itu</a:t>
            </a:r>
            <a:r>
              <a:rPr lang="en-ID" dirty="0"/>
              <a:t>, </a:t>
            </a:r>
            <a:r>
              <a:rPr lang="en-ID" dirty="0" err="1"/>
              <a:t>mereka</a:t>
            </a:r>
            <a:r>
              <a:rPr lang="en-ID" dirty="0"/>
              <a:t> </a:t>
            </a:r>
            <a:r>
              <a:rPr lang="en-ID" dirty="0" err="1"/>
              <a:t>kembali</a:t>
            </a:r>
            <a:r>
              <a:rPr lang="en-ID" dirty="0"/>
              <a:t> </a:t>
            </a:r>
            <a:r>
              <a:rPr lang="en-ID" dirty="0" err="1"/>
              <a:t>menanggapi</a:t>
            </a:r>
            <a:r>
              <a:rPr lang="en-ID" dirty="0"/>
              <a:t> </a:t>
            </a:r>
            <a:r>
              <a:rPr lang="en-ID" dirty="0" err="1"/>
              <a:t>seperti</a:t>
            </a:r>
            <a:r>
              <a:rPr lang="en-ID" dirty="0"/>
              <a:t> </a:t>
            </a:r>
            <a:r>
              <a:rPr lang="en-ID" dirty="0" err="1"/>
              <a:t>dalam</a:t>
            </a:r>
            <a:r>
              <a:rPr lang="en-ID" dirty="0"/>
              <a:t> </a:t>
            </a:r>
            <a:r>
              <a:rPr lang="en-ID" dirty="0" err="1"/>
              <a:t>ayat</a:t>
            </a:r>
            <a:r>
              <a:rPr lang="en-ID" dirty="0"/>
              <a:t> 3, </a:t>
            </a:r>
            <a:r>
              <a:rPr lang="en-ID" dirty="0" err="1"/>
              <a:t>dengan</a:t>
            </a:r>
            <a:r>
              <a:rPr lang="en-ID" dirty="0"/>
              <a:t> </a:t>
            </a:r>
            <a:r>
              <a:rPr lang="en-ID" dirty="0" err="1"/>
              <a:t>menambahkan</a:t>
            </a:r>
            <a:r>
              <a:rPr lang="en-ID" dirty="0"/>
              <a:t> kata-kata yang </a:t>
            </a:r>
            <a:r>
              <a:rPr lang="en-ID" dirty="0" err="1"/>
              <a:t>bermakna</a:t>
            </a:r>
            <a:r>
              <a:rPr lang="en-ID" dirty="0"/>
              <a:t> "dan </a:t>
            </a:r>
            <a:r>
              <a:rPr lang="en-ID" dirty="0" err="1"/>
              <a:t>taatlah</a:t>
            </a:r>
            <a:r>
              <a:rPr lang="en-ID" dirty="0"/>
              <a:t>." </a:t>
            </a:r>
            <a:r>
              <a:rPr lang="en-ID" dirty="0" err="1"/>
              <a:t>Kegembiraan</a:t>
            </a:r>
            <a:r>
              <a:rPr lang="en-ID" dirty="0"/>
              <a:t> </a:t>
            </a:r>
            <a:r>
              <a:rPr lang="en-ID" dirty="0" err="1"/>
              <a:t>atas</a:t>
            </a:r>
            <a:r>
              <a:rPr lang="en-ID" dirty="0"/>
              <a:t> </a:t>
            </a:r>
            <a:r>
              <a:rPr lang="en-ID" dirty="0" err="1"/>
              <a:t>peristiwa</a:t>
            </a:r>
            <a:r>
              <a:rPr lang="en-ID" dirty="0"/>
              <a:t> </a:t>
            </a:r>
            <a:r>
              <a:rPr lang="en-ID" dirty="0" err="1"/>
              <a:t>itu</a:t>
            </a:r>
            <a:r>
              <a:rPr lang="en-ID" dirty="0"/>
              <a:t> </a:t>
            </a:r>
            <a:r>
              <a:rPr lang="en-ID" dirty="0" err="1"/>
              <a:t>tentu</a:t>
            </a:r>
            <a:r>
              <a:rPr lang="en-ID" dirty="0"/>
              <a:t> </a:t>
            </a:r>
            <a:r>
              <a:rPr lang="en-ID" dirty="0" err="1"/>
              <a:t>saja</a:t>
            </a:r>
            <a:r>
              <a:rPr lang="en-ID" dirty="0"/>
              <a:t> </a:t>
            </a:r>
            <a:r>
              <a:rPr lang="en-ID" dirty="0" err="1"/>
              <a:t>membuat</a:t>
            </a:r>
            <a:r>
              <a:rPr lang="en-ID" dirty="0"/>
              <a:t> </a:t>
            </a:r>
            <a:r>
              <a:rPr lang="en-ID" dirty="0" err="1"/>
              <a:t>bangsa</a:t>
            </a:r>
            <a:r>
              <a:rPr lang="en-ID" dirty="0"/>
              <a:t> </a:t>
            </a:r>
            <a:r>
              <a:rPr lang="en-ID" dirty="0" err="1"/>
              <a:t>itu</a:t>
            </a:r>
            <a:r>
              <a:rPr lang="en-ID" dirty="0"/>
              <a:t> </a:t>
            </a:r>
            <a:r>
              <a:rPr lang="en-ID" dirty="0" err="1"/>
              <a:t>dengan</a:t>
            </a:r>
            <a:r>
              <a:rPr lang="en-ID" dirty="0"/>
              <a:t> </a:t>
            </a:r>
            <a:r>
              <a:rPr lang="en-ID" dirty="0" err="1"/>
              <a:t>tulus</a:t>
            </a:r>
            <a:r>
              <a:rPr lang="en-ID" dirty="0"/>
              <a:t> </a:t>
            </a:r>
            <a:r>
              <a:rPr lang="en-ID" dirty="0" err="1"/>
              <a:t>setuju</a:t>
            </a:r>
            <a:r>
              <a:rPr lang="en-ID" dirty="0"/>
              <a:t> </a:t>
            </a:r>
            <a:r>
              <a:rPr lang="en-ID" dirty="0" err="1"/>
              <a:t>untuk</a:t>
            </a:r>
            <a:r>
              <a:rPr lang="en-ID" dirty="0"/>
              <a:t> </a:t>
            </a:r>
            <a:r>
              <a:rPr lang="en-ID" dirty="0" err="1"/>
              <a:t>menaati</a:t>
            </a:r>
            <a:r>
              <a:rPr lang="en-ID" dirty="0"/>
              <a:t> </a:t>
            </a:r>
            <a:r>
              <a:rPr lang="en-ID" dirty="0" err="1"/>
              <a:t>hukum-hukum</a:t>
            </a:r>
            <a:r>
              <a:rPr lang="en-ID" dirty="0"/>
              <a:t> Allah. </a:t>
            </a:r>
            <a:r>
              <a:rPr lang="en-ID" dirty="0" err="1"/>
              <a:t>Roh</a:t>
            </a:r>
            <a:r>
              <a:rPr lang="en-ID" dirty="0"/>
              <a:t> </a:t>
            </a:r>
            <a:r>
              <a:rPr lang="en-ID" dirty="0" err="1"/>
              <a:t>mereka</a:t>
            </a:r>
            <a:r>
              <a:rPr lang="en-ID" dirty="0"/>
              <a:t> </a:t>
            </a:r>
            <a:r>
              <a:rPr lang="en-ID" dirty="0" err="1"/>
              <a:t>memang</a:t>
            </a:r>
            <a:r>
              <a:rPr lang="en-ID" dirty="0"/>
              <a:t> </a:t>
            </a:r>
            <a:r>
              <a:rPr lang="en-ID" dirty="0" err="1"/>
              <a:t>rela</a:t>
            </a:r>
            <a:r>
              <a:rPr lang="en-ID" dirty="0"/>
              <a:t>, </a:t>
            </a:r>
            <a:r>
              <a:rPr lang="en-ID" dirty="0" err="1"/>
              <a:t>tetapi</a:t>
            </a:r>
            <a:r>
              <a:rPr lang="en-ID" dirty="0"/>
              <a:t> </a:t>
            </a:r>
            <a:r>
              <a:rPr lang="en-ID" dirty="0" err="1"/>
              <a:t>daging</a:t>
            </a:r>
            <a:r>
              <a:rPr lang="en-ID" dirty="0"/>
              <a:t> </a:t>
            </a:r>
            <a:r>
              <a:rPr lang="en-ID" dirty="0" err="1"/>
              <a:t>mereka</a:t>
            </a:r>
            <a:r>
              <a:rPr lang="en-ID" dirty="0"/>
              <a:t> </a:t>
            </a:r>
            <a:r>
              <a:rPr lang="en-ID" dirty="0" err="1"/>
              <a:t>lemah</a:t>
            </a:r>
            <a:r>
              <a:rPr lang="en-ID" dirty="0"/>
              <a:t> (</a:t>
            </a:r>
            <a:r>
              <a:rPr lang="en-ID" dirty="0" err="1"/>
              <a:t>lihat</a:t>
            </a:r>
            <a:r>
              <a:rPr lang="en-ID" dirty="0"/>
              <a:t> Mat. 26:41). </a:t>
            </a:r>
            <a:r>
              <a:rPr lang="en-ID" dirty="0" err="1"/>
              <a:t>Pelaksanaan</a:t>
            </a:r>
            <a:r>
              <a:rPr lang="en-ID" dirty="0"/>
              <a:t> </a:t>
            </a:r>
            <a:r>
              <a:rPr lang="en-ID" dirty="0" err="1"/>
              <a:t>selalu</a:t>
            </a:r>
            <a:r>
              <a:rPr lang="en-ID" dirty="0"/>
              <a:t> </a:t>
            </a:r>
            <a:r>
              <a:rPr lang="en-ID" dirty="0" err="1"/>
              <a:t>jauh</a:t>
            </a:r>
            <a:r>
              <a:rPr lang="en-ID" dirty="0"/>
              <a:t> </a:t>
            </a:r>
            <a:r>
              <a:rPr lang="en-ID" dirty="0" err="1"/>
              <a:t>tertinggal</a:t>
            </a:r>
            <a:r>
              <a:rPr lang="en-ID" dirty="0"/>
              <a:t> </a:t>
            </a:r>
            <a:r>
              <a:rPr lang="en-ID" dirty="0" err="1"/>
              <a:t>dari</a:t>
            </a:r>
            <a:r>
              <a:rPr lang="en-ID" dirty="0"/>
              <a:t> </a:t>
            </a:r>
            <a:r>
              <a:rPr lang="en-ID" dirty="0" err="1"/>
              <a:t>janji</a:t>
            </a:r>
            <a:r>
              <a:rPr lang="en-ID" dirty="0"/>
              <a:t>. </a:t>
            </a:r>
            <a:r>
              <a:rPr lang="en-ID" dirty="0" err="1"/>
              <a:t>Bangsa</a:t>
            </a:r>
            <a:r>
              <a:rPr lang="en-ID" dirty="0"/>
              <a:t> </a:t>
            </a:r>
            <a:r>
              <a:rPr lang="en-ID" dirty="0" err="1"/>
              <a:t>itu</a:t>
            </a:r>
            <a:r>
              <a:rPr lang="en-ID" dirty="0"/>
              <a:t> </a:t>
            </a:r>
            <a:r>
              <a:rPr lang="en-ID" dirty="0" err="1"/>
              <a:t>jelas</a:t>
            </a:r>
            <a:r>
              <a:rPr lang="en-ID" dirty="0"/>
              <a:t> </a:t>
            </a:r>
            <a:r>
              <a:rPr lang="en-ID" dirty="0" err="1"/>
              <a:t>hanya</a:t>
            </a:r>
            <a:r>
              <a:rPr lang="en-ID" dirty="0"/>
              <a:t> </a:t>
            </a:r>
            <a:r>
              <a:rPr lang="en-ID" dirty="0" err="1"/>
              <a:t>memiliki</a:t>
            </a:r>
            <a:r>
              <a:rPr lang="en-ID" dirty="0"/>
              <a:t> </a:t>
            </a:r>
            <a:r>
              <a:rPr lang="en-ID" dirty="0" err="1"/>
              <a:t>sedikit</a:t>
            </a:r>
            <a:r>
              <a:rPr lang="en-ID" dirty="0"/>
              <a:t> </a:t>
            </a:r>
            <a:r>
              <a:rPr lang="en-ID" dirty="0" err="1"/>
              <a:t>pengetahuan</a:t>
            </a:r>
            <a:r>
              <a:rPr lang="en-ID" dirty="0"/>
              <a:t> </a:t>
            </a:r>
            <a:r>
              <a:rPr lang="en-ID" dirty="0" err="1"/>
              <a:t>tentang</a:t>
            </a:r>
            <a:r>
              <a:rPr lang="en-ID" dirty="0"/>
              <a:t> </a:t>
            </a:r>
            <a:r>
              <a:rPr lang="en-ID" dirty="0" err="1"/>
              <a:t>hati</a:t>
            </a:r>
            <a:r>
              <a:rPr lang="en-ID" dirty="0"/>
              <a:t> </a:t>
            </a:r>
            <a:r>
              <a:rPr lang="en-ID" dirty="0" err="1"/>
              <a:t>mereka</a:t>
            </a:r>
            <a:r>
              <a:rPr lang="en-ID" dirty="0"/>
              <a:t> </a:t>
            </a:r>
            <a:r>
              <a:rPr lang="en-ID" dirty="0" err="1"/>
              <a:t>sendiri</a:t>
            </a:r>
            <a:r>
              <a:rPr lang="en-ID" dirty="0"/>
              <a:t>; </a:t>
            </a:r>
            <a:r>
              <a:rPr lang="en-ID" dirty="0" err="1"/>
              <a:t>mereka</a:t>
            </a:r>
            <a:r>
              <a:rPr lang="en-ID" dirty="0"/>
              <a:t> </a:t>
            </a:r>
            <a:r>
              <a:rPr lang="en-ID" dirty="0" err="1"/>
              <a:t>belum</a:t>
            </a:r>
            <a:r>
              <a:rPr lang="en-ID" dirty="0"/>
              <a:t> </a:t>
            </a:r>
            <a:r>
              <a:rPr lang="en-ID" dirty="0" err="1"/>
              <a:t>belajar</a:t>
            </a:r>
            <a:r>
              <a:rPr lang="en-ID" dirty="0"/>
              <a:t> </a:t>
            </a:r>
            <a:r>
              <a:rPr lang="en-ID" dirty="0" err="1"/>
              <a:t>untuk</a:t>
            </a:r>
            <a:r>
              <a:rPr lang="en-ID" dirty="0"/>
              <a:t> </a:t>
            </a:r>
            <a:r>
              <a:rPr lang="en-ID" dirty="0" err="1"/>
              <a:t>tidak</a:t>
            </a:r>
            <a:r>
              <a:rPr lang="en-ID" dirty="0"/>
              <a:t> </a:t>
            </a:r>
            <a:r>
              <a:rPr lang="en-ID" dirty="0" err="1"/>
              <a:t>percaya</a:t>
            </a:r>
            <a:r>
              <a:rPr lang="en-ID" dirty="0"/>
              <a:t> pada </a:t>
            </a:r>
            <a:r>
              <a:rPr lang="en-ID" dirty="0" err="1"/>
              <a:t>diri</a:t>
            </a:r>
            <a:r>
              <a:rPr lang="en-ID" dirty="0"/>
              <a:t> </a:t>
            </a:r>
            <a:r>
              <a:rPr lang="en-ID" dirty="0" err="1"/>
              <a:t>mereka</a:t>
            </a:r>
            <a:r>
              <a:rPr lang="en-ID" dirty="0"/>
              <a:t> </a:t>
            </a:r>
            <a:r>
              <a:rPr lang="en-ID" dirty="0" err="1"/>
              <a:t>sendiri</a:t>
            </a:r>
            <a:r>
              <a:rPr lang="en-ID" dirty="0"/>
              <a:t>. </a:t>
            </a:r>
            <a:r>
              <a:rPr lang="en-ID" dirty="0" err="1"/>
              <a:t>Mereka</a:t>
            </a:r>
            <a:r>
              <a:rPr lang="en-ID" dirty="0"/>
              <a:t> juga </a:t>
            </a:r>
            <a:r>
              <a:rPr lang="en-ID" dirty="0" err="1"/>
              <a:t>memiliki</a:t>
            </a:r>
            <a:r>
              <a:rPr lang="en-ID" dirty="0"/>
              <a:t> </a:t>
            </a:r>
            <a:r>
              <a:rPr lang="en-ID" dirty="0" err="1"/>
              <a:t>sedikit</a:t>
            </a:r>
            <a:r>
              <a:rPr lang="en-ID" dirty="0"/>
              <a:t> </a:t>
            </a:r>
            <a:r>
              <a:rPr lang="en-ID" dirty="0" err="1"/>
              <a:t>pemahaman</a:t>
            </a:r>
            <a:r>
              <a:rPr lang="en-ID" dirty="0"/>
              <a:t> </a:t>
            </a:r>
            <a:r>
              <a:rPr lang="en-ID" dirty="0" err="1"/>
              <a:t>tentang</a:t>
            </a:r>
            <a:r>
              <a:rPr lang="en-ID" dirty="0"/>
              <a:t> </a:t>
            </a:r>
            <a:r>
              <a:rPr lang="en-ID" dirty="0" err="1"/>
              <a:t>tuntutan</a:t>
            </a:r>
            <a:r>
              <a:rPr lang="en-ID" dirty="0"/>
              <a:t> </a:t>
            </a:r>
            <a:r>
              <a:rPr lang="en-ID" dirty="0" err="1"/>
              <a:t>rohani</a:t>
            </a:r>
            <a:r>
              <a:rPr lang="en-ID" dirty="0"/>
              <a:t> </a:t>
            </a:r>
            <a:r>
              <a:rPr lang="en-ID" dirty="0" err="1"/>
              <a:t>hukum</a:t>
            </a:r>
            <a:r>
              <a:rPr lang="en-ID" dirty="0"/>
              <a:t> </a:t>
            </a:r>
            <a:r>
              <a:rPr lang="en-ID" dirty="0" err="1"/>
              <a:t>Taurat</a:t>
            </a:r>
            <a:r>
              <a:rPr lang="en-ID" dirty="0"/>
              <a:t>.</a:t>
            </a:r>
          </a:p>
          <a:p>
            <a:endParaRPr lang="en-ID" dirty="0"/>
          </a:p>
          <a:p>
            <a:r>
              <a:rPr lang="en-ID" dirty="0"/>
              <a:t>Harus </a:t>
            </a:r>
            <a:r>
              <a:rPr lang="en-ID" dirty="0" err="1"/>
              <a:t>diingat</a:t>
            </a:r>
            <a:r>
              <a:rPr lang="en-ID" dirty="0"/>
              <a:t> </a:t>
            </a:r>
            <a:r>
              <a:rPr lang="en-ID" dirty="0" err="1"/>
              <a:t>bahwa</a:t>
            </a:r>
            <a:r>
              <a:rPr lang="en-ID" dirty="0"/>
              <a:t> </a:t>
            </a:r>
            <a:r>
              <a:rPr lang="en-ID" dirty="0" err="1"/>
              <a:t>hukum</a:t>
            </a:r>
            <a:r>
              <a:rPr lang="en-ID" dirty="0"/>
              <a:t> </a:t>
            </a:r>
            <a:r>
              <a:rPr lang="en-ID" dirty="0" err="1"/>
              <a:t>Taurat</a:t>
            </a:r>
            <a:r>
              <a:rPr lang="en-ID" dirty="0"/>
              <a:t> </a:t>
            </a:r>
            <a:r>
              <a:rPr lang="en-ID" dirty="0" err="1"/>
              <a:t>itu</a:t>
            </a:r>
            <a:r>
              <a:rPr lang="en-ID" dirty="0"/>
              <a:t> </a:t>
            </a:r>
            <a:r>
              <a:rPr lang="en-ID" dirty="0" err="1"/>
              <a:t>sendiri</a:t>
            </a:r>
            <a:r>
              <a:rPr lang="en-ID" dirty="0"/>
              <a:t> </a:t>
            </a:r>
            <a:r>
              <a:rPr lang="en-ID" dirty="0" err="1"/>
              <a:t>tidak</a:t>
            </a:r>
            <a:r>
              <a:rPr lang="en-ID" dirty="0"/>
              <a:t> </a:t>
            </a:r>
            <a:r>
              <a:rPr lang="en-ID" dirty="0" err="1"/>
              <a:t>memiliki</a:t>
            </a:r>
            <a:r>
              <a:rPr lang="en-ID" dirty="0"/>
              <a:t> </a:t>
            </a:r>
            <a:r>
              <a:rPr lang="en-ID" dirty="0" err="1"/>
              <a:t>kuasa</a:t>
            </a:r>
            <a:r>
              <a:rPr lang="en-ID" dirty="0"/>
              <a:t> </a:t>
            </a:r>
            <a:r>
              <a:rPr lang="en-ID" dirty="0" err="1"/>
              <a:t>untuk</a:t>
            </a:r>
            <a:r>
              <a:rPr lang="en-ID" dirty="0"/>
              <a:t> </a:t>
            </a:r>
            <a:r>
              <a:rPr lang="en-ID" dirty="0" err="1"/>
              <a:t>menyelamatkan</a:t>
            </a:r>
            <a:r>
              <a:rPr lang="en-ID" dirty="0"/>
              <a:t>, </a:t>
            </a:r>
            <a:r>
              <a:rPr lang="en-ID" dirty="0" err="1"/>
              <a:t>tetapi</a:t>
            </a:r>
            <a:r>
              <a:rPr lang="en-ID" dirty="0"/>
              <a:t> </a:t>
            </a:r>
            <a:r>
              <a:rPr lang="en-ID" dirty="0" err="1"/>
              <a:t>sebaliknya</a:t>
            </a:r>
            <a:r>
              <a:rPr lang="en-ID" dirty="0"/>
              <a:t> </a:t>
            </a:r>
            <a:r>
              <a:rPr lang="en-ID" dirty="0" err="1"/>
              <a:t>hanya</a:t>
            </a:r>
            <a:r>
              <a:rPr lang="en-ID" dirty="0"/>
              <a:t> </a:t>
            </a:r>
            <a:r>
              <a:rPr lang="en-ID" dirty="0" err="1"/>
              <a:t>dapat</a:t>
            </a:r>
            <a:r>
              <a:rPr lang="en-ID" dirty="0"/>
              <a:t> </a:t>
            </a:r>
            <a:r>
              <a:rPr lang="en-ID" dirty="0" err="1"/>
              <a:t>menghukum</a:t>
            </a:r>
            <a:r>
              <a:rPr lang="en-ID" dirty="0"/>
              <a:t>. Hukum </a:t>
            </a:r>
            <a:r>
              <a:rPr lang="en-ID" dirty="0" err="1"/>
              <a:t>Taurat</a:t>
            </a:r>
            <a:r>
              <a:rPr lang="en-ID" dirty="0"/>
              <a:t> </a:t>
            </a:r>
            <a:r>
              <a:rPr lang="en-ID" dirty="0" err="1"/>
              <a:t>tidak</a:t>
            </a:r>
            <a:r>
              <a:rPr lang="en-ID" dirty="0"/>
              <a:t> </a:t>
            </a:r>
            <a:r>
              <a:rPr lang="en-ID" dirty="0" err="1"/>
              <a:t>dapat</a:t>
            </a:r>
            <a:r>
              <a:rPr lang="en-ID" dirty="0"/>
              <a:t> </a:t>
            </a:r>
            <a:r>
              <a:rPr lang="en-ID" dirty="0" err="1"/>
              <a:t>membenarkan</a:t>
            </a:r>
            <a:r>
              <a:rPr lang="en-ID" dirty="0"/>
              <a:t> </a:t>
            </a:r>
            <a:r>
              <a:rPr lang="en-ID" dirty="0" err="1"/>
              <a:t>maupun</a:t>
            </a:r>
            <a:r>
              <a:rPr lang="en-ID" dirty="0"/>
              <a:t> </a:t>
            </a:r>
            <a:r>
              <a:rPr lang="en-ID" dirty="0" err="1"/>
              <a:t>menguduskan</a:t>
            </a:r>
            <a:r>
              <a:rPr lang="en-ID" dirty="0"/>
              <a:t>. </a:t>
            </a:r>
            <a:r>
              <a:rPr lang="en-ID" dirty="0" err="1"/>
              <a:t>Perjanjian</a:t>
            </a:r>
            <a:r>
              <a:rPr lang="en-ID" dirty="0"/>
              <a:t> </a:t>
            </a:r>
            <a:r>
              <a:rPr lang="en-ID" dirty="0" err="1"/>
              <a:t>baru</a:t>
            </a:r>
            <a:r>
              <a:rPr lang="en-ID" dirty="0"/>
              <a:t> </a:t>
            </a:r>
            <a:r>
              <a:rPr lang="en-ID" dirty="0" err="1"/>
              <a:t>menjadikan</a:t>
            </a:r>
            <a:r>
              <a:rPr lang="en-ID" dirty="0"/>
              <a:t> </a:t>
            </a:r>
            <a:r>
              <a:rPr lang="en-ID" dirty="0" err="1"/>
              <a:t>semua</a:t>
            </a:r>
            <a:r>
              <a:rPr lang="en-ID" dirty="0"/>
              <a:t> orang </a:t>
            </a:r>
            <a:r>
              <a:rPr lang="en-ID" dirty="0" err="1"/>
              <a:t>berdosa</a:t>
            </a:r>
            <a:r>
              <a:rPr lang="en-ID" dirty="0"/>
              <a:t> dan </a:t>
            </a:r>
            <a:r>
              <a:rPr lang="en-ID" dirty="0" err="1"/>
              <a:t>membiarkan</a:t>
            </a:r>
            <a:r>
              <a:rPr lang="en-ID" dirty="0"/>
              <a:t> </a:t>
            </a:r>
            <a:r>
              <a:rPr lang="en-ID" dirty="0" err="1"/>
              <a:t>mereka</a:t>
            </a:r>
            <a:r>
              <a:rPr lang="en-ID" dirty="0"/>
              <a:t> </a:t>
            </a:r>
            <a:r>
              <a:rPr lang="en-ID" dirty="0" err="1"/>
              <a:t>berada</a:t>
            </a:r>
            <a:r>
              <a:rPr lang="en-ID" dirty="0"/>
              <a:t> di </a:t>
            </a:r>
            <a:r>
              <a:rPr lang="en-ID" dirty="0" err="1"/>
              <a:t>bawah</a:t>
            </a:r>
            <a:r>
              <a:rPr lang="en-ID" dirty="0"/>
              <a:t> </a:t>
            </a:r>
            <a:r>
              <a:rPr lang="en-ID" dirty="0" err="1"/>
              <a:t>kutukan</a:t>
            </a:r>
            <a:r>
              <a:rPr lang="en-ID" dirty="0"/>
              <a:t> (Rm. 3:9, 10). </a:t>
            </a:r>
            <a:r>
              <a:rPr lang="en-ID" dirty="0" err="1"/>
              <a:t>Perjanjian</a:t>
            </a:r>
            <a:r>
              <a:rPr lang="en-ID" dirty="0"/>
              <a:t> </a:t>
            </a:r>
            <a:r>
              <a:rPr lang="en-ID" dirty="0" err="1"/>
              <a:t>baru</a:t>
            </a:r>
            <a:r>
              <a:rPr lang="en-ID" dirty="0"/>
              <a:t> </a:t>
            </a:r>
            <a:r>
              <a:rPr lang="en-ID" dirty="0" err="1"/>
              <a:t>tidak</a:t>
            </a:r>
            <a:r>
              <a:rPr lang="en-ID" dirty="0"/>
              <a:t> </a:t>
            </a:r>
            <a:r>
              <a:rPr lang="en-ID" dirty="0" err="1"/>
              <a:t>dapat</a:t>
            </a:r>
            <a:r>
              <a:rPr lang="en-ID" dirty="0"/>
              <a:t> </a:t>
            </a:r>
            <a:r>
              <a:rPr lang="en-ID" dirty="0" err="1"/>
              <a:t>menahan</a:t>
            </a:r>
            <a:r>
              <a:rPr lang="en-ID" dirty="0"/>
              <a:t> </a:t>
            </a:r>
            <a:r>
              <a:rPr lang="en-ID" dirty="0" err="1"/>
              <a:t>kerusakan</a:t>
            </a:r>
            <a:r>
              <a:rPr lang="en-ID" dirty="0"/>
              <a:t> </a:t>
            </a:r>
            <a:r>
              <a:rPr lang="en-ID" dirty="0" err="1"/>
              <a:t>lahir</a:t>
            </a:r>
            <a:r>
              <a:rPr lang="en-ID" dirty="0"/>
              <a:t> </a:t>
            </a:r>
            <a:r>
              <a:rPr lang="en-ID" dirty="0" err="1"/>
              <a:t>maupun</a:t>
            </a:r>
            <a:r>
              <a:rPr lang="en-ID" dirty="0"/>
              <a:t> </a:t>
            </a:r>
            <a:r>
              <a:rPr lang="en-ID" dirty="0" err="1"/>
              <a:t>batin</a:t>
            </a:r>
            <a:r>
              <a:rPr lang="en-ID" dirty="0"/>
              <a:t>, juga </a:t>
            </a:r>
            <a:r>
              <a:rPr lang="en-ID" dirty="0" err="1"/>
              <a:t>tidak</a:t>
            </a:r>
            <a:r>
              <a:rPr lang="en-ID" dirty="0"/>
              <a:t> </a:t>
            </a:r>
            <a:r>
              <a:rPr lang="en-ID" dirty="0" err="1"/>
              <a:t>dapat</a:t>
            </a:r>
            <a:r>
              <a:rPr lang="en-ID" dirty="0"/>
              <a:t> </a:t>
            </a:r>
            <a:r>
              <a:rPr lang="en-ID" dirty="0" err="1"/>
              <a:t>mengekang</a:t>
            </a:r>
            <a:r>
              <a:rPr lang="en-ID" dirty="0"/>
              <a:t> </a:t>
            </a:r>
            <a:r>
              <a:rPr lang="en-ID" dirty="0" err="1"/>
              <a:t>dosa</a:t>
            </a:r>
            <a:r>
              <a:rPr lang="en-ID" dirty="0"/>
              <a:t>. </a:t>
            </a:r>
            <a:r>
              <a:rPr lang="en-ID" dirty="0" err="1"/>
              <a:t>Perjanjian</a:t>
            </a:r>
            <a:r>
              <a:rPr lang="en-ID" dirty="0"/>
              <a:t> </a:t>
            </a:r>
            <a:r>
              <a:rPr lang="en-ID" dirty="0" err="1"/>
              <a:t>baru</a:t>
            </a:r>
            <a:r>
              <a:rPr lang="en-ID" dirty="0"/>
              <a:t> </a:t>
            </a:r>
            <a:r>
              <a:rPr lang="en-ID" dirty="0" err="1"/>
              <a:t>menyediakan</a:t>
            </a:r>
            <a:r>
              <a:rPr lang="en-ID" dirty="0"/>
              <a:t> </a:t>
            </a:r>
            <a:r>
              <a:rPr lang="en-ID" dirty="0" err="1"/>
              <a:t>perintah-perintah</a:t>
            </a:r>
            <a:r>
              <a:rPr lang="en-ID" dirty="0"/>
              <a:t> yang </a:t>
            </a:r>
            <a:r>
              <a:rPr lang="en-ID" dirty="0" err="1"/>
              <a:t>tertulis</a:t>
            </a:r>
            <a:r>
              <a:rPr lang="en-ID" dirty="0"/>
              <a:t> di </a:t>
            </a:r>
            <a:r>
              <a:rPr lang="en-ID" dirty="0" err="1"/>
              <a:t>atas</a:t>
            </a:r>
            <a:r>
              <a:rPr lang="en-ID" dirty="0"/>
              <a:t> batu dan "</a:t>
            </a:r>
            <a:r>
              <a:rPr lang="en-ID" dirty="0" err="1"/>
              <a:t>penghakiman</a:t>
            </a:r>
            <a:r>
              <a:rPr lang="en-ID" dirty="0"/>
              <a:t>" yang </a:t>
            </a:r>
            <a:r>
              <a:rPr lang="en-ID" dirty="0" err="1"/>
              <a:t>tertulis</a:t>
            </a:r>
            <a:r>
              <a:rPr lang="en-ID" dirty="0"/>
              <a:t> di </a:t>
            </a:r>
            <a:r>
              <a:rPr lang="en-ID" dirty="0" err="1"/>
              <a:t>dalam</a:t>
            </a:r>
            <a:r>
              <a:rPr lang="en-ID" dirty="0"/>
              <a:t> kitab, </a:t>
            </a:r>
            <a:r>
              <a:rPr lang="en-ID" dirty="0" err="1"/>
              <a:t>tetapi</a:t>
            </a:r>
            <a:r>
              <a:rPr lang="en-ID" dirty="0"/>
              <a:t> </a:t>
            </a:r>
            <a:r>
              <a:rPr lang="en-ID" dirty="0" err="1"/>
              <a:t>tidak</a:t>
            </a:r>
            <a:r>
              <a:rPr lang="en-ID" dirty="0"/>
              <a:t> </a:t>
            </a:r>
            <a:r>
              <a:rPr lang="en-ID" dirty="0" err="1"/>
              <a:t>memiliki</a:t>
            </a:r>
            <a:r>
              <a:rPr lang="en-ID" dirty="0"/>
              <a:t> </a:t>
            </a:r>
            <a:r>
              <a:rPr lang="en-ID" dirty="0" err="1"/>
              <a:t>kuasa</a:t>
            </a:r>
            <a:r>
              <a:rPr lang="en-ID" dirty="0"/>
              <a:t> </a:t>
            </a:r>
            <a:r>
              <a:rPr lang="en-ID" dirty="0" err="1"/>
              <a:t>untuk</a:t>
            </a:r>
            <a:r>
              <a:rPr lang="en-ID" dirty="0"/>
              <a:t> </a:t>
            </a:r>
            <a:r>
              <a:rPr lang="en-ID" dirty="0" err="1"/>
              <a:t>menuliskannya</a:t>
            </a:r>
            <a:r>
              <a:rPr lang="en-ID" dirty="0"/>
              <a:t> di </a:t>
            </a:r>
            <a:r>
              <a:rPr lang="en-ID" dirty="0" err="1"/>
              <a:t>loh-loh</a:t>
            </a:r>
            <a:r>
              <a:rPr lang="en-ID" dirty="0"/>
              <a:t> </a:t>
            </a:r>
            <a:r>
              <a:rPr lang="en-ID" dirty="0" err="1"/>
              <a:t>hati</a:t>
            </a:r>
            <a:r>
              <a:rPr lang="en-ID" dirty="0"/>
              <a:t> </a:t>
            </a:r>
            <a:r>
              <a:rPr lang="en-ID" dirty="0" err="1"/>
              <a:t>manusia</a:t>
            </a:r>
            <a:r>
              <a:rPr lang="en-ID" dirty="0"/>
              <a:t> (Rm. 8:1-4; 2 Kor. 3). </a:t>
            </a:r>
            <a:r>
              <a:rPr lang="en-ID" dirty="0" err="1"/>
              <a:t>Perjanjian</a:t>
            </a:r>
            <a:r>
              <a:rPr lang="en-ID" dirty="0"/>
              <a:t> </a:t>
            </a:r>
            <a:r>
              <a:rPr lang="en-ID" dirty="0" err="1"/>
              <a:t>baru</a:t>
            </a:r>
            <a:r>
              <a:rPr lang="en-ID" dirty="0"/>
              <a:t> </a:t>
            </a:r>
            <a:r>
              <a:rPr lang="en-ID" dirty="0" err="1"/>
              <a:t>berhasil</a:t>
            </a:r>
            <a:r>
              <a:rPr lang="en-ID" dirty="0"/>
              <a:t> </a:t>
            </a:r>
            <a:r>
              <a:rPr lang="en-ID" dirty="0" err="1"/>
              <a:t>karena</a:t>
            </a:r>
            <a:r>
              <a:rPr lang="en-ID" dirty="0"/>
              <a:t> </a:t>
            </a:r>
            <a:r>
              <a:rPr lang="en-ID" dirty="0" err="1"/>
              <a:t>digenapi</a:t>
            </a:r>
            <a:r>
              <a:rPr lang="en-ID" dirty="0"/>
              <a:t>, </a:t>
            </a:r>
            <a:r>
              <a:rPr lang="en-ID" dirty="0" err="1"/>
              <a:t>bukan</a:t>
            </a:r>
            <a:r>
              <a:rPr lang="en-ID" dirty="0"/>
              <a:t> </a:t>
            </a:r>
            <a:r>
              <a:rPr lang="en-ID" dirty="0" err="1"/>
              <a:t>dengan</a:t>
            </a:r>
            <a:r>
              <a:rPr lang="en-ID" dirty="0"/>
              <a:t> </a:t>
            </a:r>
            <a:r>
              <a:rPr lang="en-ID" dirty="0" err="1"/>
              <a:t>kekuatan</a:t>
            </a:r>
            <a:r>
              <a:rPr lang="en-ID" dirty="0"/>
              <a:t> </a:t>
            </a:r>
            <a:r>
              <a:rPr lang="en-ID" dirty="0" err="1"/>
              <a:t>manusia</a:t>
            </a:r>
            <a:r>
              <a:rPr lang="en-ID" dirty="0"/>
              <a:t> </a:t>
            </a:r>
            <a:r>
              <a:rPr lang="en-ID" dirty="0" err="1"/>
              <a:t>kita</a:t>
            </a:r>
            <a:r>
              <a:rPr lang="en-ID" dirty="0"/>
              <a:t> yang </a:t>
            </a:r>
            <a:r>
              <a:rPr lang="en-ID" dirty="0" err="1"/>
              <a:t>terbatas</a:t>
            </a:r>
            <a:r>
              <a:rPr lang="en-ID" dirty="0"/>
              <a:t>, </a:t>
            </a:r>
            <a:r>
              <a:rPr lang="en-ID" dirty="0" err="1"/>
              <a:t>melainkan</a:t>
            </a:r>
            <a:r>
              <a:rPr lang="en-ID" dirty="0"/>
              <a:t> </a:t>
            </a:r>
            <a:r>
              <a:rPr lang="en-ID" dirty="0" err="1"/>
              <a:t>dengan</a:t>
            </a:r>
            <a:r>
              <a:rPr lang="en-ID" dirty="0"/>
              <a:t> </a:t>
            </a:r>
            <a:r>
              <a:rPr lang="en-ID" dirty="0" err="1"/>
              <a:t>kuasa</a:t>
            </a:r>
            <a:r>
              <a:rPr lang="en-ID" dirty="0"/>
              <a:t> </a:t>
            </a:r>
            <a:r>
              <a:rPr lang="en-ID" dirty="0" err="1"/>
              <a:t>iman</a:t>
            </a:r>
            <a:r>
              <a:rPr lang="en-ID" dirty="0"/>
              <a:t> </a:t>
            </a:r>
            <a:r>
              <a:rPr lang="en-ID" dirty="0" err="1"/>
              <a:t>kepada</a:t>
            </a:r>
            <a:r>
              <a:rPr lang="en-ID" dirty="0"/>
              <a:t> </a:t>
            </a:r>
            <a:r>
              <a:rPr lang="en-ID" dirty="0" err="1"/>
              <a:t>Kristus</a:t>
            </a:r>
            <a:r>
              <a:rPr lang="en-ID" dirty="0"/>
              <a:t> yang </a:t>
            </a:r>
            <a:r>
              <a:rPr lang="en-ID" dirty="0" err="1"/>
              <a:t>tinggal</a:t>
            </a:r>
            <a:r>
              <a:rPr lang="en-ID" dirty="0"/>
              <a:t> di </a:t>
            </a:r>
            <a:r>
              <a:rPr lang="en-ID" dirty="0" err="1"/>
              <a:t>dalam</a:t>
            </a:r>
            <a:r>
              <a:rPr lang="en-ID" dirty="0"/>
              <a:t> </a:t>
            </a:r>
            <a:r>
              <a:rPr lang="en-ID" dirty="0" err="1"/>
              <a:t>kita</a:t>
            </a:r>
            <a:r>
              <a:rPr lang="en-ID" dirty="0"/>
              <a:t> (</a:t>
            </a:r>
            <a:r>
              <a:rPr lang="en-ID" dirty="0" err="1"/>
              <a:t>Yer</a:t>
            </a:r>
            <a:r>
              <a:rPr lang="en-ID" dirty="0"/>
              <a:t>. 31:31-34; </a:t>
            </a:r>
            <a:r>
              <a:rPr lang="en-ID" dirty="0" err="1"/>
              <a:t>Ibr</a:t>
            </a:r>
            <a:r>
              <a:rPr lang="en-ID" dirty="0"/>
              <a:t>. 8:6-12; 10:14-16).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D" b="0" i="0" u="none" strike="noStrike"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D" b="0" i="0" u="none" strike="noStrike" dirty="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D" b="0" i="0" u="none" strike="noStrike" dirty="0" err="1">
                <a:solidFill>
                  <a:srgbClr val="000000"/>
                </a:solidFill>
                <a:effectLst/>
                <a:latin typeface="Open Sans" panose="020B0606030504020204" pitchFamily="34" charset="0"/>
              </a:rPr>
              <a:t>Yosua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seorang</a:t>
            </a:r>
            <a:r>
              <a:rPr lang="en-ID" b="0" i="0" u="none" strike="noStrike" dirty="0">
                <a:solidFill>
                  <a:srgbClr val="000000"/>
                </a:solidFill>
                <a:effectLst/>
                <a:latin typeface="Open Sans" panose="020B0606030504020204" pitchFamily="34" charset="0"/>
              </a:rPr>
              <a:t> hamba Musa yang </a:t>
            </a:r>
            <a:r>
              <a:rPr lang="en-ID" b="0" i="0" u="none" strike="noStrike" dirty="0" err="1">
                <a:solidFill>
                  <a:srgbClr val="000000"/>
                </a:solidFill>
                <a:effectLst/>
                <a:latin typeface="Open Sans" panose="020B0606030504020204" pitchFamily="34" charset="0"/>
              </a:rPr>
              <a:t>sangat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setia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kemudian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seorang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pemimpin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sangat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baik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secara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pribadi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mendengar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janji-janji</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bermaksud</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baik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tahu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betapa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rapuh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lemah</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mudahnya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Beberapa</a:t>
            </a:r>
            <a:r>
              <a:rPr lang="en-ID" b="0" i="0" u="none" strike="noStrike" dirty="0">
                <a:solidFill>
                  <a:srgbClr val="000000"/>
                </a:solidFill>
                <a:effectLst/>
                <a:latin typeface="Open Sans" panose="020B0606030504020204" pitchFamily="34" charset="0"/>
              </a:rPr>
              <a:t> kali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menyaksikan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kemurtadan</a:t>
            </a:r>
            <a:r>
              <a:rPr lang="en-ID" b="0" i="0" u="none" strike="noStrike" dirty="0">
                <a:solidFill>
                  <a:srgbClr val="000000"/>
                </a:solidFill>
                <a:effectLst/>
                <a:latin typeface="Open Sans" panose="020B0606030504020204" pitchFamily="34" charset="0"/>
              </a:rPr>
              <a:t> orang Israel. Ketika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mengulanginya</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kemudian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hari</a:t>
            </a:r>
            <a:r>
              <a:rPr lang="en-ID" b="0" i="0" u="none" strike="noStrike" dirty="0">
                <a:solidFill>
                  <a:srgbClr val="000000"/>
                </a:solidFill>
                <a:effectLst/>
                <a:latin typeface="Open Sans" panose="020B0606030504020204" pitchFamily="34" charset="0"/>
              </a:rPr>
              <a:t>, “ 'Kami juga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melayani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 (</a:t>
            </a:r>
            <a:r>
              <a:rPr lang="en-ID" b="0" i="0" u="none" strike="noStrike" dirty="0" err="1">
                <a:solidFill>
                  <a:srgbClr val="000000"/>
                </a:solidFill>
                <a:effectLst/>
                <a:latin typeface="Open Sans" panose="020B0606030504020204" pitchFamily="34" charset="0"/>
              </a:rPr>
              <a:t>Yos</a:t>
            </a:r>
            <a:r>
              <a:rPr lang="en-ID" b="0" i="0" u="none" strike="noStrike" dirty="0">
                <a:solidFill>
                  <a:srgbClr val="000000"/>
                </a:solidFill>
                <a:effectLst/>
                <a:latin typeface="Open Sans" panose="020B0606030504020204" pitchFamily="34" charset="0"/>
              </a:rPr>
              <a:t>. 24:18, NIV), </a:t>
            </a:r>
            <a:r>
              <a:rPr lang="en-ID" b="0" i="0" u="none" strike="noStrike" dirty="0" err="1">
                <a:solidFill>
                  <a:srgbClr val="000000"/>
                </a:solidFill>
                <a:effectLst/>
                <a:latin typeface="Open Sans" panose="020B0606030504020204" pitchFamily="34" charset="0"/>
              </a:rPr>
              <a:t>Yosua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tegas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kepada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melayani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Yosa</a:t>
            </a:r>
            <a:r>
              <a:rPr lang="en-ID" b="0" i="0" u="none" strike="noStrike" dirty="0">
                <a:solidFill>
                  <a:srgbClr val="000000"/>
                </a:solidFill>
                <a:effectLst/>
                <a:latin typeface="Open Sans" panose="020B0606030504020204" pitchFamily="34" charset="0"/>
              </a:rPr>
              <a:t>. 24:19, NIV) </a:t>
            </a:r>
            <a:r>
              <a:rPr lang="en-ID" b="0" i="0" u="none" strike="noStrike" dirty="0" err="1">
                <a:solidFill>
                  <a:srgbClr val="000000"/>
                </a:solidFill>
                <a:effectLst/>
                <a:latin typeface="Open Sans" panose="020B0606030504020204" pitchFamily="34" charset="0"/>
              </a:rPr>
              <a:t>karena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keputusan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tegas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karena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masih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menghargai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beberapa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berhala</a:t>
            </a:r>
            <a:r>
              <a:rPr lang="en-ID" b="0" i="0" u="none" strike="noStrike" dirty="0">
                <a:solidFill>
                  <a:srgbClr val="000000"/>
                </a:solidFill>
                <a:effectLst/>
                <a:latin typeface="Open Sans" panose="020B0606030504020204" pitchFamily="34" charset="0"/>
              </a:rPr>
              <a:t> pagan (</a:t>
            </a:r>
            <a:r>
              <a:rPr lang="en-ID" b="0" i="0" u="none" strike="noStrike" dirty="0" err="1">
                <a:solidFill>
                  <a:srgbClr val="000000"/>
                </a:solidFill>
                <a:effectLst/>
                <a:latin typeface="Open Sans" panose="020B0606030504020204" pitchFamily="34" charset="0"/>
              </a:rPr>
              <a:t>lihat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Yos</a:t>
            </a:r>
            <a:r>
              <a:rPr lang="en-ID" b="0" i="0" u="none" strike="noStrike" dirty="0">
                <a:solidFill>
                  <a:srgbClr val="000000"/>
                </a:solidFill>
                <a:effectLst/>
                <a:latin typeface="Open Sans" panose="020B0606030504020204" pitchFamily="34" charset="0"/>
              </a:rPr>
              <a:t>. 24:14, 23) dan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bergantung</a:t>
            </a:r>
            <a:r>
              <a:rPr lang="en-ID" b="0" i="0" u="none" strike="noStrike" dirty="0">
                <a:solidFill>
                  <a:srgbClr val="000000"/>
                </a:solidFill>
                <a:effectLst/>
                <a:latin typeface="Open Sans" panose="020B0606030504020204" pitchFamily="34" charset="0"/>
              </a:rPr>
              <a:t> pada </a:t>
            </a:r>
            <a:r>
              <a:rPr lang="en-ID" b="0" i="0" u="none" strike="noStrike" dirty="0" err="1">
                <a:solidFill>
                  <a:srgbClr val="000000"/>
                </a:solidFill>
                <a:effectLst/>
                <a:latin typeface="Open Sans" panose="020B0606030504020204" pitchFamily="34" charset="0"/>
              </a:rPr>
              <a:t>bantuan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tetapi</a:t>
            </a:r>
            <a:r>
              <a:rPr lang="en-ID" b="0" i="0" u="none" strike="noStrike" dirty="0">
                <a:solidFill>
                  <a:srgbClr val="000000"/>
                </a:solidFill>
                <a:effectLst/>
                <a:latin typeface="Open Sans" panose="020B0606030504020204" pitchFamily="34" charset="0"/>
              </a:rPr>
              <a:t> pada </a:t>
            </a:r>
            <a:r>
              <a:rPr lang="en-ID" b="0" i="0" u="none" strike="noStrike" dirty="0" err="1">
                <a:solidFill>
                  <a:srgbClr val="000000"/>
                </a:solidFill>
                <a:effectLst/>
                <a:latin typeface="Open Sans" panose="020B0606030504020204" pitchFamily="34" charset="0"/>
              </a:rPr>
              <a:t>kemauan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kuat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sendiri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Namun</a:t>
            </a:r>
            <a:r>
              <a:rPr lang="en-ID" b="0" i="0" u="none" strike="noStrike" dirty="0">
                <a:solidFill>
                  <a:srgbClr val="000000"/>
                </a:solidFill>
                <a:effectLst/>
                <a:latin typeface="Open Sans" panose="020B0606030504020204" pitchFamily="34" charset="0"/>
              </a:rPr>
              <a:t>, Joshua </a:t>
            </a:r>
            <a:r>
              <a:rPr lang="en-ID" b="0" i="0" u="none" strike="noStrike" dirty="0" err="1">
                <a:solidFill>
                  <a:srgbClr val="000000"/>
                </a:solidFill>
                <a:effectLst/>
                <a:latin typeface="Open Sans" panose="020B0606030504020204" pitchFamily="34" charset="0"/>
              </a:rPr>
              <a:t>secara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pribadi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menyatakan</a:t>
            </a:r>
            <a:r>
              <a:rPr lang="en-ID" b="0" i="0" u="none" strike="noStrike" dirty="0">
                <a:solidFill>
                  <a:srgbClr val="000000"/>
                </a:solidFill>
                <a:effectLst/>
                <a:latin typeface="Open Sans" panose="020B0606030504020204" pitchFamily="34" charset="0"/>
              </a:rPr>
              <a:t>: “ '</a:t>
            </a:r>
            <a:r>
              <a:rPr lang="en-ID" b="0" i="0" u="none" strike="noStrike" dirty="0" err="1">
                <a:solidFill>
                  <a:srgbClr val="000000"/>
                </a:solidFill>
                <a:effectLst/>
                <a:latin typeface="Open Sans" panose="020B0606030504020204" pitchFamily="34" charset="0"/>
              </a:rPr>
              <a:t>Tetapi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bagi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saya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rumah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tangga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saya</a:t>
            </a:r>
            <a:r>
              <a:rPr lang="en-ID" b="0" i="0" u="none" strike="noStrike" dirty="0">
                <a:solidFill>
                  <a:srgbClr val="000000"/>
                </a:solidFill>
                <a:effectLst/>
                <a:latin typeface="Open Sans" panose="020B0606030504020204" pitchFamily="34" charset="0"/>
              </a:rPr>
              <a:t>, kami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melayani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 (</a:t>
            </a:r>
            <a:r>
              <a:rPr lang="en-ID" b="0" i="0" u="none" strike="noStrike" dirty="0" err="1">
                <a:solidFill>
                  <a:srgbClr val="000000"/>
                </a:solidFill>
                <a:effectLst/>
                <a:latin typeface="Open Sans" panose="020B0606030504020204" pitchFamily="34" charset="0"/>
              </a:rPr>
              <a:t>Yos</a:t>
            </a:r>
            <a:r>
              <a:rPr lang="en-ID" b="0" i="0" u="none" strike="noStrike" dirty="0">
                <a:solidFill>
                  <a:srgbClr val="000000"/>
                </a:solidFill>
                <a:effectLst/>
                <a:latin typeface="Open Sans" panose="020B0606030504020204" pitchFamily="34" charset="0"/>
              </a:rPr>
              <a:t>. 24:15, NIV).</a:t>
            </a:r>
          </a:p>
          <a:p>
            <a:endParaRPr lang="en-ID" dirty="0"/>
          </a:p>
        </p:txBody>
      </p:sp>
      <p:sp>
        <p:nvSpPr>
          <p:cNvPr id="4" name="Slide Number Placeholder 3"/>
          <p:cNvSpPr>
            <a:spLocks noGrp="1"/>
          </p:cNvSpPr>
          <p:nvPr>
            <p:ph type="sldNum" sz="quarter" idx="5"/>
          </p:nvPr>
        </p:nvSpPr>
        <p:spPr/>
        <p:txBody>
          <a:bodyPr/>
          <a:lstStyle/>
          <a:p>
            <a:fld id="{C8C37FD6-66A8-49C0-A203-478BB01A9B10}" type="slidenum">
              <a:rPr lang="en-US" smtClean="0"/>
              <a:t>6</a:t>
            </a:fld>
            <a:endParaRPr lang="en-US"/>
          </a:p>
        </p:txBody>
      </p:sp>
    </p:spTree>
    <p:extLst>
      <p:ext uri="{BB962C8B-B14F-4D97-AF65-F5344CB8AC3E}">
        <p14:creationId xmlns:p14="http://schemas.microsoft.com/office/powerpoint/2010/main" val="170491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mengundang</a:t>
            </a:r>
            <a:r>
              <a:rPr lang="en-ID" b="0" i="0" u="none" strike="noStrike" dirty="0">
                <a:solidFill>
                  <a:srgbClr val="000000"/>
                </a:solidFill>
                <a:effectLst/>
                <a:latin typeface="Open Sans" panose="020B0606030504020204" pitchFamily="34" charset="0"/>
              </a:rPr>
              <a:t> Musa,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Harun dan </a:t>
            </a:r>
            <a:r>
              <a:rPr lang="en-ID" b="0" i="0" u="none" strike="noStrike" dirty="0" err="1">
                <a:solidFill>
                  <a:srgbClr val="000000"/>
                </a:solidFill>
                <a:effectLst/>
                <a:latin typeface="Open Sans" panose="020B0606030504020204" pitchFamily="34" charset="0"/>
              </a:rPr>
              <a:t>dua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putranya</a:t>
            </a:r>
            <a:r>
              <a:rPr lang="en-ID" b="0" i="0" u="none" strike="noStrike" dirty="0">
                <a:solidFill>
                  <a:srgbClr val="000000"/>
                </a:solidFill>
                <a:effectLst/>
                <a:latin typeface="Open Sans" panose="020B0606030504020204" pitchFamily="34" charset="0"/>
              </a:rPr>
              <a:t>, Nadab dan Abihu, dan 70 </a:t>
            </a:r>
            <a:r>
              <a:rPr lang="en-ID" b="0" i="0" u="none" strike="noStrike" dirty="0" err="1">
                <a:solidFill>
                  <a:srgbClr val="000000"/>
                </a:solidFill>
                <a:effectLst/>
                <a:latin typeface="Open Sans" panose="020B0606030504020204" pitchFamily="34" charset="0"/>
              </a:rPr>
              <a:t>penatua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bertemu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-Nya di </a:t>
            </a:r>
            <a:r>
              <a:rPr lang="en-ID" b="0" i="0" u="none" strike="noStrike" dirty="0" err="1">
                <a:solidFill>
                  <a:srgbClr val="000000"/>
                </a:solidFill>
                <a:effectLst/>
                <a:latin typeface="Open Sans" panose="020B0606030504020204" pitchFamily="34" charset="0"/>
              </a:rPr>
              <a:t>Gunung</a:t>
            </a:r>
            <a:r>
              <a:rPr lang="en-ID" b="0" i="0" u="none" strike="noStrike" dirty="0">
                <a:solidFill>
                  <a:srgbClr val="000000"/>
                </a:solidFill>
                <a:effectLst/>
                <a:latin typeface="Open Sans" panose="020B0606030504020204" pitchFamily="34" charset="0"/>
              </a:rPr>
              <a:t> Sinai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24:9, 10).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kehadiran</a:t>
            </a:r>
            <a:r>
              <a:rPr lang="en-ID" b="0" i="0" u="none" strike="noStrike" dirty="0">
                <a:solidFill>
                  <a:srgbClr val="000000"/>
                </a:solidFill>
                <a:effectLst/>
                <a:latin typeface="Open Sans" panose="020B0606030504020204" pitchFamily="34" charset="0"/>
              </a:rPr>
              <a:t>-Nya yang </a:t>
            </a:r>
            <a:r>
              <a:rPr lang="en-ID" b="0" i="0" u="none" strike="noStrike" dirty="0" err="1">
                <a:solidFill>
                  <a:srgbClr val="000000"/>
                </a:solidFill>
                <a:effectLst/>
                <a:latin typeface="Open Sans" panose="020B0606030504020204" pitchFamily="34" charset="0"/>
              </a:rPr>
              <a:t>dekat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ingin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mengungkapkan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lebih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lengkap</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siapa</a:t>
            </a:r>
            <a:r>
              <a:rPr lang="en-ID" b="0" i="0" u="none" strike="noStrike" dirty="0">
                <a:solidFill>
                  <a:srgbClr val="000000"/>
                </a:solidFill>
                <a:effectLst/>
                <a:latin typeface="Open Sans" panose="020B0606030504020204" pitchFamily="34" charset="0"/>
              </a:rPr>
              <a:t> Dia.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sengaja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disebutkan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sedang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makan</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minum</a:t>
            </a:r>
            <a:r>
              <a:rPr lang="en-ID" b="0" i="0" u="none" strike="noStrike" dirty="0">
                <a:solidFill>
                  <a:srgbClr val="000000"/>
                </a:solidFill>
                <a:effectLst/>
                <a:latin typeface="Open Sans" panose="020B0606030504020204" pitchFamily="34" charset="0"/>
              </a:rPr>
              <a:t> pada </a:t>
            </a:r>
            <a:r>
              <a:rPr lang="en-ID" b="0" i="0" u="none" strike="noStrike" dirty="0" err="1">
                <a:solidFill>
                  <a:srgbClr val="000000"/>
                </a:solidFill>
                <a:effectLst/>
                <a:latin typeface="Open Sans" panose="020B0606030504020204" pitchFamily="34" charset="0"/>
              </a:rPr>
              <a:t>kesempatan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dijelaskan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siapa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menyiapkan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jamuan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meskipun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kemungkinan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besar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sendiri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bentuk</a:t>
            </a:r>
            <a:r>
              <a:rPr lang="en-ID" b="0" i="0" u="none" strike="noStrike" dirty="0">
                <a:solidFill>
                  <a:srgbClr val="000000"/>
                </a:solidFill>
                <a:effectLst/>
                <a:latin typeface="Open Sans" panose="020B0606030504020204" pitchFamily="34" charset="0"/>
              </a:rPr>
              <a:t> lain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menyegel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jadi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makanan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 Pada zaman </a:t>
            </a:r>
            <a:r>
              <a:rPr lang="en-ID" b="0" i="0" u="none" strike="noStrike" dirty="0" err="1">
                <a:solidFill>
                  <a:srgbClr val="000000"/>
                </a:solidFill>
                <a:effectLst/>
                <a:latin typeface="Open Sans" panose="020B0606030504020204" pitchFamily="34" charset="0"/>
              </a:rPr>
              <a:t>Alkitab</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tindakan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membangun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persahabatan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mendalam</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ikatan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keluarga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persaudaraan</a:t>
            </a:r>
            <a:r>
              <a:rPr lang="en-ID" b="0" i="0" u="none" strike="noStrike" dirty="0">
                <a:solidFill>
                  <a:srgbClr val="000000"/>
                </a:solidFill>
                <a:effectLst/>
                <a:latin typeface="Open Sans" panose="020B0606030504020204" pitchFamily="34" charset="0"/>
              </a:rPr>
              <a:t>. Jika </a:t>
            </a:r>
            <a:r>
              <a:rPr lang="en-ID" b="0" i="0" u="none" strike="noStrike" dirty="0" err="1">
                <a:solidFill>
                  <a:srgbClr val="000000"/>
                </a:solidFill>
                <a:effectLst/>
                <a:latin typeface="Open Sans" panose="020B0606030504020204" pitchFamily="34" charset="0"/>
              </a:rPr>
              <a:t>ada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sesuatu</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beres</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antara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berbagi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makanan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dimaafkan</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janji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diberikan</a:t>
            </a:r>
            <a:r>
              <a:rPr lang="en-ID" b="0" i="0" u="none" strike="noStrike" dirty="0">
                <a:solidFill>
                  <a:srgbClr val="000000"/>
                </a:solidFill>
                <a:effectLst/>
                <a:latin typeface="Open Sans" panose="020B0606030504020204" pitchFamily="34" charset="0"/>
              </a:rPr>
              <a:t> oleh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berpesta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berdiri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selamanya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lihat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misalnya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makanan</a:t>
            </a:r>
            <a:r>
              <a:rPr lang="en-ID" b="0" i="0" u="none" strike="noStrike" dirty="0">
                <a:solidFill>
                  <a:srgbClr val="000000"/>
                </a:solidFill>
                <a:effectLst/>
                <a:latin typeface="Open Sans" panose="020B0606030504020204" pitchFamily="34" charset="0"/>
              </a:rPr>
              <a:t> Yakub dan Laban,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Kejadian</a:t>
            </a:r>
            <a:r>
              <a:rPr lang="en-ID" b="0" i="0" u="none" strike="noStrike" dirty="0">
                <a:solidFill>
                  <a:srgbClr val="000000"/>
                </a:solidFill>
                <a:effectLst/>
                <a:latin typeface="Open Sans" panose="020B0606030504020204" pitchFamily="34" charset="0"/>
              </a:rPr>
              <a:t> 31:54).</a:t>
            </a:r>
          </a:p>
          <a:p>
            <a:endParaRPr lang="en-ID" b="0" i="0" u="none" strike="noStrike" dirty="0">
              <a:solidFill>
                <a:srgbClr val="000000"/>
              </a:solidFill>
              <a:effectLst/>
              <a:latin typeface="Open Sans" panose="020B0606030504020204" pitchFamily="34" charset="0"/>
            </a:endParaRPr>
          </a:p>
          <a:p>
            <a:r>
              <a:rPr lang="en-ID" b="0" i="0" u="none" strike="noStrike" dirty="0">
                <a:solidFill>
                  <a:srgbClr val="000000"/>
                </a:solidFill>
                <a:effectLst/>
                <a:latin typeface="Open Sans" panose="020B0606030504020204" pitchFamily="34" charset="0"/>
              </a:rPr>
              <a:t>Kita </a:t>
            </a:r>
            <a:r>
              <a:rPr lang="en-ID" b="0" i="0" u="none" strike="noStrike" dirty="0" err="1">
                <a:solidFill>
                  <a:srgbClr val="000000"/>
                </a:solidFill>
                <a:effectLst/>
                <a:latin typeface="Open Sans" panose="020B0606030504020204" pitchFamily="34" charset="0"/>
              </a:rPr>
              <a:t>mengalami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persekutuan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serupa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ketika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merayakan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kehidupan</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kematian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Yesus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selama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Perjamuan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Komuni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mengundang</a:t>
            </a:r>
            <a:r>
              <a:rPr lang="en-ID" b="0" i="0" u="none" strike="noStrike" dirty="0">
                <a:solidFill>
                  <a:srgbClr val="000000"/>
                </a:solidFill>
                <a:effectLst/>
                <a:latin typeface="Open Sans" panose="020B0606030504020204" pitchFamily="34" charset="0"/>
              </a:rPr>
              <a:t> orang-orang </a:t>
            </a:r>
            <a:r>
              <a:rPr lang="en-ID" b="0" i="0" u="none" strike="noStrike" dirty="0" err="1">
                <a:solidFill>
                  <a:srgbClr val="000000"/>
                </a:solidFill>
                <a:effectLst/>
                <a:latin typeface="Open Sans" panose="020B0606030504020204" pitchFamily="34" charset="0"/>
              </a:rPr>
              <a:t>percaya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memiliki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hubungan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dekat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-Nya dan </a:t>
            </a:r>
            <a:r>
              <a:rPr lang="en-ID" b="0" i="0" u="none" strike="noStrike" dirty="0" err="1">
                <a:solidFill>
                  <a:srgbClr val="000000"/>
                </a:solidFill>
                <a:effectLst/>
                <a:latin typeface="Open Sans" panose="020B0606030504020204" pitchFamily="34" charset="0"/>
              </a:rPr>
              <a:t>satu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sama</a:t>
            </a:r>
            <a:r>
              <a:rPr lang="en-ID" b="0" i="0" u="none" strike="noStrike" dirty="0">
                <a:solidFill>
                  <a:srgbClr val="000000"/>
                </a:solidFill>
                <a:effectLst/>
                <a:latin typeface="Open Sans" panose="020B0606030504020204" pitchFamily="34" charset="0"/>
              </a:rPr>
              <a:t> lain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makan</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minum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berpartisipasi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upacara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peringatan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membentuk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keluarga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Kristus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karena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mengaktualisasikan</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membuat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nyata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apa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lakukan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Komuni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waktu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ketika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gereja</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didirikan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kembali</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komunitas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iman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direformasi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menunjukkan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Raja, dan </a:t>
            </a:r>
            <a:r>
              <a:rPr lang="en-ID" b="0" i="0" u="none" strike="noStrike" dirty="0" err="1">
                <a:solidFill>
                  <a:srgbClr val="000000"/>
                </a:solidFill>
                <a:effectLst/>
                <a:latin typeface="Open Sans" panose="020B0606030504020204" pitchFamily="34" charset="0"/>
              </a:rPr>
              <a:t>Teman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Anggota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gereja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bersatu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satu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sama</a:t>
            </a:r>
            <a:r>
              <a:rPr lang="en-ID" b="0" i="0" u="none" strike="noStrike" dirty="0">
                <a:solidFill>
                  <a:srgbClr val="000000"/>
                </a:solidFill>
                <a:effectLst/>
                <a:latin typeface="Open Sans" panose="020B0606030504020204" pitchFamily="34" charset="0"/>
              </a:rPr>
              <a:t> lain.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dikuduskan</a:t>
            </a:r>
            <a:r>
              <a:rPr lang="en-ID" b="0" i="0" u="none" strike="noStrike" dirty="0">
                <a:solidFill>
                  <a:srgbClr val="000000"/>
                </a:solidFill>
                <a:effectLst/>
                <a:latin typeface="Open Sans" panose="020B0606030504020204" pitchFamily="34" charset="0"/>
              </a:rPr>
              <a:t> oleh </a:t>
            </a:r>
            <a:r>
              <a:rPr lang="en-ID" b="0" i="0" u="none" strike="noStrike" dirty="0" err="1">
                <a:solidFill>
                  <a:srgbClr val="000000"/>
                </a:solidFill>
                <a:effectLst/>
                <a:latin typeface="Open Sans" panose="020B0606030504020204" pitchFamily="34" charset="0"/>
              </a:rPr>
              <a:t>keberadaan</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Ikatan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disegel</a:t>
            </a:r>
            <a:r>
              <a:rPr lang="en-ID" b="0" i="0" u="none" strike="noStrike" dirty="0">
                <a:solidFill>
                  <a:srgbClr val="000000"/>
                </a:solidFill>
                <a:effectLst/>
                <a:latin typeface="Open Sans" panose="020B0606030504020204" pitchFamily="34" charset="0"/>
              </a:rPr>
              <a:t> oleh </a:t>
            </a:r>
            <a:r>
              <a:rPr lang="en-ID" b="0" i="0" u="none" strike="noStrike" dirty="0" err="1">
                <a:solidFill>
                  <a:srgbClr val="000000"/>
                </a:solidFill>
                <a:effectLst/>
                <a:latin typeface="Open Sans" panose="020B0606030504020204" pitchFamily="34" charset="0"/>
              </a:rPr>
              <a:t>kehadiran</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Firman</a:t>
            </a:r>
            <a:r>
              <a:rPr lang="en-ID" b="0" i="0" u="none" strike="noStrike" dirty="0">
                <a:solidFill>
                  <a:srgbClr val="000000"/>
                </a:solidFill>
                <a:effectLst/>
                <a:latin typeface="Open Sans" panose="020B0606030504020204" pitchFamily="34" charset="0"/>
              </a:rPr>
              <a:t>-Nya.</a:t>
            </a:r>
          </a:p>
          <a:p>
            <a:endParaRPr lang="en-ID" dirty="0"/>
          </a:p>
        </p:txBody>
      </p:sp>
      <p:sp>
        <p:nvSpPr>
          <p:cNvPr id="4" name="Slide Number Placeholder 3"/>
          <p:cNvSpPr>
            <a:spLocks noGrp="1"/>
          </p:cNvSpPr>
          <p:nvPr>
            <p:ph type="sldNum" sz="quarter" idx="5"/>
          </p:nvPr>
        </p:nvSpPr>
        <p:spPr/>
        <p:txBody>
          <a:bodyPr/>
          <a:lstStyle/>
          <a:p>
            <a:fld id="{C8C37FD6-66A8-49C0-A203-478BB01A9B10}" type="slidenum">
              <a:rPr lang="en-US" smtClean="0"/>
              <a:t>7</a:t>
            </a:fld>
            <a:endParaRPr lang="en-US"/>
          </a:p>
        </p:txBody>
      </p:sp>
    </p:spTree>
    <p:extLst>
      <p:ext uri="{BB962C8B-B14F-4D97-AF65-F5344CB8AC3E}">
        <p14:creationId xmlns:p14="http://schemas.microsoft.com/office/powerpoint/2010/main" val="3411834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0" i="0" u="none" strike="noStrike" dirty="0">
                <a:solidFill>
                  <a:srgbClr val="000000"/>
                </a:solidFill>
                <a:effectLst/>
                <a:latin typeface="Open Sans" panose="020B0606030504020204" pitchFamily="34" charset="0"/>
              </a:rPr>
              <a:t>8. </a:t>
            </a:r>
            <a:r>
              <a:rPr lang="en-ID" b="0" i="0" u="none" strike="noStrike" dirty="0" err="1">
                <a:solidFill>
                  <a:srgbClr val="000000"/>
                </a:solidFill>
                <a:effectLst/>
                <a:latin typeface="Open Sans" panose="020B0606030504020204" pitchFamily="34" charset="0"/>
              </a:rPr>
              <a:t>Jadikanlah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bagi</a:t>
            </a:r>
            <a:r>
              <a:rPr lang="en-ID" b="0" i="0" u="none" strike="noStrike" dirty="0">
                <a:solidFill>
                  <a:srgbClr val="000000"/>
                </a:solidFill>
                <a:effectLst/>
                <a:latin typeface="Open Sans" panose="020B0606030504020204" pitchFamily="34" charset="0"/>
              </a:rPr>
              <a:t>-Ku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a:t>
            </a:r>
            <a:r>
              <a:rPr lang="en-ID" b="0" i="0" u="none" strike="noStrike" dirty="0" err="1">
                <a:solidFill>
                  <a:srgbClr val="000000"/>
                </a:solidFill>
                <a:effectLst/>
                <a:latin typeface="Open Sans" panose="020B0606030504020204" pitchFamily="34" charset="0"/>
              </a:rPr>
              <a:t>Meskipun</a:t>
            </a:r>
            <a:r>
              <a:rPr lang="en-ID" b="0" i="0" u="none" strike="noStrike" dirty="0">
                <a:solidFill>
                  <a:srgbClr val="000000"/>
                </a:solidFill>
                <a:effectLst/>
                <a:latin typeface="Open Sans" panose="020B0606030504020204" pitchFamily="34" charset="0"/>
              </a:rPr>
              <a:t> orang </a:t>
            </a:r>
            <a:r>
              <a:rPr lang="en-ID" b="0" i="0" u="none" strike="noStrike" dirty="0" err="1">
                <a:solidFill>
                  <a:srgbClr val="000000"/>
                </a:solidFill>
                <a:effectLst/>
                <a:latin typeface="Open Sans" panose="020B0606030504020204" pitchFamily="34" charset="0"/>
              </a:rPr>
              <a:t>Ibrani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tahu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seperti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ketahui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Allah yang agung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mungkin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berdiam</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bangunan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buatan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manusia</a:t>
            </a:r>
            <a:r>
              <a:rPr lang="en-ID" b="0" i="0" u="none" strike="noStrike" dirty="0">
                <a:solidFill>
                  <a:srgbClr val="000000"/>
                </a:solidFill>
                <a:effectLst/>
                <a:latin typeface="Open Sans" panose="020B0606030504020204" pitchFamily="34" charset="0"/>
              </a:rPr>
              <a:t> (1 Raja-Raja 8:27; 2 </a:t>
            </a:r>
            <a:r>
              <a:rPr lang="en-ID" b="0" i="0" u="none" strike="noStrike" dirty="0" err="1">
                <a:solidFill>
                  <a:srgbClr val="000000"/>
                </a:solidFill>
                <a:effectLst/>
                <a:latin typeface="Open Sans" panose="020B0606030504020204" pitchFamily="34" charset="0"/>
              </a:rPr>
              <a:t>Tawarikh</a:t>
            </a:r>
            <a:r>
              <a:rPr lang="en-ID" b="0" i="0" u="none" strike="noStrike" dirty="0">
                <a:solidFill>
                  <a:srgbClr val="000000"/>
                </a:solidFill>
                <a:effectLst/>
                <a:latin typeface="Open Sans" panose="020B0606030504020204" pitchFamily="34" charset="0"/>
              </a:rPr>
              <a:t> 2:6; Yes. 66:1; </a:t>
            </a:r>
            <a:r>
              <a:rPr lang="en-ID" b="0" i="0" u="none" strike="noStrike" dirty="0" err="1">
                <a:solidFill>
                  <a:srgbClr val="000000"/>
                </a:solidFill>
                <a:effectLst/>
                <a:latin typeface="Open Sans" panose="020B0606030504020204" pitchFamily="34" charset="0"/>
              </a:rPr>
              <a:t>Yer</a:t>
            </a:r>
            <a:r>
              <a:rPr lang="en-ID" b="0" i="0" u="none" strike="noStrike" dirty="0">
                <a:solidFill>
                  <a:srgbClr val="000000"/>
                </a:solidFill>
                <a:effectLst/>
                <a:latin typeface="Open Sans" panose="020B0606030504020204" pitchFamily="34" charset="0"/>
              </a:rPr>
              <a:t>. 23:23, 24), </a:t>
            </a:r>
            <a:r>
              <a:rPr lang="en-ID" b="0" i="0" u="none" strike="noStrike" dirty="0" err="1">
                <a:solidFill>
                  <a:srgbClr val="000000"/>
                </a:solidFill>
                <a:effectLst/>
                <a:latin typeface="Open Sans" panose="020B0606030504020204" pitchFamily="34" charset="0"/>
              </a:rPr>
              <a:t>rasanya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jika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a:t>
            </a:r>
            <a:r>
              <a:rPr lang="en-ID" b="0" i="0" u="none" strike="noStrike" dirty="0">
                <a:solidFill>
                  <a:srgbClr val="000000"/>
                </a:solidFill>
                <a:effectLst/>
                <a:latin typeface="Open Sans" panose="020B0606030504020204" pitchFamily="34" charset="0"/>
              </a:rPr>
              <a:t> ibadah </a:t>
            </a:r>
            <a:r>
              <a:rPr lang="en-ID" b="0" i="0" u="none" strike="noStrike" dirty="0" err="1">
                <a:solidFill>
                  <a:srgbClr val="000000"/>
                </a:solidFill>
                <a:effectLst/>
                <a:latin typeface="Open Sans" panose="020B0606030504020204" pitchFamily="34" charset="0"/>
              </a:rPr>
              <a:t>tanpa</a:t>
            </a:r>
            <a:r>
              <a:rPr lang="en-ID" b="0" i="0" u="none" strike="noStrike" dirty="0">
                <a:solidFill>
                  <a:srgbClr val="000000"/>
                </a:solidFill>
                <a:effectLst/>
                <a:latin typeface="Open Sans" panose="020B0606030504020204" pitchFamily="34" charset="0"/>
              </a:rPr>
              <a:t> bait </a:t>
            </a:r>
            <a:r>
              <a:rPr lang="en-ID" b="0" i="0" u="none" strike="noStrike" dirty="0" err="1">
                <a:solidFill>
                  <a:srgbClr val="000000"/>
                </a:solidFill>
                <a:effectLst/>
                <a:latin typeface="Open Sans" panose="020B0606030504020204" pitchFamily="34" charset="0"/>
              </a:rPr>
              <a:t>suci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Lebih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lanjut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a:t>
            </a:r>
            <a:r>
              <a:rPr lang="en-ID" b="0" i="0" u="none" strike="noStrike" dirty="0" err="1">
                <a:solidFill>
                  <a:srgbClr val="000000"/>
                </a:solidFill>
                <a:effectLst/>
                <a:latin typeface="Open Sans" panose="020B0606030504020204" pitchFamily="34" charset="0"/>
              </a:rPr>
              <a:t>menyediakan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pusat</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terlihat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penyembahan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kepada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satu-satunya</a:t>
            </a:r>
            <a:r>
              <a:rPr lang="en-ID" b="0" i="0" u="none" strike="noStrike" dirty="0">
                <a:solidFill>
                  <a:srgbClr val="000000"/>
                </a:solidFill>
                <a:effectLst/>
                <a:latin typeface="Open Sans" panose="020B0606030504020204" pitchFamily="34" charset="0"/>
              </a:rPr>
              <a:t> Allah yang </a:t>
            </a:r>
            <a:r>
              <a:rPr lang="en-ID" b="0" i="0" u="none" strike="noStrike" dirty="0" err="1">
                <a:solidFill>
                  <a:srgbClr val="000000"/>
                </a:solidFill>
                <a:effectLst/>
                <a:latin typeface="Open Sans" panose="020B0606030504020204" pitchFamily="34" charset="0"/>
              </a:rPr>
              <a:t>benar</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demikian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menjadi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benteng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melawan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penyembahan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banyak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allah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bangsa-bangsa</a:t>
            </a:r>
            <a:r>
              <a:rPr lang="en-ID" b="0" i="0" u="none" strike="noStrike" dirty="0">
                <a:solidFill>
                  <a:srgbClr val="000000"/>
                </a:solidFill>
                <a:effectLst/>
                <a:latin typeface="Open Sans" panose="020B0606030504020204" pitchFamily="34" charset="0"/>
              </a:rPr>
              <a:t> lain.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a:t>
            </a:r>
            <a:r>
              <a:rPr lang="en-ID" b="0" i="0" u="none" strike="noStrike" dirty="0" err="1">
                <a:solidFill>
                  <a:srgbClr val="000000"/>
                </a:solidFill>
                <a:effectLst/>
                <a:latin typeface="Open Sans" panose="020B0606030504020204" pitchFamily="34" charset="0"/>
              </a:rPr>
              <a:t>mendekatkan</a:t>
            </a:r>
            <a:r>
              <a:rPr lang="en-ID" b="0" i="0" u="none" strike="noStrike" dirty="0">
                <a:solidFill>
                  <a:srgbClr val="000000"/>
                </a:solidFill>
                <a:effectLst/>
                <a:latin typeface="Open Sans" panose="020B0606030504020204" pitchFamily="34" charset="0"/>
              </a:rPr>
              <a:t> Allah </a:t>
            </a:r>
            <a:r>
              <a:rPr lang="en-ID" b="0" i="0" u="none" strike="noStrike" dirty="0" err="1">
                <a:solidFill>
                  <a:srgbClr val="000000"/>
                </a:solidFill>
                <a:effectLst/>
                <a:latin typeface="Open Sans" panose="020B0606030504020204" pitchFamily="34" charset="0"/>
              </a:rPr>
              <a:t>kepada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-Nya dan </a:t>
            </a:r>
            <a:r>
              <a:rPr lang="en-ID" b="0" i="0" u="none" strike="noStrike" dirty="0" err="1">
                <a:solidFill>
                  <a:srgbClr val="000000"/>
                </a:solidFill>
                <a:effectLst/>
                <a:latin typeface="Open Sans" panose="020B0606030504020204" pitchFamily="34" charset="0"/>
              </a:rPr>
              <a:t>menjadikan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kehadiran</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nyata</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antara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juga </a:t>
            </a:r>
            <a:r>
              <a:rPr lang="en-ID" b="0" i="0" u="none" strike="noStrike" dirty="0" err="1">
                <a:solidFill>
                  <a:srgbClr val="000000"/>
                </a:solidFill>
                <a:effectLst/>
                <a:latin typeface="Open Sans" panose="020B0606030504020204" pitchFamily="34" charset="0"/>
              </a:rPr>
              <a:t>merupakan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perlindungan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terhadap</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penyembahan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berhala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Kel</a:t>
            </a:r>
            <a:r>
              <a:rPr lang="en-ID" b="0" i="0" u="none" strike="noStrike" dirty="0">
                <a:solidFill>
                  <a:srgbClr val="000000"/>
                </a:solidFill>
                <a:effectLst/>
                <a:latin typeface="Open Sans" panose="020B0606030504020204" pitchFamily="34" charset="0"/>
              </a:rPr>
              <a:t>. 29:43, 45; (</a:t>
            </a:r>
            <a:r>
              <a:rPr lang="en-ID" b="0" i="0" u="none" strike="noStrike" dirty="0" err="1">
                <a:solidFill>
                  <a:srgbClr val="000000"/>
                </a:solidFill>
                <a:effectLst/>
                <a:latin typeface="Open Sans" panose="020B0606030504020204" pitchFamily="34" charset="0"/>
              </a:rPr>
              <a:t>Bil</a:t>
            </a:r>
            <a:r>
              <a:rPr lang="en-ID" b="0" i="0" u="none" strike="noStrike" dirty="0">
                <a:solidFill>
                  <a:srgbClr val="000000"/>
                </a:solidFill>
                <a:effectLst/>
                <a:latin typeface="Open Sans" panose="020B0606030504020204" pitchFamily="34" charset="0"/>
              </a:rPr>
              <a:t>. 35:34). Karena pada </a:t>
            </a:r>
            <a:r>
              <a:rPr lang="en-ID" b="0" i="0" u="none" strike="noStrike" dirty="0" err="1">
                <a:solidFill>
                  <a:srgbClr val="000000"/>
                </a:solidFill>
                <a:effectLst/>
                <a:latin typeface="Open Sans" panose="020B0606030504020204" pitchFamily="34" charset="0"/>
              </a:rPr>
              <a:t>waktu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bangsa</a:t>
            </a:r>
            <a:r>
              <a:rPr lang="en-ID" b="0" i="0" u="none" strike="noStrike" dirty="0">
                <a:solidFill>
                  <a:srgbClr val="000000"/>
                </a:solidFill>
                <a:effectLst/>
                <a:latin typeface="Open Sans" panose="020B0606030504020204" pitchFamily="34" charset="0"/>
              </a:rPr>
              <a:t> Israel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bangsa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nomaden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pengembara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a:t>
            </a:r>
            <a:r>
              <a:rPr lang="en-ID" b="0" i="0" u="none" strike="noStrike" dirty="0" err="1">
                <a:solidFill>
                  <a:srgbClr val="000000"/>
                </a:solidFill>
                <a:effectLst/>
                <a:latin typeface="Open Sans" panose="020B0606030504020204" pitchFamily="34" charset="0"/>
              </a:rPr>
              <a:t>haruslah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berupa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kemah</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dapat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mudah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dibongkar</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dipindahkan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lain. </a:t>
            </a:r>
            <a:r>
              <a:rPr lang="en-ID" b="0" i="0" u="none" strike="noStrike" dirty="0" err="1">
                <a:solidFill>
                  <a:srgbClr val="000000"/>
                </a:solidFill>
                <a:effectLst/>
                <a:latin typeface="Open Sans" panose="020B0606030504020204" pitchFamily="34" charset="0"/>
              </a:rPr>
              <a:t>Penting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dicatat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kata </a:t>
            </a:r>
            <a:r>
              <a:rPr lang="en-ID" b="0" i="0" u="none" strike="noStrike" dirty="0" err="1">
                <a:solidFill>
                  <a:srgbClr val="000000"/>
                </a:solidFill>
                <a:effectLst/>
                <a:latin typeface="Open Sans" panose="020B0606030504020204" pitchFamily="34" charset="0"/>
              </a:rPr>
              <a:t>Ibrani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pernah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diterapkan</a:t>
            </a:r>
            <a:r>
              <a:rPr lang="en-ID" b="0" i="0" u="none" strike="noStrike" dirty="0">
                <a:solidFill>
                  <a:srgbClr val="000000"/>
                </a:solidFill>
                <a:effectLst/>
                <a:latin typeface="Open Sans" panose="020B0606030504020204" pitchFamily="34" charset="0"/>
              </a:rPr>
              <a:t> pada bait </a:t>
            </a:r>
            <a:r>
              <a:rPr lang="en-ID" b="0" i="0" u="none" strike="noStrike" dirty="0" err="1">
                <a:solidFill>
                  <a:srgbClr val="000000"/>
                </a:solidFill>
                <a:effectLst/>
                <a:latin typeface="Open Sans" panose="020B0606030504020204" pitchFamily="34" charset="0"/>
              </a:rPr>
              <a:t>suci</a:t>
            </a:r>
            <a:r>
              <a:rPr lang="en-ID" b="0" i="0" u="none" strike="noStrike" dirty="0">
                <a:solidFill>
                  <a:srgbClr val="000000"/>
                </a:solidFill>
                <a:effectLst/>
                <a:latin typeface="Open Sans" panose="020B0606030504020204" pitchFamily="34" charset="0"/>
              </a:rPr>
              <a:t> orang kafir.</a:t>
            </a:r>
          </a:p>
          <a:p>
            <a:endParaRPr lang="en-ID" b="0" i="0" u="none" strike="noStrike" dirty="0">
              <a:solidFill>
                <a:srgbClr val="000000"/>
              </a:solidFill>
              <a:effectLst/>
              <a:latin typeface="Open Sans" panose="020B0606030504020204" pitchFamily="34" charset="0"/>
            </a:endParaRPr>
          </a:p>
          <a:p>
            <a:r>
              <a:rPr lang="en-ID" b="0" i="0" u="none" strike="noStrike" dirty="0">
                <a:solidFill>
                  <a:srgbClr val="000000"/>
                </a:solidFill>
                <a:effectLst/>
                <a:latin typeface="Open Sans" panose="020B0606030504020204" pitchFamily="34" charset="0"/>
              </a:rPr>
              <a:t>Agar </a:t>
            </a:r>
            <a:r>
              <a:rPr lang="en-ID" b="0" i="0" u="none" strike="noStrike" dirty="0" err="1">
                <a:solidFill>
                  <a:srgbClr val="000000"/>
                </a:solidFill>
                <a:effectLst/>
                <a:latin typeface="Open Sans" panose="020B0606030504020204" pitchFamily="34" charset="0"/>
              </a:rPr>
              <a:t>aku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tinggal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pengertian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rohani</a:t>
            </a:r>
            <a:r>
              <a:rPr lang="en-ID" b="0" i="0" u="none" strike="noStrike" dirty="0">
                <a:solidFill>
                  <a:srgbClr val="000000"/>
                </a:solidFill>
                <a:effectLst/>
                <a:latin typeface="Open Sans" panose="020B0606030504020204" pitchFamily="34" charset="0"/>
              </a:rPr>
              <a:t>, Allah </a:t>
            </a:r>
            <a:r>
              <a:rPr lang="en-ID" b="0" i="0" u="none" strike="noStrike" dirty="0" err="1">
                <a:solidFill>
                  <a:srgbClr val="000000"/>
                </a:solidFill>
                <a:effectLst/>
                <a:latin typeface="Open Sans" panose="020B0606030504020204" pitchFamily="34" charset="0"/>
              </a:rPr>
              <a:t>selalu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mencari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tinggal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manusia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beristirahat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sampai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diberikan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kepada</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Mzm</a:t>
            </a:r>
            <a:r>
              <a:rPr lang="en-ID" b="0" i="0" u="none" strike="noStrike" dirty="0">
                <a:solidFill>
                  <a:srgbClr val="000000"/>
                </a:solidFill>
                <a:effectLst/>
                <a:latin typeface="Open Sans" panose="020B0606030504020204" pitchFamily="34" charset="0"/>
              </a:rPr>
              <a:t>. 132:13-16), </a:t>
            </a:r>
            <a:r>
              <a:rPr lang="en-ID" b="0" i="0" u="none" strike="noStrike" dirty="0" err="1">
                <a:solidFill>
                  <a:srgbClr val="000000"/>
                </a:solidFill>
                <a:effectLst/>
                <a:latin typeface="Open Sans" panose="020B0606030504020204" pitchFamily="34" charset="0"/>
              </a:rPr>
              <a:t>pertama</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hati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secara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individu</a:t>
            </a:r>
            <a:r>
              <a:rPr lang="en-ID" b="0" i="0" u="none" strike="noStrike" dirty="0">
                <a:solidFill>
                  <a:srgbClr val="000000"/>
                </a:solidFill>
                <a:effectLst/>
                <a:latin typeface="Open Sans" panose="020B0606030504020204" pitchFamily="34" charset="0"/>
              </a:rPr>
              <a:t> (1 Kor. 3:16, 17; 6:19) dan </a:t>
            </a:r>
            <a:r>
              <a:rPr lang="en-ID" b="0" i="0" u="none" strike="noStrike" dirty="0" err="1">
                <a:solidFill>
                  <a:srgbClr val="000000"/>
                </a:solidFill>
                <a:effectLst/>
                <a:latin typeface="Open Sans" panose="020B0606030504020204" pitchFamily="34" charset="0"/>
              </a:rPr>
              <a:t>kemudian</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tengah-tengah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setiap</a:t>
            </a:r>
            <a:r>
              <a:rPr lang="en-ID" b="0" i="0" u="none" strike="noStrike" dirty="0">
                <a:solidFill>
                  <a:srgbClr val="000000"/>
                </a:solidFill>
                <a:effectLst/>
                <a:latin typeface="Open Sans" panose="020B0606030504020204" pitchFamily="34" charset="0"/>
              </a:rPr>
              <a:t> orang yang </a:t>
            </a:r>
            <a:r>
              <a:rPr lang="en-ID" b="0" i="0" u="none" strike="noStrike" dirty="0" err="1">
                <a:solidFill>
                  <a:srgbClr val="000000"/>
                </a:solidFill>
                <a:effectLst/>
                <a:latin typeface="Open Sans" panose="020B0606030504020204" pitchFamily="34" charset="0"/>
              </a:rPr>
              <a:t>berkumpul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menyembah</a:t>
            </a:r>
            <a:r>
              <a:rPr lang="en-ID" b="0" i="0" u="none" strike="noStrike" dirty="0">
                <a:solidFill>
                  <a:srgbClr val="000000"/>
                </a:solidFill>
                <a:effectLst/>
                <a:latin typeface="Open Sans" panose="020B0606030504020204" pitchFamily="34" charset="0"/>
              </a:rPr>
              <a:t>-Nya (Mat. 18:20). </a:t>
            </a:r>
            <a:r>
              <a:rPr lang="en-ID" b="0" i="0" u="none" strike="noStrike" dirty="0" err="1">
                <a:solidFill>
                  <a:srgbClr val="000000"/>
                </a:solidFill>
                <a:effectLst/>
                <a:latin typeface="Open Sans" panose="020B0606030504020204" pitchFamily="34" charset="0"/>
              </a:rPr>
              <a:t>Sistem</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berpusat</a:t>
            </a:r>
            <a:r>
              <a:rPr lang="en-ID" b="0" i="0" u="none" strike="noStrike" dirty="0">
                <a:solidFill>
                  <a:srgbClr val="000000"/>
                </a:solidFill>
                <a:effectLst/>
                <a:latin typeface="Open Sans" panose="020B0606030504020204" pitchFamily="34" charset="0"/>
              </a:rPr>
              <a:t> pada </a:t>
            </a:r>
            <a:r>
              <a:rPr lang="en-ID" b="0" i="0" u="none" strike="noStrike" dirty="0" err="1">
                <a:solidFill>
                  <a:srgbClr val="000000"/>
                </a:solidFill>
                <a:effectLst/>
                <a:latin typeface="Open Sans" panose="020B0606030504020204" pitchFamily="34" charset="0"/>
              </a:rPr>
              <a:t>kemah</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bumi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menunjuk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depan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kepada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Kristus</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kemudian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tinggal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secara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harfiah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berkemah</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antara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manusia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Yohanes</a:t>
            </a:r>
            <a:r>
              <a:rPr lang="en-ID" b="0" i="0" u="none" strike="noStrike" dirty="0">
                <a:solidFill>
                  <a:srgbClr val="000000"/>
                </a:solidFill>
                <a:effectLst/>
                <a:latin typeface="Open Sans" panose="020B0606030504020204" pitchFamily="34" charset="0"/>
              </a:rPr>
              <a:t> 1:1-2). 1:14).</a:t>
            </a:r>
          </a:p>
          <a:p>
            <a:endParaRPr lang="en-ID" b="0" i="0" u="none" strike="noStrike" dirty="0">
              <a:solidFill>
                <a:srgbClr val="000000"/>
              </a:solidFill>
              <a:effectLst/>
              <a:latin typeface="Open Sans" panose="020B0606030504020204" pitchFamily="34" charset="0"/>
            </a:endParaRPr>
          </a:p>
          <a:p>
            <a:r>
              <a:rPr lang="en-ID" b="0" i="0" u="none" strike="noStrike" dirty="0">
                <a:solidFill>
                  <a:srgbClr val="000000"/>
                </a:solidFill>
                <a:effectLst/>
                <a:latin typeface="Open Sans" panose="020B0606030504020204" pitchFamily="34" charset="0"/>
              </a:rPr>
              <a:t>Kata </a:t>
            </a:r>
            <a:r>
              <a:rPr lang="en-ID" b="0" i="0" u="none" strike="noStrike" dirty="0" err="1">
                <a:solidFill>
                  <a:srgbClr val="000000"/>
                </a:solidFill>
                <a:effectLst/>
                <a:latin typeface="Open Sans" panose="020B0606030504020204" pitchFamily="34" charset="0"/>
              </a:rPr>
              <a:t>Ibrani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shakan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tinggal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berarti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menjadi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penduduk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tetap</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suatu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komunitas</a:t>
            </a:r>
            <a:r>
              <a:rPr lang="en-ID" b="0" i="0" u="none" strike="noStrike" dirty="0">
                <a:solidFill>
                  <a:srgbClr val="000000"/>
                </a:solidFill>
                <a:effectLst/>
                <a:latin typeface="Open Sans" panose="020B0606030504020204" pitchFamily="34" charset="0"/>
              </a:rPr>
              <a:t>. Kata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berkaitan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erat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kata Shekinah, yang </a:t>
            </a:r>
            <a:r>
              <a:rPr lang="en-ID" b="0" i="0" u="none" strike="noStrike" dirty="0" err="1">
                <a:solidFill>
                  <a:srgbClr val="000000"/>
                </a:solidFill>
                <a:effectLst/>
                <a:latin typeface="Open Sans" panose="020B0606030504020204" pitchFamily="34" charset="0"/>
              </a:rPr>
              <a:t>digunakan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manifestasi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kemuliaan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ilahi</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berdiam</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atas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tutup</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pendamaian</a:t>
            </a:r>
            <a:r>
              <a:rPr lang="en-ID" b="0" i="0" u="none" strike="noStrike" dirty="0">
                <a:solidFill>
                  <a:srgbClr val="000000"/>
                </a:solidFill>
                <a:effectLst/>
                <a:latin typeface="Open Sans" panose="020B0606030504020204" pitchFamily="34" charset="0"/>
              </a:rPr>
              <a:t> (PP 349). Shekinah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simbol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kehadiran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ilahi</a:t>
            </a:r>
            <a:r>
              <a:rPr lang="en-ID" b="0" i="0" u="none" strike="noStrike" dirty="0">
                <a:solidFill>
                  <a:srgbClr val="000000"/>
                </a:solidFill>
                <a:effectLst/>
                <a:latin typeface="Open Sans" panose="020B0606030504020204" pitchFamily="34" charset="0"/>
              </a:rPr>
              <a:t>, yang di </a:t>
            </a:r>
            <a:r>
              <a:rPr lang="en-ID" b="0" i="0" u="none" strike="noStrike" dirty="0" err="1">
                <a:solidFill>
                  <a:srgbClr val="000000"/>
                </a:solidFill>
                <a:effectLst/>
                <a:latin typeface="Open Sans" panose="020B0606030504020204" pitchFamily="34" charset="0"/>
              </a:rPr>
              <a:t>dalamnya</a:t>
            </a:r>
            <a:r>
              <a:rPr lang="en-ID" b="0" i="0" u="none" strike="noStrike" dirty="0">
                <a:solidFill>
                  <a:srgbClr val="000000"/>
                </a:solidFill>
                <a:effectLst/>
                <a:latin typeface="Open Sans" panose="020B0606030504020204" pitchFamily="34" charset="0"/>
              </a:rPr>
              <a:t> Allah </a:t>
            </a:r>
            <a:r>
              <a:rPr lang="en-ID" b="0" i="0" u="none" strike="noStrike" dirty="0" err="1">
                <a:solidFill>
                  <a:srgbClr val="000000"/>
                </a:solidFill>
                <a:effectLst/>
                <a:latin typeface="Open Sans" panose="020B0606030504020204" pitchFamily="34" charset="0"/>
              </a:rPr>
              <a:t>berjanji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tinggal</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antara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lihat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Kel</a:t>
            </a:r>
            <a:r>
              <a:rPr lang="en-ID" b="0" i="0" u="none" strike="noStrike" dirty="0">
                <a:solidFill>
                  <a:srgbClr val="000000"/>
                </a:solidFill>
                <a:effectLst/>
                <a:latin typeface="Open Sans" panose="020B0606030504020204" pitchFamily="34" charset="0"/>
              </a:rPr>
              <a:t>. 25:22).</a:t>
            </a:r>
          </a:p>
          <a:p>
            <a:endParaRPr lang="en-ID" b="1" i="0" u="none" strike="noStrike" dirty="0">
              <a:solidFill>
                <a:srgbClr val="000000"/>
              </a:solidFill>
              <a:effectLst/>
              <a:latin typeface="Open Sans" panose="020B0606030504020204" pitchFamily="34" charset="0"/>
            </a:endParaRPr>
          </a:p>
          <a:p>
            <a:r>
              <a:rPr lang="en-ID" b="1" i="0" u="none" strike="noStrike" dirty="0">
                <a:solidFill>
                  <a:srgbClr val="000000"/>
                </a:solidFill>
                <a:effectLst/>
                <a:latin typeface="Open Sans" panose="020B0606030504020204" pitchFamily="34" charset="0"/>
              </a:rPr>
              <a:t>Kemah </a:t>
            </a:r>
            <a:r>
              <a:rPr lang="en-ID" b="1" i="0" u="none" strike="noStrike" dirty="0" err="1">
                <a:solidFill>
                  <a:srgbClr val="000000"/>
                </a:solidFill>
                <a:effectLst/>
                <a:latin typeface="Open Sans" panose="020B0606030504020204" pitchFamily="34" charset="0"/>
              </a:rPr>
              <a:t>Tuhan</a:t>
            </a:r>
            <a:endParaRPr lang="en-ID" b="0" i="0" u="none" strike="noStrike" dirty="0">
              <a:solidFill>
                <a:srgbClr val="000000"/>
              </a:solidFill>
              <a:effectLst/>
              <a:latin typeface="Open Sans" panose="020B0606030504020204" pitchFamily="34" charset="0"/>
            </a:endParaRPr>
          </a:p>
          <a:p>
            <a:r>
              <a:rPr lang="en-ID" b="0" i="0" u="none" strike="noStrike" dirty="0" err="1">
                <a:solidFill>
                  <a:srgbClr val="000000"/>
                </a:solidFill>
                <a:effectLst/>
                <a:latin typeface="Open Sans" panose="020B0606030504020204" pitchFamily="34" charset="0"/>
              </a:rPr>
              <a:t>Hampir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sepertiga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kitab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berhubungan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tabernakel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sehingga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menunjukkan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pentingnya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25 </a:t>
            </a:r>
            <a:r>
              <a:rPr lang="en-ID" b="0" i="0" u="none" strike="noStrike" dirty="0" err="1">
                <a:solidFill>
                  <a:srgbClr val="000000"/>
                </a:solidFill>
                <a:effectLst/>
                <a:latin typeface="Open Sans" panose="020B0606030504020204" pitchFamily="34" charset="0"/>
              </a:rPr>
              <a:t>hingga</a:t>
            </a:r>
            <a:r>
              <a:rPr lang="en-ID" b="0" i="0" u="none" strike="noStrike" dirty="0">
                <a:solidFill>
                  <a:srgbClr val="000000"/>
                </a:solidFill>
                <a:effectLst/>
                <a:latin typeface="Open Sans" panose="020B0606030504020204" pitchFamily="34" charset="0"/>
              </a:rPr>
              <a:t> 31 </a:t>
            </a:r>
            <a:r>
              <a:rPr lang="en-ID" b="0" i="0" u="none" strike="noStrike" dirty="0" err="1">
                <a:solidFill>
                  <a:srgbClr val="000000"/>
                </a:solidFill>
                <a:effectLst/>
                <a:latin typeface="Open Sans" panose="020B0606030504020204" pitchFamily="34" charset="0"/>
              </a:rPr>
              <a:t>menyediakan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cetak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biru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terperinci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instruksi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tentang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desainnya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bahan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digunakan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sementara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35 </a:t>
            </a:r>
            <a:r>
              <a:rPr lang="en-ID" b="0" i="0" u="none" strike="noStrike" dirty="0" err="1">
                <a:solidFill>
                  <a:srgbClr val="000000"/>
                </a:solidFill>
                <a:effectLst/>
                <a:latin typeface="Open Sans" panose="020B0606030504020204" pitchFamily="34" charset="0"/>
              </a:rPr>
              <a:t>hingga</a:t>
            </a:r>
            <a:r>
              <a:rPr lang="en-ID" b="0" i="0" u="none" strike="noStrike" dirty="0">
                <a:solidFill>
                  <a:srgbClr val="000000"/>
                </a:solidFill>
                <a:effectLst/>
                <a:latin typeface="Open Sans" panose="020B0606030504020204" pitchFamily="34" charset="0"/>
              </a:rPr>
              <a:t> 40 </a:t>
            </a:r>
            <a:r>
              <a:rPr lang="en-ID" b="0" i="0" u="none" strike="noStrike" dirty="0" err="1">
                <a:solidFill>
                  <a:srgbClr val="000000"/>
                </a:solidFill>
                <a:effectLst/>
                <a:latin typeface="Open Sans" panose="020B0606030504020204" pitchFamily="34" charset="0"/>
              </a:rPr>
              <a:t>menceritakan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cara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membangunnya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konsekrasi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yang </a:t>
            </a:r>
            <a:r>
              <a:rPr lang="en-ID" b="0" i="0" u="none" strike="noStrike" dirty="0" err="1">
                <a:solidFill>
                  <a:srgbClr val="000000"/>
                </a:solidFill>
                <a:effectLst/>
                <a:latin typeface="Open Sans" panose="020B0606030504020204" pitchFamily="34" charset="0"/>
              </a:rPr>
              <a:t>sebenarnya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fungsi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sucinya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Apa</a:t>
            </a:r>
            <a:r>
              <a:rPr lang="en-ID" b="0" i="0" u="none" strike="noStrike" dirty="0">
                <a:solidFill>
                  <a:srgbClr val="000000"/>
                </a:solidFill>
                <a:effectLst/>
                <a:latin typeface="Open Sans" panose="020B0606030504020204" pitchFamily="34" charset="0"/>
              </a:rPr>
              <a:t> arti </a:t>
            </a:r>
            <a:r>
              <a:rPr lang="en-ID" b="0" i="0" u="none" strike="noStrike" dirty="0" err="1">
                <a:solidFill>
                  <a:srgbClr val="000000"/>
                </a:solidFill>
                <a:effectLst/>
                <a:latin typeface="Open Sans" panose="020B0606030504020204" pitchFamily="34" charset="0"/>
              </a:rPr>
              <a:t>penting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narasi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a:t>
            </a:r>
          </a:p>
          <a:p>
            <a:endParaRPr lang="en-ID" b="0" i="0" u="none" strike="noStrike" dirty="0">
              <a:solidFill>
                <a:srgbClr val="000000"/>
              </a:solidFill>
              <a:effectLst/>
              <a:latin typeface="Open Sans" panose="020B0606030504020204" pitchFamily="34" charset="0"/>
            </a:endParaRPr>
          </a:p>
          <a:p>
            <a:r>
              <a:rPr lang="en-ID" b="0" i="0" u="none" strike="noStrike" dirty="0">
                <a:solidFill>
                  <a:srgbClr val="000000"/>
                </a:solidFill>
                <a:effectLst/>
                <a:latin typeface="Open Sans" panose="020B0606030504020204" pitchFamily="34" charset="0"/>
              </a:rPr>
              <a:t>Hal yang paling </a:t>
            </a:r>
            <a:r>
              <a:rPr lang="en-ID" b="0" i="0" u="none" strike="noStrike" dirty="0" err="1">
                <a:solidFill>
                  <a:srgbClr val="000000"/>
                </a:solidFill>
                <a:effectLst/>
                <a:latin typeface="Open Sans" panose="020B0606030504020204" pitchFamily="34" charset="0"/>
              </a:rPr>
              <a:t>penting</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suci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bukanlah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furnitur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meskipun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diabaikan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karena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mengatur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panggung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apa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terjadi</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tabernakel</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krusial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drama, drama yang </a:t>
            </a:r>
            <a:r>
              <a:rPr lang="en-ID" b="0" i="0" u="none" strike="noStrike" dirty="0" err="1">
                <a:solidFill>
                  <a:srgbClr val="000000"/>
                </a:solidFill>
                <a:effectLst/>
                <a:latin typeface="Open Sans" panose="020B0606030504020204" pitchFamily="34" charset="0"/>
              </a:rPr>
              <a:t>sebenarnya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terjadi</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sana</a:t>
            </a:r>
            <a:r>
              <a:rPr lang="en-ID" b="0" i="0" u="none" strike="noStrike" dirty="0">
                <a:solidFill>
                  <a:srgbClr val="000000"/>
                </a:solidFill>
                <a:effectLst/>
                <a:latin typeface="Open Sans" panose="020B0606030504020204" pitchFamily="34" charset="0"/>
              </a:rPr>
              <a:t>.</a:t>
            </a:r>
          </a:p>
          <a:p>
            <a:endParaRPr lang="en-ID" b="0" i="0" u="none" strike="noStrike" dirty="0">
              <a:solidFill>
                <a:srgbClr val="000000"/>
              </a:solidFill>
              <a:effectLst/>
              <a:latin typeface="Open Sans" panose="020B0606030504020204" pitchFamily="34" charset="0"/>
            </a:endParaRPr>
          </a:p>
          <a:p>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seperti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pergi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teater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melihat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sebuah</a:t>
            </a:r>
            <a:r>
              <a:rPr lang="en-ID" b="0" i="0" u="none" strike="noStrike" dirty="0">
                <a:solidFill>
                  <a:srgbClr val="000000"/>
                </a:solidFill>
                <a:effectLst/>
                <a:latin typeface="Open Sans" panose="020B0606030504020204" pitchFamily="34" charset="0"/>
              </a:rPr>
              <a:t> drama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adegan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berbeda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Apa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ada</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atas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panggung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memberi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tahu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penonton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apakah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cerita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terjadi</a:t>
            </a:r>
            <a:r>
              <a:rPr lang="en-ID" b="0" i="0" u="none" strike="noStrike" dirty="0">
                <a:solidFill>
                  <a:srgbClr val="000000"/>
                </a:solidFill>
                <a:effectLst/>
                <a:latin typeface="Open Sans" panose="020B0606030504020204" pitchFamily="34" charset="0"/>
              </a:rPr>
              <a:t> pada </a:t>
            </a:r>
            <a:r>
              <a:rPr lang="en-ID" b="0" i="0" u="none" strike="noStrike" dirty="0" err="1">
                <a:solidFill>
                  <a:srgbClr val="000000"/>
                </a:solidFill>
                <a:effectLst/>
                <a:latin typeface="Open Sans" panose="020B0606030504020204" pitchFamily="34" charset="0"/>
              </a:rPr>
              <a:t>siang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atau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tengah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jika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terjadi</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kota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istana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kuburan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atau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jamuan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pernikahan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siapa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pemain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utamanya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banyak</a:t>
            </a:r>
            <a:r>
              <a:rPr lang="en-ID" b="0" i="0" u="none" strike="noStrike" dirty="0">
                <a:solidFill>
                  <a:srgbClr val="000000"/>
                </a:solidFill>
                <a:effectLst/>
                <a:latin typeface="Open Sans" panose="020B0606030504020204" pitchFamily="34" charset="0"/>
              </a:rPr>
              <a:t> detail di </a:t>
            </a:r>
            <a:r>
              <a:rPr lang="en-ID" b="0" i="0" u="none" strike="noStrike" dirty="0" err="1">
                <a:solidFill>
                  <a:srgbClr val="000000"/>
                </a:solidFill>
                <a:effectLst/>
                <a:latin typeface="Open Sans" panose="020B0606030504020204" pitchFamily="34" charset="0"/>
              </a:rPr>
              <a:t>antaranya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Pengaturannya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penting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memahami</a:t>
            </a:r>
            <a:r>
              <a:rPr lang="en-ID" b="0" i="0" u="none" strike="noStrike" dirty="0">
                <a:solidFill>
                  <a:srgbClr val="000000"/>
                </a:solidFill>
                <a:effectLst/>
                <a:latin typeface="Open Sans" panose="020B0606030504020204" pitchFamily="34" charset="0"/>
              </a:rPr>
              <a:t> plot dan </a:t>
            </a:r>
            <a:r>
              <a:rPr lang="en-ID" b="0" i="0" u="none" strike="noStrike" dirty="0" err="1">
                <a:solidFill>
                  <a:srgbClr val="000000"/>
                </a:solidFill>
                <a:effectLst/>
                <a:latin typeface="Open Sans" panose="020B0606030504020204" pitchFamily="34" charset="0"/>
              </a:rPr>
              <a:t>dramanya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cara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fokus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terkait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tabernakel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harus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selalu</a:t>
            </a:r>
            <a:r>
              <a:rPr lang="en-ID" b="0" i="0" u="none" strike="noStrike" dirty="0">
                <a:solidFill>
                  <a:srgbClr val="000000"/>
                </a:solidFill>
                <a:effectLst/>
                <a:latin typeface="Open Sans" panose="020B0606030504020204" pitchFamily="34" charset="0"/>
              </a:rPr>
              <a:t> pada </a:t>
            </a:r>
            <a:r>
              <a:rPr lang="en-ID" b="0" i="0" u="none" strike="noStrike" dirty="0" err="1">
                <a:solidFill>
                  <a:srgbClr val="000000"/>
                </a:solidFill>
                <a:effectLst/>
                <a:latin typeface="Open Sans" panose="020B0606030504020204" pitchFamily="34" charset="0"/>
              </a:rPr>
              <a:t>permainan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sendiri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bukan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hanya</a:t>
            </a:r>
            <a:r>
              <a:rPr lang="en-ID" b="0" i="0" u="none" strike="noStrike" dirty="0">
                <a:solidFill>
                  <a:srgbClr val="000000"/>
                </a:solidFill>
                <a:effectLst/>
                <a:latin typeface="Open Sans" panose="020B0606030504020204" pitchFamily="34" charset="0"/>
              </a:rPr>
              <a:t> pada </a:t>
            </a:r>
            <a:r>
              <a:rPr lang="en-ID" b="0" i="0" u="none" strike="noStrike" dirty="0" err="1">
                <a:solidFill>
                  <a:srgbClr val="000000"/>
                </a:solidFill>
                <a:effectLst/>
                <a:latin typeface="Open Sans" panose="020B0606030504020204" pitchFamily="34" charset="0"/>
              </a:rPr>
              <a:t>latar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belakang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furnitur</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jenis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pengorbanan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sehingga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mengenali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apa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sedang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digambarkan</a:t>
            </a:r>
            <a:r>
              <a:rPr lang="en-ID" b="0" i="0" u="none" strike="noStrike" dirty="0">
                <a:solidFill>
                  <a:srgbClr val="000000"/>
                </a:solidFill>
                <a:effectLst/>
                <a:latin typeface="Open Sans" panose="020B0606030504020204" pitchFamily="34" charset="0"/>
              </a:rPr>
              <a:t>. Kita </a:t>
            </a:r>
            <a:r>
              <a:rPr lang="en-ID" b="0" i="0" u="none" strike="noStrike" dirty="0" err="1">
                <a:solidFill>
                  <a:srgbClr val="000000"/>
                </a:solidFill>
                <a:effectLst/>
                <a:latin typeface="Open Sans" panose="020B0606030504020204" pitchFamily="34" charset="0"/>
              </a:rPr>
              <a:t>perlu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memahami</a:t>
            </a:r>
            <a:r>
              <a:rPr lang="en-ID" b="0" i="0" u="none" strike="noStrike" dirty="0">
                <a:solidFill>
                  <a:srgbClr val="000000"/>
                </a:solidFill>
                <a:effectLst/>
                <a:latin typeface="Open Sans" panose="020B0606030504020204" pitchFamily="34" charset="0"/>
              </a:rPr>
              <a:t> arti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semua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Tabernakel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pelajaran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objek</a:t>
            </a:r>
            <a:r>
              <a:rPr lang="en-ID" b="0" i="0" u="none" strike="noStrike" dirty="0">
                <a:solidFill>
                  <a:srgbClr val="000000"/>
                </a:solidFill>
                <a:effectLst/>
                <a:latin typeface="Open Sans" panose="020B0606030504020204" pitchFamily="34" charset="0"/>
              </a:rPr>
              <a:t> monumental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rencana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penebusan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a:t>
            </a:r>
          </a:p>
          <a:p>
            <a:endParaRPr lang="en-ID" b="0" i="0" u="none" strike="noStrike" dirty="0">
              <a:solidFill>
                <a:srgbClr val="000000"/>
              </a:solidFill>
              <a:effectLst/>
              <a:latin typeface="Open Sans" panose="020B0606030504020204" pitchFamily="34" charset="0"/>
            </a:endParaRPr>
          </a:p>
          <a:p>
            <a:r>
              <a:rPr lang="en-ID" b="0" i="0" u="none" strike="noStrike" dirty="0" err="1">
                <a:solidFill>
                  <a:srgbClr val="000000"/>
                </a:solidFill>
                <a:effectLst/>
                <a:latin typeface="Open Sans" panose="020B0606030504020204" pitchFamily="34" charset="0"/>
              </a:rPr>
              <a:t>Kebaktian</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a:t>
            </a:r>
            <a:r>
              <a:rPr lang="en-ID" b="0" i="0" u="none" strike="noStrike" dirty="0" err="1">
                <a:solidFill>
                  <a:srgbClr val="000000"/>
                </a:solidFill>
                <a:effectLst/>
                <a:latin typeface="Open Sans" panose="020B0606030504020204" pitchFamily="34" charset="0"/>
              </a:rPr>
              <a:t>menyajikan</a:t>
            </a:r>
            <a:r>
              <a:rPr lang="en-ID" b="0" i="0" u="none" strike="noStrike" dirty="0">
                <a:solidFill>
                  <a:srgbClr val="000000"/>
                </a:solidFill>
                <a:effectLst/>
                <a:latin typeface="Open Sans" panose="020B0606030504020204" pitchFamily="34" charset="0"/>
              </a:rPr>
              <a:t> drama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cara</a:t>
            </a:r>
            <a:r>
              <a:rPr lang="en-ID" b="0" i="0" u="none" strike="noStrike" dirty="0">
                <a:solidFill>
                  <a:srgbClr val="000000"/>
                </a:solidFill>
                <a:effectLst/>
                <a:latin typeface="Open Sans" panose="020B0606030504020204" pitchFamily="34" charset="0"/>
              </a:rPr>
              <a:t> yang dramatis,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mendokumentasikan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siapa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apa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perjuangkan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nilai-nilai</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pertahankan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bagaimana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menyelamatkan</a:t>
            </a:r>
            <a:r>
              <a:rPr lang="en-ID" b="0" i="0" u="none" strike="noStrike" dirty="0">
                <a:solidFill>
                  <a:srgbClr val="000000"/>
                </a:solidFill>
                <a:effectLst/>
                <a:latin typeface="Open Sans" panose="020B0606030504020204" pitchFamily="34" charset="0"/>
              </a:rPr>
              <a:t> orang </a:t>
            </a:r>
            <a:r>
              <a:rPr lang="en-ID" b="0" i="0" u="none" strike="noStrike" dirty="0" err="1">
                <a:solidFill>
                  <a:srgbClr val="000000"/>
                </a:solidFill>
                <a:effectLst/>
                <a:latin typeface="Open Sans" panose="020B0606030504020204" pitchFamily="34" charset="0"/>
              </a:rPr>
              <a:t>berdosa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bertobat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bagaimana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menangani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dosa</a:t>
            </a:r>
            <a:r>
              <a:rPr lang="en-ID" b="0" i="0" u="none" strike="noStrike" dirty="0">
                <a:solidFill>
                  <a:srgbClr val="000000"/>
                </a:solidFill>
                <a:effectLst/>
                <a:latin typeface="Open Sans" panose="020B0606030504020204" pitchFamily="34" charset="0"/>
              </a:rPr>
              <a:t> dan orang-orang </a:t>
            </a:r>
            <a:r>
              <a:rPr lang="en-ID" b="0" i="0" u="none" strike="noStrike" dirty="0" err="1">
                <a:solidFill>
                  <a:srgbClr val="000000"/>
                </a:solidFill>
                <a:effectLst/>
                <a:latin typeface="Open Sans" panose="020B0606030504020204" pitchFamily="34" charset="0"/>
              </a:rPr>
              <a:t>jahat</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keras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kepala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bagaimana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menghakimi</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membawa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solusi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akhir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masalah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dosa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sehingga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suatu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kejahatan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diberantas</a:t>
            </a:r>
            <a:r>
              <a:rPr lang="en-ID" b="0" i="0" u="none" strike="noStrike" dirty="0">
                <a:solidFill>
                  <a:srgbClr val="000000"/>
                </a:solidFill>
                <a:effectLst/>
                <a:latin typeface="Open Sans" panose="020B0606030504020204" pitchFamily="34" charset="0"/>
              </a:rPr>
              <a:t>. Drama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menunjukkan</a:t>
            </a:r>
            <a:r>
              <a:rPr lang="en-ID" b="0" i="0" u="none" strike="noStrike" dirty="0">
                <a:solidFill>
                  <a:srgbClr val="000000"/>
                </a:solidFill>
                <a:effectLst/>
                <a:latin typeface="Open Sans" panose="020B0606030504020204" pitchFamily="34" charset="0"/>
              </a:rPr>
              <a:t>, pada </a:t>
            </a:r>
            <a:r>
              <a:rPr lang="en-ID" b="0" i="0" u="none" strike="noStrike" dirty="0" err="1">
                <a:solidFill>
                  <a:srgbClr val="000000"/>
                </a:solidFill>
                <a:effectLst/>
                <a:latin typeface="Open Sans" panose="020B0606030504020204" pitchFamily="34" charset="0"/>
              </a:rPr>
              <a:t>akhirnya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perdamaian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rekonsiliasi</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harmoni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dibangun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kembali</a:t>
            </a:r>
            <a:r>
              <a:rPr lang="en-ID" b="0" i="0" u="none" strike="noStrike" dirty="0">
                <a:solidFill>
                  <a:srgbClr val="000000"/>
                </a:solidFill>
                <a:effectLst/>
                <a:latin typeface="Open Sans" panose="020B0606030504020204" pitchFamily="34" charset="0"/>
              </a:rPr>
              <a:t>.</a:t>
            </a:r>
          </a:p>
          <a:p>
            <a:endParaRPr lang="en-ID" b="0" i="0" u="none" strike="noStrike" dirty="0">
              <a:solidFill>
                <a:srgbClr val="000000"/>
              </a:solidFill>
              <a:effectLst/>
              <a:latin typeface="Open Sans" panose="020B0606030504020204" pitchFamily="34" charset="0"/>
            </a:endParaRPr>
          </a:p>
          <a:p>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ingin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tinggal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Tabernakel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tinggal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duniawi</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bukan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karena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belum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atau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terkandung</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dalamnya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tetapi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karena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ingin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menunjukkan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kehadiran</a:t>
            </a:r>
            <a:r>
              <a:rPr lang="en-ID" b="0" i="0" u="none" strike="noStrike" dirty="0">
                <a:solidFill>
                  <a:srgbClr val="000000"/>
                </a:solidFill>
                <a:effectLst/>
                <a:latin typeface="Open Sans" panose="020B0606030504020204" pitchFamily="34" charset="0"/>
              </a:rPr>
              <a:t>-Nya yang </a:t>
            </a:r>
            <a:r>
              <a:rPr lang="en-ID" b="0" i="0" u="none" strike="noStrike" dirty="0" err="1">
                <a:solidFill>
                  <a:srgbClr val="000000"/>
                </a:solidFill>
                <a:effectLst/>
                <a:latin typeface="Open Sans" panose="020B0606030504020204" pitchFamily="34" charset="0"/>
              </a:rPr>
              <a:t>nyata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kepada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menunjukkan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sendirian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ditinggalkan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atau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ditinggalkan</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merawat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a:t>
            </a:r>
          </a:p>
        </p:txBody>
      </p:sp>
      <p:sp>
        <p:nvSpPr>
          <p:cNvPr id="4" name="Slide Number Placeholder 3"/>
          <p:cNvSpPr>
            <a:spLocks noGrp="1"/>
          </p:cNvSpPr>
          <p:nvPr>
            <p:ph type="sldNum" sz="quarter" idx="5"/>
          </p:nvPr>
        </p:nvSpPr>
        <p:spPr/>
        <p:txBody>
          <a:bodyPr/>
          <a:lstStyle/>
          <a:p>
            <a:fld id="{C8C37FD6-66A8-49C0-A203-478BB01A9B10}" type="slidenum">
              <a:rPr lang="en-US" smtClean="0"/>
              <a:t>9</a:t>
            </a:fld>
            <a:endParaRPr lang="en-US"/>
          </a:p>
        </p:txBody>
      </p:sp>
    </p:spTree>
    <p:extLst>
      <p:ext uri="{BB962C8B-B14F-4D97-AF65-F5344CB8AC3E}">
        <p14:creationId xmlns:p14="http://schemas.microsoft.com/office/powerpoint/2010/main" val="3396035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ID" b="0" dirty="0"/>
              <a:t>2. Aku </a:t>
            </a:r>
            <a:r>
              <a:rPr lang="en-ID" b="0" dirty="0" err="1"/>
              <a:t>telah</a:t>
            </a:r>
            <a:r>
              <a:rPr lang="en-ID" b="0" dirty="0"/>
              <a:t> </a:t>
            </a:r>
            <a:r>
              <a:rPr lang="en-ID" b="0" dirty="0" err="1"/>
              <a:t>memanggil</a:t>
            </a:r>
            <a:r>
              <a:rPr lang="en-ID" b="0" dirty="0"/>
              <a:t>. Setelah </a:t>
            </a:r>
            <a:r>
              <a:rPr lang="en-ID" b="0" dirty="0" err="1"/>
              <a:t>memberikan</a:t>
            </a:r>
            <a:r>
              <a:rPr lang="en-ID" b="0" dirty="0"/>
              <a:t> </a:t>
            </a:r>
            <a:r>
              <a:rPr lang="en-ID" b="0" dirty="0" err="1"/>
              <a:t>arahan</a:t>
            </a:r>
            <a:r>
              <a:rPr lang="en-ID" b="0" dirty="0"/>
              <a:t> </a:t>
            </a:r>
            <a:r>
              <a:rPr lang="en-ID" b="0" dirty="0" err="1"/>
              <a:t>terperinci</a:t>
            </a:r>
            <a:r>
              <a:rPr lang="en-ID" b="0" dirty="0"/>
              <a:t> </a:t>
            </a:r>
            <a:r>
              <a:rPr lang="en-ID" b="0" dirty="0" err="1"/>
              <a:t>untuk</a:t>
            </a:r>
            <a:r>
              <a:rPr lang="en-ID" b="0" dirty="0"/>
              <a:t> </a:t>
            </a:r>
            <a:r>
              <a:rPr lang="en-ID" b="0" dirty="0" err="1"/>
              <a:t>pembangunan</a:t>
            </a:r>
            <a:r>
              <a:rPr lang="en-ID" b="0" dirty="0"/>
              <a:t> Kemah </a:t>
            </a:r>
            <a:r>
              <a:rPr lang="en-ID" b="0" dirty="0" err="1"/>
              <a:t>Suci</a:t>
            </a:r>
            <a:r>
              <a:rPr lang="en-ID" b="0" dirty="0"/>
              <a:t> dan </a:t>
            </a:r>
            <a:r>
              <a:rPr lang="en-ID" b="0" dirty="0" err="1"/>
              <a:t>perlengkapannya</a:t>
            </a:r>
            <a:r>
              <a:rPr lang="en-ID" b="0" dirty="0"/>
              <a:t>, </a:t>
            </a:r>
            <a:r>
              <a:rPr lang="en-ID" b="0" dirty="0" err="1"/>
              <a:t>serta</a:t>
            </a:r>
            <a:r>
              <a:rPr lang="en-ID" b="0" dirty="0"/>
              <a:t> </a:t>
            </a:r>
            <a:r>
              <a:rPr lang="en-ID" b="0" dirty="0" err="1"/>
              <a:t>persiapan</a:t>
            </a:r>
            <a:r>
              <a:rPr lang="en-ID" b="0" dirty="0"/>
              <a:t> </a:t>
            </a:r>
            <a:r>
              <a:rPr lang="en-ID" b="0" dirty="0" err="1"/>
              <a:t>perlengkapannya</a:t>
            </a:r>
            <a:r>
              <a:rPr lang="en-ID" b="0" dirty="0"/>
              <a:t>, Allah </a:t>
            </a:r>
            <a:r>
              <a:rPr lang="en-ID" b="0" dirty="0" err="1"/>
              <a:t>selanjutnya</a:t>
            </a:r>
            <a:r>
              <a:rPr lang="en-ID" b="0" dirty="0"/>
              <a:t> </a:t>
            </a:r>
            <a:r>
              <a:rPr lang="en-ID" b="0" dirty="0" err="1"/>
              <a:t>menunjuk</a:t>
            </a:r>
            <a:r>
              <a:rPr lang="en-ID" b="0" dirty="0"/>
              <a:t> </a:t>
            </a:r>
            <a:r>
              <a:rPr lang="en-ID" b="0" dirty="0" err="1"/>
              <a:t>mereka</a:t>
            </a:r>
            <a:r>
              <a:rPr lang="en-ID" b="0" dirty="0"/>
              <a:t> yang </a:t>
            </a:r>
            <a:r>
              <a:rPr lang="en-ID" b="0" dirty="0" err="1"/>
              <a:t>akan</a:t>
            </a:r>
            <a:r>
              <a:rPr lang="en-ID" b="0" dirty="0"/>
              <a:t> </a:t>
            </a:r>
            <a:r>
              <a:rPr lang="en-ID" b="0" dirty="0" err="1"/>
              <a:t>mengawasi</a:t>
            </a:r>
            <a:r>
              <a:rPr lang="en-ID" b="0" dirty="0"/>
              <a:t> </a:t>
            </a:r>
            <a:r>
              <a:rPr lang="en-ID" b="0" dirty="0" err="1"/>
              <a:t>pekerjaan</a:t>
            </a:r>
            <a:r>
              <a:rPr lang="en-ID" b="0" dirty="0"/>
              <a:t> </a:t>
            </a:r>
            <a:r>
              <a:rPr lang="en-ID" b="0" dirty="0" err="1"/>
              <a:t>itu</a:t>
            </a:r>
            <a:r>
              <a:rPr lang="en-ID" b="0" dirty="0"/>
              <a:t>. </a:t>
            </a:r>
            <a:r>
              <a:rPr lang="en-ID" b="0" dirty="0" err="1"/>
              <a:t>Bezaleel</a:t>
            </a:r>
            <a:r>
              <a:rPr lang="en-ID" b="0" dirty="0"/>
              <a:t> </a:t>
            </a:r>
            <a:r>
              <a:rPr lang="en-ID" b="0" dirty="0" err="1"/>
              <a:t>akan</a:t>
            </a:r>
            <a:r>
              <a:rPr lang="en-ID" b="0" dirty="0"/>
              <a:t> </a:t>
            </a:r>
            <a:r>
              <a:rPr lang="en-ID" b="0" dirty="0" err="1"/>
              <a:t>bertanggung</a:t>
            </a:r>
            <a:r>
              <a:rPr lang="en-ID" b="0" dirty="0"/>
              <a:t> </a:t>
            </a:r>
            <a:r>
              <a:rPr lang="en-ID" b="0" dirty="0" err="1"/>
              <a:t>jawab</a:t>
            </a:r>
            <a:r>
              <a:rPr lang="en-ID" b="0" dirty="0"/>
              <a:t>, </a:t>
            </a:r>
            <a:r>
              <a:rPr lang="en-ID" b="0" dirty="0" err="1"/>
              <a:t>dengan</a:t>
            </a:r>
            <a:r>
              <a:rPr lang="en-ID" b="0" dirty="0"/>
              <a:t> </a:t>
            </a:r>
            <a:r>
              <a:rPr lang="en-ID" b="0" dirty="0" err="1"/>
              <a:t>Aholiab</a:t>
            </a:r>
            <a:r>
              <a:rPr lang="en-ID" b="0" dirty="0"/>
              <a:t> </a:t>
            </a:r>
            <a:r>
              <a:rPr lang="en-ID" b="0" dirty="0" err="1"/>
              <a:t>sebagai</a:t>
            </a:r>
            <a:r>
              <a:rPr lang="en-ID" b="0" dirty="0"/>
              <a:t> </a:t>
            </a:r>
            <a:r>
              <a:rPr lang="en-ID" b="0" dirty="0" err="1"/>
              <a:t>asistennya</a:t>
            </a:r>
            <a:r>
              <a:rPr lang="en-ID" b="0" dirty="0"/>
              <a:t>. </a:t>
            </a:r>
            <a:r>
              <a:rPr lang="en-ID" b="0" dirty="0" err="1"/>
              <a:t>Tidak</a:t>
            </a:r>
            <a:r>
              <a:rPr lang="en-ID" b="0" dirty="0"/>
              <a:t> </a:t>
            </a:r>
            <a:r>
              <a:rPr lang="en-ID" b="0" dirty="0" err="1"/>
              <a:t>diragukan</a:t>
            </a:r>
            <a:r>
              <a:rPr lang="en-ID" b="0" dirty="0"/>
              <a:t> </a:t>
            </a:r>
            <a:r>
              <a:rPr lang="en-ID" b="0" dirty="0" err="1"/>
              <a:t>lagi</a:t>
            </a:r>
            <a:r>
              <a:rPr lang="en-ID" b="0" dirty="0"/>
              <a:t> orang-orang </a:t>
            </a:r>
            <a:r>
              <a:rPr lang="en-ID" b="0" dirty="0" err="1"/>
              <a:t>ini</a:t>
            </a:r>
            <a:r>
              <a:rPr lang="en-ID" b="0" dirty="0"/>
              <a:t> </a:t>
            </a:r>
            <a:r>
              <a:rPr lang="en-ID" b="0" dirty="0" err="1"/>
              <a:t>dipilih</a:t>
            </a:r>
            <a:r>
              <a:rPr lang="en-ID" b="0" dirty="0"/>
              <a:t> </a:t>
            </a:r>
            <a:r>
              <a:rPr lang="en-ID" b="0" dirty="0" err="1"/>
              <a:t>karena</a:t>
            </a:r>
            <a:r>
              <a:rPr lang="en-ID" b="0" dirty="0"/>
              <a:t> </a:t>
            </a:r>
            <a:r>
              <a:rPr lang="en-ID" b="0" dirty="0" err="1"/>
              <a:t>bakat</a:t>
            </a:r>
            <a:r>
              <a:rPr lang="en-ID" b="0" dirty="0"/>
              <a:t> dan </a:t>
            </a:r>
            <a:r>
              <a:rPr lang="en-ID" b="0" dirty="0" err="1"/>
              <a:t>pengalaman</a:t>
            </a:r>
            <a:r>
              <a:rPr lang="en-ID" b="0" dirty="0"/>
              <a:t> </a:t>
            </a:r>
            <a:r>
              <a:rPr lang="en-ID" b="0" dirty="0" err="1"/>
              <a:t>mereka</a:t>
            </a:r>
            <a:r>
              <a:rPr lang="en-ID" b="0" dirty="0"/>
              <a:t> yang </a:t>
            </a:r>
            <a:r>
              <a:rPr lang="en-ID" b="0" dirty="0" err="1"/>
              <a:t>unggul</a:t>
            </a:r>
            <a:r>
              <a:rPr lang="en-ID" b="0" dirty="0"/>
              <a:t>. Allah </a:t>
            </a:r>
            <a:r>
              <a:rPr lang="en-ID" b="0" dirty="0" err="1"/>
              <a:t>berjanji</a:t>
            </a:r>
            <a:r>
              <a:rPr lang="en-ID" b="0" dirty="0"/>
              <a:t> </a:t>
            </a:r>
            <a:r>
              <a:rPr lang="en-ID" b="0" dirty="0" err="1"/>
              <a:t>untuk</a:t>
            </a:r>
            <a:r>
              <a:rPr lang="en-ID" b="0" dirty="0"/>
              <a:t> </a:t>
            </a:r>
            <a:r>
              <a:rPr lang="en-ID" b="0" dirty="0" err="1"/>
              <a:t>menambahkan</a:t>
            </a:r>
            <a:r>
              <a:rPr lang="en-ID" b="0" dirty="0"/>
              <a:t> </a:t>
            </a:r>
            <a:r>
              <a:rPr lang="en-ID" b="0" dirty="0" err="1"/>
              <a:t>hikmat</a:t>
            </a:r>
            <a:r>
              <a:rPr lang="en-ID" b="0" dirty="0"/>
              <a:t> dan </a:t>
            </a:r>
            <a:r>
              <a:rPr lang="en-ID" b="0" dirty="0" err="1"/>
              <a:t>pengetahuan</a:t>
            </a:r>
            <a:r>
              <a:rPr lang="en-ID" b="0" dirty="0"/>
              <a:t> </a:t>
            </a:r>
            <a:r>
              <a:rPr lang="en-ID" b="0" dirty="0" err="1"/>
              <a:t>khusus</a:t>
            </a:r>
            <a:r>
              <a:rPr lang="en-ID" b="0" dirty="0"/>
              <a:t>. </a:t>
            </a:r>
            <a:r>
              <a:rPr lang="en-ID" b="0" dirty="0" err="1"/>
              <a:t>Dengan</a:t>
            </a:r>
            <a:r>
              <a:rPr lang="en-ID" b="0" dirty="0"/>
              <a:t> </a:t>
            </a:r>
            <a:r>
              <a:rPr lang="en-ID" b="0" dirty="0" err="1"/>
              <a:t>demikian</a:t>
            </a:r>
            <a:r>
              <a:rPr lang="en-ID" b="0" dirty="0"/>
              <a:t>, </a:t>
            </a:r>
            <a:r>
              <a:rPr lang="en-ID" b="0" dirty="0" err="1"/>
              <a:t>mereka</a:t>
            </a:r>
            <a:r>
              <a:rPr lang="en-ID" b="0" dirty="0"/>
              <a:t> </a:t>
            </a:r>
            <a:r>
              <a:rPr lang="en-ID" b="0" dirty="0" err="1"/>
              <a:t>diperlengkapi</a:t>
            </a:r>
            <a:r>
              <a:rPr lang="en-ID" b="0" dirty="0"/>
              <a:t> </a:t>
            </a:r>
            <a:r>
              <a:rPr lang="en-ID" b="0" dirty="0" err="1"/>
              <a:t>secara</a:t>
            </a:r>
            <a:r>
              <a:rPr lang="en-ID" b="0" dirty="0"/>
              <a:t> </a:t>
            </a:r>
            <a:r>
              <a:rPr lang="en-ID" b="0" dirty="0" err="1"/>
              <a:t>alamiah</a:t>
            </a:r>
            <a:r>
              <a:rPr lang="en-ID" b="0" dirty="0"/>
              <a:t> dan supernatural </a:t>
            </a:r>
            <a:r>
              <a:rPr lang="en-ID" b="0" dirty="0" err="1"/>
              <a:t>untuk</a:t>
            </a:r>
            <a:r>
              <a:rPr lang="en-ID" b="0" dirty="0"/>
              <a:t> </a:t>
            </a:r>
            <a:r>
              <a:rPr lang="en-ID" b="0" dirty="0" err="1"/>
              <a:t>tugas</a:t>
            </a:r>
            <a:r>
              <a:rPr lang="en-ID" b="0" dirty="0"/>
              <a:t> </a:t>
            </a:r>
            <a:r>
              <a:rPr lang="en-ID" b="0" dirty="0" err="1"/>
              <a:t>mereka</a:t>
            </a:r>
            <a:r>
              <a:rPr lang="en-ID" b="0" dirty="0"/>
              <a:t> (</a:t>
            </a:r>
            <a:r>
              <a:rPr lang="en-ID" b="0" dirty="0" err="1"/>
              <a:t>lihat</a:t>
            </a:r>
            <a:r>
              <a:rPr lang="en-ID" b="0" dirty="0"/>
              <a:t> PP 214; DA 827; Mat. 13:12). </a:t>
            </a:r>
            <a:r>
              <a:rPr lang="en-ID" b="0" dirty="0" err="1"/>
              <a:t>Karunia</a:t>
            </a:r>
            <a:r>
              <a:rPr lang="en-ID" b="0" dirty="0"/>
              <a:t> </a:t>
            </a:r>
            <a:r>
              <a:rPr lang="en-ID" b="0" dirty="0" err="1"/>
              <a:t>hikmat</a:t>
            </a:r>
            <a:r>
              <a:rPr lang="en-ID" b="0" dirty="0"/>
              <a:t>, </a:t>
            </a:r>
            <a:r>
              <a:rPr lang="en-ID" b="0" dirty="0" err="1"/>
              <a:t>pengetahuan</a:t>
            </a:r>
            <a:r>
              <a:rPr lang="en-ID" b="0" dirty="0"/>
              <a:t>, dan </a:t>
            </a:r>
            <a:r>
              <a:rPr lang="en-ID" b="0" dirty="0" err="1"/>
              <a:t>keterampilan</a:t>
            </a:r>
            <a:r>
              <a:rPr lang="en-ID" b="0" dirty="0"/>
              <a:t> </a:t>
            </a:r>
            <a:r>
              <a:rPr lang="en-ID" b="0" dirty="0" err="1"/>
              <a:t>untuk</a:t>
            </a:r>
            <a:r>
              <a:rPr lang="en-ID" b="0" dirty="0"/>
              <a:t> </a:t>
            </a:r>
            <a:r>
              <a:rPr lang="en-ID" b="0" dirty="0" err="1"/>
              <a:t>melakukan</a:t>
            </a:r>
            <a:r>
              <a:rPr lang="en-ID" b="0" dirty="0"/>
              <a:t> </a:t>
            </a:r>
            <a:r>
              <a:rPr lang="en-ID" b="0" dirty="0" err="1"/>
              <a:t>pekerjaan</a:t>
            </a:r>
            <a:r>
              <a:rPr lang="en-ID" b="0" dirty="0"/>
              <a:t> </a:t>
            </a:r>
            <a:r>
              <a:rPr lang="en-ID" b="0" dirty="0" err="1"/>
              <a:t>duniawi</a:t>
            </a:r>
            <a:r>
              <a:rPr lang="en-ID" b="0" dirty="0"/>
              <a:t> </a:t>
            </a:r>
            <a:r>
              <a:rPr lang="en-ID" b="0" dirty="0" err="1"/>
              <a:t>sama</a:t>
            </a:r>
            <a:r>
              <a:rPr lang="en-ID" b="0" dirty="0"/>
              <a:t> </a:t>
            </a:r>
            <a:r>
              <a:rPr lang="en-ID" b="0" dirty="0" err="1"/>
              <a:t>pastinya</a:t>
            </a:r>
            <a:r>
              <a:rPr lang="en-ID" b="0" dirty="0"/>
              <a:t> </a:t>
            </a:r>
            <a:r>
              <a:rPr lang="en-ID" b="0" dirty="0" err="1"/>
              <a:t>diberikan</a:t>
            </a:r>
            <a:r>
              <a:rPr lang="en-ID" b="0" dirty="0"/>
              <a:t> oleh Allah </a:t>
            </a:r>
            <a:r>
              <a:rPr lang="en-ID" b="0" dirty="0" err="1"/>
              <a:t>kepada</a:t>
            </a:r>
            <a:r>
              <a:rPr lang="en-ID" b="0" dirty="0"/>
              <a:t> </a:t>
            </a:r>
            <a:r>
              <a:rPr lang="en-ID" b="0" dirty="0" err="1"/>
              <a:t>manusia</a:t>
            </a:r>
            <a:r>
              <a:rPr lang="en-ID" b="0" dirty="0"/>
              <a:t> </a:t>
            </a:r>
            <a:r>
              <a:rPr lang="en-ID" b="0" dirty="0" err="1"/>
              <a:t>seperti</a:t>
            </a:r>
            <a:r>
              <a:rPr lang="en-ID" b="0" dirty="0"/>
              <a:t> </a:t>
            </a:r>
            <a:r>
              <a:rPr lang="en-ID" b="0" dirty="0" err="1"/>
              <a:t>karunia</a:t>
            </a:r>
            <a:r>
              <a:rPr lang="en-ID" b="0" dirty="0"/>
              <a:t> </a:t>
            </a:r>
            <a:r>
              <a:rPr lang="en-ID" b="0" dirty="0" err="1"/>
              <a:t>rohani</a:t>
            </a:r>
            <a:r>
              <a:rPr lang="en-ID" b="0" dirty="0"/>
              <a:t> (1 Kor. 12:8). </a:t>
            </a:r>
            <a:r>
              <a:rPr lang="en-ID" b="0" dirty="0" err="1"/>
              <a:t>Gereja</a:t>
            </a:r>
            <a:r>
              <a:rPr lang="en-ID" b="0" dirty="0"/>
              <a:t> </a:t>
            </a:r>
            <a:r>
              <a:rPr lang="en-ID" b="0" dirty="0" err="1"/>
              <a:t>sungguh</a:t>
            </a:r>
            <a:r>
              <a:rPr lang="en-ID" b="0" dirty="0"/>
              <a:t> </a:t>
            </a:r>
            <a:r>
              <a:rPr lang="en-ID" b="0" dirty="0" err="1"/>
              <a:t>membutuhkan</a:t>
            </a:r>
            <a:r>
              <a:rPr lang="en-ID" b="0" dirty="0"/>
              <a:t> di </a:t>
            </a:r>
            <a:r>
              <a:rPr lang="en-ID" b="0" dirty="0" err="1"/>
              <a:t>antara</a:t>
            </a:r>
            <a:r>
              <a:rPr lang="en-ID" b="0" dirty="0"/>
              <a:t> para </a:t>
            </a:r>
            <a:r>
              <a:rPr lang="en-ID" b="0" dirty="0" err="1"/>
              <a:t>anggotanya</a:t>
            </a:r>
            <a:r>
              <a:rPr lang="en-ID" b="0" dirty="0"/>
              <a:t> </a:t>
            </a:r>
            <a:r>
              <a:rPr lang="en-ID" b="0" dirty="0" err="1"/>
              <a:t>mereka</a:t>
            </a:r>
            <a:r>
              <a:rPr lang="en-ID" b="0" dirty="0"/>
              <a:t> yang </a:t>
            </a:r>
            <a:r>
              <a:rPr lang="en-ID" b="0" dirty="0" err="1"/>
              <a:t>adalah</a:t>
            </a:r>
            <a:r>
              <a:rPr lang="en-ID" b="0" dirty="0"/>
              <a:t> </a:t>
            </a:r>
            <a:r>
              <a:rPr lang="en-ID" b="0" dirty="0" err="1"/>
              <a:t>Bezaleel</a:t>
            </a:r>
            <a:r>
              <a:rPr lang="en-ID" b="0" dirty="0"/>
              <a:t> dan </a:t>
            </a:r>
            <a:r>
              <a:rPr lang="en-ID" b="0" dirty="0" err="1"/>
              <a:t>Aholiab</a:t>
            </a:r>
            <a:r>
              <a:rPr lang="en-ID" b="0" dirty="0"/>
              <a:t> </a:t>
            </a:r>
            <a:r>
              <a:rPr lang="en-ID" b="0" dirty="0" err="1"/>
              <a:t>seperti</a:t>
            </a:r>
            <a:r>
              <a:rPr lang="en-ID" b="0" dirty="0"/>
              <a:t> </a:t>
            </a:r>
            <a:r>
              <a:rPr lang="en-ID" b="0" dirty="0" err="1"/>
              <a:t>halnya</a:t>
            </a:r>
            <a:r>
              <a:rPr lang="en-ID" b="0" dirty="0"/>
              <a:t> </a:t>
            </a:r>
            <a:r>
              <a:rPr lang="en-ID" b="0" dirty="0" err="1"/>
              <a:t>mereka</a:t>
            </a:r>
            <a:r>
              <a:rPr lang="en-ID" b="0" dirty="0"/>
              <a:t> yang </a:t>
            </a:r>
            <a:r>
              <a:rPr lang="en-ID" b="0" dirty="0" err="1"/>
              <a:t>adalah</a:t>
            </a:r>
            <a:r>
              <a:rPr lang="en-ID" b="0" dirty="0"/>
              <a:t> </a:t>
            </a:r>
            <a:r>
              <a:rPr lang="en-ID" b="0" dirty="0" err="1"/>
              <a:t>Yesaya</a:t>
            </a:r>
            <a:r>
              <a:rPr lang="en-ID" b="0" dirty="0"/>
              <a:t> dan Paulus. </a:t>
            </a:r>
            <a:r>
              <a:rPr lang="en-ID" b="0" dirty="0" err="1"/>
              <a:t>Hanya</a:t>
            </a:r>
            <a:r>
              <a:rPr lang="en-ID" b="0" dirty="0"/>
              <a:t> </a:t>
            </a:r>
            <a:r>
              <a:rPr lang="en-ID" b="0" dirty="0" err="1"/>
              <a:t>mereka</a:t>
            </a:r>
            <a:r>
              <a:rPr lang="en-ID" b="0" dirty="0"/>
              <a:t> yang </a:t>
            </a:r>
            <a:r>
              <a:rPr lang="en-ID" b="0" dirty="0" err="1"/>
              <a:t>dipanggil</a:t>
            </a:r>
            <a:r>
              <a:rPr lang="en-ID" b="0" dirty="0"/>
              <a:t> Allah </a:t>
            </a:r>
            <a:r>
              <a:rPr lang="en-ID" b="0" dirty="0" err="1"/>
              <a:t>untuk</a:t>
            </a:r>
            <a:r>
              <a:rPr lang="en-ID" b="0" dirty="0"/>
              <a:t> </a:t>
            </a:r>
            <a:r>
              <a:rPr lang="en-ID" b="0" dirty="0" err="1"/>
              <a:t>suatu</a:t>
            </a:r>
            <a:r>
              <a:rPr lang="en-ID" b="0" dirty="0"/>
              <a:t> </a:t>
            </a:r>
            <a:r>
              <a:rPr lang="en-ID" b="0" dirty="0" err="1"/>
              <a:t>pelayanan</a:t>
            </a:r>
            <a:r>
              <a:rPr lang="en-ID" b="0" dirty="0"/>
              <a:t> </a:t>
            </a:r>
            <a:r>
              <a:rPr lang="en-ID" b="0" dirty="0" err="1"/>
              <a:t>khusus</a:t>
            </a:r>
            <a:r>
              <a:rPr lang="en-ID" b="0" dirty="0"/>
              <a:t> yang </a:t>
            </a:r>
            <a:r>
              <a:rPr lang="en-ID" b="0" dirty="0" err="1"/>
              <a:t>Ia</a:t>
            </a:r>
            <a:r>
              <a:rPr lang="en-ID" b="0" dirty="0"/>
              <a:t> "</a:t>
            </a:r>
            <a:r>
              <a:rPr lang="en-ID" b="0" dirty="0" err="1"/>
              <a:t>panggil</a:t>
            </a:r>
            <a:r>
              <a:rPr lang="en-ID" b="0" dirty="0"/>
              <a:t> </a:t>
            </a:r>
            <a:r>
              <a:rPr lang="en-ID" b="0" dirty="0" err="1"/>
              <a:t>dengan</a:t>
            </a:r>
            <a:r>
              <a:rPr lang="en-ID" b="0" dirty="0"/>
              <a:t> </a:t>
            </a:r>
            <a:r>
              <a:rPr lang="en-ID" b="0" dirty="0" err="1"/>
              <a:t>nama</a:t>
            </a:r>
            <a:r>
              <a:rPr lang="en-ID" b="0" dirty="0"/>
              <a:t>" (</a:t>
            </a:r>
            <a:r>
              <a:rPr lang="en-ID" b="0" dirty="0" err="1"/>
              <a:t>Kel</a:t>
            </a:r>
            <a:r>
              <a:rPr lang="en-ID" b="0" dirty="0"/>
              <a:t>. 3:4; Yes. 45:1-4).</a:t>
            </a:r>
          </a:p>
          <a:p>
            <a:endParaRPr lang="en-ID" b="0" dirty="0"/>
          </a:p>
          <a:p>
            <a:r>
              <a:rPr lang="en-ID" b="0" dirty="0"/>
              <a:t>3. </a:t>
            </a:r>
            <a:r>
              <a:rPr lang="en-ID" b="0" dirty="0" err="1"/>
              <a:t>Memenuhi</a:t>
            </a:r>
            <a:r>
              <a:rPr lang="en-ID" b="0" dirty="0"/>
              <a:t>-Nya. </a:t>
            </a:r>
            <a:r>
              <a:rPr lang="en-ID" b="0" dirty="0" err="1"/>
              <a:t>Roh</a:t>
            </a:r>
            <a:r>
              <a:rPr lang="en-ID" b="0" dirty="0"/>
              <a:t> Kudus </a:t>
            </a:r>
            <a:r>
              <a:rPr lang="en-ID" b="0" dirty="0" err="1"/>
              <a:t>akan</a:t>
            </a:r>
            <a:r>
              <a:rPr lang="en-ID" b="0" dirty="0"/>
              <a:t> </a:t>
            </a:r>
            <a:r>
              <a:rPr lang="en-ID" b="0" dirty="0" err="1"/>
              <a:t>memberikan</a:t>
            </a:r>
            <a:r>
              <a:rPr lang="en-ID" b="0" dirty="0"/>
              <a:t> </a:t>
            </a:r>
            <a:r>
              <a:rPr lang="en-ID" b="0" dirty="0" err="1"/>
              <a:t>kepada</a:t>
            </a:r>
            <a:r>
              <a:rPr lang="en-ID" b="0" dirty="0"/>
              <a:t> </a:t>
            </a:r>
            <a:r>
              <a:rPr lang="en-ID" b="0" dirty="0" err="1"/>
              <a:t>Bezaleel</a:t>
            </a:r>
            <a:r>
              <a:rPr lang="en-ID" b="0" dirty="0"/>
              <a:t> "</a:t>
            </a:r>
            <a:r>
              <a:rPr lang="en-ID" b="0" dirty="0" err="1"/>
              <a:t>pengetahuan</a:t>
            </a:r>
            <a:r>
              <a:rPr lang="en-ID" b="0" dirty="0"/>
              <a:t>," </a:t>
            </a:r>
            <a:r>
              <a:rPr lang="en-ID" b="0" dirty="0" err="1"/>
              <a:t>atau</a:t>
            </a:r>
            <a:r>
              <a:rPr lang="en-ID" b="0" dirty="0"/>
              <a:t> </a:t>
            </a:r>
            <a:r>
              <a:rPr lang="en-ID" b="0" dirty="0" err="1"/>
              <a:t>informasi</a:t>
            </a:r>
            <a:r>
              <a:rPr lang="en-ID" b="0" dirty="0"/>
              <a:t> </a:t>
            </a:r>
            <a:r>
              <a:rPr lang="en-ID" b="0" dirty="0" err="1"/>
              <a:t>faktual</a:t>
            </a:r>
            <a:r>
              <a:rPr lang="en-ID" b="0" dirty="0"/>
              <a:t>, "</a:t>
            </a:r>
            <a:r>
              <a:rPr lang="en-ID" b="0" dirty="0" err="1"/>
              <a:t>pemahaman</a:t>
            </a:r>
            <a:r>
              <a:rPr lang="en-ID" b="0" dirty="0"/>
              <a:t>," </a:t>
            </a:r>
            <a:r>
              <a:rPr lang="en-ID" b="0" dirty="0" err="1"/>
              <a:t>atau</a:t>
            </a:r>
            <a:r>
              <a:rPr lang="en-ID" b="0" dirty="0"/>
              <a:t> </a:t>
            </a:r>
            <a:r>
              <a:rPr lang="en-ID" b="0" dirty="0" err="1"/>
              <a:t>akal</a:t>
            </a:r>
            <a:r>
              <a:rPr lang="en-ID" b="0" dirty="0"/>
              <a:t> </a:t>
            </a:r>
            <a:r>
              <a:rPr lang="en-ID" b="0" dirty="0" err="1"/>
              <a:t>sehat</a:t>
            </a:r>
            <a:r>
              <a:rPr lang="en-ID" b="0" dirty="0"/>
              <a:t> </a:t>
            </a:r>
            <a:r>
              <a:rPr lang="en-ID" b="0" dirty="0" err="1"/>
              <a:t>dalam</a:t>
            </a:r>
            <a:r>
              <a:rPr lang="en-ID" b="0" dirty="0"/>
              <a:t> </a:t>
            </a:r>
            <a:r>
              <a:rPr lang="en-ID" b="0" dirty="0" err="1"/>
              <a:t>penerapan</a:t>
            </a:r>
            <a:r>
              <a:rPr lang="en-ID" b="0" dirty="0"/>
              <a:t> </a:t>
            </a:r>
            <a:r>
              <a:rPr lang="en-ID" b="0" dirty="0" err="1"/>
              <a:t>fakta-fakta</a:t>
            </a:r>
            <a:r>
              <a:rPr lang="en-ID" b="0" dirty="0"/>
              <a:t> yang </a:t>
            </a:r>
            <a:r>
              <a:rPr lang="en-ID" b="0" dirty="0" err="1"/>
              <a:t>diketahui</a:t>
            </a:r>
            <a:r>
              <a:rPr lang="en-ID" b="0" dirty="0"/>
              <a:t>, dan "</a:t>
            </a:r>
            <a:r>
              <a:rPr lang="en-ID" b="0" dirty="0" err="1"/>
              <a:t>hikmat</a:t>
            </a:r>
            <a:r>
              <a:rPr lang="en-ID" b="0" dirty="0"/>
              <a:t>," </a:t>
            </a:r>
            <a:r>
              <a:rPr lang="en-ID" b="0" dirty="0" err="1"/>
              <a:t>atau</a:t>
            </a:r>
            <a:r>
              <a:rPr lang="en-ID" b="0" dirty="0"/>
              <a:t> </a:t>
            </a:r>
            <a:r>
              <a:rPr lang="en-ID" b="0" dirty="0" err="1"/>
              <a:t>ketajaman</a:t>
            </a:r>
            <a:r>
              <a:rPr lang="en-ID" b="0" dirty="0"/>
              <a:t>, </a:t>
            </a:r>
            <a:r>
              <a:rPr lang="en-ID" b="0" dirty="0" err="1"/>
              <a:t>pertimbangan</a:t>
            </a:r>
            <a:r>
              <a:rPr lang="en-ID" b="0" dirty="0"/>
              <a:t> yang </a:t>
            </a:r>
            <a:r>
              <a:rPr lang="en-ID" b="0" dirty="0" err="1"/>
              <a:t>matang</a:t>
            </a:r>
            <a:r>
              <a:rPr lang="en-ID" b="0" dirty="0"/>
              <a:t>, dan </a:t>
            </a:r>
            <a:r>
              <a:rPr lang="en-ID" b="0" dirty="0" err="1"/>
              <a:t>kebijaksanaan</a:t>
            </a:r>
            <a:r>
              <a:rPr lang="en-ID" b="0" dirty="0"/>
              <a:t>. </a:t>
            </a:r>
            <a:r>
              <a:rPr lang="en-ID" b="0" dirty="0" err="1"/>
              <a:t>Selain</a:t>
            </a:r>
            <a:r>
              <a:rPr lang="en-ID" b="0" dirty="0"/>
              <a:t> </a:t>
            </a:r>
            <a:r>
              <a:rPr lang="en-ID" b="0" dirty="0" err="1"/>
              <a:t>itu</a:t>
            </a:r>
            <a:r>
              <a:rPr lang="en-ID" b="0" dirty="0"/>
              <a:t>, </a:t>
            </a:r>
            <a:r>
              <a:rPr lang="en-ID" b="0" dirty="0" err="1"/>
              <a:t>ia</a:t>
            </a:r>
            <a:r>
              <a:rPr lang="en-ID" b="0" dirty="0"/>
              <a:t> </a:t>
            </a:r>
            <a:r>
              <a:rPr lang="en-ID" b="0" dirty="0" err="1"/>
              <a:t>akan</a:t>
            </a:r>
            <a:r>
              <a:rPr lang="en-ID" b="0" dirty="0"/>
              <a:t> </a:t>
            </a:r>
            <a:r>
              <a:rPr lang="en-ID" b="0" dirty="0" err="1"/>
              <a:t>menerima</a:t>
            </a:r>
            <a:r>
              <a:rPr lang="en-ID" b="0" dirty="0"/>
              <a:t> </a:t>
            </a:r>
            <a:r>
              <a:rPr lang="en-ID" b="0" dirty="0" err="1"/>
              <a:t>keterampilan</a:t>
            </a:r>
            <a:r>
              <a:rPr lang="en-ID" b="0" dirty="0"/>
              <a:t> </a:t>
            </a:r>
            <a:r>
              <a:rPr lang="en-ID" b="0" dirty="0" err="1"/>
              <a:t>tambahan</a:t>
            </a:r>
            <a:r>
              <a:rPr lang="en-ID" b="0" dirty="0"/>
              <a:t> </a:t>
            </a:r>
            <a:r>
              <a:rPr lang="en-ID" b="0" dirty="0" err="1"/>
              <a:t>dalam</a:t>
            </a:r>
            <a:r>
              <a:rPr lang="en-ID" b="0" dirty="0"/>
              <a:t> "</a:t>
            </a:r>
            <a:r>
              <a:rPr lang="en-ID" b="0" dirty="0" err="1"/>
              <a:t>pengerjaan</a:t>
            </a:r>
            <a:r>
              <a:rPr lang="en-ID" b="0" dirty="0"/>
              <a:t>," </a:t>
            </a:r>
            <a:r>
              <a:rPr lang="en-ID" b="0" dirty="0" err="1"/>
              <a:t>termasuk</a:t>
            </a:r>
            <a:r>
              <a:rPr lang="en-ID" b="0" dirty="0"/>
              <a:t> </a:t>
            </a:r>
            <a:r>
              <a:rPr lang="en-ID" b="0" dirty="0" err="1"/>
              <a:t>ketangkasan</a:t>
            </a:r>
            <a:r>
              <a:rPr lang="en-ID" b="0" dirty="0"/>
              <a:t> dan </a:t>
            </a:r>
            <a:r>
              <a:rPr lang="en-ID" b="0" dirty="0" err="1"/>
              <a:t>seni</a:t>
            </a:r>
            <a:r>
              <a:rPr lang="en-ID" b="0" dirty="0"/>
              <a:t> </a:t>
            </a:r>
            <a:r>
              <a:rPr lang="en-ID" b="0" dirty="0" err="1"/>
              <a:t>sebagai</a:t>
            </a:r>
            <a:r>
              <a:rPr lang="en-ID" b="0" dirty="0"/>
              <a:t> </a:t>
            </a:r>
            <a:r>
              <a:rPr lang="en-ID" b="0" dirty="0" err="1"/>
              <a:t>seorang</a:t>
            </a:r>
            <a:r>
              <a:rPr lang="en-ID" b="0" dirty="0"/>
              <a:t> </a:t>
            </a:r>
            <a:r>
              <a:rPr lang="en-ID" b="0" dirty="0" err="1"/>
              <a:t>pengrajin</a:t>
            </a:r>
            <a:r>
              <a:rPr lang="en-ID" b="0" dirty="0"/>
              <a:t> </a:t>
            </a:r>
            <a:r>
              <a:rPr lang="en-ID" b="0" dirty="0" err="1"/>
              <a:t>ahli</a:t>
            </a:r>
            <a:r>
              <a:rPr lang="en-ID" b="0" dirty="0"/>
              <a:t>.</a:t>
            </a:r>
            <a:endParaRPr lang="en" b="0" dirty="0"/>
          </a:p>
          <a:p>
            <a:endParaRPr lang="en" b="1" dirty="0"/>
          </a:p>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a:p>
            <a:endParaRPr lang="en" dirty="0"/>
          </a:p>
          <a:p>
            <a:r>
              <a:rPr lang="en-ID" b="0" i="0" u="none" strike="noStrike" dirty="0">
                <a:solidFill>
                  <a:srgbClr val="000000"/>
                </a:solidFill>
                <a:effectLst/>
                <a:latin typeface="Open Sans" panose="020B0606030504020204" pitchFamily="34" charset="0"/>
              </a:rPr>
              <a:t>Rasul Paulus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jelas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menyatakan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tinggal</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kuil-kuil</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dibuat</a:t>
            </a:r>
            <a:r>
              <a:rPr lang="en-ID" b="0" i="0" u="none" strike="noStrike" dirty="0">
                <a:solidFill>
                  <a:srgbClr val="000000"/>
                </a:solidFill>
                <a:effectLst/>
                <a:latin typeface="Open Sans" panose="020B0606030504020204" pitchFamily="34" charset="0"/>
              </a:rPr>
              <a:t> oleh </a:t>
            </a:r>
            <a:r>
              <a:rPr lang="en-ID" b="0" i="0" u="none" strike="noStrike" dirty="0" err="1">
                <a:solidFill>
                  <a:srgbClr val="000000"/>
                </a:solidFill>
                <a:effectLst/>
                <a:latin typeface="Open Sans" panose="020B0606030504020204" pitchFamily="34" charset="0"/>
              </a:rPr>
              <a:t>tangan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manusia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Kisah</a:t>
            </a:r>
            <a:r>
              <a:rPr lang="en-ID" b="0" i="0" u="none" strike="noStrike" dirty="0">
                <a:solidFill>
                  <a:srgbClr val="000000"/>
                </a:solidFill>
                <a:effectLst/>
                <a:latin typeface="Open Sans" panose="020B0606030504020204" pitchFamily="34" charset="0"/>
              </a:rPr>
              <a:t> Para Rasul 17:24, 25), dan </a:t>
            </a:r>
            <a:r>
              <a:rPr lang="en-ID" b="0" i="0" u="none" strike="noStrike" dirty="0" err="1">
                <a:solidFill>
                  <a:srgbClr val="000000"/>
                </a:solidFill>
                <a:effectLst/>
                <a:latin typeface="Open Sans" panose="020B0606030504020204" pitchFamily="34" charset="0"/>
              </a:rPr>
              <a:t>Salomo</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sungguh-sungguh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menyatakan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setelah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membangun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kuil</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luar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biasa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bagi</a:t>
            </a:r>
            <a:r>
              <a:rPr lang="en-ID" b="0" i="0" u="none" strike="noStrike" dirty="0">
                <a:solidFill>
                  <a:srgbClr val="000000"/>
                </a:solidFill>
                <a:effectLst/>
                <a:latin typeface="Open Sans" panose="020B0606030504020204" pitchFamily="34" charset="0"/>
              </a:rPr>
              <a:t>-Nya di </a:t>
            </a:r>
            <a:r>
              <a:rPr lang="en-ID" b="0" i="0" u="none" strike="noStrike" dirty="0" err="1">
                <a:solidFill>
                  <a:srgbClr val="000000"/>
                </a:solidFill>
                <a:effectLst/>
                <a:latin typeface="Open Sans" panose="020B0606030504020204" pitchFamily="34" charset="0"/>
              </a:rPr>
              <a:t>Yerusalem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langit</a:t>
            </a:r>
            <a:r>
              <a:rPr lang="en-ID" b="0" i="0" u="none" strike="noStrike" dirty="0">
                <a:solidFill>
                  <a:srgbClr val="000000"/>
                </a:solidFill>
                <a:effectLst/>
                <a:latin typeface="Open Sans" panose="020B0606030504020204" pitchFamily="34" charset="0"/>
              </a:rPr>
              <a:t> pun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menahan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 '</a:t>
            </a:r>
            <a:r>
              <a:rPr lang="en-ID" b="0" i="0" u="none" strike="noStrike" dirty="0" err="1">
                <a:solidFill>
                  <a:srgbClr val="000000"/>
                </a:solidFill>
                <a:effectLst/>
                <a:latin typeface="Open Sans" panose="020B0606030504020204" pitchFamily="34" charset="0"/>
              </a:rPr>
              <a:t>Tetapi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akankah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benar-benar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tinggal</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bumi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manusia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Langit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langit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tertinggi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menampungmu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Betapa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kurangnya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kuil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telah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bangun</a:t>
            </a:r>
            <a:r>
              <a:rPr lang="en-ID" b="0" i="0" u="none" strike="noStrike" dirty="0">
                <a:solidFill>
                  <a:srgbClr val="000000"/>
                </a:solidFill>
                <a:effectLst/>
                <a:latin typeface="Open Sans" panose="020B0606030504020204" pitchFamily="34" charset="0"/>
              </a:rPr>
              <a:t>!' ” (2 Kron. 6:18, NIV). </a:t>
            </a:r>
            <a:r>
              <a:rPr lang="en-ID" b="0" i="0" u="none" strike="noStrike" dirty="0" err="1">
                <a:solidFill>
                  <a:srgbClr val="000000"/>
                </a:solidFill>
                <a:effectLst/>
                <a:latin typeface="Open Sans" panose="020B0606030504020204" pitchFamily="34" charset="0"/>
              </a:rPr>
              <a:t>Kemudian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Salomo</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melanjutkan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Semoga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kamu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mendengar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doa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didoakan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hambamu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 . . </a:t>
            </a:r>
            <a:r>
              <a:rPr lang="en-ID" b="0" i="0" u="none" strike="noStrike" dirty="0" err="1">
                <a:solidFill>
                  <a:srgbClr val="000000"/>
                </a:solidFill>
                <a:effectLst/>
                <a:latin typeface="Open Sans" panose="020B0606030504020204" pitchFamily="34" charset="0"/>
              </a:rPr>
              <a:t>Dengarlah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surga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kediaman</a:t>
            </a:r>
            <a:r>
              <a:rPr lang="en-ID" b="0" i="0" u="none" strike="noStrike" dirty="0">
                <a:solidFill>
                  <a:srgbClr val="000000"/>
                </a:solidFill>
                <a:effectLst/>
                <a:latin typeface="Open Sans" panose="020B0606030504020204" pitchFamily="34" charset="0"/>
              </a:rPr>
              <a:t>-Mu; dan </a:t>
            </a:r>
            <a:r>
              <a:rPr lang="en-ID" b="0" i="0" u="none" strike="noStrike" dirty="0" err="1">
                <a:solidFill>
                  <a:srgbClr val="000000"/>
                </a:solidFill>
                <a:effectLst/>
                <a:latin typeface="Open Sans" panose="020B0606030504020204" pitchFamily="34" charset="0"/>
              </a:rPr>
              <a:t>ketika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kamu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mendengar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ampunilah</a:t>
            </a:r>
            <a:r>
              <a:rPr lang="en-ID" b="0" i="0" u="none" strike="noStrike" dirty="0">
                <a:solidFill>
                  <a:srgbClr val="000000"/>
                </a:solidFill>
                <a:effectLst/>
                <a:latin typeface="Open Sans" panose="020B0606030504020204" pitchFamily="34" charset="0"/>
              </a:rPr>
              <a:t>' ” (2 </a:t>
            </a:r>
            <a:r>
              <a:rPr lang="en-ID" b="0" i="0" u="none" strike="noStrike" dirty="0" err="1">
                <a:solidFill>
                  <a:srgbClr val="000000"/>
                </a:solidFill>
                <a:effectLst/>
                <a:latin typeface="Open Sans" panose="020B0606030504020204" pitchFamily="34" charset="0"/>
              </a:rPr>
              <a:t>Tawarikh</a:t>
            </a:r>
            <a:r>
              <a:rPr lang="en-ID" b="0" i="0" u="none" strike="noStrike" dirty="0">
                <a:solidFill>
                  <a:srgbClr val="000000"/>
                </a:solidFill>
                <a:effectLst/>
                <a:latin typeface="Open Sans" panose="020B0606030504020204" pitchFamily="34" charset="0"/>
              </a:rPr>
              <a:t>. 6:20, 21, NIV).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kasih</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belas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kasihan</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merendahkan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tingkat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masuk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waktu</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ruang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a:t>
            </a:r>
          </a:p>
          <a:p>
            <a:r>
              <a:rPr lang="en-ID" b="0" i="0" u="none" strike="noStrike" dirty="0" err="1">
                <a:solidFill>
                  <a:srgbClr val="000000"/>
                </a:solidFill>
                <a:effectLst/>
                <a:latin typeface="Open Sans" panose="020B0606030504020204" pitchFamily="34" charset="0"/>
              </a:rPr>
              <a:t>Kehadiran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terlihat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balik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keinginan</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bagi</a:t>
            </a:r>
            <a:r>
              <a:rPr lang="en-ID" b="0" i="0" u="none" strike="noStrike" dirty="0">
                <a:solidFill>
                  <a:srgbClr val="000000"/>
                </a:solidFill>
                <a:effectLst/>
                <a:latin typeface="Open Sans" panose="020B0606030504020204" pitchFamily="34" charset="0"/>
              </a:rPr>
              <a:t> Israel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membangun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kemah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Suci</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tengah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perkemahan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menyatakan</a:t>
            </a:r>
            <a:r>
              <a:rPr lang="en-ID" b="0" i="0" u="none" strike="noStrike" dirty="0">
                <a:solidFill>
                  <a:srgbClr val="000000"/>
                </a:solidFill>
                <a:effectLst/>
                <a:latin typeface="Open Sans" panose="020B0606030504020204" pitchFamily="34" charset="0"/>
              </a:rPr>
              <a:t>: “ '</a:t>
            </a:r>
            <a:r>
              <a:rPr lang="en-ID" b="0" i="0" u="none" strike="noStrike" dirty="0" err="1">
                <a:solidFill>
                  <a:srgbClr val="000000"/>
                </a:solidFill>
                <a:effectLst/>
                <a:latin typeface="Open Sans" panose="020B0606030504020204" pitchFamily="34" charset="0"/>
              </a:rPr>
              <a:t>Biarlah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membuat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a:t>
            </a:r>
            <a:r>
              <a:rPr lang="en-ID" b="0" i="0" u="none" strike="noStrike" dirty="0" err="1">
                <a:solidFill>
                  <a:srgbClr val="000000"/>
                </a:solidFill>
                <a:effectLst/>
                <a:latin typeface="Open Sans" panose="020B0606030504020204" pitchFamily="34" charset="0"/>
              </a:rPr>
              <a:t>bagi</a:t>
            </a:r>
            <a:r>
              <a:rPr lang="en-ID" b="0" i="0" u="none" strike="noStrike" dirty="0">
                <a:solidFill>
                  <a:srgbClr val="000000"/>
                </a:solidFill>
                <a:effectLst/>
                <a:latin typeface="Open Sans" panose="020B0606030504020204" pitchFamily="34" charset="0"/>
              </a:rPr>
              <a:t>-Ku, dan Aku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tinggal</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tengah-tengah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kamu</a:t>
            </a:r>
            <a:r>
              <a:rPr lang="en-ID" b="0" i="0" u="none" strike="noStrike" dirty="0">
                <a:solidFill>
                  <a:srgbClr val="000000"/>
                </a:solidFill>
                <a:effectLst/>
                <a:latin typeface="Open Sans" panose="020B0606030504020204" pitchFamily="34" charset="0"/>
              </a:rPr>
              <a:t>]' ”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25:8, NIV; </a:t>
            </a:r>
            <a:r>
              <a:rPr lang="en-ID" b="0" i="0" u="none" strike="noStrike" dirty="0" err="1">
                <a:solidFill>
                  <a:srgbClr val="000000"/>
                </a:solidFill>
                <a:effectLst/>
                <a:latin typeface="Open Sans" panose="020B0606030504020204" pitchFamily="34" charset="0"/>
              </a:rPr>
              <a:t>lihat</a:t>
            </a:r>
            <a:r>
              <a:rPr lang="en-ID" b="0" i="0" u="none" strike="noStrike" dirty="0">
                <a:solidFill>
                  <a:srgbClr val="000000"/>
                </a:solidFill>
                <a:effectLst/>
                <a:latin typeface="Open Sans" panose="020B0606030504020204" pitchFamily="34" charset="0"/>
              </a:rPr>
              <a:t> juga ESV, NKJV). </a:t>
            </a:r>
            <a:r>
              <a:rPr lang="en-ID" b="0" i="0" u="none" strike="noStrike" dirty="0" err="1">
                <a:solidFill>
                  <a:srgbClr val="000000"/>
                </a:solidFill>
                <a:effectLst/>
                <a:latin typeface="Open Sans" panose="020B0606030504020204" pitchFamily="34" charset="0"/>
              </a:rPr>
              <a:t>Jangan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mengabaikan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konjungsi</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frasa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terjemahan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baik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memiliki</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bukan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penyebab</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meskipun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juga </a:t>
            </a:r>
            <a:r>
              <a:rPr lang="en-ID" b="0" i="0" u="none" strike="noStrike" dirty="0" err="1">
                <a:solidFill>
                  <a:srgbClr val="000000"/>
                </a:solidFill>
                <a:effectLst/>
                <a:latin typeface="Open Sans" panose="020B0606030504020204" pitchFamily="34" charset="0"/>
              </a:rPr>
              <a:t>merupakan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terjemahan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tepat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karena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secara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eksegetik</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teologis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sangat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penting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tidak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membutuhkan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menjadi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atau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tinggal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Kehadiran</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bersama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sepanjang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waktu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karena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utama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kitab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kehadiran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Namun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kemudian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menggunakan</a:t>
            </a:r>
            <a:r>
              <a:rPr lang="en-ID" b="0" i="0" u="none" strike="noStrike" dirty="0">
                <a:solidFill>
                  <a:srgbClr val="000000"/>
                </a:solidFill>
                <a:effectLst/>
                <a:latin typeface="Open Sans" panose="020B0606030504020204" pitchFamily="34" charset="0"/>
              </a:rPr>
              <a:t> kata </a:t>
            </a:r>
            <a:r>
              <a:rPr lang="en-ID" b="0" i="0" u="none" strike="noStrike" dirty="0" err="1">
                <a:solidFill>
                  <a:srgbClr val="000000"/>
                </a:solidFill>
                <a:effectLst/>
                <a:latin typeface="Open Sans" panose="020B0606030504020204" pitchFamily="34" charset="0"/>
              </a:rPr>
              <a:t>depan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Ibrani</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sehingga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atau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29:46b, </a:t>
            </a:r>
            <a:r>
              <a:rPr lang="en-ID" b="0" i="0" u="none" strike="noStrike" dirty="0" err="1">
                <a:solidFill>
                  <a:srgbClr val="000000"/>
                </a:solidFill>
                <a:effectLst/>
                <a:latin typeface="Open Sans" panose="020B0606030504020204" pitchFamily="34" charset="0"/>
              </a:rPr>
              <a:t>sehingga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semua</a:t>
            </a:r>
            <a:r>
              <a:rPr lang="en-ID" b="0" i="0" u="none" strike="noStrike" dirty="0">
                <a:solidFill>
                  <a:srgbClr val="000000"/>
                </a:solidFill>
                <a:effectLst/>
                <a:latin typeface="Open Sans" panose="020B0606030504020204" pitchFamily="34" charset="0"/>
              </a:rPr>
              <a:t> orang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jelas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tujuan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agar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tinggal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dekat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-Nya dan </a:t>
            </a:r>
            <a:r>
              <a:rPr lang="en-ID" b="0" i="0" u="none" strike="noStrike" dirty="0" err="1">
                <a:solidFill>
                  <a:srgbClr val="000000"/>
                </a:solidFill>
                <a:effectLst/>
                <a:latin typeface="Open Sans" panose="020B0606030504020204" pitchFamily="34" charset="0"/>
              </a:rPr>
              <a:t>menunjukkan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kehadiran</a:t>
            </a:r>
            <a:r>
              <a:rPr lang="en-ID" b="0" i="0" u="none" strike="noStrike" dirty="0">
                <a:solidFill>
                  <a:srgbClr val="000000"/>
                </a:solidFill>
                <a:effectLst/>
                <a:latin typeface="Open Sans" panose="020B0606030504020204" pitchFamily="34" charset="0"/>
              </a:rPr>
              <a:t>-Nya yang </a:t>
            </a:r>
            <a:r>
              <a:rPr lang="en-ID" b="0" i="0" u="none" strike="noStrike" dirty="0" err="1">
                <a:solidFill>
                  <a:srgbClr val="000000"/>
                </a:solidFill>
                <a:effectLst/>
                <a:latin typeface="Open Sans" panose="020B0606030504020204" pitchFamily="34" charset="0"/>
              </a:rPr>
              <a:t>terlihat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29:42–46).</a:t>
            </a:r>
          </a:p>
          <a:p>
            <a:r>
              <a:rPr lang="en-ID" b="0" i="0" u="none" strike="noStrike" dirty="0">
                <a:solidFill>
                  <a:srgbClr val="000000"/>
                </a:solidFill>
                <a:effectLst/>
                <a:latin typeface="Open Sans" panose="020B0606030504020204" pitchFamily="34" charset="0"/>
              </a:rPr>
              <a:t>Ketika </a:t>
            </a:r>
            <a:r>
              <a:rPr lang="en-ID" b="0" i="0" u="none" strike="noStrike" dirty="0" err="1">
                <a:solidFill>
                  <a:srgbClr val="000000"/>
                </a:solidFill>
                <a:effectLst/>
                <a:latin typeface="Open Sans" panose="020B0606030504020204" pitchFamily="34" charset="0"/>
              </a:rPr>
              <a:t>kuil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Salomo</a:t>
            </a:r>
            <a:r>
              <a:rPr lang="en-ID" b="0" i="0" u="none" strike="noStrike" dirty="0">
                <a:solidFill>
                  <a:srgbClr val="000000"/>
                </a:solidFill>
                <a:effectLst/>
                <a:latin typeface="Open Sans" panose="020B0606030504020204" pitchFamily="34" charset="0"/>
              </a:rPr>
              <a:t> Israel yang </a:t>
            </a:r>
            <a:r>
              <a:rPr lang="en-ID" b="0" i="0" u="none" strike="noStrike" dirty="0" err="1">
                <a:solidFill>
                  <a:srgbClr val="000000"/>
                </a:solidFill>
                <a:effectLst/>
                <a:latin typeface="Open Sans" panose="020B0606030504020204" pitchFamily="34" charset="0"/>
              </a:rPr>
              <a:t>mulia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dihancurkan</a:t>
            </a:r>
            <a:r>
              <a:rPr lang="en-ID" b="0" i="0" u="none" strike="noStrike" dirty="0">
                <a:solidFill>
                  <a:srgbClr val="000000"/>
                </a:solidFill>
                <a:effectLst/>
                <a:latin typeface="Open Sans" panose="020B0606030504020204" pitchFamily="34" charset="0"/>
              </a:rPr>
              <a:t> oleh </a:t>
            </a:r>
            <a:r>
              <a:rPr lang="en-ID" b="0" i="0" u="none" strike="noStrike" dirty="0" err="1">
                <a:solidFill>
                  <a:srgbClr val="000000"/>
                </a:solidFill>
                <a:effectLst/>
                <a:latin typeface="Open Sans" panose="020B0606030504020204" pitchFamily="34" charset="0"/>
              </a:rPr>
              <a:t>Nebukadnezar</a:t>
            </a:r>
            <a:r>
              <a:rPr lang="en-ID" b="0" i="0" u="none" strike="noStrike" dirty="0">
                <a:solidFill>
                  <a:srgbClr val="000000"/>
                </a:solidFill>
                <a:effectLst/>
                <a:latin typeface="Open Sans" panose="020B0606030504020204" pitchFamily="34" charset="0"/>
              </a:rPr>
              <a:t>, dan orang-orang </a:t>
            </a:r>
            <a:r>
              <a:rPr lang="en-ID" b="0" i="0" u="none" strike="noStrike" dirty="0" err="1">
                <a:solidFill>
                  <a:srgbClr val="000000"/>
                </a:solidFill>
                <a:effectLst/>
                <a:latin typeface="Open Sans" panose="020B0606030504020204" pitchFamily="34" charset="0"/>
              </a:rPr>
              <a:t>dikirim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pengasingan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sebagai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akibat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ketidaksetiaan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(Dan. 9:4-20), Allah </a:t>
            </a:r>
            <a:r>
              <a:rPr lang="en-ID" b="0" i="0" u="none" strike="noStrike" dirty="0" err="1">
                <a:solidFill>
                  <a:srgbClr val="000000"/>
                </a:solidFill>
                <a:effectLst/>
                <a:latin typeface="Open Sans" panose="020B0606030504020204" pitchFamily="34" charset="0"/>
              </a:rPr>
              <a:t>melalui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nabi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Yehezkiel</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meyakinkan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-Nya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menjadi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a:t>
            </a:r>
            <a:r>
              <a:rPr lang="en-ID" b="0" i="0" u="none" strike="noStrike" dirty="0" err="1">
                <a:solidFill>
                  <a:srgbClr val="000000"/>
                </a:solidFill>
                <a:effectLst/>
                <a:latin typeface="Open Sans" panose="020B0606030504020204" pitchFamily="34" charset="0"/>
              </a:rPr>
              <a:t>bagi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di negara-negara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mereka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pergi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Yehezkiel</a:t>
            </a:r>
            <a:r>
              <a:rPr lang="en-ID" b="0" i="0" u="none" strike="noStrike" dirty="0">
                <a:solidFill>
                  <a:srgbClr val="000000"/>
                </a:solidFill>
                <a:effectLst/>
                <a:latin typeface="Open Sans" panose="020B0606030504020204" pitchFamily="34" charset="0"/>
              </a:rPr>
              <a:t>. 11:16, NIV).</a:t>
            </a:r>
          </a:p>
          <a:p>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memberi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tahu</a:t>
            </a:r>
            <a:r>
              <a:rPr lang="en-ID" b="0" i="0" u="none" strike="noStrike" dirty="0">
                <a:solidFill>
                  <a:srgbClr val="000000"/>
                </a:solidFill>
                <a:effectLst/>
                <a:latin typeface="Open Sans" panose="020B0606030504020204" pitchFamily="34" charset="0"/>
              </a:rPr>
              <a:t> Musa </a:t>
            </a:r>
            <a:r>
              <a:rPr lang="en-ID" b="0" i="0" u="none" strike="noStrike" dirty="0" err="1">
                <a:solidFill>
                  <a:srgbClr val="000000"/>
                </a:solidFill>
                <a:effectLst/>
                <a:latin typeface="Open Sans" panose="020B0606030504020204" pitchFamily="34" charset="0"/>
              </a:rPr>
              <a:t>bahwa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harus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membangun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a:t>
            </a:r>
            <a:r>
              <a:rPr lang="en-ID" b="0" i="0" u="none" strike="noStrike" dirty="0" err="1">
                <a:solidFill>
                  <a:srgbClr val="000000"/>
                </a:solidFill>
                <a:effectLst/>
                <a:latin typeface="Open Sans" panose="020B0606030504020204" pitchFamily="34" charset="0"/>
              </a:rPr>
              <a:t>sesuai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model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a:t>
            </a:r>
            <a:r>
              <a:rPr lang="en-ID" b="0" i="0" u="none" strike="noStrike" dirty="0" err="1">
                <a:solidFill>
                  <a:srgbClr val="000000"/>
                </a:solidFill>
                <a:effectLst/>
                <a:latin typeface="Open Sans" panose="020B0606030504020204" pitchFamily="34" charset="0"/>
              </a:rPr>
              <a:t>surgawi</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ditunjukkan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kepadanya</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Gunung</a:t>
            </a:r>
            <a:r>
              <a:rPr lang="en-ID" b="0" i="0" u="none" strike="noStrike" dirty="0">
                <a:solidFill>
                  <a:srgbClr val="000000"/>
                </a:solidFill>
                <a:effectLst/>
                <a:latin typeface="Open Sans" panose="020B0606030504020204" pitchFamily="34" charset="0"/>
              </a:rPr>
              <a:t> Sinai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25:9, 40; </a:t>
            </a:r>
            <a:r>
              <a:rPr lang="en-ID" b="0" i="0" u="none" strike="noStrike" dirty="0" err="1">
                <a:solidFill>
                  <a:srgbClr val="000000"/>
                </a:solidFill>
                <a:effectLst/>
                <a:latin typeface="Open Sans" panose="020B0606030504020204" pitchFamily="34" charset="0"/>
              </a:rPr>
              <a:t>lihat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lebih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lanjut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tentang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ini</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bagian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Komentar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pelajaran</a:t>
            </a:r>
            <a:r>
              <a:rPr lang="en-ID" b="0" i="0" u="none" strike="noStrike" dirty="0">
                <a:solidFill>
                  <a:srgbClr val="000000"/>
                </a:solidFill>
                <a:effectLst/>
                <a:latin typeface="Open Sans" panose="020B0606030504020204" pitchFamily="34" charset="0"/>
              </a:rPr>
              <a:t> 13). Ruang yang paling </a:t>
            </a:r>
            <a:r>
              <a:rPr lang="en-ID" b="0" i="0" u="none" strike="noStrike" dirty="0" err="1">
                <a:solidFill>
                  <a:srgbClr val="000000"/>
                </a:solidFill>
                <a:effectLst/>
                <a:latin typeface="Open Sans" panose="020B0606030504020204" pitchFamily="34" charset="0"/>
              </a:rPr>
              <a:t>penting</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kudus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Mahakudus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dengan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bagian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tengahnya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tabut </a:t>
            </a:r>
            <a:r>
              <a:rPr lang="en-ID" b="0" i="0" u="none" strike="noStrike" dirty="0" err="1">
                <a:solidFill>
                  <a:srgbClr val="000000"/>
                </a:solidFill>
                <a:effectLst/>
                <a:latin typeface="Open Sans" panose="020B0606030504020204" pitchFamily="34" charset="0"/>
              </a:rPr>
              <a:t>perjanjian</a:t>
            </a:r>
            <a:r>
              <a:rPr lang="en-ID" b="0" i="0" u="none" strike="noStrike" dirty="0">
                <a:solidFill>
                  <a:srgbClr val="000000"/>
                </a:solidFill>
                <a:effectLst/>
                <a:latin typeface="Open Sans" panose="020B0606030504020204" pitchFamily="34" charset="0"/>
              </a:rPr>
              <a:t>, juga </a:t>
            </a:r>
            <a:r>
              <a:rPr lang="en-ID" b="0" i="0" u="none" strike="noStrike" dirty="0" err="1">
                <a:solidFill>
                  <a:srgbClr val="000000"/>
                </a:solidFill>
                <a:effectLst/>
                <a:latin typeface="Open Sans" panose="020B0606030504020204" pitchFamily="34" charset="0"/>
              </a:rPr>
              <a:t>disebut</a:t>
            </a:r>
            <a:r>
              <a:rPr lang="en-ID" b="0" i="0" u="none" strike="noStrike" dirty="0">
                <a:solidFill>
                  <a:srgbClr val="000000"/>
                </a:solidFill>
                <a:effectLst/>
                <a:latin typeface="Open Sans" panose="020B0606030504020204" pitchFamily="34" charset="0"/>
              </a:rPr>
              <a:t> tabut </a:t>
            </a:r>
            <a:r>
              <a:rPr lang="en-ID" b="0" i="0" u="none" strike="noStrike" dirty="0" err="1">
                <a:solidFill>
                  <a:srgbClr val="000000"/>
                </a:solidFill>
                <a:effectLst/>
                <a:latin typeface="Open Sans" panose="020B0606030504020204" pitchFamily="34" charset="0"/>
              </a:rPr>
              <a:t>kesaksian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25:16), </a:t>
            </a:r>
            <a:r>
              <a:rPr lang="en-ID" b="0" i="0" u="none" strike="noStrike" dirty="0" err="1">
                <a:solidFill>
                  <a:srgbClr val="000000"/>
                </a:solidFill>
                <a:effectLst/>
                <a:latin typeface="Open Sans" panose="020B0606030504020204" pitchFamily="34" charset="0"/>
              </a:rPr>
              <a:t>karena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firman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tentang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kesaksian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atau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Dekalog</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harus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ditempatkan</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tabut (</a:t>
            </a:r>
            <a:r>
              <a:rPr lang="en-ID" b="0" i="0" u="none" strike="noStrike" dirty="0" err="1">
                <a:solidFill>
                  <a:srgbClr val="000000"/>
                </a:solidFill>
                <a:effectLst/>
                <a:latin typeface="Open Sans" panose="020B0606030504020204" pitchFamily="34" charset="0"/>
              </a:rPr>
              <a:t>Keluaran</a:t>
            </a:r>
            <a:r>
              <a:rPr lang="en-ID" b="0" i="0" u="none" strike="noStrike" dirty="0">
                <a:solidFill>
                  <a:srgbClr val="000000"/>
                </a:solidFill>
                <a:effectLst/>
                <a:latin typeface="Open Sans" panose="020B0606030504020204" pitchFamily="34" charset="0"/>
              </a:rPr>
              <a:t>. 40:20). Di </a:t>
            </a:r>
            <a:r>
              <a:rPr lang="en-ID" b="0" i="0" u="none" strike="noStrike" dirty="0" err="1">
                <a:solidFill>
                  <a:srgbClr val="000000"/>
                </a:solidFill>
                <a:effectLst/>
                <a:latin typeface="Open Sans" panose="020B0606030504020204" pitchFamily="34" charset="0"/>
              </a:rPr>
              <a:t>bagian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atas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bahtera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sebuah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penutup</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penebusan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terbuat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emas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murni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ditempatkan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sebuah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kursi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belas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kasihan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Ibrani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Kaporet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akar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kapar</a:t>
            </a:r>
            <a:r>
              <a:rPr lang="en-ID" b="0" i="0" u="none" strike="noStrike" dirty="0">
                <a:solidFill>
                  <a:srgbClr val="000000"/>
                </a:solidFill>
                <a:effectLst/>
                <a:latin typeface="Open Sans" panose="020B0606030504020204" pitchFamily="34" charset="0"/>
              </a:rPr>
              <a:t>, "atone"; </a:t>
            </a:r>
            <a:r>
              <a:rPr lang="en-ID" b="0" i="0" u="none" strike="noStrike" dirty="0" err="1">
                <a:solidFill>
                  <a:srgbClr val="000000"/>
                </a:solidFill>
                <a:effectLst/>
                <a:latin typeface="Open Sans" panose="020B0606030504020204" pitchFamily="34" charset="0"/>
              </a:rPr>
              <a:t>dalam</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bahasa</a:t>
            </a:r>
            <a:r>
              <a:rPr lang="en-ID" b="0" i="0" u="none" strike="noStrike" dirty="0">
                <a:solidFill>
                  <a:srgbClr val="000000"/>
                </a:solidFill>
                <a:effectLst/>
                <a:latin typeface="Open Sans" panose="020B0606030504020204" pitchFamily="34" charset="0"/>
              </a:rPr>
              <a:t> Yunani, </a:t>
            </a:r>
            <a:r>
              <a:rPr lang="en-ID" b="0" i="0" u="none" strike="noStrike" dirty="0" err="1">
                <a:solidFill>
                  <a:srgbClr val="000000"/>
                </a:solidFill>
                <a:effectLst/>
                <a:latin typeface="Open Sans" panose="020B0606030504020204" pitchFamily="34" charset="0"/>
              </a:rPr>
              <a:t>hilasterion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Itu</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tempat</a:t>
            </a:r>
            <a:r>
              <a:rPr lang="en-ID" b="0" i="0" u="none" strike="noStrike" dirty="0">
                <a:solidFill>
                  <a:srgbClr val="000000"/>
                </a:solidFill>
                <a:effectLst/>
                <a:latin typeface="Open Sans" panose="020B0606030504020204" pitchFamily="34" charset="0"/>
              </a:rPr>
              <a:t> di mana </a:t>
            </a:r>
            <a:r>
              <a:rPr lang="en-ID" b="0" i="0" u="none" strike="noStrike" dirty="0" err="1">
                <a:solidFill>
                  <a:srgbClr val="000000"/>
                </a:solidFill>
                <a:effectLst/>
                <a:latin typeface="Open Sans" panose="020B0606030504020204" pitchFamily="34" charset="0"/>
              </a:rPr>
              <a:t>rekonsiliasi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terakhir</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terjadi</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dosa-dosa</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diakui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umat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dihapuskan</a:t>
            </a:r>
            <a:r>
              <a:rPr lang="en-ID" b="0" i="0" u="none" strike="noStrike" dirty="0">
                <a:solidFill>
                  <a:srgbClr val="000000"/>
                </a:solidFill>
                <a:effectLst/>
                <a:latin typeface="Open Sans" panose="020B0606030504020204" pitchFamily="34" charset="0"/>
              </a:rPr>
              <a:t>. Di </a:t>
            </a:r>
            <a:r>
              <a:rPr lang="en-ID" b="0" i="0" u="none" strike="noStrike" dirty="0" err="1">
                <a:solidFill>
                  <a:srgbClr val="000000"/>
                </a:solidFill>
                <a:effectLst/>
                <a:latin typeface="Open Sans" panose="020B0606030504020204" pitchFamily="34" charset="0"/>
              </a:rPr>
              <a:t>sini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Tuhan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memberikan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solusi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tertinggi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untuk</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masalah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dosa</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kejahatan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lihat</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Imamat</a:t>
            </a:r>
            <a:r>
              <a:rPr lang="en-ID" b="0" i="0" u="none" strike="noStrike" dirty="0">
                <a:solidFill>
                  <a:srgbClr val="000000"/>
                </a:solidFill>
                <a:effectLst/>
                <a:latin typeface="Open Sans" panose="020B0606030504020204" pitchFamily="34" charset="0"/>
              </a:rPr>
              <a:t> 16:15, 16, 30). </a:t>
            </a:r>
            <a:r>
              <a:rPr lang="en-ID" b="0" i="0" u="none" strike="noStrike" dirty="0" err="1">
                <a:solidFill>
                  <a:srgbClr val="000000"/>
                </a:solidFill>
                <a:effectLst/>
                <a:latin typeface="Open Sans" panose="020B0606030504020204" pitchFamily="34" charset="0"/>
              </a:rPr>
              <a:t>Yesus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Kristus</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adalah</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hilasterion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kursi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pendamaian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Pengorbanan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penebusan</a:t>
            </a:r>
            <a:r>
              <a:rPr lang="en-ID" b="0" i="0" u="none" strike="noStrike" dirty="0">
                <a:solidFill>
                  <a:srgbClr val="000000"/>
                </a:solidFill>
                <a:effectLst/>
                <a:latin typeface="Open Sans" panose="020B0606030504020204" pitchFamily="34" charset="0"/>
              </a:rPr>
              <a:t> yang </a:t>
            </a:r>
            <a:r>
              <a:rPr lang="en-ID" b="0" i="0" u="none" strike="noStrike" dirty="0" err="1">
                <a:solidFill>
                  <a:srgbClr val="000000"/>
                </a:solidFill>
                <a:effectLst/>
                <a:latin typeface="Open Sans" panose="020B0606030504020204" pitchFamily="34" charset="0"/>
              </a:rPr>
              <a:t>menebus</a:t>
            </a:r>
            <a:r>
              <a:rPr lang="en-ID" b="0" i="0" u="none" strike="noStrike" dirty="0">
                <a:solidFill>
                  <a:srgbClr val="000000"/>
                </a:solidFill>
                <a:effectLst/>
                <a:latin typeface="Open Sans" panose="020B0606030504020204" pitchFamily="34" charset="0"/>
              </a:rPr>
              <a:t> dan </a:t>
            </a:r>
            <a:r>
              <a:rPr lang="en-ID" b="0" i="0" u="none" strike="noStrike" dirty="0" err="1">
                <a:solidFill>
                  <a:srgbClr val="000000"/>
                </a:solidFill>
                <a:effectLst/>
                <a:latin typeface="Open Sans" panose="020B0606030504020204" pitchFamily="34" charset="0"/>
              </a:rPr>
              <a:t>menyucikan</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dari</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dosa-dosa</a:t>
            </a:r>
            <a:r>
              <a:rPr lang="en-ID" b="0" i="0" u="none" strike="noStrike" dirty="0">
                <a:solidFill>
                  <a:srgbClr val="000000"/>
                </a:solidFill>
                <a:effectLst/>
                <a:latin typeface="Open Sans" panose="020B0606030504020204" pitchFamily="34" charset="0"/>
              </a:rPr>
              <a:t> </a:t>
            </a:r>
            <a:r>
              <a:rPr lang="en-ID" b="0" i="0" u="none" strike="noStrike" dirty="0" err="1">
                <a:solidFill>
                  <a:srgbClr val="000000"/>
                </a:solidFill>
                <a:effectLst/>
                <a:latin typeface="Open Sans" panose="020B0606030504020204" pitchFamily="34" charset="0"/>
              </a:rPr>
              <a:t>kita</a:t>
            </a:r>
            <a:r>
              <a:rPr lang="en-ID" b="0" i="0" u="none" strike="noStrike" dirty="0">
                <a:solidFill>
                  <a:srgbClr val="000000"/>
                </a:solidFill>
                <a:effectLst/>
                <a:latin typeface="Open Sans" panose="020B0606030504020204" pitchFamily="34" charset="0"/>
              </a:rPr>
              <a:t> (Rom. 3:25, CJB; 1 </a:t>
            </a:r>
            <a:r>
              <a:rPr lang="en-ID" b="0" i="0" u="none" strike="noStrike" dirty="0" err="1">
                <a:solidFill>
                  <a:srgbClr val="000000"/>
                </a:solidFill>
                <a:effectLst/>
                <a:latin typeface="Open Sans" panose="020B0606030504020204" pitchFamily="34" charset="0"/>
              </a:rPr>
              <a:t>Yohanes</a:t>
            </a:r>
            <a:r>
              <a:rPr lang="en-ID" b="0" i="0" u="none" strike="noStrike" dirty="0">
                <a:solidFill>
                  <a:srgbClr val="000000"/>
                </a:solidFill>
                <a:effectLst/>
                <a:latin typeface="Open Sans" panose="020B0606030504020204" pitchFamily="34" charset="0"/>
              </a:rPr>
              <a:t> 2:2, NIV).</a:t>
            </a:r>
          </a:p>
          <a:p>
            <a:endParaRPr lang="en"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05/09/2025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1692771"/>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5200" b="1" dirty="0">
                <a:ln w="9525">
                  <a:solidFill>
                    <a:srgbClr val="A37101"/>
                  </a:solidFill>
                  <a:prstDash val="solid"/>
                </a:ln>
                <a:solidFill>
                  <a:srgbClr val="F1A501"/>
                </a:solidFill>
                <a:effectLst>
                  <a:outerShdw blurRad="12700" dist="38100" dir="2700000" algn="tl" rotWithShape="0">
                    <a:srgbClr val="FFDF97"/>
                  </a:outerShdw>
                </a:effectLst>
              </a:rPr>
              <a:t>PERJANJIAN DAN CETAK BIRU</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Lesson 10 for September 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PERSIAPAN CONTOH</a:t>
            </a: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Lihat</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telah</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Kutunjuk</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Bezaleel</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bin Uri bin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Hur</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dari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suku</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Yehuda, dan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telah</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Kupenuhi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dia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dengan</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Roh</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Allah,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dengan</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keahlian</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dan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pengertian</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dan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pengetahuan</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dalam</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segala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macam</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pekerjaan</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(Keluaran 31:2-3)</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923330"/>
          </a:xfrm>
          <a:prstGeom prst="rect">
            <a:avLst/>
          </a:prstGeom>
          <a:noFill/>
        </p:spPr>
        <p:txBody>
          <a:bodyPr wrap="square" rtlCol="0">
            <a:spAutoFit/>
          </a:bodyPr>
          <a:lstStyle/>
          <a:p>
            <a:pPr lvl="0">
              <a:spcBef>
                <a:spcPts val="600"/>
              </a:spcBef>
              <a:defRPr/>
            </a:pPr>
            <a:r>
              <a:rPr lang="en-ID" b="1" dirty="0" err="1">
                <a:solidFill>
                  <a:prstClr val="black"/>
                </a:solidFill>
              </a:rPr>
              <a:t>Meskipun</a:t>
            </a:r>
            <a:r>
              <a:rPr lang="en-ID" b="1" dirty="0">
                <a:solidFill>
                  <a:prstClr val="black"/>
                </a:solidFill>
              </a:rPr>
              <a:t> Allah </a:t>
            </a:r>
            <a:r>
              <a:rPr lang="en-ID" b="1" dirty="0" err="1">
                <a:solidFill>
                  <a:prstClr val="black"/>
                </a:solidFill>
              </a:rPr>
              <a:t>memberi</a:t>
            </a:r>
            <a:r>
              <a:rPr lang="en-ID" b="1" dirty="0">
                <a:solidFill>
                  <a:prstClr val="black"/>
                </a:solidFill>
              </a:rPr>
              <a:t> Musa </a:t>
            </a:r>
            <a:r>
              <a:rPr lang="en-ID" b="1" dirty="0" err="1">
                <a:solidFill>
                  <a:prstClr val="black"/>
                </a:solidFill>
              </a:rPr>
              <a:t>instruksi</a:t>
            </a:r>
            <a:r>
              <a:rPr lang="en-ID" b="1" dirty="0">
                <a:solidFill>
                  <a:prstClr val="black"/>
                </a:solidFill>
              </a:rPr>
              <a:t> yang </a:t>
            </a:r>
            <a:r>
              <a:rPr lang="en-ID" b="1" dirty="0" err="1">
                <a:solidFill>
                  <a:prstClr val="black"/>
                </a:solidFill>
              </a:rPr>
              <a:t>sangat</a:t>
            </a:r>
            <a:r>
              <a:rPr lang="en-ID" b="1" dirty="0">
                <a:solidFill>
                  <a:prstClr val="black"/>
                </a:solidFill>
              </a:rPr>
              <a:t> </a:t>
            </a:r>
            <a:r>
              <a:rPr lang="en-ID" b="1" dirty="0" err="1">
                <a:solidFill>
                  <a:prstClr val="black"/>
                </a:solidFill>
              </a:rPr>
              <a:t>rinci</a:t>
            </a:r>
            <a:r>
              <a:rPr lang="en-ID" b="1" dirty="0">
                <a:solidFill>
                  <a:prstClr val="black"/>
                </a:solidFill>
              </a:rPr>
              <a:t> </a:t>
            </a:r>
            <a:r>
              <a:rPr lang="en-ID" b="1" dirty="0" err="1">
                <a:solidFill>
                  <a:prstClr val="black"/>
                </a:solidFill>
              </a:rPr>
              <a:t>mengenai</a:t>
            </a:r>
            <a:r>
              <a:rPr lang="en-ID" b="1" dirty="0">
                <a:solidFill>
                  <a:prstClr val="black"/>
                </a:solidFill>
              </a:rPr>
              <a:t> </a:t>
            </a:r>
            <a:r>
              <a:rPr lang="en-ID" b="1" dirty="0" err="1">
                <a:solidFill>
                  <a:prstClr val="black"/>
                </a:solidFill>
              </a:rPr>
              <a:t>pembangunannya</a:t>
            </a:r>
            <a:r>
              <a:rPr lang="en-ID" b="1" dirty="0">
                <a:solidFill>
                  <a:prstClr val="black"/>
                </a:solidFill>
              </a:rPr>
              <a:t>, </a:t>
            </a:r>
            <a:r>
              <a:rPr lang="en-ID" b="1" dirty="0" err="1">
                <a:solidFill>
                  <a:prstClr val="black"/>
                </a:solidFill>
              </a:rPr>
              <a:t>Ia</a:t>
            </a:r>
            <a:r>
              <a:rPr lang="en-ID" b="1" dirty="0">
                <a:solidFill>
                  <a:prstClr val="black"/>
                </a:solidFill>
              </a:rPr>
              <a:t> </a:t>
            </a:r>
            <a:r>
              <a:rPr lang="en-ID" b="1" dirty="0" err="1">
                <a:solidFill>
                  <a:prstClr val="black"/>
                </a:solidFill>
              </a:rPr>
              <a:t>tidak</a:t>
            </a:r>
            <a:r>
              <a:rPr lang="en-ID" b="1" dirty="0">
                <a:solidFill>
                  <a:prstClr val="black"/>
                </a:solidFill>
              </a:rPr>
              <a:t> </a:t>
            </a:r>
            <a:r>
              <a:rPr lang="en-ID" b="1" dirty="0" err="1">
                <a:solidFill>
                  <a:prstClr val="black"/>
                </a:solidFill>
              </a:rPr>
              <a:t>menjelaskan</a:t>
            </a:r>
            <a:r>
              <a:rPr lang="en-ID" b="1" dirty="0">
                <a:solidFill>
                  <a:prstClr val="black"/>
                </a:solidFill>
              </a:rPr>
              <a:t> </a:t>
            </a:r>
            <a:r>
              <a:rPr lang="en-ID" b="1" dirty="0" err="1">
                <a:solidFill>
                  <a:prstClr val="black"/>
                </a:solidFill>
              </a:rPr>
              <a:t>setiap</a:t>
            </a:r>
            <a:r>
              <a:rPr lang="en-ID" b="1" dirty="0">
                <a:solidFill>
                  <a:prstClr val="black"/>
                </a:solidFill>
              </a:rPr>
              <a:t> </a:t>
            </a:r>
            <a:r>
              <a:rPr lang="en-ID" b="1" dirty="0" err="1">
                <a:solidFill>
                  <a:prstClr val="black"/>
                </a:solidFill>
              </a:rPr>
              <a:t>detailnya</a:t>
            </a:r>
            <a:r>
              <a:rPr lang="en-ID" b="1" dirty="0">
                <a:solidFill>
                  <a:prstClr val="black"/>
                </a:solidFill>
              </a:rPr>
              <a:t>. </a:t>
            </a:r>
            <a:r>
              <a:rPr lang="en-ID" b="1" dirty="0" err="1">
                <a:solidFill>
                  <a:prstClr val="black"/>
                </a:solidFill>
              </a:rPr>
              <a:t>Seperti</a:t>
            </a:r>
            <a:r>
              <a:rPr lang="en-ID" b="1" dirty="0">
                <a:solidFill>
                  <a:prstClr val="black"/>
                </a:solidFill>
              </a:rPr>
              <a:t> </a:t>
            </a:r>
            <a:r>
              <a:rPr lang="en-ID" b="1" dirty="0" err="1">
                <a:solidFill>
                  <a:prstClr val="black"/>
                </a:solidFill>
              </a:rPr>
              <a:t>apa</a:t>
            </a:r>
            <a:r>
              <a:rPr lang="en-ID" b="1" dirty="0">
                <a:solidFill>
                  <a:prstClr val="black"/>
                </a:solidFill>
              </a:rPr>
              <a:t> </a:t>
            </a:r>
            <a:r>
              <a:rPr lang="en-ID" b="1" dirty="0" err="1">
                <a:solidFill>
                  <a:prstClr val="black"/>
                </a:solidFill>
              </a:rPr>
              <a:t>seharusnya</a:t>
            </a:r>
            <a:r>
              <a:rPr lang="en-ID" b="1" dirty="0">
                <a:solidFill>
                  <a:prstClr val="black"/>
                </a:solidFill>
              </a:rPr>
              <a:t> </a:t>
            </a:r>
            <a:r>
              <a:rPr lang="en-ID" b="1" dirty="0" err="1">
                <a:solidFill>
                  <a:prstClr val="black"/>
                </a:solidFill>
              </a:rPr>
              <a:t>bejana</a:t>
            </a:r>
            <a:r>
              <a:rPr lang="en-ID" b="1" dirty="0">
                <a:solidFill>
                  <a:prstClr val="black"/>
                </a:solidFill>
              </a:rPr>
              <a:t> </a:t>
            </a:r>
            <a:r>
              <a:rPr lang="en-ID" b="1" dirty="0" err="1">
                <a:solidFill>
                  <a:prstClr val="black"/>
                </a:solidFill>
              </a:rPr>
              <a:t>pembasuhan</a:t>
            </a:r>
            <a:r>
              <a:rPr lang="en-ID" b="1" dirty="0">
                <a:solidFill>
                  <a:prstClr val="black"/>
                </a:solidFill>
              </a:rPr>
              <a:t> </a:t>
            </a:r>
            <a:r>
              <a:rPr lang="en-ID" b="1" dirty="0" err="1">
                <a:solidFill>
                  <a:prstClr val="black"/>
                </a:solidFill>
              </a:rPr>
              <a:t>perunggu</a:t>
            </a:r>
            <a:r>
              <a:rPr lang="en-ID" b="1" dirty="0">
                <a:solidFill>
                  <a:prstClr val="black"/>
                </a:solidFill>
              </a:rPr>
              <a:t>, </a:t>
            </a:r>
            <a:r>
              <a:rPr lang="en-ID" b="1" dirty="0" err="1">
                <a:solidFill>
                  <a:prstClr val="black"/>
                </a:solidFill>
              </a:rPr>
              <a:t>kerubim</a:t>
            </a:r>
            <a:r>
              <a:rPr lang="en-ID" b="1" dirty="0">
                <a:solidFill>
                  <a:prstClr val="black"/>
                </a:solidFill>
              </a:rPr>
              <a:t>, </a:t>
            </a:r>
            <a:r>
              <a:rPr lang="en-ID" b="1" dirty="0" err="1">
                <a:solidFill>
                  <a:prstClr val="black"/>
                </a:solidFill>
              </a:rPr>
              <a:t>serban</a:t>
            </a:r>
            <a:r>
              <a:rPr lang="en-ID" b="1" dirty="0">
                <a:solidFill>
                  <a:prstClr val="black"/>
                </a:solidFill>
              </a:rPr>
              <a:t> para imam, </a:t>
            </a:r>
            <a:r>
              <a:rPr lang="en-ID" b="1" dirty="0" err="1">
                <a:solidFill>
                  <a:prstClr val="black"/>
                </a:solidFill>
              </a:rPr>
              <a:t>dll</a:t>
            </a:r>
            <a:r>
              <a:rPr lang="en-ID" b="1" dirty="0">
                <a:solidFill>
                  <a:prstClr val="black"/>
                </a:solidFill>
              </a:rPr>
              <a:t>? Hal </a:t>
            </a:r>
            <a:r>
              <a:rPr lang="en-ID" b="1" dirty="0" err="1">
                <a:solidFill>
                  <a:prstClr val="black"/>
                </a:solidFill>
              </a:rPr>
              <a:t>ini</a:t>
            </a:r>
            <a:r>
              <a:rPr lang="en-ID" b="1" dirty="0">
                <a:solidFill>
                  <a:prstClr val="black"/>
                </a:solidFill>
              </a:rPr>
              <a:t> </a:t>
            </a:r>
            <a:r>
              <a:rPr lang="en-ID" b="1" dirty="0" err="1">
                <a:solidFill>
                  <a:prstClr val="black"/>
                </a:solidFill>
              </a:rPr>
              <a:t>memberi</a:t>
            </a:r>
            <a:r>
              <a:rPr lang="en-ID" b="1" dirty="0">
                <a:solidFill>
                  <a:prstClr val="black"/>
                </a:solidFill>
              </a:rPr>
              <a:t> </a:t>
            </a:r>
            <a:r>
              <a:rPr lang="en-ID" b="1" dirty="0" err="1">
                <a:solidFill>
                  <a:prstClr val="black"/>
                </a:solidFill>
              </a:rPr>
              <a:t>Roh</a:t>
            </a:r>
            <a:r>
              <a:rPr lang="en-ID" b="1" dirty="0">
                <a:solidFill>
                  <a:prstClr val="black"/>
                </a:solidFill>
              </a:rPr>
              <a:t> Kudus </a:t>
            </a:r>
            <a:r>
              <a:rPr lang="en-ID" b="1" dirty="0" err="1">
                <a:solidFill>
                  <a:prstClr val="black"/>
                </a:solidFill>
              </a:rPr>
              <a:t>kesempatan</a:t>
            </a:r>
            <a:r>
              <a:rPr lang="en-ID" b="1" dirty="0">
                <a:solidFill>
                  <a:prstClr val="black"/>
                </a:solidFill>
              </a:rPr>
              <a:t> </a:t>
            </a:r>
            <a:r>
              <a:rPr lang="en-ID" b="1" dirty="0" err="1">
                <a:solidFill>
                  <a:prstClr val="black"/>
                </a:solidFill>
              </a:rPr>
              <a:t>untuk</a:t>
            </a:r>
            <a:r>
              <a:rPr lang="en-ID" b="1" dirty="0">
                <a:solidFill>
                  <a:prstClr val="black"/>
                </a:solidFill>
              </a:rPr>
              <a:t> </a:t>
            </a:r>
            <a:r>
              <a:rPr lang="en-ID" b="1" dirty="0" err="1">
                <a:solidFill>
                  <a:prstClr val="black"/>
                </a:solidFill>
              </a:rPr>
              <a:t>bekerja</a:t>
            </a:r>
            <a:r>
              <a:rPr lang="en-ID" b="1" dirty="0">
                <a:solidFill>
                  <a:prstClr val="black"/>
                </a:solidFill>
              </a:rPr>
              <a:t> </a:t>
            </a:r>
            <a:r>
              <a:rPr lang="en-ID" b="1" dirty="0" err="1">
                <a:solidFill>
                  <a:prstClr val="black"/>
                </a:solidFill>
              </a:rPr>
              <a:t>dengan</a:t>
            </a:r>
            <a:r>
              <a:rPr lang="en-ID" b="1" dirty="0">
                <a:solidFill>
                  <a:prstClr val="black"/>
                </a:solidFill>
              </a:rPr>
              <a:t> </a:t>
            </a:r>
            <a:r>
              <a:rPr lang="en-ID" b="1" dirty="0" err="1">
                <a:solidFill>
                  <a:prstClr val="black"/>
                </a:solidFill>
              </a:rPr>
              <a:t>karunia-karunia</a:t>
            </a:r>
            <a:r>
              <a:rPr lang="en-ID" b="1" dirty="0">
                <a:solidFill>
                  <a:prstClr val="black"/>
                </a:solidFill>
              </a:rPr>
              <a:t> para </a:t>
            </a:r>
            <a:r>
              <a:rPr lang="en-ID" b="1" dirty="0" err="1">
                <a:solidFill>
                  <a:prstClr val="black"/>
                </a:solidFill>
              </a:rPr>
              <a:t>pembangun</a:t>
            </a:r>
            <a:r>
              <a:rPr lang="en-ID" b="1" dirty="0">
                <a:solidFill>
                  <a:prstClr val="black"/>
                </a:solidFill>
              </a:rPr>
              <a:t>.</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3821805863"/>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180663"/>
            <a:ext cx="9148394" cy="646331"/>
          </a:xfrm>
          <a:prstGeom prst="rect">
            <a:avLst/>
          </a:prstGeom>
          <a:noFill/>
        </p:spPr>
        <p:txBody>
          <a:bodyPr wrap="square" rtlCol="0">
            <a:spAutoFit/>
          </a:bodyPr>
          <a:lstStyle/>
          <a:p>
            <a:pPr lvl="0">
              <a:spcBef>
                <a:spcPts val="600"/>
              </a:spcBef>
              <a:defRPr/>
            </a:pPr>
            <a:r>
              <a:rPr lang="en-ID" b="1" dirty="0">
                <a:solidFill>
                  <a:prstClr val="black"/>
                </a:solidFill>
              </a:rPr>
              <a:t>Di </a:t>
            </a:r>
            <a:r>
              <a:rPr lang="en-ID" b="1" dirty="0" err="1">
                <a:solidFill>
                  <a:prstClr val="black"/>
                </a:solidFill>
              </a:rPr>
              <a:t>tengah-tengah</a:t>
            </a:r>
            <a:r>
              <a:rPr lang="en-ID" b="1" dirty="0">
                <a:solidFill>
                  <a:prstClr val="black"/>
                </a:solidFill>
              </a:rPr>
              <a:t> </a:t>
            </a:r>
            <a:r>
              <a:rPr lang="en-ID" b="1" dirty="0" err="1">
                <a:solidFill>
                  <a:prstClr val="black"/>
                </a:solidFill>
              </a:rPr>
              <a:t>instruksi</a:t>
            </a:r>
            <a:r>
              <a:rPr lang="en-ID" b="1" dirty="0">
                <a:solidFill>
                  <a:prstClr val="black"/>
                </a:solidFill>
              </a:rPr>
              <a:t> </a:t>
            </a:r>
            <a:r>
              <a:rPr lang="en-ID" b="1" dirty="0" err="1">
                <a:solidFill>
                  <a:prstClr val="black"/>
                </a:solidFill>
              </a:rPr>
              <a:t>untuk</a:t>
            </a:r>
            <a:r>
              <a:rPr lang="en-ID" b="1" dirty="0">
                <a:solidFill>
                  <a:prstClr val="black"/>
                </a:solidFill>
              </a:rPr>
              <a:t> </a:t>
            </a:r>
            <a:r>
              <a:rPr lang="en-ID" b="1" dirty="0" err="1">
                <a:solidFill>
                  <a:prstClr val="black"/>
                </a:solidFill>
              </a:rPr>
              <a:t>membangun</a:t>
            </a:r>
            <a:r>
              <a:rPr lang="en-ID" b="1" dirty="0">
                <a:solidFill>
                  <a:prstClr val="black"/>
                </a:solidFill>
              </a:rPr>
              <a:t> </a:t>
            </a:r>
            <a:r>
              <a:rPr lang="en-ID" b="1" dirty="0" err="1">
                <a:solidFill>
                  <a:prstClr val="black"/>
                </a:solidFill>
              </a:rPr>
              <a:t>tempat</a:t>
            </a:r>
            <a:r>
              <a:rPr lang="en-ID" b="1" dirty="0">
                <a:solidFill>
                  <a:prstClr val="black"/>
                </a:solidFill>
              </a:rPr>
              <a:t> kudus, </a:t>
            </a:r>
            <a:r>
              <a:rPr lang="en-ID" b="1" dirty="0" err="1">
                <a:solidFill>
                  <a:prstClr val="black"/>
                </a:solidFill>
              </a:rPr>
              <a:t>terdapat</a:t>
            </a:r>
            <a:r>
              <a:rPr lang="en-ID" b="1" dirty="0">
                <a:solidFill>
                  <a:prstClr val="black"/>
                </a:solidFill>
              </a:rPr>
              <a:t> </a:t>
            </a:r>
            <a:r>
              <a:rPr lang="en-ID" b="1" dirty="0" err="1">
                <a:solidFill>
                  <a:prstClr val="black"/>
                </a:solidFill>
              </a:rPr>
              <a:t>penyebutan</a:t>
            </a:r>
            <a:r>
              <a:rPr lang="en-ID" b="1" dirty="0">
                <a:solidFill>
                  <a:prstClr val="black"/>
                </a:solidFill>
              </a:rPr>
              <a:t> </a:t>
            </a:r>
            <a:r>
              <a:rPr lang="en-ID" b="1" dirty="0" err="1">
                <a:solidFill>
                  <a:prstClr val="black"/>
                </a:solidFill>
              </a:rPr>
              <a:t>khusus</a:t>
            </a:r>
            <a:r>
              <a:rPr lang="en-ID" b="1" dirty="0">
                <a:solidFill>
                  <a:prstClr val="black"/>
                </a:solidFill>
              </a:rPr>
              <a:t> </a:t>
            </a:r>
            <a:r>
              <a:rPr lang="en-ID" b="1" dirty="0" err="1">
                <a:solidFill>
                  <a:prstClr val="black"/>
                </a:solidFill>
              </a:rPr>
              <a:t>tentang</a:t>
            </a:r>
            <a:r>
              <a:rPr lang="en-ID" b="1" dirty="0">
                <a:solidFill>
                  <a:prstClr val="black"/>
                </a:solidFill>
              </a:rPr>
              <a:t> </a:t>
            </a:r>
            <a:r>
              <a:rPr lang="en-ID" b="1" dirty="0" err="1">
                <a:solidFill>
                  <a:prstClr val="black"/>
                </a:solidFill>
              </a:rPr>
              <a:t>Sabat</a:t>
            </a:r>
            <a:r>
              <a:rPr lang="en-ID" b="1" dirty="0">
                <a:solidFill>
                  <a:prstClr val="black"/>
                </a:solidFill>
              </a:rPr>
              <a:t> (</a:t>
            </a:r>
            <a:r>
              <a:rPr lang="en-ID" b="1" dirty="0" err="1">
                <a:solidFill>
                  <a:prstClr val="black"/>
                </a:solidFill>
              </a:rPr>
              <a:t>Kel</a:t>
            </a:r>
            <a:r>
              <a:rPr lang="en-ID" b="1" dirty="0">
                <a:solidFill>
                  <a:prstClr val="black"/>
                </a:solidFill>
              </a:rPr>
              <a:t> 31:12-17). </a:t>
            </a:r>
            <a:r>
              <a:rPr lang="en-ID" b="1" dirty="0" err="1">
                <a:solidFill>
                  <a:prstClr val="black"/>
                </a:solidFill>
              </a:rPr>
              <a:t>Apa</a:t>
            </a:r>
            <a:r>
              <a:rPr lang="en-ID" b="1" dirty="0">
                <a:solidFill>
                  <a:prstClr val="black"/>
                </a:solidFill>
              </a:rPr>
              <a:t> </a:t>
            </a:r>
            <a:r>
              <a:rPr lang="en-ID" b="1" dirty="0" err="1">
                <a:solidFill>
                  <a:prstClr val="black"/>
                </a:solidFill>
              </a:rPr>
              <a:t>hubungan</a:t>
            </a:r>
            <a:r>
              <a:rPr lang="en-ID" b="1" dirty="0">
                <a:solidFill>
                  <a:prstClr val="black"/>
                </a:solidFill>
              </a:rPr>
              <a:t> </a:t>
            </a:r>
            <a:r>
              <a:rPr lang="en-ID" b="1" dirty="0" err="1">
                <a:solidFill>
                  <a:prstClr val="black"/>
                </a:solidFill>
              </a:rPr>
              <a:t>Sabat</a:t>
            </a:r>
            <a:r>
              <a:rPr lang="en-ID" b="1" dirty="0">
                <a:solidFill>
                  <a:prstClr val="black"/>
                </a:solidFill>
              </a:rPr>
              <a:t> </a:t>
            </a:r>
            <a:r>
              <a:rPr lang="en-ID" b="1" dirty="0" err="1">
                <a:solidFill>
                  <a:prstClr val="black"/>
                </a:solidFill>
              </a:rPr>
              <a:t>dengan</a:t>
            </a:r>
            <a:r>
              <a:rPr lang="en-ID" b="1" dirty="0">
                <a:solidFill>
                  <a:prstClr val="black"/>
                </a:solidFill>
              </a:rPr>
              <a:t> </a:t>
            </a:r>
            <a:r>
              <a:rPr lang="en-ID" b="1" dirty="0" err="1">
                <a:solidFill>
                  <a:prstClr val="black"/>
                </a:solidFill>
              </a:rPr>
              <a:t>semua</a:t>
            </a:r>
            <a:r>
              <a:rPr lang="en-ID" b="1" dirty="0">
                <a:solidFill>
                  <a:prstClr val="black"/>
                </a:solidFill>
              </a:rPr>
              <a:t> </a:t>
            </a:r>
            <a:r>
              <a:rPr lang="en-ID" b="1" dirty="0" err="1">
                <a:solidFill>
                  <a:prstClr val="black"/>
                </a:solidFill>
              </a:rPr>
              <a:t>ini</a:t>
            </a:r>
            <a:r>
              <a:rPr lang="en-ID" b="1" dirty="0">
                <a:solidFill>
                  <a:prstClr val="black"/>
                </a:solidFill>
              </a:rPr>
              <a:t>?</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369332"/>
          </a:xfrm>
          <a:prstGeom prst="rect">
            <a:avLst/>
          </a:prstGeom>
          <a:noFill/>
        </p:spPr>
        <p:txBody>
          <a:bodyPr wrap="square">
            <a:spAutoFit/>
          </a:bodyPr>
          <a:lstStyle/>
          <a:p>
            <a:pPr lvl="0">
              <a:spcBef>
                <a:spcPts val="600"/>
              </a:spcBef>
              <a:defRPr/>
            </a:pPr>
            <a:r>
              <a:rPr lang="en-ID" b="1" dirty="0" err="1">
                <a:solidFill>
                  <a:prstClr val="black"/>
                </a:solidFill>
              </a:rPr>
              <a:t>Untuk</a:t>
            </a:r>
            <a:r>
              <a:rPr lang="en-ID" b="1" dirty="0">
                <a:solidFill>
                  <a:prstClr val="black"/>
                </a:solidFill>
              </a:rPr>
              <a:t> detail-detail </a:t>
            </a:r>
            <a:r>
              <a:rPr lang="en-ID" b="1" dirty="0" err="1">
                <a:solidFill>
                  <a:prstClr val="black"/>
                </a:solidFill>
              </a:rPr>
              <a:t>ini</a:t>
            </a:r>
            <a:r>
              <a:rPr lang="en-ID" b="1" dirty="0">
                <a:solidFill>
                  <a:prstClr val="black"/>
                </a:solidFill>
              </a:rPr>
              <a:t>, </a:t>
            </a:r>
            <a:r>
              <a:rPr lang="en-ID" b="1" dirty="0" err="1">
                <a:solidFill>
                  <a:prstClr val="black"/>
                </a:solidFill>
              </a:rPr>
              <a:t>Roh</a:t>
            </a:r>
            <a:r>
              <a:rPr lang="en-ID" b="1" dirty="0">
                <a:solidFill>
                  <a:prstClr val="black"/>
                </a:solidFill>
              </a:rPr>
              <a:t> Kudus </a:t>
            </a:r>
            <a:r>
              <a:rPr lang="en-ID" b="1" dirty="0" err="1">
                <a:solidFill>
                  <a:prstClr val="black"/>
                </a:solidFill>
              </a:rPr>
              <a:t>menganugerahkan</a:t>
            </a:r>
            <a:r>
              <a:rPr lang="en-ID" b="1" dirty="0">
                <a:solidFill>
                  <a:prstClr val="black"/>
                </a:solidFill>
              </a:rPr>
              <a:t> </a:t>
            </a:r>
            <a:r>
              <a:rPr lang="en-ID" b="1" dirty="0" err="1">
                <a:solidFill>
                  <a:prstClr val="black"/>
                </a:solidFill>
              </a:rPr>
              <a:t>karunia-karunia</a:t>
            </a:r>
            <a:r>
              <a:rPr lang="en-ID" b="1" dirty="0">
                <a:solidFill>
                  <a:prstClr val="black"/>
                </a:solidFill>
              </a:rPr>
              <a:t> </a:t>
            </a:r>
            <a:r>
              <a:rPr lang="en-ID" b="1" dirty="0" err="1">
                <a:solidFill>
                  <a:prstClr val="black"/>
                </a:solidFill>
              </a:rPr>
              <a:t>khusus</a:t>
            </a:r>
            <a:r>
              <a:rPr lang="en-ID" b="1" dirty="0">
                <a:solidFill>
                  <a:prstClr val="black"/>
                </a:solidFill>
              </a:rPr>
              <a:t>:</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167539"/>
            <a:ext cx="9042804" cy="646331"/>
          </a:xfrm>
          <a:prstGeom prst="rect">
            <a:avLst/>
          </a:prstGeom>
          <a:noFill/>
        </p:spPr>
        <p:txBody>
          <a:bodyPr wrap="square">
            <a:spAutoFit/>
          </a:bodyPr>
          <a:lstStyle/>
          <a:p>
            <a:pPr lvl="0">
              <a:spcBef>
                <a:spcPts val="600"/>
              </a:spcBef>
              <a:defRPr/>
            </a:pPr>
            <a:r>
              <a:rPr lang="en-ID" b="1" dirty="0" err="1">
                <a:solidFill>
                  <a:prstClr val="black"/>
                </a:solidFill>
              </a:rPr>
              <a:t>Kekudusan</a:t>
            </a:r>
            <a:r>
              <a:rPr lang="en-ID" b="1" dirty="0">
                <a:solidFill>
                  <a:prstClr val="black"/>
                </a:solidFill>
              </a:rPr>
              <a:t> </a:t>
            </a:r>
            <a:r>
              <a:rPr lang="en-ID" b="1" dirty="0" err="1">
                <a:solidFill>
                  <a:prstClr val="black"/>
                </a:solidFill>
              </a:rPr>
              <a:t>adalah</a:t>
            </a:r>
            <a:r>
              <a:rPr lang="en-ID" b="1" dirty="0">
                <a:solidFill>
                  <a:prstClr val="black"/>
                </a:solidFill>
              </a:rPr>
              <a:t> </a:t>
            </a:r>
            <a:r>
              <a:rPr lang="en-ID" b="1" dirty="0" err="1">
                <a:solidFill>
                  <a:prstClr val="black"/>
                </a:solidFill>
              </a:rPr>
              <a:t>kuncinya</a:t>
            </a:r>
            <a:r>
              <a:rPr lang="en-ID" b="1" dirty="0">
                <a:solidFill>
                  <a:prstClr val="black"/>
                </a:solidFill>
              </a:rPr>
              <a:t>. </a:t>
            </a:r>
            <a:r>
              <a:rPr lang="en-ID" b="1" dirty="0" err="1">
                <a:solidFill>
                  <a:prstClr val="black"/>
                </a:solidFill>
              </a:rPr>
              <a:t>Untuk</a:t>
            </a:r>
            <a:r>
              <a:rPr lang="en-ID" b="1" dirty="0">
                <a:solidFill>
                  <a:prstClr val="black"/>
                </a:solidFill>
              </a:rPr>
              <a:t> </a:t>
            </a:r>
            <a:r>
              <a:rPr lang="en-ID" b="1" dirty="0" err="1">
                <a:solidFill>
                  <a:prstClr val="black"/>
                </a:solidFill>
              </a:rPr>
              <a:t>mendekati</a:t>
            </a:r>
            <a:r>
              <a:rPr lang="en-ID" b="1" dirty="0">
                <a:solidFill>
                  <a:prstClr val="black"/>
                </a:solidFill>
              </a:rPr>
              <a:t> Allah yang Kudus, </a:t>
            </a:r>
            <a:r>
              <a:rPr lang="en-ID" b="1" dirty="0" err="1">
                <a:solidFill>
                  <a:prstClr val="black"/>
                </a:solidFill>
              </a:rPr>
              <a:t>kita</a:t>
            </a:r>
            <a:r>
              <a:rPr lang="en-ID" b="1" dirty="0">
                <a:solidFill>
                  <a:prstClr val="black"/>
                </a:solidFill>
              </a:rPr>
              <a:t> </a:t>
            </a:r>
            <a:r>
              <a:rPr lang="en-ID" b="1" dirty="0" err="1">
                <a:solidFill>
                  <a:prstClr val="black"/>
                </a:solidFill>
              </a:rPr>
              <a:t>harus</a:t>
            </a:r>
            <a:r>
              <a:rPr lang="en-ID" b="1" dirty="0">
                <a:solidFill>
                  <a:prstClr val="black"/>
                </a:solidFill>
              </a:rPr>
              <a:t> kudus </a:t>
            </a:r>
            <a:r>
              <a:rPr lang="en-ID" b="1" dirty="0" err="1">
                <a:solidFill>
                  <a:prstClr val="black"/>
                </a:solidFill>
              </a:rPr>
              <a:t>seperti</a:t>
            </a:r>
            <a:r>
              <a:rPr lang="en-ID" b="1" dirty="0">
                <a:solidFill>
                  <a:prstClr val="black"/>
                </a:solidFill>
              </a:rPr>
              <a:t> Dia. </a:t>
            </a:r>
            <a:r>
              <a:rPr lang="en-ID" b="1" dirty="0" err="1">
                <a:solidFill>
                  <a:prstClr val="black"/>
                </a:solidFill>
              </a:rPr>
              <a:t>Sabat</a:t>
            </a:r>
            <a:r>
              <a:rPr lang="en-ID" b="1" dirty="0">
                <a:solidFill>
                  <a:prstClr val="black"/>
                </a:solidFill>
              </a:rPr>
              <a:t> </a:t>
            </a:r>
            <a:r>
              <a:rPr lang="en-ID" b="1" dirty="0" err="1">
                <a:solidFill>
                  <a:prstClr val="black"/>
                </a:solidFill>
              </a:rPr>
              <a:t>adalah</a:t>
            </a:r>
            <a:r>
              <a:rPr lang="en-ID" b="1" dirty="0">
                <a:solidFill>
                  <a:prstClr val="black"/>
                </a:solidFill>
              </a:rPr>
              <a:t> </a:t>
            </a:r>
            <a:r>
              <a:rPr lang="en-ID" b="1" dirty="0" err="1">
                <a:solidFill>
                  <a:prstClr val="black"/>
                </a:solidFill>
              </a:rPr>
              <a:t>tanda</a:t>
            </a:r>
            <a:r>
              <a:rPr lang="en-ID" b="1" dirty="0">
                <a:solidFill>
                  <a:prstClr val="black"/>
                </a:solidFill>
              </a:rPr>
              <a:t> </a:t>
            </a:r>
            <a:r>
              <a:rPr lang="en-ID" b="1" dirty="0" err="1">
                <a:solidFill>
                  <a:prstClr val="black"/>
                </a:solidFill>
              </a:rPr>
              <a:t>kekudusan</a:t>
            </a:r>
            <a:r>
              <a:rPr lang="en-ID" b="1" dirty="0">
                <a:solidFill>
                  <a:prstClr val="black"/>
                </a:solidFill>
              </a:rPr>
              <a:t> </a:t>
            </a:r>
            <a:r>
              <a:rPr lang="en-ID" b="1" dirty="0" err="1">
                <a:solidFill>
                  <a:prstClr val="black"/>
                </a:solidFill>
              </a:rPr>
              <a:t>itu</a:t>
            </a:r>
            <a:r>
              <a:rPr lang="en-ID" b="1" dirty="0">
                <a:solidFill>
                  <a:prstClr val="black"/>
                </a:solidFill>
              </a:rPr>
              <a:t> (</a:t>
            </a:r>
            <a:r>
              <a:rPr lang="en-ID" b="1" dirty="0" err="1">
                <a:solidFill>
                  <a:prstClr val="black"/>
                </a:solidFill>
              </a:rPr>
              <a:t>Kel</a:t>
            </a:r>
            <a:r>
              <a:rPr lang="en-ID" b="1" dirty="0">
                <a:solidFill>
                  <a:prstClr val="black"/>
                </a:solidFill>
              </a:rPr>
              <a:t> 31:13; Yeh 20:12, 20).</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259249"/>
            <a:ext cx="7702787" cy="6078587"/>
          </a:xfrm>
          <a:prstGeom prst="rect">
            <a:avLst/>
          </a:prstGeom>
          <a:noFill/>
        </p:spPr>
        <p:txBody>
          <a:bodyPr wrap="square">
            <a:spAutoFit/>
          </a:bodyPr>
          <a:lstStyle/>
          <a:p>
            <a:pPr lvl="0">
              <a:spcBef>
                <a:spcPts val="600"/>
              </a:spcBef>
              <a:defRPr/>
            </a:pP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rPr>
              <a:t>“</a:t>
            </a:r>
            <a:r>
              <a:rPr lang="en-US" sz="2400" b="1" dirty="0" err="1">
                <a:solidFill>
                  <a:prstClr val="black"/>
                </a:solidFill>
                <a:latin typeface="Constantia" panose="02030602050306030303" pitchFamily="18" charset="0"/>
              </a:rPr>
              <a:t>Dalam</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membangun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tempat</a:t>
            </a:r>
            <a:r>
              <a:rPr lang="en-US" sz="2400" b="1" dirty="0">
                <a:solidFill>
                  <a:prstClr val="black"/>
                </a:solidFill>
                <a:latin typeface="Constantia" panose="02030602050306030303" pitchFamily="18" charset="0"/>
              </a:rPr>
              <a:t> kudus </a:t>
            </a:r>
            <a:r>
              <a:rPr lang="en-US" sz="2400" b="1" dirty="0" err="1">
                <a:solidFill>
                  <a:prstClr val="black"/>
                </a:solidFill>
                <a:latin typeface="Constantia" panose="02030602050306030303" pitchFamily="18" charset="0"/>
              </a:rPr>
              <a:t>sebagai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tempat</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berdiam</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bagi</a:t>
            </a:r>
            <a:r>
              <a:rPr lang="en-US" sz="2400" b="1" dirty="0">
                <a:solidFill>
                  <a:prstClr val="black"/>
                </a:solidFill>
                <a:latin typeface="Constantia" panose="02030602050306030303" pitchFamily="18" charset="0"/>
              </a:rPr>
              <a:t> Allah, Musa </a:t>
            </a:r>
            <a:r>
              <a:rPr lang="en-US" sz="2400" b="1" dirty="0" err="1">
                <a:solidFill>
                  <a:prstClr val="black"/>
                </a:solidFill>
                <a:latin typeface="Constantia" panose="02030602050306030303" pitchFamily="18" charset="0"/>
              </a:rPr>
              <a:t>telah</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diberi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petunjuk</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untuk</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membuat</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segala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sesuatu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menurut</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pola</a:t>
            </a:r>
            <a:r>
              <a:rPr lang="en-US" sz="2400" b="1" dirty="0">
                <a:solidFill>
                  <a:prstClr val="black"/>
                </a:solidFill>
                <a:latin typeface="Constantia" panose="02030602050306030303" pitchFamily="18" charset="0"/>
              </a:rPr>
              <a:t> yang </a:t>
            </a:r>
            <a:r>
              <a:rPr lang="en-US" sz="2400" b="1" dirty="0" err="1">
                <a:solidFill>
                  <a:prstClr val="black"/>
                </a:solidFill>
                <a:latin typeface="Constantia" panose="02030602050306030303" pitchFamily="18" charset="0"/>
              </a:rPr>
              <a:t>terdapat</a:t>
            </a:r>
            <a:r>
              <a:rPr lang="en-US" sz="2400" b="1" dirty="0">
                <a:solidFill>
                  <a:prstClr val="black"/>
                </a:solidFill>
                <a:latin typeface="Constantia" panose="02030602050306030303" pitchFamily="18" charset="0"/>
              </a:rPr>
              <a:t> di </a:t>
            </a:r>
            <a:r>
              <a:rPr lang="en-US" sz="2400" b="1" dirty="0" err="1">
                <a:solidFill>
                  <a:prstClr val="black"/>
                </a:solidFill>
                <a:latin typeface="Constantia" panose="02030602050306030303" pitchFamily="18" charset="0"/>
              </a:rPr>
              <a:t>sorga</a:t>
            </a:r>
            <a:r>
              <a:rPr lang="en-US" sz="2400" b="1" dirty="0">
                <a:solidFill>
                  <a:prstClr val="black"/>
                </a:solidFill>
                <a:latin typeface="Constantia" panose="02030602050306030303" pitchFamily="18" charset="0"/>
              </a:rPr>
              <a:t>. Allah </a:t>
            </a:r>
            <a:r>
              <a:rPr lang="en-US" sz="2400" b="1" dirty="0" err="1">
                <a:solidFill>
                  <a:prstClr val="black"/>
                </a:solidFill>
                <a:latin typeface="Constantia" panose="02030602050306030303" pitchFamily="18" charset="0"/>
              </a:rPr>
              <a:t>memanggilnya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ke</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atas</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gunung</a:t>
            </a:r>
            <a:r>
              <a:rPr lang="en-US" sz="2400" b="1" dirty="0">
                <a:solidFill>
                  <a:prstClr val="black"/>
                </a:solidFill>
                <a:latin typeface="Constantia" panose="02030602050306030303" pitchFamily="18" charset="0"/>
              </a:rPr>
              <a:t>, dan </a:t>
            </a:r>
            <a:r>
              <a:rPr lang="en-US" sz="2400" b="1" dirty="0" err="1">
                <a:solidFill>
                  <a:prstClr val="black"/>
                </a:solidFill>
                <a:latin typeface="Constantia" panose="02030602050306030303" pitchFamily="18" charset="0"/>
              </a:rPr>
              <a:t>menyatakan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kepadanya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tentang</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perkara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sorga</a:t>
            </a:r>
            <a:r>
              <a:rPr lang="en-US" sz="2400" b="1" dirty="0">
                <a:solidFill>
                  <a:prstClr val="black"/>
                </a:solidFill>
                <a:latin typeface="Constantia" panose="02030602050306030303" pitchFamily="18" charset="0"/>
              </a:rPr>
              <a:t>, dan </a:t>
            </a:r>
            <a:r>
              <a:rPr lang="en-US" sz="2400" b="1" dirty="0" err="1">
                <a:solidFill>
                  <a:prstClr val="black"/>
                </a:solidFill>
                <a:latin typeface="Constantia" panose="02030602050306030303" pitchFamily="18" charset="0"/>
              </a:rPr>
              <a:t>begitu</a:t>
            </a:r>
            <a:r>
              <a:rPr lang="en-US" sz="2400" b="1" dirty="0">
                <a:solidFill>
                  <a:prstClr val="black"/>
                </a:solidFill>
                <a:latin typeface="Constantia" panose="02030602050306030303" pitchFamily="18" charset="0"/>
              </a:rPr>
              <a:t> pula </a:t>
            </a:r>
            <a:r>
              <a:rPr lang="en-US" sz="2400" b="1" dirty="0" err="1">
                <a:solidFill>
                  <a:prstClr val="black"/>
                </a:solidFill>
                <a:latin typeface="Constantia" panose="02030602050306030303" pitchFamily="18" charset="0"/>
              </a:rPr>
              <a:t>tentang</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tempat</a:t>
            </a:r>
            <a:r>
              <a:rPr lang="en-US" sz="2400" b="1" dirty="0">
                <a:solidFill>
                  <a:prstClr val="black"/>
                </a:solidFill>
                <a:latin typeface="Constantia" panose="02030602050306030303" pitchFamily="18" charset="0"/>
              </a:rPr>
              <a:t> kudus </a:t>
            </a:r>
            <a:r>
              <a:rPr lang="en-US" sz="2400" b="1" dirty="0" err="1">
                <a:solidFill>
                  <a:prstClr val="black"/>
                </a:solidFill>
                <a:latin typeface="Constantia" panose="02030602050306030303" pitchFamily="18" charset="0"/>
              </a:rPr>
              <a:t>itu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dengan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segala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sesuatu</a:t>
            </a:r>
            <a:r>
              <a:rPr lang="en-US" sz="2400" b="1" dirty="0">
                <a:solidFill>
                  <a:prstClr val="black"/>
                </a:solidFill>
                <a:latin typeface="Constantia" panose="02030602050306030303" pitchFamily="18" charset="0"/>
              </a:rPr>
              <a:t> yang </a:t>
            </a:r>
            <a:r>
              <a:rPr lang="en-US" sz="2400" b="1" dirty="0" err="1">
                <a:solidFill>
                  <a:prstClr val="black"/>
                </a:solidFill>
                <a:latin typeface="Constantia" panose="02030602050306030303" pitchFamily="18" charset="0"/>
              </a:rPr>
              <a:t>berhubungan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dengan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itu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untuk</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dituruti</a:t>
            </a:r>
            <a:r>
              <a:rPr lang="en-US" sz="2400" b="1" dirty="0">
                <a:solidFill>
                  <a:prstClr val="black"/>
                </a:solidFill>
                <a:latin typeface="Constantia" panose="02030602050306030303" pitchFamily="18" charset="0"/>
              </a:rPr>
              <a:t>. </a:t>
            </a:r>
          </a:p>
          <a:p>
            <a:pPr lvl="0">
              <a:spcBef>
                <a:spcPts val="600"/>
              </a:spcBef>
              <a:defRPr/>
            </a:pPr>
            <a:r>
              <a:rPr lang="en-US" sz="2400" b="1" dirty="0">
                <a:solidFill>
                  <a:prstClr val="black"/>
                </a:solidFill>
                <a:latin typeface="Constantia" panose="02030602050306030303" pitchFamily="18" charset="0"/>
              </a:rPr>
              <a:t>Jadi </a:t>
            </a:r>
            <a:r>
              <a:rPr lang="en-US" sz="2400" b="1" dirty="0" err="1">
                <a:solidFill>
                  <a:prstClr val="black"/>
                </a:solidFill>
                <a:latin typeface="Constantia" panose="02030602050306030303" pitchFamily="18" charset="0"/>
              </a:rPr>
              <a:t>kepada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bangsa</a:t>
            </a:r>
            <a:r>
              <a:rPr lang="en-US" sz="2400" b="1" dirty="0">
                <a:solidFill>
                  <a:prstClr val="black"/>
                </a:solidFill>
                <a:latin typeface="Constantia" panose="02030602050306030303" pitchFamily="18" charset="0"/>
              </a:rPr>
              <a:t> Israel, </a:t>
            </a:r>
            <a:r>
              <a:rPr lang="en-US" sz="2400" b="1" dirty="0" err="1">
                <a:solidFill>
                  <a:prstClr val="black"/>
                </a:solidFill>
                <a:latin typeface="Constantia" panose="02030602050306030303" pitchFamily="18" charset="0"/>
              </a:rPr>
              <a:t>bangsa</a:t>
            </a:r>
            <a:r>
              <a:rPr lang="en-US" sz="2400" b="1" dirty="0">
                <a:solidFill>
                  <a:prstClr val="black"/>
                </a:solidFill>
                <a:latin typeface="Constantia" panose="02030602050306030303" pitchFamily="18" charset="0"/>
              </a:rPr>
              <a:t> yang </a:t>
            </a:r>
            <a:r>
              <a:rPr lang="en-US" sz="2400" b="1" dirty="0" err="1">
                <a:solidFill>
                  <a:prstClr val="black"/>
                </a:solidFill>
                <a:latin typeface="Constantia" panose="02030602050306030303" pitchFamily="18" charset="0"/>
              </a:rPr>
              <a:t>diinginkanNya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untuk</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membangun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tempat</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tinggal</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bagiNya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ditunjukkanNya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cita-cita</a:t>
            </a:r>
            <a:r>
              <a:rPr lang="en-US" sz="2400" b="1" dirty="0">
                <a:solidFill>
                  <a:prstClr val="black"/>
                </a:solidFill>
                <a:latin typeface="Constantia" panose="02030602050306030303" pitchFamily="18" charset="0"/>
              </a:rPr>
              <a:t> yang </a:t>
            </a:r>
            <a:r>
              <a:rPr lang="en-US" sz="2400" b="1" dirty="0" err="1">
                <a:solidFill>
                  <a:prstClr val="black"/>
                </a:solidFill>
                <a:latin typeface="Constantia" panose="02030602050306030303" pitchFamily="18" charset="0"/>
              </a:rPr>
              <a:t>mulia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melalui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tabiatNya</a:t>
            </a:r>
            <a:r>
              <a:rPr lang="en-US" sz="2400" b="1" dirty="0">
                <a:solidFill>
                  <a:prstClr val="black"/>
                </a:solidFill>
                <a:latin typeface="Constantia" panose="02030602050306030303" pitchFamily="18" charset="0"/>
              </a:rPr>
              <a:t>. […] Akan </a:t>
            </a:r>
            <a:r>
              <a:rPr lang="en-US" sz="2400" b="1" dirty="0" err="1">
                <a:solidFill>
                  <a:prstClr val="black"/>
                </a:solidFill>
                <a:latin typeface="Constantia" panose="02030602050306030303" pitchFamily="18" charset="0"/>
              </a:rPr>
              <a:t>tetapi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cita-cita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itu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dengan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diri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sendiri</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mereka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tidak</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mampu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mencapainya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Pertanyaan</a:t>
            </a:r>
            <a:r>
              <a:rPr lang="en-US" sz="2400" b="1" dirty="0">
                <a:solidFill>
                  <a:prstClr val="black"/>
                </a:solidFill>
                <a:latin typeface="Constantia" panose="02030602050306030303" pitchFamily="18" charset="0"/>
              </a:rPr>
              <a:t> di Sinai </a:t>
            </a:r>
            <a:r>
              <a:rPr lang="en-US" sz="2400" b="1" dirty="0" err="1">
                <a:solidFill>
                  <a:prstClr val="black"/>
                </a:solidFill>
                <a:latin typeface="Constantia" panose="02030602050306030303" pitchFamily="18" charset="0"/>
              </a:rPr>
              <a:t>itu</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hanya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dapat</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mengesankan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mereka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akan</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keperluannya</a:t>
            </a:r>
            <a:r>
              <a:rPr lang="en-US" sz="2400" b="1" dirty="0">
                <a:solidFill>
                  <a:prstClr val="black"/>
                </a:solidFill>
                <a:latin typeface="Constantia" panose="02030602050306030303" pitchFamily="18" charset="0"/>
              </a:rPr>
              <a:t>, dan </a:t>
            </a:r>
            <a:r>
              <a:rPr lang="en-US" sz="2400" b="1" dirty="0" err="1">
                <a:solidFill>
                  <a:prstClr val="black"/>
                </a:solidFill>
                <a:latin typeface="Constantia" panose="02030602050306030303" pitchFamily="18" charset="0"/>
              </a:rPr>
              <a:t>tiadanya</a:t>
            </a:r>
            <a:r>
              <a:rPr lang="en-US" sz="2400" b="1" dirty="0">
                <a:solidFill>
                  <a:prstClr val="black"/>
                </a:solidFill>
                <a:latin typeface="Constantia" panose="02030602050306030303" pitchFamily="18" charset="0"/>
              </a:rPr>
              <a:t> </a:t>
            </a:r>
            <a:r>
              <a:rPr lang="en-US" sz="2400" b="1" dirty="0" err="1">
                <a:solidFill>
                  <a:prstClr val="black"/>
                </a:solidFill>
                <a:latin typeface="Constantia" panose="02030602050306030303" pitchFamily="18" charset="0"/>
              </a:rPr>
              <a:t>daya</a:t>
            </a:r>
            <a:r>
              <a:rPr lang="en-US" sz="2400" b="1" dirty="0">
                <a:solidFill>
                  <a:prstClr val="black"/>
                </a:solidFill>
                <a:latin typeface="Constantia" panose="02030602050306030303" pitchFamily="18" charset="0"/>
              </a:rPr>
              <a:t>.</a:t>
            </a:r>
            <a:r>
              <a:rPr kumimoji="0" lang="en" sz="2400" b="1" i="0" u="none" strike="noStrike" kern="1200" cap="none" spc="0" normalizeH="0" baseline="0" noProof="0" dirty="0">
                <a:ln>
                  <a:noFill/>
                </a:ln>
                <a:solidFill>
                  <a:prstClr val="black"/>
                </a:solidFill>
                <a:effectLst/>
                <a:uLnTx/>
                <a:uFillTx/>
                <a:latin typeface="Constantia" panose="02030602050306030303" pitchFamily="18" charset="0"/>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81588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Lalu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datanglah</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Musa dan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memberitahukan</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kepada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bangsa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itu</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segala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firman</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TUHAN dan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segala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peraturan</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itu</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maka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seluruh</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bangsa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itu</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menjawab</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serentak</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Segala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firman</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yang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telah</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diucapkan</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TUHAN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itu</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akan</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kami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lakukan</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lang="es-ES" sz="2800" b="1" dirty="0">
                <a:ln w="12700" cmpd="sng">
                  <a:noFill/>
                  <a:prstDash val="solid"/>
                </a:ln>
                <a:solidFill>
                  <a:srgbClr val="953DA1"/>
                </a:solidFill>
                <a:latin typeface="Comic Sans MS" panose="030F0702030302020204" pitchFamily="66" charset="0"/>
              </a:rPr>
              <a:t> </a:t>
            </a:r>
            <a:r>
              <a:rPr kumimoji="0" lang="es-ES" sz="20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Keluaran</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Perjanjian:</a:t>
            </a:r>
          </a:p>
          <a:p>
            <a:pPr lvl="1">
              <a:spcBef>
                <a:spcPts val="600"/>
              </a:spcBef>
              <a:defRPr/>
            </a:pPr>
            <a:r>
              <a:rPr lang="fi-FI" sz="2000" b="1" dirty="0">
                <a:solidFill>
                  <a:prstClr val="black"/>
                </a:solidFill>
              </a:rPr>
              <a:t>Darah perjanjian (Keluaran 24:1-6, 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lvl="1">
              <a:spcBef>
                <a:spcPts val="600"/>
              </a:spcBef>
              <a:defRPr/>
            </a:pPr>
            <a:r>
              <a:rPr lang="en-ID" sz="2000" b="1" dirty="0" err="1">
                <a:solidFill>
                  <a:prstClr val="black"/>
                </a:solidFill>
              </a:rPr>
              <a:t>Penggenapan</a:t>
            </a:r>
            <a:r>
              <a:rPr lang="en-ID" sz="2000" b="1" dirty="0">
                <a:solidFill>
                  <a:prstClr val="black"/>
                </a:solidFill>
              </a:rPr>
              <a:t> </a:t>
            </a:r>
            <a:r>
              <a:rPr lang="en-ID" sz="2000" b="1" dirty="0" err="1">
                <a:solidFill>
                  <a:prstClr val="black"/>
                </a:solidFill>
              </a:rPr>
              <a:t>perjanjian</a:t>
            </a:r>
            <a:r>
              <a:rPr lang="en-ID" sz="2000" b="1" dirty="0">
                <a:solidFill>
                  <a:prstClr val="black"/>
                </a:solidFill>
              </a:rPr>
              <a:t> (</a:t>
            </a:r>
            <a:r>
              <a:rPr lang="en-ID" sz="2000" b="1" dirty="0" err="1">
                <a:solidFill>
                  <a:prstClr val="black"/>
                </a:solidFill>
              </a:rPr>
              <a:t>Keluaran</a:t>
            </a:r>
            <a:r>
              <a:rPr lang="en-ID" sz="2000" b="1" dirty="0">
                <a:solidFill>
                  <a:prstClr val="black"/>
                </a:solidFill>
              </a:rPr>
              <a:t> 24:7)</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lvl="1">
              <a:spcBef>
                <a:spcPts val="600"/>
              </a:spcBef>
              <a:defRPr/>
            </a:pPr>
            <a:r>
              <a:rPr lang="en-ID" sz="2000" b="1" dirty="0" err="1">
                <a:solidFill>
                  <a:prstClr val="black"/>
                </a:solidFill>
              </a:rPr>
              <a:t>Perjamuan</a:t>
            </a:r>
            <a:r>
              <a:rPr lang="en-ID" sz="2000" b="1" dirty="0">
                <a:solidFill>
                  <a:prstClr val="black"/>
                </a:solidFill>
              </a:rPr>
              <a:t> </a:t>
            </a:r>
            <a:r>
              <a:rPr lang="en-ID" sz="2000" b="1" dirty="0" err="1">
                <a:solidFill>
                  <a:prstClr val="black"/>
                </a:solidFill>
              </a:rPr>
              <a:t>Perjanjian</a:t>
            </a:r>
            <a:r>
              <a:rPr lang="en-ID" sz="2000" b="1" dirty="0">
                <a:solidFill>
                  <a:prstClr val="black"/>
                </a:solidFill>
              </a:rPr>
              <a:t> (</a:t>
            </a:r>
            <a:r>
              <a:rPr lang="en-ID" sz="2000" b="1" dirty="0" err="1">
                <a:solidFill>
                  <a:prstClr val="black"/>
                </a:solidFill>
              </a:rPr>
              <a:t>Keluaran</a:t>
            </a:r>
            <a:r>
              <a:rPr lang="en-ID" sz="2000" b="1" dirty="0">
                <a:solidFill>
                  <a:prstClr val="black"/>
                </a:solidFill>
              </a:rPr>
              <a:t> 24:9-18)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Contoh:</a:t>
            </a:r>
          </a:p>
          <a:p>
            <a:pPr lvl="1">
              <a:spcBef>
                <a:spcPts val="600"/>
              </a:spcBef>
              <a:defRPr/>
            </a:pPr>
            <a:r>
              <a:rPr lang="it-IT" sz="2000" b="1" dirty="0">
                <a:solidFill>
                  <a:prstClr val="black"/>
                </a:solidFill>
              </a:rPr>
              <a:t>Tujuan contoh (Keluaran 25:1-9)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a:p>
            <a:pPr lvl="1">
              <a:spcBef>
                <a:spcPts val="600"/>
              </a:spcBef>
              <a:defRPr/>
            </a:pPr>
            <a:r>
              <a:rPr lang="it-IT" sz="2000" b="1" dirty="0">
                <a:solidFill>
                  <a:prstClr val="black"/>
                </a:solidFill>
              </a:rPr>
              <a:t>Persiapan contoh (Keluaran 31:1-18)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1" y="201643"/>
            <a:ext cx="7922641" cy="923330"/>
          </a:xfrm>
          <a:prstGeom prst="rect">
            <a:avLst/>
          </a:prstGeom>
          <a:noFill/>
        </p:spPr>
        <p:txBody>
          <a:bodyPr wrap="square" rtlCol="0">
            <a:spAutoFit/>
          </a:bodyPr>
          <a:lstStyle/>
          <a:p>
            <a:pPr lvl="0">
              <a:spcBef>
                <a:spcPts val="600"/>
              </a:spcBef>
              <a:defRPr/>
            </a:pPr>
            <a:r>
              <a:rPr lang="en-ID" b="1" dirty="0">
                <a:solidFill>
                  <a:prstClr val="black"/>
                </a:solidFill>
              </a:rPr>
              <a:t>Setelah </a:t>
            </a:r>
            <a:r>
              <a:rPr lang="en-ID" b="1" dirty="0" err="1">
                <a:solidFill>
                  <a:prstClr val="black"/>
                </a:solidFill>
              </a:rPr>
              <a:t>dengan</a:t>
            </a:r>
            <a:r>
              <a:rPr lang="en-ID" b="1" dirty="0">
                <a:solidFill>
                  <a:prstClr val="black"/>
                </a:solidFill>
              </a:rPr>
              <a:t> </a:t>
            </a:r>
            <a:r>
              <a:rPr lang="en-ID" b="1" dirty="0" err="1">
                <a:solidFill>
                  <a:prstClr val="black"/>
                </a:solidFill>
              </a:rPr>
              <a:t>lantang</a:t>
            </a:r>
            <a:r>
              <a:rPr lang="en-ID" b="1" dirty="0">
                <a:solidFill>
                  <a:prstClr val="black"/>
                </a:solidFill>
              </a:rPr>
              <a:t> </a:t>
            </a:r>
            <a:r>
              <a:rPr lang="en-ID" b="1" dirty="0" err="1">
                <a:solidFill>
                  <a:prstClr val="black"/>
                </a:solidFill>
              </a:rPr>
              <a:t>menyatakan</a:t>
            </a:r>
            <a:r>
              <a:rPr lang="en-ID" b="1" dirty="0">
                <a:solidFill>
                  <a:prstClr val="black"/>
                </a:solidFill>
              </a:rPr>
              <a:t> </a:t>
            </a:r>
            <a:r>
              <a:rPr lang="en-ID" b="1" dirty="0" err="1">
                <a:solidFill>
                  <a:prstClr val="black"/>
                </a:solidFill>
              </a:rPr>
              <a:t>Sepuluh</a:t>
            </a:r>
            <a:r>
              <a:rPr lang="en-ID" b="1" dirty="0">
                <a:solidFill>
                  <a:prstClr val="black"/>
                </a:solidFill>
              </a:rPr>
              <a:t> </a:t>
            </a:r>
            <a:r>
              <a:rPr lang="en-ID" b="1" dirty="0" err="1">
                <a:solidFill>
                  <a:prstClr val="black"/>
                </a:solidFill>
              </a:rPr>
              <a:t>Perintah</a:t>
            </a:r>
            <a:r>
              <a:rPr lang="en-ID" b="1" dirty="0">
                <a:solidFill>
                  <a:prstClr val="black"/>
                </a:solidFill>
              </a:rPr>
              <a:t> Allah dan </a:t>
            </a:r>
            <a:r>
              <a:rPr lang="en-ID" b="1" dirty="0" err="1">
                <a:solidFill>
                  <a:prstClr val="black"/>
                </a:solidFill>
              </a:rPr>
              <a:t>memberikan</a:t>
            </a:r>
            <a:r>
              <a:rPr lang="en-ID" b="1" dirty="0">
                <a:solidFill>
                  <a:prstClr val="black"/>
                </a:solidFill>
              </a:rPr>
              <a:t> Musa </a:t>
            </a:r>
            <a:r>
              <a:rPr lang="en-ID" b="1" dirty="0" err="1">
                <a:solidFill>
                  <a:prstClr val="black"/>
                </a:solidFill>
              </a:rPr>
              <a:t>seperangkat</a:t>
            </a:r>
            <a:r>
              <a:rPr lang="en-ID" b="1" dirty="0">
                <a:solidFill>
                  <a:prstClr val="black"/>
                </a:solidFill>
              </a:rPr>
              <a:t> </a:t>
            </a:r>
            <a:r>
              <a:rPr lang="en-ID" b="1" dirty="0" err="1">
                <a:solidFill>
                  <a:prstClr val="black"/>
                </a:solidFill>
              </a:rPr>
              <a:t>hukum</a:t>
            </a:r>
            <a:r>
              <a:rPr lang="en-ID" b="1" dirty="0">
                <a:solidFill>
                  <a:prstClr val="black"/>
                </a:solidFill>
              </a:rPr>
              <a:t> </a:t>
            </a:r>
            <a:r>
              <a:rPr lang="en-ID" b="1" dirty="0" err="1">
                <a:solidFill>
                  <a:prstClr val="black"/>
                </a:solidFill>
              </a:rPr>
              <a:t>dasar</a:t>
            </a:r>
            <a:r>
              <a:rPr lang="en-ID" b="1" dirty="0">
                <a:solidFill>
                  <a:prstClr val="black"/>
                </a:solidFill>
              </a:rPr>
              <a:t>, Allah </a:t>
            </a:r>
            <a:r>
              <a:rPr lang="en-ID" b="1" dirty="0" err="1">
                <a:solidFill>
                  <a:prstClr val="black"/>
                </a:solidFill>
              </a:rPr>
              <a:t>ingin</a:t>
            </a:r>
            <a:r>
              <a:rPr lang="en-ID" b="1" dirty="0">
                <a:solidFill>
                  <a:prstClr val="black"/>
                </a:solidFill>
              </a:rPr>
              <a:t> </a:t>
            </a:r>
            <a:r>
              <a:rPr lang="en-ID" b="1" dirty="0" err="1">
                <a:solidFill>
                  <a:prstClr val="black"/>
                </a:solidFill>
              </a:rPr>
              <a:t>membuat</a:t>
            </a:r>
            <a:r>
              <a:rPr lang="en-ID" b="1" dirty="0">
                <a:solidFill>
                  <a:prstClr val="black"/>
                </a:solidFill>
              </a:rPr>
              <a:t> </a:t>
            </a:r>
            <a:r>
              <a:rPr lang="en-ID" b="1" dirty="0" err="1">
                <a:solidFill>
                  <a:prstClr val="black"/>
                </a:solidFill>
              </a:rPr>
              <a:t>perjanjian</a:t>
            </a:r>
            <a:r>
              <a:rPr lang="en-ID" b="1" dirty="0">
                <a:solidFill>
                  <a:prstClr val="black"/>
                </a:solidFill>
              </a:rPr>
              <a:t> </a:t>
            </a:r>
            <a:r>
              <a:rPr lang="en-ID" b="1" dirty="0" err="1">
                <a:solidFill>
                  <a:prstClr val="black"/>
                </a:solidFill>
              </a:rPr>
              <a:t>dengan</a:t>
            </a:r>
            <a:r>
              <a:rPr lang="en-ID" b="1" dirty="0">
                <a:solidFill>
                  <a:prstClr val="black"/>
                </a:solidFill>
              </a:rPr>
              <a:t> Israel.</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48851" y="208806"/>
            <a:ext cx="3666924"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8" y="1909803"/>
            <a:ext cx="7865246" cy="1477328"/>
          </a:xfrm>
          <a:prstGeom prst="rect">
            <a:avLst/>
          </a:prstGeom>
          <a:noFill/>
        </p:spPr>
        <p:txBody>
          <a:bodyPr wrap="square">
            <a:spAutoFit/>
          </a:bodyPr>
          <a:lstStyle/>
          <a:p>
            <a:pPr lvl="0">
              <a:spcBef>
                <a:spcPts val="600"/>
              </a:spcBef>
              <a:defRPr/>
            </a:pPr>
            <a:r>
              <a:rPr lang="en-ID" b="1" dirty="0">
                <a:solidFill>
                  <a:prstClr val="black"/>
                </a:solidFill>
              </a:rPr>
              <a:t>Setelah </a:t>
            </a:r>
            <a:r>
              <a:rPr lang="en-ID" b="1" dirty="0" err="1">
                <a:solidFill>
                  <a:prstClr val="black"/>
                </a:solidFill>
              </a:rPr>
              <a:t>menuliskan</a:t>
            </a:r>
            <a:r>
              <a:rPr lang="en-ID" b="1" dirty="0">
                <a:solidFill>
                  <a:prstClr val="black"/>
                </a:solidFill>
              </a:rPr>
              <a:t> </a:t>
            </a:r>
            <a:r>
              <a:rPr lang="en-ID" b="1" dirty="0" err="1">
                <a:solidFill>
                  <a:prstClr val="black"/>
                </a:solidFill>
              </a:rPr>
              <a:t>perjanjian</a:t>
            </a:r>
            <a:r>
              <a:rPr lang="en-ID" b="1" dirty="0">
                <a:solidFill>
                  <a:prstClr val="black"/>
                </a:solidFill>
              </a:rPr>
              <a:t> </a:t>
            </a:r>
            <a:r>
              <a:rPr lang="en-ID" b="1" dirty="0" err="1">
                <a:solidFill>
                  <a:prstClr val="black"/>
                </a:solidFill>
              </a:rPr>
              <a:t>itu</a:t>
            </a:r>
            <a:r>
              <a:rPr lang="en-ID" b="1" dirty="0">
                <a:solidFill>
                  <a:prstClr val="black"/>
                </a:solidFill>
              </a:rPr>
              <a:t> pada </a:t>
            </a:r>
            <a:r>
              <a:rPr lang="en-ID" b="1" dirty="0" err="1">
                <a:solidFill>
                  <a:prstClr val="black"/>
                </a:solidFill>
              </a:rPr>
              <a:t>sebuah</a:t>
            </a:r>
            <a:r>
              <a:rPr lang="en-ID" b="1" dirty="0">
                <a:solidFill>
                  <a:prstClr val="black"/>
                </a:solidFill>
              </a:rPr>
              <a:t> </a:t>
            </a:r>
            <a:r>
              <a:rPr lang="en-ID" b="1" dirty="0" err="1">
                <a:solidFill>
                  <a:prstClr val="black"/>
                </a:solidFill>
              </a:rPr>
              <a:t>gulungan</a:t>
            </a:r>
            <a:r>
              <a:rPr lang="en-ID" b="1" dirty="0">
                <a:solidFill>
                  <a:prstClr val="black"/>
                </a:solidFill>
              </a:rPr>
              <a:t>, </a:t>
            </a:r>
            <a:r>
              <a:rPr lang="en-ID" b="1" dirty="0" err="1">
                <a:solidFill>
                  <a:prstClr val="black"/>
                </a:solidFill>
              </a:rPr>
              <a:t>kedua</a:t>
            </a:r>
            <a:r>
              <a:rPr lang="en-ID" b="1" dirty="0">
                <a:solidFill>
                  <a:prstClr val="black"/>
                </a:solidFill>
              </a:rPr>
              <a:t> </a:t>
            </a:r>
            <a:r>
              <a:rPr lang="en-ID" b="1" dirty="0" err="1">
                <a:solidFill>
                  <a:prstClr val="black"/>
                </a:solidFill>
              </a:rPr>
              <a:t>belah</a:t>
            </a:r>
            <a:r>
              <a:rPr lang="en-ID" b="1" dirty="0">
                <a:solidFill>
                  <a:prstClr val="black"/>
                </a:solidFill>
              </a:rPr>
              <a:t> </a:t>
            </a:r>
            <a:r>
              <a:rPr lang="en-ID" b="1" dirty="0" err="1">
                <a:solidFill>
                  <a:prstClr val="black"/>
                </a:solidFill>
              </a:rPr>
              <a:t>pihak</a:t>
            </a:r>
            <a:r>
              <a:rPr lang="en-ID" b="1" dirty="0">
                <a:solidFill>
                  <a:prstClr val="black"/>
                </a:solidFill>
              </a:rPr>
              <a:t> </a:t>
            </a:r>
            <a:r>
              <a:rPr lang="en-ID" b="1" dirty="0" err="1">
                <a:solidFill>
                  <a:prstClr val="black"/>
                </a:solidFill>
              </a:rPr>
              <a:t>harus</a:t>
            </a:r>
            <a:r>
              <a:rPr lang="en-ID" b="1" dirty="0">
                <a:solidFill>
                  <a:prstClr val="black"/>
                </a:solidFill>
              </a:rPr>
              <a:t> </a:t>
            </a:r>
            <a:r>
              <a:rPr lang="en-ID" b="1" dirty="0" err="1">
                <a:solidFill>
                  <a:prstClr val="black"/>
                </a:solidFill>
              </a:rPr>
              <a:t>mengesahkannya</a:t>
            </a:r>
            <a:r>
              <a:rPr lang="en-ID" b="1" dirty="0">
                <a:solidFill>
                  <a:prstClr val="black"/>
                </a:solidFill>
              </a:rPr>
              <a:t>. </a:t>
            </a:r>
            <a:r>
              <a:rPr lang="en-ID" b="1" dirty="0" err="1">
                <a:solidFill>
                  <a:prstClr val="black"/>
                </a:solidFill>
              </a:rPr>
              <a:t>Bangsa</a:t>
            </a:r>
            <a:r>
              <a:rPr lang="en-ID" b="1" dirty="0">
                <a:solidFill>
                  <a:prstClr val="black"/>
                </a:solidFill>
              </a:rPr>
              <a:t> </a:t>
            </a:r>
            <a:r>
              <a:rPr lang="en-ID" b="1" dirty="0" err="1">
                <a:solidFill>
                  <a:prstClr val="black"/>
                </a:solidFill>
              </a:rPr>
              <a:t>itu</a:t>
            </a:r>
            <a:r>
              <a:rPr lang="en-ID" b="1" dirty="0">
                <a:solidFill>
                  <a:prstClr val="black"/>
                </a:solidFill>
              </a:rPr>
              <a:t> </a:t>
            </a:r>
            <a:r>
              <a:rPr lang="en-ID" b="1" dirty="0" err="1">
                <a:solidFill>
                  <a:prstClr val="black"/>
                </a:solidFill>
              </a:rPr>
              <a:t>mengesahkannya</a:t>
            </a:r>
            <a:r>
              <a:rPr lang="en-ID" b="1" dirty="0">
                <a:solidFill>
                  <a:prstClr val="black"/>
                </a:solidFill>
              </a:rPr>
              <a:t>, </a:t>
            </a:r>
            <a:r>
              <a:rPr lang="en-ID" b="1" dirty="0" err="1">
                <a:solidFill>
                  <a:prstClr val="black"/>
                </a:solidFill>
              </a:rPr>
              <a:t>menyatakan</a:t>
            </a:r>
            <a:r>
              <a:rPr lang="en-ID" b="1" dirty="0">
                <a:solidFill>
                  <a:prstClr val="black"/>
                </a:solidFill>
              </a:rPr>
              <a:t> </a:t>
            </a:r>
            <a:r>
              <a:rPr lang="en-ID" b="1" dirty="0" err="1">
                <a:solidFill>
                  <a:prstClr val="black"/>
                </a:solidFill>
              </a:rPr>
              <a:t>bahwa</a:t>
            </a:r>
            <a:r>
              <a:rPr lang="en-ID" b="1" dirty="0">
                <a:solidFill>
                  <a:prstClr val="black"/>
                </a:solidFill>
              </a:rPr>
              <a:t> </a:t>
            </a:r>
            <a:r>
              <a:rPr lang="en-ID" b="1" dirty="0" err="1">
                <a:solidFill>
                  <a:prstClr val="black"/>
                </a:solidFill>
              </a:rPr>
              <a:t>mereka</a:t>
            </a:r>
            <a:r>
              <a:rPr lang="en-ID" b="1" dirty="0">
                <a:solidFill>
                  <a:prstClr val="black"/>
                </a:solidFill>
              </a:rPr>
              <a:t> </a:t>
            </a:r>
            <a:r>
              <a:rPr lang="en-ID" b="1" dirty="0" err="1">
                <a:solidFill>
                  <a:prstClr val="black"/>
                </a:solidFill>
              </a:rPr>
              <a:t>akan</a:t>
            </a:r>
            <a:r>
              <a:rPr lang="en-ID" b="1" dirty="0">
                <a:solidFill>
                  <a:prstClr val="black"/>
                </a:solidFill>
              </a:rPr>
              <a:t> </a:t>
            </a:r>
            <a:r>
              <a:rPr lang="en-ID" b="1" dirty="0" err="1">
                <a:solidFill>
                  <a:prstClr val="black"/>
                </a:solidFill>
              </a:rPr>
              <a:t>menaatinya</a:t>
            </a:r>
            <a:r>
              <a:rPr lang="en-ID" b="1" dirty="0">
                <a:solidFill>
                  <a:prstClr val="black"/>
                </a:solidFill>
              </a:rPr>
              <a:t>. </a:t>
            </a:r>
            <a:r>
              <a:rPr lang="en-ID" b="1" dirty="0" err="1">
                <a:solidFill>
                  <a:prstClr val="black"/>
                </a:solidFill>
              </a:rPr>
              <a:t>Bagaimana</a:t>
            </a:r>
            <a:r>
              <a:rPr lang="en-ID" b="1" dirty="0">
                <a:solidFill>
                  <a:prstClr val="black"/>
                </a:solidFill>
              </a:rPr>
              <a:t> Allah </a:t>
            </a:r>
            <a:r>
              <a:rPr lang="en-ID" b="1" dirty="0" err="1">
                <a:solidFill>
                  <a:prstClr val="black"/>
                </a:solidFill>
              </a:rPr>
              <a:t>mengesahkannya</a:t>
            </a:r>
            <a:r>
              <a:rPr lang="en-ID" b="1" dirty="0">
                <a:solidFill>
                  <a:prstClr val="black"/>
                </a:solidFill>
              </a:rPr>
              <a:t>? </a:t>
            </a:r>
            <a:r>
              <a:rPr lang="en-ID" b="1" dirty="0" err="1">
                <a:solidFill>
                  <a:prstClr val="black"/>
                </a:solidFill>
              </a:rPr>
              <a:t>Dengan</a:t>
            </a:r>
            <a:r>
              <a:rPr lang="en-ID" b="1" dirty="0">
                <a:solidFill>
                  <a:prstClr val="black"/>
                </a:solidFill>
              </a:rPr>
              <a:t> </a:t>
            </a:r>
            <a:r>
              <a:rPr lang="en-ID" b="1" dirty="0" err="1">
                <a:solidFill>
                  <a:prstClr val="black"/>
                </a:solidFill>
              </a:rPr>
              <a:t>darah</a:t>
            </a:r>
            <a:r>
              <a:rPr lang="en-ID" b="1" dirty="0">
                <a:solidFill>
                  <a:prstClr val="black"/>
                </a:solidFill>
              </a:rPr>
              <a:t>; </a:t>
            </a:r>
            <a:r>
              <a:rPr lang="en-ID" b="1" dirty="0" err="1">
                <a:solidFill>
                  <a:prstClr val="black"/>
                </a:solidFill>
              </a:rPr>
              <a:t>dengan</a:t>
            </a:r>
            <a:r>
              <a:rPr lang="en-ID" b="1" dirty="0">
                <a:solidFill>
                  <a:prstClr val="black"/>
                </a:solidFill>
              </a:rPr>
              <a:t> </a:t>
            </a:r>
            <a:r>
              <a:rPr lang="en-ID" b="1" dirty="0" err="1">
                <a:solidFill>
                  <a:prstClr val="black"/>
                </a:solidFill>
              </a:rPr>
              <a:t>sebuah</a:t>
            </a:r>
            <a:r>
              <a:rPr lang="en-ID" b="1" dirty="0">
                <a:solidFill>
                  <a:prstClr val="black"/>
                </a:solidFill>
              </a:rPr>
              <a:t> </a:t>
            </a:r>
            <a:r>
              <a:rPr lang="en-ID" b="1" dirty="0" err="1">
                <a:solidFill>
                  <a:prstClr val="black"/>
                </a:solidFill>
              </a:rPr>
              <a:t>perayaan</a:t>
            </a:r>
            <a:r>
              <a:rPr lang="en-ID" b="1" dirty="0">
                <a:solidFill>
                  <a:prstClr val="black"/>
                </a:solidFill>
              </a:rPr>
              <a:t>; dan </a:t>
            </a:r>
            <a:r>
              <a:rPr lang="en-ID" b="1" dirty="0" err="1">
                <a:solidFill>
                  <a:prstClr val="black"/>
                </a:solidFill>
              </a:rPr>
              <a:t>dengan</a:t>
            </a:r>
            <a:r>
              <a:rPr lang="en-ID" b="1" dirty="0">
                <a:solidFill>
                  <a:prstClr val="black"/>
                </a:solidFill>
              </a:rPr>
              <a:t> </a:t>
            </a:r>
            <a:r>
              <a:rPr lang="en-ID" b="1" dirty="0" err="1">
                <a:solidFill>
                  <a:prstClr val="black"/>
                </a:solidFill>
              </a:rPr>
              <a:t>sebuah</a:t>
            </a:r>
            <a:r>
              <a:rPr lang="en-ID" b="1" dirty="0">
                <a:solidFill>
                  <a:prstClr val="black"/>
                </a:solidFill>
              </a:rPr>
              <a:t> </a:t>
            </a:r>
            <a:r>
              <a:rPr lang="en-ID" b="1" dirty="0" err="1">
                <a:solidFill>
                  <a:prstClr val="black"/>
                </a:solidFill>
              </a:rPr>
              <a:t>teladan</a:t>
            </a:r>
            <a:r>
              <a:rPr lang="en-ID" b="1" dirty="0">
                <a:solidFill>
                  <a:prstClr val="black"/>
                </a:solidFill>
              </a:rPr>
              <a:t> </a:t>
            </a:r>
            <a:r>
              <a:rPr lang="en-ID" b="1" dirty="0" err="1">
                <a:solidFill>
                  <a:prstClr val="black"/>
                </a:solidFill>
              </a:rPr>
              <a:t>untuk</a:t>
            </a:r>
            <a:r>
              <a:rPr lang="en-ID" b="1" dirty="0">
                <a:solidFill>
                  <a:prstClr val="black"/>
                </a:solidFill>
              </a:rPr>
              <a:t> </a:t>
            </a:r>
            <a:r>
              <a:rPr lang="en-ID" b="1" dirty="0" err="1">
                <a:solidFill>
                  <a:prstClr val="black"/>
                </a:solidFill>
              </a:rPr>
              <a:t>membantu</a:t>
            </a:r>
            <a:r>
              <a:rPr lang="en-ID" b="1" dirty="0">
                <a:solidFill>
                  <a:prstClr val="black"/>
                </a:solidFill>
              </a:rPr>
              <a:t> </a:t>
            </a:r>
            <a:r>
              <a:rPr lang="en-ID" b="1" dirty="0" err="1">
                <a:solidFill>
                  <a:prstClr val="black"/>
                </a:solidFill>
              </a:rPr>
              <a:t>mereka</a:t>
            </a:r>
            <a:r>
              <a:rPr lang="en-ID" b="1" dirty="0">
                <a:solidFill>
                  <a:prstClr val="black"/>
                </a:solidFill>
              </a:rPr>
              <a:t> </a:t>
            </a:r>
            <a:r>
              <a:rPr lang="en-ID" b="1" dirty="0" err="1">
                <a:solidFill>
                  <a:prstClr val="black"/>
                </a:solidFill>
              </a:rPr>
              <a:t>memahami</a:t>
            </a:r>
            <a:r>
              <a:rPr lang="en-ID" b="1" dirty="0">
                <a:solidFill>
                  <a:prstClr val="black"/>
                </a:solidFill>
              </a:rPr>
              <a:t> </a:t>
            </a:r>
            <a:r>
              <a:rPr lang="en-ID" b="1" dirty="0" err="1">
                <a:solidFill>
                  <a:prstClr val="black"/>
                </a:solidFill>
              </a:rPr>
              <a:t>perjanjian</a:t>
            </a:r>
            <a:r>
              <a:rPr lang="en-ID" b="1" dirty="0">
                <a:solidFill>
                  <a:prstClr val="black"/>
                </a:solidFill>
              </a:rPr>
              <a:t> </a:t>
            </a:r>
            <a:r>
              <a:rPr lang="en-ID" b="1" dirty="0" err="1">
                <a:solidFill>
                  <a:prstClr val="black"/>
                </a:solidFill>
              </a:rPr>
              <a:t>itu</a:t>
            </a:r>
            <a:r>
              <a:rPr lang="en-ID" b="1" dirty="0">
                <a:solidFill>
                  <a:prstClr val="black"/>
                </a:solidFill>
              </a:rPr>
              <a:t>.</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316227" y="1217306"/>
            <a:ext cx="7865246" cy="646331"/>
          </a:xfrm>
          <a:prstGeom prst="rect">
            <a:avLst/>
          </a:prstGeom>
          <a:noFill/>
        </p:spPr>
        <p:txBody>
          <a:bodyPr wrap="square">
            <a:spAutoFit/>
          </a:bodyPr>
          <a:lstStyle/>
          <a:p>
            <a:pPr lvl="0">
              <a:spcBef>
                <a:spcPts val="600"/>
              </a:spcBef>
              <a:defRPr/>
            </a:pPr>
            <a:r>
              <a:rPr lang="en-ID" b="1" dirty="0" err="1">
                <a:solidFill>
                  <a:prstClr val="black"/>
                </a:solidFill>
              </a:rPr>
              <a:t>Perjanjiannya</a:t>
            </a:r>
            <a:r>
              <a:rPr lang="en-ID" b="1" dirty="0">
                <a:solidFill>
                  <a:prstClr val="black"/>
                </a:solidFill>
              </a:rPr>
              <a:t> </a:t>
            </a:r>
            <a:r>
              <a:rPr lang="en-ID" b="1" dirty="0" err="1">
                <a:solidFill>
                  <a:prstClr val="black"/>
                </a:solidFill>
              </a:rPr>
              <a:t>sederhana</a:t>
            </a:r>
            <a:r>
              <a:rPr lang="en-ID" b="1" dirty="0">
                <a:solidFill>
                  <a:prstClr val="black"/>
                </a:solidFill>
              </a:rPr>
              <a:t>: Aku </a:t>
            </a:r>
            <a:r>
              <a:rPr lang="en-ID" b="1" dirty="0" err="1">
                <a:solidFill>
                  <a:prstClr val="black"/>
                </a:solidFill>
              </a:rPr>
              <a:t>akan</a:t>
            </a:r>
            <a:r>
              <a:rPr lang="en-ID" b="1" dirty="0">
                <a:solidFill>
                  <a:prstClr val="black"/>
                </a:solidFill>
              </a:rPr>
              <a:t> </a:t>
            </a:r>
            <a:r>
              <a:rPr lang="en-ID" b="1" dirty="0" err="1">
                <a:solidFill>
                  <a:prstClr val="black"/>
                </a:solidFill>
              </a:rPr>
              <a:t>menjadi</a:t>
            </a:r>
            <a:r>
              <a:rPr lang="en-ID" b="1" dirty="0">
                <a:solidFill>
                  <a:prstClr val="black"/>
                </a:solidFill>
              </a:rPr>
              <a:t> </a:t>
            </a:r>
            <a:r>
              <a:rPr lang="en-ID" b="1" dirty="0" err="1">
                <a:solidFill>
                  <a:prstClr val="black"/>
                </a:solidFill>
              </a:rPr>
              <a:t>Allahmu</a:t>
            </a:r>
            <a:r>
              <a:rPr lang="en-ID" b="1" dirty="0">
                <a:solidFill>
                  <a:prstClr val="black"/>
                </a:solidFill>
              </a:rPr>
              <a:t>, Aku </a:t>
            </a:r>
            <a:r>
              <a:rPr lang="en-ID" b="1" dirty="0" err="1">
                <a:solidFill>
                  <a:prstClr val="black"/>
                </a:solidFill>
              </a:rPr>
              <a:t>akan</a:t>
            </a:r>
            <a:r>
              <a:rPr lang="en-ID" b="1" dirty="0">
                <a:solidFill>
                  <a:prstClr val="black"/>
                </a:solidFill>
              </a:rPr>
              <a:t> </a:t>
            </a:r>
            <a:r>
              <a:rPr lang="en-ID" b="1" dirty="0" err="1">
                <a:solidFill>
                  <a:prstClr val="black"/>
                </a:solidFill>
              </a:rPr>
              <a:t>melindungimu</a:t>
            </a:r>
            <a:r>
              <a:rPr lang="en-ID" b="1" dirty="0">
                <a:solidFill>
                  <a:prstClr val="black"/>
                </a:solidFill>
              </a:rPr>
              <a:t> dan </a:t>
            </a:r>
            <a:r>
              <a:rPr lang="en-ID" b="1" dirty="0" err="1">
                <a:solidFill>
                  <a:prstClr val="black"/>
                </a:solidFill>
              </a:rPr>
              <a:t>memberkatimu</a:t>
            </a:r>
            <a:r>
              <a:rPr lang="en-ID" b="1" dirty="0">
                <a:solidFill>
                  <a:prstClr val="black"/>
                </a:solidFill>
              </a:rPr>
              <a:t>; </a:t>
            </a:r>
            <a:r>
              <a:rPr lang="en-ID" b="1" dirty="0" err="1">
                <a:solidFill>
                  <a:prstClr val="black"/>
                </a:solidFill>
              </a:rPr>
              <a:t>engkau</a:t>
            </a:r>
            <a:r>
              <a:rPr lang="en-ID" b="1" dirty="0">
                <a:solidFill>
                  <a:prstClr val="black"/>
                </a:solidFill>
              </a:rPr>
              <a:t>, </a:t>
            </a:r>
            <a:r>
              <a:rPr lang="en-ID" b="1" dirty="0" err="1">
                <a:solidFill>
                  <a:prstClr val="black"/>
                </a:solidFill>
              </a:rPr>
              <a:t>taatilah</a:t>
            </a:r>
            <a:r>
              <a:rPr lang="en-ID" b="1" dirty="0">
                <a:solidFill>
                  <a:prstClr val="black"/>
                </a:solidFill>
              </a:rPr>
              <a:t> </a:t>
            </a:r>
            <a:r>
              <a:rPr lang="en-ID" b="1" dirty="0" err="1">
                <a:solidFill>
                  <a:prstClr val="black"/>
                </a:solidFill>
              </a:rPr>
              <a:t>hukum</a:t>
            </a:r>
            <a:r>
              <a:rPr lang="en-ID" b="1" dirty="0">
                <a:solidFill>
                  <a:prstClr val="black"/>
                </a:solidFill>
              </a:rPr>
              <a:t>-Ku.</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PERJANJIAN</a:t>
            </a: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DARAH PERJANJIAN</a:t>
            </a:r>
          </a:p>
        </p:txBody>
      </p:sp>
      <p:sp>
        <p:nvSpPr>
          <p:cNvPr id="5" name="CuadroTexto 4">
            <a:extLst>
              <a:ext uri="{FF2B5EF4-FFF2-40B4-BE49-F238E27FC236}">
                <a16:creationId xmlns:a16="http://schemas.microsoft.com/office/drawing/2014/main" id="{CDB9B470-32B5-B3BE-8B03-9F70FD150E17}"/>
              </a:ext>
            </a:extLst>
          </p:cNvPr>
          <p:cNvSpPr txBox="1"/>
          <p:nvPr/>
        </p:nvSpPr>
        <p:spPr>
          <a:xfrm>
            <a:off x="108390" y="667047"/>
            <a:ext cx="11975220" cy="646331"/>
          </a:xfrm>
          <a:prstGeom prst="rect">
            <a:avLst/>
          </a:prstGeom>
          <a:noFill/>
        </p:spPr>
        <p:txBody>
          <a:bodyPr wrap="square">
            <a:spAutoFit/>
          </a:bodyPr>
          <a:lstStyle/>
          <a:p>
            <a:pPr lvl="0" algn="ctr">
              <a:defRPr/>
            </a:pPr>
            <a:r>
              <a:rPr lang="en-US" b="1" dirty="0">
                <a:solidFill>
                  <a:srgbClr val="2A4111"/>
                </a:solidFill>
                <a:latin typeface="Comic Sans MS" panose="030F0702030302020204" pitchFamily="66" charset="0"/>
              </a:rPr>
              <a:t>“</a:t>
            </a:r>
            <a:r>
              <a:rPr lang="en-US" b="1" dirty="0" err="1">
                <a:solidFill>
                  <a:srgbClr val="2A4111"/>
                </a:solidFill>
                <a:latin typeface="Comic Sans MS" panose="030F0702030302020204" pitchFamily="66" charset="0"/>
              </a:rPr>
              <a:t>Kemudian</a:t>
            </a:r>
            <a:r>
              <a:rPr lang="en-US" b="1" dirty="0">
                <a:solidFill>
                  <a:srgbClr val="2A4111"/>
                </a:solidFill>
                <a:latin typeface="Comic Sans MS" panose="030F0702030302020204" pitchFamily="66" charset="0"/>
              </a:rPr>
              <a:t> Musa </a:t>
            </a:r>
            <a:r>
              <a:rPr lang="en-US" b="1" dirty="0" err="1">
                <a:solidFill>
                  <a:srgbClr val="2A4111"/>
                </a:solidFill>
                <a:latin typeface="Comic Sans MS" panose="030F0702030302020204" pitchFamily="66" charset="0"/>
              </a:rPr>
              <a:t>mengambil</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darah</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itu</a:t>
            </a:r>
            <a:r>
              <a:rPr lang="en-US" b="1" dirty="0">
                <a:solidFill>
                  <a:srgbClr val="2A4111"/>
                </a:solidFill>
                <a:latin typeface="Comic Sans MS" panose="030F0702030302020204" pitchFamily="66" charset="0"/>
              </a:rPr>
              <a:t> dan </a:t>
            </a:r>
            <a:r>
              <a:rPr lang="en-US" b="1" dirty="0" err="1">
                <a:solidFill>
                  <a:srgbClr val="2A4111"/>
                </a:solidFill>
                <a:latin typeface="Comic Sans MS" panose="030F0702030302020204" pitchFamily="66" charset="0"/>
              </a:rPr>
              <a:t>menyiramkannya</a:t>
            </a:r>
            <a:r>
              <a:rPr lang="en-US" b="1" dirty="0">
                <a:solidFill>
                  <a:srgbClr val="2A4111"/>
                </a:solidFill>
                <a:latin typeface="Comic Sans MS" panose="030F0702030302020204" pitchFamily="66" charset="0"/>
              </a:rPr>
              <a:t> pada </a:t>
            </a:r>
            <a:r>
              <a:rPr lang="en-US" b="1" dirty="0" err="1">
                <a:solidFill>
                  <a:srgbClr val="2A4111"/>
                </a:solidFill>
                <a:latin typeface="Comic Sans MS" panose="030F0702030302020204" pitchFamily="66" charset="0"/>
              </a:rPr>
              <a:t>bangsa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itu</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serta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berkata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Inilah</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darah</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perjanjian</a:t>
            </a:r>
            <a:r>
              <a:rPr lang="en-US" b="1" dirty="0">
                <a:solidFill>
                  <a:srgbClr val="2A4111"/>
                </a:solidFill>
                <a:latin typeface="Comic Sans MS" panose="030F0702030302020204" pitchFamily="66" charset="0"/>
              </a:rPr>
              <a:t> yang </a:t>
            </a:r>
            <a:r>
              <a:rPr lang="en-US" b="1" dirty="0" err="1">
                <a:solidFill>
                  <a:srgbClr val="2A4111"/>
                </a:solidFill>
                <a:latin typeface="Comic Sans MS" panose="030F0702030302020204" pitchFamily="66" charset="0"/>
              </a:rPr>
              <a:t>diadakan</a:t>
            </a:r>
            <a:r>
              <a:rPr lang="en-US" b="1" dirty="0">
                <a:solidFill>
                  <a:srgbClr val="2A4111"/>
                </a:solidFill>
                <a:latin typeface="Comic Sans MS" panose="030F0702030302020204" pitchFamily="66" charset="0"/>
              </a:rPr>
              <a:t> TUHAN </a:t>
            </a:r>
            <a:r>
              <a:rPr lang="en-US" b="1" dirty="0" err="1">
                <a:solidFill>
                  <a:srgbClr val="2A4111"/>
                </a:solidFill>
                <a:latin typeface="Comic Sans MS" panose="030F0702030302020204" pitchFamily="66" charset="0"/>
              </a:rPr>
              <a:t>dengan</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kamu</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berdasarkan</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segala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firman</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ini</a:t>
            </a:r>
            <a:r>
              <a:rPr lang="en-US" b="1" dirty="0">
                <a:solidFill>
                  <a:srgbClr val="2A4111"/>
                </a:solidFill>
                <a:latin typeface="Comic Sans MS" panose="030F0702030302020204" pitchFamily="66" charset="0"/>
              </a:rPr>
              <a:t>.</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(Keluaran</a:t>
            </a:r>
            <a:r>
              <a:rPr kumimoji="0" lang="en" sz="1400" b="1" i="0" u="none" strike="noStrike" kern="1200" cap="none" spc="0" normalizeH="0" noProof="0" dirty="0">
                <a:ln>
                  <a:noFill/>
                </a:ln>
                <a:solidFill>
                  <a:srgbClr val="2A4111"/>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lvl="0">
              <a:spcBef>
                <a:spcPts val="600"/>
              </a:spcBef>
              <a:defRPr/>
            </a:pPr>
            <a:r>
              <a:rPr lang="en-ID" sz="2000" b="1" dirty="0" err="1">
                <a:solidFill>
                  <a:prstClr val="white"/>
                </a:solidFill>
                <a:effectLst>
                  <a:outerShdw blurRad="38100" dist="38100" dir="2700000" algn="tl">
                    <a:srgbClr val="000000">
                      <a:alpha val="43137"/>
                    </a:srgbClr>
                  </a:outerShdw>
                </a:effectLst>
              </a:rPr>
              <a:t>Bagaimana</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perjanjian</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itu</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dibuat</a:t>
            </a:r>
            <a:r>
              <a:rPr lang="en-ID" sz="2000" b="1" dirty="0">
                <a:solidFill>
                  <a:prstClr val="white"/>
                </a:solidFill>
                <a:effectLst>
                  <a:outerShdw blurRad="38100" dist="38100" dir="2700000" algn="tl">
                    <a:srgbClr val="000000">
                      <a:alpha val="43137"/>
                    </a:srgbClr>
                  </a:outerShdw>
                </a:effectLst>
              </a:rPr>
              <a:t>?</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lvl="0" indent="-447675">
              <a:buFont typeface="+mj-lt"/>
              <a:buAutoNum type="arabicPeriod"/>
              <a:defRPr/>
            </a:pPr>
            <a:r>
              <a:rPr lang="en-ID" sz="2000" b="1" dirty="0" err="1">
                <a:solidFill>
                  <a:srgbClr val="FF66FF">
                    <a:lumMod val="20000"/>
                    <a:lumOff val="80000"/>
                  </a:srgbClr>
                </a:solidFill>
                <a:effectLst>
                  <a:outerShdw blurRad="38100" dist="38100" dir="2700000" algn="tl">
                    <a:srgbClr val="000000">
                      <a:alpha val="43137"/>
                    </a:srgbClr>
                  </a:outerShdw>
                </a:effectLst>
              </a:rPr>
              <a:t>Perjanjian</a:t>
            </a:r>
            <a:r>
              <a:rPr lang="en-ID" sz="2000" b="1" dirty="0">
                <a:solidFill>
                  <a:srgbClr val="FF66FF">
                    <a:lumMod val="20000"/>
                    <a:lumOff val="80000"/>
                  </a:srgbClr>
                </a:solidFill>
                <a:effectLst>
                  <a:outerShdw blurRad="38100" dist="38100" dir="2700000" algn="tl">
                    <a:srgbClr val="000000">
                      <a:alpha val="43137"/>
                    </a:srgbClr>
                  </a:outerShdw>
                </a:effectLst>
              </a:rPr>
              <a:t> </a:t>
            </a:r>
            <a:r>
              <a:rPr lang="en-ID" sz="2000" b="1" dirty="0" err="1">
                <a:solidFill>
                  <a:srgbClr val="FF66FF">
                    <a:lumMod val="20000"/>
                    <a:lumOff val="80000"/>
                  </a:srgbClr>
                </a:solidFill>
                <a:effectLst>
                  <a:outerShdw blurRad="38100" dist="38100" dir="2700000" algn="tl">
                    <a:srgbClr val="000000">
                      <a:alpha val="43137"/>
                    </a:srgbClr>
                  </a:outerShdw>
                </a:effectLst>
              </a:rPr>
              <a:t>dibacakan</a:t>
            </a:r>
            <a:r>
              <a:rPr lang="en-ID" sz="2000" b="1" dirty="0">
                <a:solidFill>
                  <a:srgbClr val="FF66FF">
                    <a:lumMod val="20000"/>
                    <a:lumOff val="80000"/>
                  </a:srgbClr>
                </a:solidFill>
                <a:effectLst>
                  <a:outerShdw blurRad="38100" dist="38100" dir="2700000" algn="tl">
                    <a:srgbClr val="000000">
                      <a:alpha val="43137"/>
                    </a:srgbClr>
                  </a:outerShdw>
                </a:effectLst>
              </a:rPr>
              <a:t> (</a:t>
            </a:r>
            <a:r>
              <a:rPr lang="en-ID" sz="2000" b="1" dirty="0" err="1">
                <a:solidFill>
                  <a:srgbClr val="FF66FF">
                    <a:lumMod val="20000"/>
                    <a:lumOff val="80000"/>
                  </a:srgbClr>
                </a:solidFill>
                <a:effectLst>
                  <a:outerShdw blurRad="38100" dist="38100" dir="2700000" algn="tl">
                    <a:srgbClr val="000000">
                      <a:alpha val="43137"/>
                    </a:srgbClr>
                  </a:outerShdw>
                </a:effectLst>
              </a:rPr>
              <a:t>Kel</a:t>
            </a:r>
            <a:r>
              <a:rPr lang="en-ID" sz="2000" b="1" dirty="0">
                <a:solidFill>
                  <a:srgbClr val="FF66FF">
                    <a:lumMod val="20000"/>
                    <a:lumOff val="80000"/>
                  </a:srgbClr>
                </a:solidFill>
                <a:effectLst>
                  <a:outerShdw blurRad="38100" dist="38100" dir="2700000" algn="tl">
                    <a:srgbClr val="000000">
                      <a:alpha val="43137"/>
                    </a:srgbClr>
                  </a:outerShdw>
                </a:effectLst>
              </a:rPr>
              <a:t> 24:3a)</a:t>
            </a:r>
            <a:endPar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a:p>
            <a:pPr marL="447675" lvl="0" indent="-447675">
              <a:buFont typeface="+mj-lt"/>
              <a:buAutoNum type="arabicPeriod"/>
              <a:defRPr/>
            </a:pPr>
            <a:r>
              <a:rPr lang="sv-SE" sz="2000" b="1" dirty="0">
                <a:solidFill>
                  <a:srgbClr val="FF5050">
                    <a:lumMod val="20000"/>
                    <a:lumOff val="80000"/>
                  </a:srgbClr>
                </a:solidFill>
                <a:effectLst>
                  <a:outerShdw blurRad="38100" dist="38100" dir="2700000" algn="tl">
                    <a:srgbClr val="000000">
                      <a:alpha val="43137"/>
                    </a:srgbClr>
                  </a:outerShdw>
                </a:effectLst>
              </a:rPr>
              <a:t>Umat menanggapi dengan tegas (Kel 24:3b)</a:t>
            </a:r>
            <a:endPar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a:p>
            <a:pPr marL="447675" lvl="0" indent="-447675">
              <a:buFont typeface="+mj-lt"/>
              <a:buAutoNum type="arabicPeriod"/>
              <a:defRPr/>
            </a:pPr>
            <a:r>
              <a:rPr lang="en-ID" sz="2000" b="1" dirty="0" err="1">
                <a:solidFill>
                  <a:srgbClr val="FFFF66">
                    <a:lumMod val="20000"/>
                    <a:lumOff val="80000"/>
                  </a:srgbClr>
                </a:solidFill>
                <a:effectLst>
                  <a:outerShdw blurRad="38100" dist="38100" dir="2700000" algn="tl">
                    <a:srgbClr val="000000">
                      <a:alpha val="43137"/>
                    </a:srgbClr>
                  </a:outerShdw>
                </a:effectLst>
              </a:rPr>
              <a:t>Menuliskan</a:t>
            </a:r>
            <a:r>
              <a:rPr lang="en-ID" sz="2000" b="1" dirty="0">
                <a:solidFill>
                  <a:srgbClr val="FFFF66">
                    <a:lumMod val="20000"/>
                    <a:lumOff val="80000"/>
                  </a:srgbClr>
                </a:solidFill>
                <a:effectLst>
                  <a:outerShdw blurRad="38100" dist="38100" dir="2700000" algn="tl">
                    <a:srgbClr val="000000">
                      <a:alpha val="43137"/>
                    </a:srgbClr>
                  </a:outerShdw>
                </a:effectLst>
              </a:rPr>
              <a:t> </a:t>
            </a:r>
            <a:r>
              <a:rPr lang="en-ID" sz="2000" b="1" dirty="0" err="1">
                <a:solidFill>
                  <a:srgbClr val="FFFF66">
                    <a:lumMod val="20000"/>
                    <a:lumOff val="80000"/>
                  </a:srgbClr>
                </a:solidFill>
                <a:effectLst>
                  <a:outerShdw blurRad="38100" dist="38100" dir="2700000" algn="tl">
                    <a:srgbClr val="000000">
                      <a:alpha val="43137"/>
                    </a:srgbClr>
                  </a:outerShdw>
                </a:effectLst>
              </a:rPr>
              <a:t>segala</a:t>
            </a:r>
            <a:r>
              <a:rPr lang="en-ID" sz="2000" b="1" dirty="0">
                <a:solidFill>
                  <a:srgbClr val="FFFF66">
                    <a:lumMod val="20000"/>
                    <a:lumOff val="80000"/>
                  </a:srgbClr>
                </a:solidFill>
                <a:effectLst>
                  <a:outerShdw blurRad="38100" dist="38100" dir="2700000" algn="tl">
                    <a:srgbClr val="000000">
                      <a:alpha val="43137"/>
                    </a:srgbClr>
                  </a:outerShdw>
                </a:effectLst>
              </a:rPr>
              <a:t> </a:t>
            </a:r>
            <a:r>
              <a:rPr lang="en-ID" sz="2000" b="1" dirty="0" err="1">
                <a:solidFill>
                  <a:srgbClr val="FFFF66">
                    <a:lumMod val="20000"/>
                    <a:lumOff val="80000"/>
                  </a:srgbClr>
                </a:solidFill>
                <a:effectLst>
                  <a:outerShdw blurRad="38100" dist="38100" dir="2700000" algn="tl">
                    <a:srgbClr val="000000">
                      <a:alpha val="43137"/>
                    </a:srgbClr>
                  </a:outerShdw>
                </a:effectLst>
              </a:rPr>
              <a:t>firman</a:t>
            </a:r>
            <a:r>
              <a:rPr lang="en-ID" sz="2000" b="1" dirty="0">
                <a:solidFill>
                  <a:srgbClr val="FFFF66">
                    <a:lumMod val="20000"/>
                    <a:lumOff val="80000"/>
                  </a:srgbClr>
                </a:solidFill>
                <a:effectLst>
                  <a:outerShdw blurRad="38100" dist="38100" dir="2700000" algn="tl">
                    <a:srgbClr val="000000">
                      <a:alpha val="43137"/>
                    </a:srgbClr>
                  </a:outerShdw>
                </a:effectLst>
              </a:rPr>
              <a:t> (</a:t>
            </a:r>
            <a:r>
              <a:rPr lang="en-ID" sz="2000" b="1" dirty="0" err="1">
                <a:solidFill>
                  <a:srgbClr val="FFFF66">
                    <a:lumMod val="20000"/>
                    <a:lumOff val="80000"/>
                  </a:srgbClr>
                </a:solidFill>
                <a:effectLst>
                  <a:outerShdw blurRad="38100" dist="38100" dir="2700000" algn="tl">
                    <a:srgbClr val="000000">
                      <a:alpha val="43137"/>
                    </a:srgbClr>
                  </a:outerShdw>
                </a:effectLst>
              </a:rPr>
              <a:t>Kel</a:t>
            </a:r>
            <a:r>
              <a:rPr lang="en-ID" sz="2000" b="1" dirty="0">
                <a:solidFill>
                  <a:srgbClr val="FFFF66">
                    <a:lumMod val="20000"/>
                    <a:lumOff val="80000"/>
                  </a:srgbClr>
                </a:solidFill>
                <a:effectLst>
                  <a:outerShdw blurRad="38100" dist="38100" dir="2700000" algn="tl">
                    <a:srgbClr val="000000">
                      <a:alpha val="43137"/>
                    </a:srgbClr>
                  </a:outerShdw>
                </a:effectLst>
              </a:rPr>
              <a:t> 24:4a)</a:t>
            </a:r>
            <a:endPar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a:p>
            <a:pPr marL="447675" lvl="0" indent="-447675">
              <a:buFont typeface="+mj-lt"/>
              <a:buAutoNum type="arabicPeriod"/>
              <a:defRPr/>
            </a:pPr>
            <a:r>
              <a:rPr lang="en-ID" sz="2000" b="1" dirty="0" err="1">
                <a:solidFill>
                  <a:srgbClr val="00CC00">
                    <a:lumMod val="20000"/>
                    <a:lumOff val="80000"/>
                  </a:srgbClr>
                </a:solidFill>
                <a:effectLst>
                  <a:outerShdw blurRad="38100" dist="38100" dir="2700000" algn="tl">
                    <a:srgbClr val="000000">
                      <a:alpha val="43137"/>
                    </a:srgbClr>
                  </a:outerShdw>
                </a:effectLst>
              </a:rPr>
              <a:t>Sebuah</a:t>
            </a:r>
            <a:r>
              <a:rPr lang="en-ID" sz="2000" b="1" dirty="0">
                <a:solidFill>
                  <a:srgbClr val="00CC00">
                    <a:lumMod val="20000"/>
                    <a:lumOff val="80000"/>
                  </a:srgbClr>
                </a:solidFill>
                <a:effectLst>
                  <a:outerShdw blurRad="38100" dist="38100" dir="2700000" algn="tl">
                    <a:srgbClr val="000000">
                      <a:alpha val="43137"/>
                    </a:srgbClr>
                  </a:outerShdw>
                </a:effectLst>
              </a:rPr>
              <a:t> </a:t>
            </a:r>
            <a:r>
              <a:rPr lang="en-ID" sz="2000" b="1" dirty="0" err="1">
                <a:solidFill>
                  <a:srgbClr val="00CC00">
                    <a:lumMod val="20000"/>
                    <a:lumOff val="80000"/>
                  </a:srgbClr>
                </a:solidFill>
                <a:effectLst>
                  <a:outerShdw blurRad="38100" dist="38100" dir="2700000" algn="tl">
                    <a:srgbClr val="000000">
                      <a:alpha val="43137"/>
                    </a:srgbClr>
                  </a:outerShdw>
                </a:effectLst>
              </a:rPr>
              <a:t>mezbah</a:t>
            </a:r>
            <a:r>
              <a:rPr lang="en-ID" sz="2000" b="1" dirty="0">
                <a:solidFill>
                  <a:srgbClr val="00CC00">
                    <a:lumMod val="20000"/>
                    <a:lumOff val="80000"/>
                  </a:srgbClr>
                </a:solidFill>
                <a:effectLst>
                  <a:outerShdw blurRad="38100" dist="38100" dir="2700000" algn="tl">
                    <a:srgbClr val="000000">
                      <a:alpha val="43137"/>
                    </a:srgbClr>
                  </a:outerShdw>
                </a:effectLst>
              </a:rPr>
              <a:t> </a:t>
            </a:r>
            <a:r>
              <a:rPr lang="en-ID" sz="2000" b="1" dirty="0" err="1">
                <a:solidFill>
                  <a:srgbClr val="00CC00">
                    <a:lumMod val="20000"/>
                    <a:lumOff val="80000"/>
                  </a:srgbClr>
                </a:solidFill>
                <a:effectLst>
                  <a:outerShdw blurRad="38100" dist="38100" dir="2700000" algn="tl">
                    <a:srgbClr val="000000">
                      <a:alpha val="43137"/>
                    </a:srgbClr>
                  </a:outerShdw>
                </a:effectLst>
              </a:rPr>
              <a:t>dibangun</a:t>
            </a:r>
            <a:r>
              <a:rPr lang="en-ID" sz="2000" b="1" dirty="0">
                <a:solidFill>
                  <a:srgbClr val="00CC00">
                    <a:lumMod val="20000"/>
                    <a:lumOff val="80000"/>
                  </a:srgbClr>
                </a:solidFill>
                <a:effectLst>
                  <a:outerShdw blurRad="38100" dist="38100" dir="2700000" algn="tl">
                    <a:srgbClr val="000000">
                      <a:alpha val="43137"/>
                    </a:srgbClr>
                  </a:outerShdw>
                </a:effectLst>
              </a:rPr>
              <a:t> (</a:t>
            </a:r>
            <a:r>
              <a:rPr lang="en-ID" sz="2000" b="1" dirty="0" err="1">
                <a:solidFill>
                  <a:srgbClr val="00CC00">
                    <a:lumMod val="20000"/>
                    <a:lumOff val="80000"/>
                  </a:srgbClr>
                </a:solidFill>
                <a:effectLst>
                  <a:outerShdw blurRad="38100" dist="38100" dir="2700000" algn="tl">
                    <a:srgbClr val="000000">
                      <a:alpha val="43137"/>
                    </a:srgbClr>
                  </a:outerShdw>
                </a:effectLst>
              </a:rPr>
              <a:t>Kel</a:t>
            </a:r>
            <a:r>
              <a:rPr lang="en-ID" sz="2000" b="1" dirty="0">
                <a:solidFill>
                  <a:srgbClr val="00CC00">
                    <a:lumMod val="20000"/>
                    <a:lumOff val="80000"/>
                  </a:srgbClr>
                </a:solidFill>
                <a:effectLst>
                  <a:outerShdw blurRad="38100" dist="38100" dir="2700000" algn="tl">
                    <a:srgbClr val="000000">
                      <a:alpha val="43137"/>
                    </a:srgbClr>
                  </a:outerShdw>
                </a:effectLst>
              </a:rPr>
              <a:t> 24:4b)</a:t>
            </a:r>
            <a:endPar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a:p>
            <a:pPr marL="447675" lvl="0" indent="-447675">
              <a:buFont typeface="+mj-lt"/>
              <a:buAutoNum type="arabicPeriod"/>
              <a:defRPr/>
            </a:pPr>
            <a:r>
              <a:rPr lang="en-ID" sz="2000" b="1" dirty="0">
                <a:solidFill>
                  <a:srgbClr val="FF9900">
                    <a:lumMod val="20000"/>
                    <a:lumOff val="80000"/>
                  </a:srgbClr>
                </a:solidFill>
                <a:effectLst>
                  <a:outerShdw blurRad="38100" dist="38100" dir="2700000" algn="tl">
                    <a:srgbClr val="000000">
                      <a:alpha val="43137"/>
                    </a:srgbClr>
                  </a:outerShdw>
                </a:effectLst>
              </a:rPr>
              <a:t>12 </a:t>
            </a:r>
            <a:r>
              <a:rPr lang="en-ID" sz="2000" b="1" dirty="0" err="1">
                <a:solidFill>
                  <a:srgbClr val="FF9900">
                    <a:lumMod val="20000"/>
                    <a:lumOff val="80000"/>
                  </a:srgbClr>
                </a:solidFill>
                <a:effectLst>
                  <a:outerShdw blurRad="38100" dist="38100" dir="2700000" algn="tl">
                    <a:srgbClr val="000000">
                      <a:alpha val="43137"/>
                    </a:srgbClr>
                  </a:outerShdw>
                </a:effectLst>
              </a:rPr>
              <a:t>tugu</a:t>
            </a:r>
            <a:r>
              <a:rPr lang="en-ID" sz="2000" b="1" dirty="0">
                <a:solidFill>
                  <a:srgbClr val="FF9900">
                    <a:lumMod val="20000"/>
                    <a:lumOff val="80000"/>
                  </a:srgbClr>
                </a:solidFill>
                <a:effectLst>
                  <a:outerShdw blurRad="38100" dist="38100" dir="2700000" algn="tl">
                    <a:srgbClr val="000000">
                      <a:alpha val="43137"/>
                    </a:srgbClr>
                  </a:outerShdw>
                </a:effectLst>
              </a:rPr>
              <a:t> </a:t>
            </a:r>
            <a:r>
              <a:rPr lang="en-ID" sz="2000" b="1" dirty="0" err="1">
                <a:solidFill>
                  <a:srgbClr val="FF9900">
                    <a:lumMod val="20000"/>
                    <a:lumOff val="80000"/>
                  </a:srgbClr>
                </a:solidFill>
                <a:effectLst>
                  <a:outerShdw blurRad="38100" dist="38100" dir="2700000" algn="tl">
                    <a:srgbClr val="000000">
                      <a:alpha val="43137"/>
                    </a:srgbClr>
                  </a:outerShdw>
                </a:effectLst>
              </a:rPr>
              <a:t>didirikan</a:t>
            </a:r>
            <a:r>
              <a:rPr lang="en-ID" sz="2000" b="1" dirty="0">
                <a:solidFill>
                  <a:srgbClr val="FF9900">
                    <a:lumMod val="20000"/>
                    <a:lumOff val="80000"/>
                  </a:srgbClr>
                </a:solidFill>
                <a:effectLst>
                  <a:outerShdw blurRad="38100" dist="38100" dir="2700000" algn="tl">
                    <a:srgbClr val="000000">
                      <a:alpha val="43137"/>
                    </a:srgbClr>
                  </a:outerShdw>
                </a:effectLst>
              </a:rPr>
              <a:t> (</a:t>
            </a:r>
            <a:r>
              <a:rPr lang="en-ID" sz="2000" b="1" dirty="0" err="1">
                <a:solidFill>
                  <a:srgbClr val="FF9900">
                    <a:lumMod val="20000"/>
                    <a:lumOff val="80000"/>
                  </a:srgbClr>
                </a:solidFill>
                <a:effectLst>
                  <a:outerShdw blurRad="38100" dist="38100" dir="2700000" algn="tl">
                    <a:srgbClr val="000000">
                      <a:alpha val="43137"/>
                    </a:srgbClr>
                  </a:outerShdw>
                </a:effectLst>
              </a:rPr>
              <a:t>Kel</a:t>
            </a:r>
            <a:r>
              <a:rPr lang="en-ID" sz="2000" b="1" dirty="0">
                <a:solidFill>
                  <a:srgbClr val="FF9900">
                    <a:lumMod val="20000"/>
                    <a:lumOff val="80000"/>
                  </a:srgbClr>
                </a:solidFill>
                <a:effectLst>
                  <a:outerShdw blurRad="38100" dist="38100" dir="2700000" algn="tl">
                    <a:srgbClr val="000000">
                      <a:alpha val="43137"/>
                    </a:srgbClr>
                  </a:outerShdw>
                </a:effectLst>
              </a:rPr>
              <a:t> 24:4c)</a:t>
            </a:r>
            <a:endPar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a:p>
            <a:pPr marL="447675" lvl="0" indent="-447675">
              <a:buFont typeface="+mj-lt"/>
              <a:buAutoNum type="arabicPeriod"/>
              <a:defRPr/>
            </a:pPr>
            <a:r>
              <a:rPr lang="sv-SE" sz="2000" b="1" dirty="0">
                <a:solidFill>
                  <a:srgbClr val="0099FF">
                    <a:lumMod val="20000"/>
                    <a:lumOff val="80000"/>
                  </a:srgbClr>
                </a:solidFill>
                <a:effectLst>
                  <a:outerShdw blurRad="38100" dist="38100" dir="2700000" algn="tl">
                    <a:srgbClr val="000000">
                      <a:alpha val="43137"/>
                    </a:srgbClr>
                  </a:outerShdw>
                </a:effectLst>
              </a:rPr>
              <a:t>Korban bakaran dipersembahkan (Kel 24:5)</a:t>
            </a:r>
            <a:endPar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a:p>
            <a:pPr marL="447675" lvl="0" indent="-447675">
              <a:buFont typeface="+mj-lt"/>
              <a:buAutoNum type="arabicPeriod"/>
              <a:defRPr/>
            </a:pPr>
            <a:r>
              <a:rPr lang="en-ID" sz="2000" b="1" dirty="0" err="1">
                <a:solidFill>
                  <a:srgbClr val="E4D2F2"/>
                </a:solidFill>
                <a:effectLst>
                  <a:outerShdw blurRad="38100" dist="38100" dir="2700000" algn="tl">
                    <a:srgbClr val="000000">
                      <a:alpha val="43137"/>
                    </a:srgbClr>
                  </a:outerShdw>
                </a:effectLst>
              </a:rPr>
              <a:t>Separuh</a:t>
            </a:r>
            <a:r>
              <a:rPr lang="en-ID" sz="2000" b="1" dirty="0">
                <a:solidFill>
                  <a:srgbClr val="E4D2F2"/>
                </a:solidFill>
                <a:effectLst>
                  <a:outerShdw blurRad="38100" dist="38100" dir="2700000" algn="tl">
                    <a:srgbClr val="000000">
                      <a:alpha val="43137"/>
                    </a:srgbClr>
                  </a:outerShdw>
                </a:effectLst>
              </a:rPr>
              <a:t> </a:t>
            </a:r>
            <a:r>
              <a:rPr lang="en-ID" sz="2000" b="1" dirty="0" err="1">
                <a:solidFill>
                  <a:srgbClr val="E4D2F2"/>
                </a:solidFill>
                <a:effectLst>
                  <a:outerShdw blurRad="38100" dist="38100" dir="2700000" algn="tl">
                    <a:srgbClr val="000000">
                      <a:alpha val="43137"/>
                    </a:srgbClr>
                  </a:outerShdw>
                </a:effectLst>
              </a:rPr>
              <a:t>darah</a:t>
            </a:r>
            <a:r>
              <a:rPr lang="en-ID" sz="2000" b="1" dirty="0">
                <a:solidFill>
                  <a:srgbClr val="E4D2F2"/>
                </a:solidFill>
                <a:effectLst>
                  <a:outerShdw blurRad="38100" dist="38100" dir="2700000" algn="tl">
                    <a:srgbClr val="000000">
                      <a:alpha val="43137"/>
                    </a:srgbClr>
                  </a:outerShdw>
                </a:effectLst>
              </a:rPr>
              <a:t> </a:t>
            </a:r>
            <a:r>
              <a:rPr lang="en-ID" sz="2000" b="1" dirty="0" err="1">
                <a:solidFill>
                  <a:srgbClr val="E4D2F2"/>
                </a:solidFill>
                <a:effectLst>
                  <a:outerShdw blurRad="38100" dist="38100" dir="2700000" algn="tl">
                    <a:srgbClr val="000000">
                      <a:alpha val="43137"/>
                    </a:srgbClr>
                  </a:outerShdw>
                </a:effectLst>
              </a:rPr>
              <a:t>dipercikkan</a:t>
            </a:r>
            <a:r>
              <a:rPr lang="en-ID" sz="2000" b="1" dirty="0">
                <a:solidFill>
                  <a:srgbClr val="E4D2F2"/>
                </a:solidFill>
                <a:effectLst>
                  <a:outerShdw blurRad="38100" dist="38100" dir="2700000" algn="tl">
                    <a:srgbClr val="000000">
                      <a:alpha val="43137"/>
                    </a:srgbClr>
                  </a:outerShdw>
                </a:effectLst>
              </a:rPr>
              <a:t> </a:t>
            </a:r>
            <a:r>
              <a:rPr lang="en-ID" sz="2000" b="1" dirty="0" err="1">
                <a:solidFill>
                  <a:srgbClr val="E4D2F2"/>
                </a:solidFill>
                <a:effectLst>
                  <a:outerShdw blurRad="38100" dist="38100" dir="2700000" algn="tl">
                    <a:srgbClr val="000000">
                      <a:alpha val="43137"/>
                    </a:srgbClr>
                  </a:outerShdw>
                </a:effectLst>
              </a:rPr>
              <a:t>ke</a:t>
            </a:r>
            <a:r>
              <a:rPr lang="en-ID" sz="2000" b="1" dirty="0">
                <a:solidFill>
                  <a:srgbClr val="E4D2F2"/>
                </a:solidFill>
                <a:effectLst>
                  <a:outerShdw blurRad="38100" dist="38100" dir="2700000" algn="tl">
                    <a:srgbClr val="000000">
                      <a:alpha val="43137"/>
                    </a:srgbClr>
                  </a:outerShdw>
                </a:effectLst>
              </a:rPr>
              <a:t> </a:t>
            </a:r>
            <a:r>
              <a:rPr lang="en-ID" sz="2000" b="1" dirty="0" err="1">
                <a:solidFill>
                  <a:srgbClr val="E4D2F2"/>
                </a:solidFill>
                <a:effectLst>
                  <a:outerShdw blurRad="38100" dist="38100" dir="2700000" algn="tl">
                    <a:srgbClr val="000000">
                      <a:alpha val="43137"/>
                    </a:srgbClr>
                  </a:outerShdw>
                </a:effectLst>
              </a:rPr>
              <a:t>atas</a:t>
            </a:r>
            <a:r>
              <a:rPr lang="en-ID" sz="2000" b="1" dirty="0">
                <a:solidFill>
                  <a:srgbClr val="E4D2F2"/>
                </a:solidFill>
                <a:effectLst>
                  <a:outerShdw blurRad="38100" dist="38100" dir="2700000" algn="tl">
                    <a:srgbClr val="000000">
                      <a:alpha val="43137"/>
                    </a:srgbClr>
                  </a:outerShdw>
                </a:effectLst>
              </a:rPr>
              <a:t> </a:t>
            </a:r>
            <a:r>
              <a:rPr lang="en-ID" sz="2000" b="1" dirty="0" err="1">
                <a:solidFill>
                  <a:srgbClr val="E4D2F2"/>
                </a:solidFill>
                <a:effectLst>
                  <a:outerShdw blurRad="38100" dist="38100" dir="2700000" algn="tl">
                    <a:srgbClr val="000000">
                      <a:alpha val="43137"/>
                    </a:srgbClr>
                  </a:outerShdw>
                </a:effectLst>
              </a:rPr>
              <a:t>mezbah</a:t>
            </a:r>
            <a:r>
              <a:rPr lang="en-ID" sz="2000" b="1" dirty="0">
                <a:solidFill>
                  <a:srgbClr val="E4D2F2"/>
                </a:solidFill>
                <a:effectLst>
                  <a:outerShdw blurRad="38100" dist="38100" dir="2700000" algn="tl">
                    <a:srgbClr val="000000">
                      <a:alpha val="43137"/>
                    </a:srgbClr>
                  </a:outerShdw>
                </a:effectLst>
              </a:rPr>
              <a:t> (</a:t>
            </a:r>
            <a:r>
              <a:rPr lang="en-ID" sz="2000" b="1" dirty="0" err="1">
                <a:solidFill>
                  <a:srgbClr val="E4D2F2"/>
                </a:solidFill>
                <a:effectLst>
                  <a:outerShdw blurRad="38100" dist="38100" dir="2700000" algn="tl">
                    <a:srgbClr val="000000">
                      <a:alpha val="43137"/>
                    </a:srgbClr>
                  </a:outerShdw>
                </a:effectLst>
              </a:rPr>
              <a:t>Kel</a:t>
            </a:r>
            <a:r>
              <a:rPr lang="en-ID" sz="2000" b="1" dirty="0">
                <a:solidFill>
                  <a:srgbClr val="E4D2F2"/>
                </a:solidFill>
                <a:effectLst>
                  <a:outerShdw blurRad="38100" dist="38100" dir="2700000" algn="tl">
                    <a:srgbClr val="000000">
                      <a:alpha val="43137"/>
                    </a:srgbClr>
                  </a:outerShdw>
                </a:effectLst>
              </a:rPr>
              <a:t> 24:6)</a:t>
            </a:r>
            <a:endPar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endParaRPr>
          </a:p>
          <a:p>
            <a:pPr marL="447675" lvl="0" indent="-447675">
              <a:buFont typeface="+mj-lt"/>
              <a:buAutoNum type="arabicPeriod"/>
              <a:defRPr/>
            </a:pPr>
            <a:r>
              <a:rPr lang="fi-FI" sz="2000" b="1" dirty="0">
                <a:solidFill>
                  <a:srgbClr val="E0FFC1"/>
                </a:solidFill>
                <a:effectLst>
                  <a:outerShdw blurRad="38100" dist="38100" dir="2700000" algn="tl">
                    <a:srgbClr val="000000">
                      <a:alpha val="43137"/>
                    </a:srgbClr>
                  </a:outerShdw>
                </a:effectLst>
              </a:rPr>
              <a:t>Perjanjian dibacakan kembali (Kel 24:7a)</a:t>
            </a:r>
            <a:endPar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endParaRPr>
          </a:p>
          <a:p>
            <a:pPr marL="447675" lvl="0" indent="-447675">
              <a:buFont typeface="+mj-lt"/>
              <a:buAutoNum type="arabicPeriod"/>
              <a:defRPr/>
            </a:pPr>
            <a:r>
              <a:rPr lang="en-ID" sz="2000" b="1" dirty="0" err="1">
                <a:solidFill>
                  <a:srgbClr val="FFBEAF"/>
                </a:solidFill>
                <a:effectLst>
                  <a:outerShdw blurRad="38100" dist="38100" dir="2700000" algn="tl">
                    <a:srgbClr val="000000">
                      <a:alpha val="43137"/>
                    </a:srgbClr>
                  </a:outerShdw>
                </a:effectLst>
              </a:rPr>
              <a:t>Umat</a:t>
            </a:r>
            <a:r>
              <a:rPr lang="en-ID" sz="2000" b="1" dirty="0">
                <a:solidFill>
                  <a:srgbClr val="FFBEAF"/>
                </a:solidFill>
                <a:effectLst>
                  <a:outerShdw blurRad="38100" dist="38100" dir="2700000" algn="tl">
                    <a:srgbClr val="000000">
                      <a:alpha val="43137"/>
                    </a:srgbClr>
                  </a:outerShdw>
                </a:effectLst>
              </a:rPr>
              <a:t> </a:t>
            </a:r>
            <a:r>
              <a:rPr lang="en-ID" sz="2000" b="1" dirty="0" err="1">
                <a:solidFill>
                  <a:srgbClr val="FFBEAF"/>
                </a:solidFill>
                <a:effectLst>
                  <a:outerShdw blurRad="38100" dist="38100" dir="2700000" algn="tl">
                    <a:srgbClr val="000000">
                      <a:alpha val="43137"/>
                    </a:srgbClr>
                  </a:outerShdw>
                </a:effectLst>
              </a:rPr>
              <a:t>menanggapi</a:t>
            </a:r>
            <a:r>
              <a:rPr lang="en-ID" sz="2000" b="1" dirty="0">
                <a:solidFill>
                  <a:srgbClr val="FFBEAF"/>
                </a:solidFill>
                <a:effectLst>
                  <a:outerShdw blurRad="38100" dist="38100" dir="2700000" algn="tl">
                    <a:srgbClr val="000000">
                      <a:alpha val="43137"/>
                    </a:srgbClr>
                  </a:outerShdw>
                </a:effectLst>
              </a:rPr>
              <a:t> </a:t>
            </a:r>
            <a:r>
              <a:rPr lang="en-ID" sz="2000" b="1" dirty="0" err="1">
                <a:solidFill>
                  <a:srgbClr val="FFBEAF"/>
                </a:solidFill>
                <a:effectLst>
                  <a:outerShdw blurRad="38100" dist="38100" dir="2700000" algn="tl">
                    <a:srgbClr val="000000">
                      <a:alpha val="43137"/>
                    </a:srgbClr>
                  </a:outerShdw>
                </a:effectLst>
              </a:rPr>
              <a:t>dengan</a:t>
            </a:r>
            <a:r>
              <a:rPr lang="en-ID" sz="2000" b="1" dirty="0">
                <a:solidFill>
                  <a:srgbClr val="FFBEAF"/>
                </a:solidFill>
                <a:effectLst>
                  <a:outerShdw blurRad="38100" dist="38100" dir="2700000" algn="tl">
                    <a:srgbClr val="000000">
                      <a:alpha val="43137"/>
                    </a:srgbClr>
                  </a:outerShdw>
                </a:effectLst>
              </a:rPr>
              <a:t> </a:t>
            </a:r>
            <a:r>
              <a:rPr lang="en-ID" sz="2000" b="1" dirty="0" err="1">
                <a:solidFill>
                  <a:srgbClr val="FFBEAF"/>
                </a:solidFill>
                <a:effectLst>
                  <a:outerShdw blurRad="38100" dist="38100" dir="2700000" algn="tl">
                    <a:srgbClr val="000000">
                      <a:alpha val="43137"/>
                    </a:srgbClr>
                  </a:outerShdw>
                </a:effectLst>
              </a:rPr>
              <a:t>tegas</a:t>
            </a:r>
            <a:r>
              <a:rPr lang="en-ID" sz="2000" b="1" dirty="0">
                <a:solidFill>
                  <a:srgbClr val="FFBEAF"/>
                </a:solidFill>
                <a:effectLst>
                  <a:outerShdw blurRad="38100" dist="38100" dir="2700000" algn="tl">
                    <a:srgbClr val="000000">
                      <a:alpha val="43137"/>
                    </a:srgbClr>
                  </a:outerShdw>
                </a:effectLst>
              </a:rPr>
              <a:t> </a:t>
            </a:r>
            <a:r>
              <a:rPr lang="en-ID" sz="2000" b="1" dirty="0" err="1">
                <a:solidFill>
                  <a:srgbClr val="FFBEAF"/>
                </a:solidFill>
                <a:effectLst>
                  <a:outerShdw blurRad="38100" dist="38100" dir="2700000" algn="tl">
                    <a:srgbClr val="000000">
                      <a:alpha val="43137"/>
                    </a:srgbClr>
                  </a:outerShdw>
                </a:effectLst>
              </a:rPr>
              <a:t>lagi</a:t>
            </a:r>
            <a:r>
              <a:rPr lang="en-ID" sz="2000" b="1" dirty="0">
                <a:solidFill>
                  <a:srgbClr val="FFBEAF"/>
                </a:solidFill>
                <a:effectLst>
                  <a:outerShdw blurRad="38100" dist="38100" dir="2700000" algn="tl">
                    <a:srgbClr val="000000">
                      <a:alpha val="43137"/>
                    </a:srgbClr>
                  </a:outerShdw>
                </a:effectLst>
              </a:rPr>
              <a:t> (</a:t>
            </a:r>
            <a:r>
              <a:rPr lang="en-ID" sz="2000" b="1" dirty="0" err="1">
                <a:solidFill>
                  <a:srgbClr val="FFBEAF"/>
                </a:solidFill>
                <a:effectLst>
                  <a:outerShdw blurRad="38100" dist="38100" dir="2700000" algn="tl">
                    <a:srgbClr val="000000">
                      <a:alpha val="43137"/>
                    </a:srgbClr>
                  </a:outerShdw>
                </a:effectLst>
              </a:rPr>
              <a:t>Kel</a:t>
            </a:r>
            <a:r>
              <a:rPr lang="en-ID" sz="2000" b="1" dirty="0">
                <a:solidFill>
                  <a:srgbClr val="FFBEAF"/>
                </a:solidFill>
                <a:effectLst>
                  <a:outerShdw blurRad="38100" dist="38100" dir="2700000" algn="tl">
                    <a:srgbClr val="000000">
                      <a:alpha val="43137"/>
                    </a:srgbClr>
                  </a:outerShdw>
                </a:effectLst>
              </a:rPr>
              <a:t> 24:7b)</a:t>
            </a:r>
            <a:endPar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endParaRPr>
          </a:p>
          <a:p>
            <a:pPr marL="447675" lvl="0" indent="-447675">
              <a:buFont typeface="+mj-lt"/>
              <a:buAutoNum type="arabicPeriod"/>
              <a:defRPr/>
            </a:pPr>
            <a:r>
              <a:rPr lang="en-ID" sz="2000" b="1" dirty="0" err="1">
                <a:solidFill>
                  <a:srgbClr val="BDD3FF"/>
                </a:solidFill>
                <a:effectLst>
                  <a:outerShdw blurRad="38100" dist="38100" dir="2700000" algn="tl">
                    <a:srgbClr val="000000">
                      <a:alpha val="43137"/>
                    </a:srgbClr>
                  </a:outerShdw>
                </a:effectLst>
              </a:rPr>
              <a:t>Separuh</a:t>
            </a:r>
            <a:r>
              <a:rPr lang="en-ID" sz="2000" b="1" dirty="0">
                <a:solidFill>
                  <a:srgbClr val="BDD3FF"/>
                </a:solidFill>
                <a:effectLst>
                  <a:outerShdw blurRad="38100" dist="38100" dir="2700000" algn="tl">
                    <a:srgbClr val="000000">
                      <a:alpha val="43137"/>
                    </a:srgbClr>
                  </a:outerShdw>
                </a:effectLst>
              </a:rPr>
              <a:t> </a:t>
            </a:r>
            <a:r>
              <a:rPr lang="en-ID" sz="2000" b="1" dirty="0" err="1">
                <a:solidFill>
                  <a:srgbClr val="BDD3FF"/>
                </a:solidFill>
                <a:effectLst>
                  <a:outerShdw blurRad="38100" dist="38100" dir="2700000" algn="tl">
                    <a:srgbClr val="000000">
                      <a:alpha val="43137"/>
                    </a:srgbClr>
                  </a:outerShdw>
                </a:effectLst>
              </a:rPr>
              <a:t>darah</a:t>
            </a:r>
            <a:r>
              <a:rPr lang="en-ID" sz="2000" b="1" dirty="0">
                <a:solidFill>
                  <a:srgbClr val="BDD3FF"/>
                </a:solidFill>
                <a:effectLst>
                  <a:outerShdw blurRad="38100" dist="38100" dir="2700000" algn="tl">
                    <a:srgbClr val="000000">
                      <a:alpha val="43137"/>
                    </a:srgbClr>
                  </a:outerShdw>
                </a:effectLst>
              </a:rPr>
              <a:t> </a:t>
            </a:r>
            <a:r>
              <a:rPr lang="en-ID" sz="2000" b="1" dirty="0" err="1">
                <a:solidFill>
                  <a:srgbClr val="BDD3FF"/>
                </a:solidFill>
                <a:effectLst>
                  <a:outerShdw blurRad="38100" dist="38100" dir="2700000" algn="tl">
                    <a:srgbClr val="000000">
                      <a:alpha val="43137"/>
                    </a:srgbClr>
                  </a:outerShdw>
                </a:effectLst>
              </a:rPr>
              <a:t>lainnya</a:t>
            </a:r>
            <a:r>
              <a:rPr lang="en-ID" sz="2000" b="1" dirty="0">
                <a:solidFill>
                  <a:srgbClr val="BDD3FF"/>
                </a:solidFill>
                <a:effectLst>
                  <a:outerShdw blurRad="38100" dist="38100" dir="2700000" algn="tl">
                    <a:srgbClr val="000000">
                      <a:alpha val="43137"/>
                    </a:srgbClr>
                  </a:outerShdw>
                </a:effectLst>
              </a:rPr>
              <a:t> </a:t>
            </a:r>
            <a:r>
              <a:rPr lang="en-ID" sz="2000" b="1" dirty="0" err="1">
                <a:solidFill>
                  <a:srgbClr val="BDD3FF"/>
                </a:solidFill>
                <a:effectLst>
                  <a:outerShdw blurRad="38100" dist="38100" dir="2700000" algn="tl">
                    <a:srgbClr val="000000">
                      <a:alpha val="43137"/>
                    </a:srgbClr>
                  </a:outerShdw>
                </a:effectLst>
              </a:rPr>
              <a:t>dipercikkan</a:t>
            </a:r>
            <a:r>
              <a:rPr lang="en-ID" sz="2000" b="1" dirty="0">
                <a:solidFill>
                  <a:srgbClr val="BDD3FF"/>
                </a:solidFill>
                <a:effectLst>
                  <a:outerShdw blurRad="38100" dist="38100" dir="2700000" algn="tl">
                    <a:srgbClr val="000000">
                      <a:alpha val="43137"/>
                    </a:srgbClr>
                  </a:outerShdw>
                </a:effectLst>
              </a:rPr>
              <a:t> </a:t>
            </a:r>
            <a:r>
              <a:rPr lang="en-ID" sz="2000" b="1" dirty="0" err="1">
                <a:solidFill>
                  <a:srgbClr val="BDD3FF"/>
                </a:solidFill>
                <a:effectLst>
                  <a:outerShdw blurRad="38100" dist="38100" dir="2700000" algn="tl">
                    <a:srgbClr val="000000">
                      <a:alpha val="43137"/>
                    </a:srgbClr>
                  </a:outerShdw>
                </a:effectLst>
              </a:rPr>
              <a:t>ke</a:t>
            </a:r>
            <a:r>
              <a:rPr lang="en-ID" sz="2000" b="1" dirty="0">
                <a:solidFill>
                  <a:srgbClr val="BDD3FF"/>
                </a:solidFill>
                <a:effectLst>
                  <a:outerShdw blurRad="38100" dist="38100" dir="2700000" algn="tl">
                    <a:srgbClr val="000000">
                      <a:alpha val="43137"/>
                    </a:srgbClr>
                  </a:outerShdw>
                </a:effectLst>
              </a:rPr>
              <a:t> </a:t>
            </a:r>
            <a:r>
              <a:rPr lang="en-ID" sz="2000" b="1" dirty="0" err="1">
                <a:solidFill>
                  <a:srgbClr val="BDD3FF"/>
                </a:solidFill>
                <a:effectLst>
                  <a:outerShdw blurRad="38100" dist="38100" dir="2700000" algn="tl">
                    <a:srgbClr val="000000">
                      <a:alpha val="43137"/>
                    </a:srgbClr>
                  </a:outerShdw>
                </a:effectLst>
              </a:rPr>
              <a:t>atas</a:t>
            </a:r>
            <a:r>
              <a:rPr lang="en-ID" sz="2000" b="1" dirty="0">
                <a:solidFill>
                  <a:srgbClr val="BDD3FF"/>
                </a:solidFill>
                <a:effectLst>
                  <a:outerShdw blurRad="38100" dist="38100" dir="2700000" algn="tl">
                    <a:srgbClr val="000000">
                      <a:alpha val="43137"/>
                    </a:srgbClr>
                  </a:outerShdw>
                </a:effectLst>
              </a:rPr>
              <a:t> </a:t>
            </a:r>
            <a:r>
              <a:rPr lang="en-ID" sz="2000" b="1" dirty="0" err="1">
                <a:solidFill>
                  <a:srgbClr val="BDD3FF"/>
                </a:solidFill>
                <a:effectLst>
                  <a:outerShdw blurRad="38100" dist="38100" dir="2700000" algn="tl">
                    <a:srgbClr val="000000">
                      <a:alpha val="43137"/>
                    </a:srgbClr>
                  </a:outerShdw>
                </a:effectLst>
              </a:rPr>
              <a:t>umat</a:t>
            </a:r>
            <a:r>
              <a:rPr lang="en-ID" sz="2000" b="1" dirty="0">
                <a:solidFill>
                  <a:srgbClr val="BDD3FF"/>
                </a:solidFill>
                <a:effectLst>
                  <a:outerShdw blurRad="38100" dist="38100" dir="2700000" algn="tl">
                    <a:srgbClr val="000000">
                      <a:alpha val="43137"/>
                    </a:srgbClr>
                  </a:outerShdw>
                </a:effectLst>
              </a:rPr>
              <a:t> (</a:t>
            </a:r>
            <a:r>
              <a:rPr lang="en-ID" sz="2000" b="1" dirty="0" err="1">
                <a:solidFill>
                  <a:srgbClr val="BDD3FF"/>
                </a:solidFill>
                <a:effectLst>
                  <a:outerShdw blurRad="38100" dist="38100" dir="2700000" algn="tl">
                    <a:srgbClr val="000000">
                      <a:alpha val="43137"/>
                    </a:srgbClr>
                  </a:outerShdw>
                </a:effectLst>
              </a:rPr>
              <a:t>Kel</a:t>
            </a:r>
            <a:r>
              <a:rPr lang="en-ID" sz="2000" b="1" dirty="0">
                <a:solidFill>
                  <a:srgbClr val="BDD3FF"/>
                </a:solidFill>
                <a:effectLst>
                  <a:outerShdw blurRad="38100" dist="38100" dir="2700000" algn="tl">
                    <a:srgbClr val="000000">
                      <a:alpha val="43137"/>
                    </a:srgbClr>
                  </a:outerShdw>
                </a:effectLst>
              </a:rPr>
              <a:t> 24:8a)</a:t>
            </a:r>
            <a:endPar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endParaRPr>
          </a:p>
          <a:p>
            <a:pPr marL="447675" lvl="0" indent="-447675">
              <a:buFont typeface="+mj-lt"/>
              <a:buAutoNum type="arabicPeriod"/>
              <a:defRPr/>
            </a:pPr>
            <a:r>
              <a:rPr lang="en-ID" sz="2000" b="1" dirty="0">
                <a:solidFill>
                  <a:srgbClr val="FFDDAB"/>
                </a:solidFill>
                <a:effectLst>
                  <a:outerShdw blurRad="38100" dist="38100" dir="2700000" algn="tl">
                    <a:srgbClr val="000000">
                      <a:alpha val="43137"/>
                    </a:srgbClr>
                  </a:outerShdw>
                </a:effectLst>
              </a:rPr>
              <a:t>Musa </a:t>
            </a:r>
            <a:r>
              <a:rPr lang="en-ID" sz="2000" b="1" dirty="0" err="1">
                <a:solidFill>
                  <a:srgbClr val="FFDDAB"/>
                </a:solidFill>
                <a:effectLst>
                  <a:outerShdw blurRad="38100" dist="38100" dir="2700000" algn="tl">
                    <a:srgbClr val="000000">
                      <a:alpha val="43137"/>
                    </a:srgbClr>
                  </a:outerShdw>
                </a:effectLst>
              </a:rPr>
              <a:t>menyatakannya</a:t>
            </a:r>
            <a:r>
              <a:rPr lang="en-ID" sz="2000" b="1" dirty="0">
                <a:solidFill>
                  <a:srgbClr val="FFDDAB"/>
                </a:solidFill>
                <a:effectLst>
                  <a:outerShdw blurRad="38100" dist="38100" dir="2700000" algn="tl">
                    <a:srgbClr val="000000">
                      <a:alpha val="43137"/>
                    </a:srgbClr>
                  </a:outerShdw>
                </a:effectLst>
              </a:rPr>
              <a:t> </a:t>
            </a:r>
            <a:r>
              <a:rPr lang="en-ID" sz="2000" b="1" dirty="0" err="1">
                <a:solidFill>
                  <a:srgbClr val="FFDDAB"/>
                </a:solidFill>
                <a:effectLst>
                  <a:outerShdw blurRad="38100" dist="38100" dir="2700000" algn="tl">
                    <a:srgbClr val="000000">
                      <a:alpha val="43137"/>
                    </a:srgbClr>
                  </a:outerShdw>
                </a:effectLst>
              </a:rPr>
              <a:t>sebagai</a:t>
            </a:r>
            <a:r>
              <a:rPr lang="en-ID" sz="2000" b="1" dirty="0">
                <a:solidFill>
                  <a:srgbClr val="FFDDAB"/>
                </a:solidFill>
                <a:effectLst>
                  <a:outerShdw blurRad="38100" dist="38100" dir="2700000" algn="tl">
                    <a:srgbClr val="000000">
                      <a:alpha val="43137"/>
                    </a:srgbClr>
                  </a:outerShdw>
                </a:effectLst>
              </a:rPr>
              <a:t> “</a:t>
            </a:r>
            <a:r>
              <a:rPr lang="en-ID" sz="2000" b="1" dirty="0" err="1">
                <a:solidFill>
                  <a:srgbClr val="FFDDAB"/>
                </a:solidFill>
                <a:effectLst>
                  <a:outerShdw blurRad="38100" dist="38100" dir="2700000" algn="tl">
                    <a:srgbClr val="000000">
                      <a:alpha val="43137"/>
                    </a:srgbClr>
                  </a:outerShdw>
                </a:effectLst>
              </a:rPr>
              <a:t>darah</a:t>
            </a:r>
            <a:r>
              <a:rPr lang="en-ID" sz="2000" b="1" dirty="0">
                <a:solidFill>
                  <a:srgbClr val="FFDDAB"/>
                </a:solidFill>
                <a:effectLst>
                  <a:outerShdw blurRad="38100" dist="38100" dir="2700000" algn="tl">
                    <a:srgbClr val="000000">
                      <a:alpha val="43137"/>
                    </a:srgbClr>
                  </a:outerShdw>
                </a:effectLst>
              </a:rPr>
              <a:t> </a:t>
            </a:r>
            <a:r>
              <a:rPr lang="en-ID" sz="2000" b="1" dirty="0" err="1">
                <a:solidFill>
                  <a:srgbClr val="FFDDAB"/>
                </a:solidFill>
                <a:effectLst>
                  <a:outerShdw blurRad="38100" dist="38100" dir="2700000" algn="tl">
                    <a:srgbClr val="000000">
                      <a:alpha val="43137"/>
                    </a:srgbClr>
                  </a:outerShdw>
                </a:effectLst>
              </a:rPr>
              <a:t>perjanjian</a:t>
            </a:r>
            <a:r>
              <a:rPr lang="en-ID" sz="2000" b="1" dirty="0">
                <a:solidFill>
                  <a:srgbClr val="FFDDAB"/>
                </a:solidFill>
                <a:effectLst>
                  <a:outerShdw blurRad="38100" dist="38100" dir="2700000" algn="tl">
                    <a:srgbClr val="000000">
                      <a:alpha val="43137"/>
                    </a:srgbClr>
                  </a:outerShdw>
                </a:effectLst>
              </a:rPr>
              <a:t>” (</a:t>
            </a:r>
            <a:r>
              <a:rPr lang="en-ID" sz="2000" b="1" dirty="0" err="1">
                <a:solidFill>
                  <a:srgbClr val="FFDDAB"/>
                </a:solidFill>
                <a:effectLst>
                  <a:outerShdw blurRad="38100" dist="38100" dir="2700000" algn="tl">
                    <a:srgbClr val="000000">
                      <a:alpha val="43137"/>
                    </a:srgbClr>
                  </a:outerShdw>
                </a:effectLst>
              </a:rPr>
              <a:t>Kel</a:t>
            </a:r>
            <a:r>
              <a:rPr lang="en-ID" sz="2000" b="1" dirty="0">
                <a:solidFill>
                  <a:srgbClr val="FFDDAB"/>
                </a:solidFill>
                <a:effectLst>
                  <a:outerShdw blurRad="38100" dist="38100" dir="2700000" algn="tl">
                    <a:srgbClr val="000000">
                      <a:alpha val="43137"/>
                    </a:srgbClr>
                  </a:outerShdw>
                </a:effectLst>
              </a:rPr>
              <a:t> 24:8b; Mat 26:28)</a:t>
            </a:r>
            <a:endPar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endParaRPr>
          </a:p>
          <a:p>
            <a:pPr marL="447675" lvl="0" indent="-447675">
              <a:buFont typeface="+mj-lt"/>
              <a:buAutoNum type="arabicPeriod"/>
              <a:defRPr/>
            </a:pPr>
            <a:r>
              <a:rPr lang="fi-FI" sz="2000" b="1" dirty="0">
                <a:solidFill>
                  <a:srgbClr val="FFFFCC"/>
                </a:solidFill>
                <a:effectLst>
                  <a:outerShdw blurRad="38100" dist="38100" dir="2700000" algn="tl">
                    <a:srgbClr val="000000">
                      <a:alpha val="43137"/>
                    </a:srgbClr>
                  </a:outerShdw>
                </a:effectLst>
              </a:rPr>
              <a:t>Perjamuan diadakan untuk mengesahkan perjanjian (Kel 24:9-11)</a:t>
            </a:r>
            <a:endPar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rtlCol="0">
            <a:spAutoFit/>
          </a:bodyPr>
          <a:lstStyle/>
          <a:p>
            <a:pPr lvl="0">
              <a:spcBef>
                <a:spcPts val="600"/>
              </a:spcBef>
              <a:defRPr/>
            </a:pPr>
            <a:r>
              <a:rPr lang="en-ID" sz="2000" b="1" dirty="0">
                <a:solidFill>
                  <a:prstClr val="white"/>
                </a:solidFill>
                <a:effectLst>
                  <a:outerShdw blurRad="38100" dist="38100" dir="2700000" algn="tl">
                    <a:srgbClr val="000000">
                      <a:alpha val="43137"/>
                    </a:srgbClr>
                  </a:outerShdw>
                </a:effectLst>
              </a:rPr>
              <a:t>Allah </a:t>
            </a:r>
            <a:r>
              <a:rPr lang="en-ID" sz="2000" b="1" dirty="0" err="1">
                <a:solidFill>
                  <a:prstClr val="white"/>
                </a:solidFill>
                <a:effectLst>
                  <a:outerShdw blurRad="38100" dist="38100" dir="2700000" algn="tl">
                    <a:srgbClr val="000000">
                      <a:alpha val="43137"/>
                    </a:srgbClr>
                  </a:outerShdw>
                </a:effectLst>
              </a:rPr>
              <a:t>mengakui</a:t>
            </a:r>
            <a:r>
              <a:rPr lang="en-ID" sz="2000" b="1" dirty="0">
                <a:solidFill>
                  <a:prstClr val="white"/>
                </a:solidFill>
                <a:effectLst>
                  <a:outerShdw blurRad="38100" dist="38100" dir="2700000" algn="tl">
                    <a:srgbClr val="000000">
                      <a:alpha val="43137"/>
                    </a:srgbClr>
                  </a:outerShdw>
                </a:effectLst>
              </a:rPr>
              <a:t> Israel </a:t>
            </a:r>
            <a:r>
              <a:rPr lang="en-ID" sz="2000" b="1" dirty="0" err="1">
                <a:solidFill>
                  <a:prstClr val="white"/>
                </a:solidFill>
                <a:effectLst>
                  <a:outerShdw blurRad="38100" dist="38100" dir="2700000" algn="tl">
                    <a:srgbClr val="000000">
                      <a:alpha val="43137"/>
                    </a:srgbClr>
                  </a:outerShdw>
                </a:effectLst>
              </a:rPr>
              <a:t>sebagai</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suatu</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umat</a:t>
            </a:r>
            <a:r>
              <a:rPr lang="en-ID" sz="2000" b="1" dirty="0">
                <a:solidFill>
                  <a:prstClr val="white"/>
                </a:solidFill>
                <a:effectLst>
                  <a:outerShdw blurRad="38100" dist="38100" dir="2700000" algn="tl">
                    <a:srgbClr val="000000">
                      <a:alpha val="43137"/>
                    </a:srgbClr>
                  </a:outerShdw>
                </a:effectLst>
              </a:rPr>
              <a:t> (12 </a:t>
            </a:r>
            <a:r>
              <a:rPr lang="en-ID" sz="2000" b="1" dirty="0" err="1">
                <a:solidFill>
                  <a:prstClr val="white"/>
                </a:solidFill>
                <a:effectLst>
                  <a:outerShdw blurRad="38100" dist="38100" dir="2700000" algn="tl">
                    <a:srgbClr val="000000">
                      <a:alpha val="43137"/>
                    </a:srgbClr>
                  </a:outerShdw>
                </a:effectLst>
              </a:rPr>
              <a:t>kolom</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Dia</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terutama</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menghargai</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kaum</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muda</a:t>
            </a:r>
            <a:r>
              <a:rPr lang="en-ID" sz="2000" b="1" dirty="0">
                <a:solidFill>
                  <a:prstClr val="white"/>
                </a:solidFill>
                <a:effectLst>
                  <a:outerShdw blurRad="38100" dist="38100" dir="2700000" algn="tl">
                    <a:srgbClr val="000000">
                      <a:alpha val="43137"/>
                    </a:srgbClr>
                  </a:outerShdw>
                </a:effectLst>
              </a:rPr>
              <a:t>; dan </a:t>
            </a:r>
            <a:r>
              <a:rPr lang="en-ID" sz="2000" b="1" dirty="0" err="1">
                <a:solidFill>
                  <a:prstClr val="white"/>
                </a:solidFill>
                <a:effectLst>
                  <a:outerShdw blurRad="38100" dist="38100" dir="2700000" algn="tl">
                    <a:srgbClr val="000000">
                      <a:alpha val="43137"/>
                    </a:srgbClr>
                  </a:outerShdw>
                </a:effectLst>
              </a:rPr>
              <a:t>Dia</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menyerahkan</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diri</a:t>
            </a:r>
            <a:r>
              <a:rPr lang="en-ID" sz="2000" b="1" dirty="0">
                <a:solidFill>
                  <a:prstClr val="white"/>
                </a:solidFill>
                <a:effectLst>
                  <a:outerShdw blurRad="38100" dist="38100" dir="2700000" algn="tl">
                    <a:srgbClr val="000000">
                      <a:alpha val="43137"/>
                    </a:srgbClr>
                  </a:outerShdw>
                </a:effectLst>
              </a:rPr>
              <a:t>-Nya </a:t>
            </a:r>
            <a:r>
              <a:rPr lang="en-ID" sz="2000" b="1" dirty="0" err="1">
                <a:solidFill>
                  <a:prstClr val="white"/>
                </a:solidFill>
                <a:effectLst>
                  <a:outerShdw blurRad="38100" dist="38100" dir="2700000" algn="tl">
                    <a:srgbClr val="000000">
                      <a:alpha val="43137"/>
                    </a:srgbClr>
                  </a:outerShdw>
                </a:effectLst>
              </a:rPr>
              <a:t>kepada</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setiap</a:t>
            </a:r>
            <a:r>
              <a:rPr lang="en-ID" sz="2000" b="1" dirty="0">
                <a:solidFill>
                  <a:prstClr val="white"/>
                </a:solidFill>
                <a:effectLst>
                  <a:outerShdw blurRad="38100" dist="38100" dir="2700000" algn="tl">
                    <a:srgbClr val="000000">
                      <a:alpha val="43137"/>
                    </a:srgbClr>
                  </a:outerShdw>
                </a:effectLst>
              </a:rPr>
              <a:t> orang </a:t>
            </a:r>
            <a:r>
              <a:rPr lang="en-ID" sz="2000" b="1" dirty="0" err="1">
                <a:solidFill>
                  <a:prstClr val="white"/>
                </a:solidFill>
                <a:effectLst>
                  <a:outerShdw blurRad="38100" dist="38100" dir="2700000" algn="tl">
                    <a:srgbClr val="000000">
                      <a:alpha val="43137"/>
                    </a:srgbClr>
                  </a:outerShdw>
                </a:effectLst>
              </a:rPr>
              <a:t>secara</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individu</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memercikkan</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darah</a:t>
            </a:r>
            <a:r>
              <a:rPr lang="en-ID" sz="2000" b="1" dirty="0">
                <a:solidFill>
                  <a:prstClr val="white"/>
                </a:solidFill>
                <a:effectLst>
                  <a:outerShdw blurRad="38100" dist="38100" dir="2700000" algn="tl">
                    <a:srgbClr val="000000">
                      <a:alpha val="43137"/>
                    </a:srgbClr>
                  </a:outerShdw>
                </a:effectLst>
              </a:rPr>
              <a:t>-Nya </a:t>
            </a:r>
            <a:r>
              <a:rPr lang="en-ID" sz="2000" b="1" dirty="0" err="1">
                <a:solidFill>
                  <a:prstClr val="white"/>
                </a:solidFill>
                <a:effectLst>
                  <a:outerShdw blurRad="38100" dist="38100" dir="2700000" algn="tl">
                    <a:srgbClr val="000000">
                      <a:alpha val="43137"/>
                    </a:srgbClr>
                  </a:outerShdw>
                </a:effectLst>
              </a:rPr>
              <a:t>ke</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atas</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mereka</a:t>
            </a:r>
            <a:r>
              <a:rPr lang="en-ID" sz="2000" b="1" dirty="0">
                <a:solidFill>
                  <a:prstClr val="white"/>
                </a:solidFill>
                <a:effectLst>
                  <a:outerShdw blurRad="38100" dist="38100" dir="2700000" algn="tl">
                    <a:srgbClr val="000000">
                      <a:alpha val="43137"/>
                    </a:srgbClr>
                  </a:outerShdw>
                </a:effectLst>
              </a:rPr>
              <a:t>).</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lvl="0">
              <a:spcBef>
                <a:spcPts val="600"/>
              </a:spcBef>
              <a:defRPr/>
            </a:pPr>
            <a:r>
              <a:rPr lang="en-ID" sz="2000" b="1" dirty="0">
                <a:solidFill>
                  <a:prstClr val="white"/>
                </a:solidFill>
                <a:effectLst>
                  <a:outerShdw blurRad="38100" dist="38100" dir="2700000" algn="tl">
                    <a:srgbClr val="000000">
                      <a:alpha val="43137"/>
                    </a:srgbClr>
                  </a:outerShdw>
                </a:effectLst>
              </a:rPr>
              <a:t>Allah </a:t>
            </a:r>
            <a:r>
              <a:rPr lang="en-ID" sz="2000" b="1" dirty="0" err="1">
                <a:solidFill>
                  <a:prstClr val="white"/>
                </a:solidFill>
                <a:effectLst>
                  <a:outerShdw blurRad="38100" dist="38100" dir="2700000" algn="tl">
                    <a:srgbClr val="000000">
                      <a:alpha val="43137"/>
                    </a:srgbClr>
                  </a:outerShdw>
                </a:effectLst>
              </a:rPr>
              <a:t>menginginkan</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hubungan</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dengan</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kita</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baik</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secara</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individu</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maupun</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sebagai</a:t>
            </a:r>
            <a:r>
              <a:rPr lang="en-ID" sz="2000" b="1" dirty="0">
                <a:solidFill>
                  <a:prstClr val="white"/>
                </a:solidFill>
                <a:effectLst>
                  <a:outerShdw blurRad="38100" dist="38100" dir="2700000" algn="tl">
                    <a:srgbClr val="000000">
                      <a:alpha val="43137"/>
                    </a:srgbClr>
                  </a:outerShdw>
                </a:effectLst>
              </a:rPr>
              <a:t> </a:t>
            </a:r>
            <a:r>
              <a:rPr lang="en-ID" sz="2000" b="1" dirty="0" err="1">
                <a:solidFill>
                  <a:prstClr val="white"/>
                </a:solidFill>
                <a:effectLst>
                  <a:outerShdw blurRad="38100" dist="38100" dir="2700000" algn="tl">
                    <a:srgbClr val="000000">
                      <a:alpha val="43137"/>
                    </a:srgbClr>
                  </a:outerShdw>
                </a:effectLst>
              </a:rPr>
              <a:t>komunitas</a:t>
            </a:r>
            <a:r>
              <a:rPr lang="en-ID" sz="2000" b="1" dirty="0">
                <a:solidFill>
                  <a:prstClr val="white"/>
                </a:solidFill>
                <a:effectLst>
                  <a:outerShdw blurRad="38100" dist="38100" dir="2700000" algn="tl">
                    <a:srgbClr val="000000">
                      <a:alpha val="43137"/>
                    </a:srgbClr>
                  </a:outerShdw>
                </a:effectLst>
              </a:rPr>
              <a:t> orang </a:t>
            </a:r>
            <a:r>
              <a:rPr lang="en-ID" sz="2000" b="1" dirty="0" err="1">
                <a:solidFill>
                  <a:prstClr val="white"/>
                </a:solidFill>
                <a:effectLst>
                  <a:outerShdw blurRad="38100" dist="38100" dir="2700000" algn="tl">
                    <a:srgbClr val="000000">
                      <a:alpha val="43137"/>
                    </a:srgbClr>
                  </a:outerShdw>
                </a:effectLst>
              </a:rPr>
              <a:t>percaya</a:t>
            </a:r>
            <a:r>
              <a:rPr lang="en-ID" sz="2000" b="1" dirty="0">
                <a:solidFill>
                  <a:prstClr val="white"/>
                </a:solidFill>
                <a:effectLst>
                  <a:outerShdw blurRad="38100" dist="38100" dir="2700000" algn="tl">
                    <a:srgbClr val="000000">
                      <a:alpha val="43137"/>
                    </a:srgbClr>
                  </a:outerShdw>
                </a:effectLst>
              </a:rPr>
              <a:t>.</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PENGGENAPAN PERJANJIAN</a:t>
            </a:r>
          </a:p>
        </p:txBody>
      </p:sp>
      <p:sp>
        <p:nvSpPr>
          <p:cNvPr id="5" name="CuadroTexto 4">
            <a:extLst>
              <a:ext uri="{FF2B5EF4-FFF2-40B4-BE49-F238E27FC236}">
                <a16:creationId xmlns:a16="http://schemas.microsoft.com/office/drawing/2014/main" id="{942B1F81-C725-3749-52BA-653BEDAA6EE0}"/>
              </a:ext>
            </a:extLst>
          </p:cNvPr>
          <p:cNvSpPr txBox="1"/>
          <p:nvPr/>
        </p:nvSpPr>
        <p:spPr>
          <a:xfrm>
            <a:off x="327260" y="657522"/>
            <a:ext cx="11502188"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en-US" b="1" dirty="0" err="1">
                <a:solidFill>
                  <a:srgbClr val="037CD8"/>
                </a:solidFill>
                <a:latin typeface="Comic Sans MS" panose="030F0702030302020204" pitchFamily="66" charset="0"/>
              </a:rPr>
              <a:t>Diambilnyalah</a:t>
            </a:r>
            <a:r>
              <a:rPr lang="en-US" b="1" dirty="0">
                <a:solidFill>
                  <a:srgbClr val="037CD8"/>
                </a:solidFill>
                <a:latin typeface="Comic Sans MS" panose="030F0702030302020204" pitchFamily="66" charset="0"/>
              </a:rPr>
              <a:t> kitab </a:t>
            </a:r>
            <a:r>
              <a:rPr lang="en-US" b="1" dirty="0" err="1">
                <a:solidFill>
                  <a:srgbClr val="037CD8"/>
                </a:solidFill>
                <a:latin typeface="Comic Sans MS" panose="030F0702030302020204" pitchFamily="66" charset="0"/>
              </a:rPr>
              <a:t>perjanjian</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itu</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lalu</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dibacakannya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dengan</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didengar</a:t>
            </a:r>
            <a:r>
              <a:rPr lang="en-US" b="1" dirty="0">
                <a:solidFill>
                  <a:srgbClr val="037CD8"/>
                </a:solidFill>
                <a:latin typeface="Comic Sans MS" panose="030F0702030302020204" pitchFamily="66" charset="0"/>
              </a:rPr>
              <a:t> oleh </a:t>
            </a:r>
            <a:r>
              <a:rPr lang="en-US" b="1" dirty="0" err="1">
                <a:solidFill>
                  <a:srgbClr val="037CD8"/>
                </a:solidFill>
                <a:latin typeface="Comic Sans MS" panose="030F0702030302020204" pitchFamily="66" charset="0"/>
              </a:rPr>
              <a:t>bangsa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itu</a:t>
            </a:r>
            <a:r>
              <a:rPr lang="en-US" b="1" dirty="0">
                <a:solidFill>
                  <a:srgbClr val="037CD8"/>
                </a:solidFill>
                <a:latin typeface="Comic Sans MS" panose="030F0702030302020204" pitchFamily="66" charset="0"/>
              </a:rPr>
              <a:t> dan </a:t>
            </a:r>
            <a:r>
              <a:rPr lang="en-US" b="1" dirty="0" err="1">
                <a:solidFill>
                  <a:srgbClr val="037CD8"/>
                </a:solidFill>
                <a:latin typeface="Comic Sans MS" panose="030F0702030302020204" pitchFamily="66" charset="0"/>
              </a:rPr>
              <a:t>mereka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berkata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Segala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firman</a:t>
            </a:r>
            <a:r>
              <a:rPr lang="en-US" b="1" dirty="0">
                <a:solidFill>
                  <a:srgbClr val="037CD8"/>
                </a:solidFill>
                <a:latin typeface="Comic Sans MS" panose="030F0702030302020204" pitchFamily="66" charset="0"/>
              </a:rPr>
              <a:t> TUHAN </a:t>
            </a:r>
            <a:r>
              <a:rPr lang="en-US" b="1" dirty="0" err="1">
                <a:solidFill>
                  <a:srgbClr val="037CD8"/>
                </a:solidFill>
                <a:latin typeface="Comic Sans MS" panose="030F0702030302020204" pitchFamily="66" charset="0"/>
              </a:rPr>
              <a:t>akan</a:t>
            </a:r>
            <a:r>
              <a:rPr lang="en-US" b="1" dirty="0">
                <a:solidFill>
                  <a:srgbClr val="037CD8"/>
                </a:solidFill>
                <a:latin typeface="Comic Sans MS" panose="030F0702030302020204" pitchFamily="66" charset="0"/>
              </a:rPr>
              <a:t> kami </a:t>
            </a:r>
            <a:r>
              <a:rPr lang="en-US" b="1" dirty="0" err="1">
                <a:solidFill>
                  <a:srgbClr val="037CD8"/>
                </a:solidFill>
                <a:latin typeface="Comic Sans MS" panose="030F0702030302020204" pitchFamily="66" charset="0"/>
              </a:rPr>
              <a:t>lakukan</a:t>
            </a:r>
            <a:r>
              <a:rPr lang="en-US" b="1" dirty="0">
                <a:solidFill>
                  <a:srgbClr val="037CD8"/>
                </a:solidFill>
                <a:latin typeface="Comic Sans MS" panose="030F0702030302020204" pitchFamily="66" charset="0"/>
              </a:rPr>
              <a:t> dan </a:t>
            </a:r>
            <a:r>
              <a:rPr lang="en-US" b="1" dirty="0" err="1">
                <a:solidFill>
                  <a:srgbClr val="037CD8"/>
                </a:solidFill>
                <a:latin typeface="Comic Sans MS" panose="030F0702030302020204" pitchFamily="66" charset="0"/>
              </a:rPr>
              <a:t>akan</a:t>
            </a:r>
            <a:r>
              <a:rPr lang="en-US" b="1" dirty="0">
                <a:solidFill>
                  <a:srgbClr val="037CD8"/>
                </a:solidFill>
                <a:latin typeface="Comic Sans MS" panose="030F0702030302020204" pitchFamily="66" charset="0"/>
              </a:rPr>
              <a:t> kami </a:t>
            </a:r>
            <a:r>
              <a:rPr lang="en-US" b="1" dirty="0" err="1">
                <a:solidFill>
                  <a:srgbClr val="037CD8"/>
                </a:solidFill>
                <a:latin typeface="Comic Sans MS" panose="030F0702030302020204" pitchFamily="66" charset="0"/>
              </a:rPr>
              <a:t>dengarkan</a:t>
            </a:r>
            <a:r>
              <a:rPr lang="en-US" b="1" dirty="0">
                <a:solidFill>
                  <a:srgbClr val="037CD8"/>
                </a:solidFill>
                <a:latin typeface="Comic Sans MS" panose="030F0702030302020204" pitchFamily="66" charset="0"/>
              </a:rPr>
              <a:t>.</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(Keluaran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lvl="0">
              <a:spcBef>
                <a:spcPts val="600"/>
              </a:spcBef>
              <a:defRPr/>
            </a:pPr>
            <a:r>
              <a:rPr lang="en-ID" sz="2000" b="1" dirty="0" err="1">
                <a:solidFill>
                  <a:prstClr val="black"/>
                </a:solidFill>
              </a:rPr>
              <a:t>Dengan</a:t>
            </a:r>
            <a:r>
              <a:rPr lang="en-ID" sz="2000" b="1" dirty="0">
                <a:solidFill>
                  <a:prstClr val="black"/>
                </a:solidFill>
              </a:rPr>
              <a:t> </a:t>
            </a:r>
            <a:r>
              <a:rPr lang="en-ID" sz="2000" b="1" dirty="0" err="1">
                <a:solidFill>
                  <a:prstClr val="black"/>
                </a:solidFill>
              </a:rPr>
              <a:t>penuh</a:t>
            </a:r>
            <a:r>
              <a:rPr lang="en-ID" sz="2000" b="1" dirty="0">
                <a:solidFill>
                  <a:prstClr val="black"/>
                </a:solidFill>
              </a:rPr>
              <a:t> </a:t>
            </a:r>
            <a:r>
              <a:rPr lang="en-ID" sz="2000" b="1" dirty="0" err="1">
                <a:solidFill>
                  <a:prstClr val="black"/>
                </a:solidFill>
              </a:rPr>
              <a:t>ketulusan</a:t>
            </a:r>
            <a:r>
              <a:rPr lang="en-ID" sz="2000" b="1" dirty="0">
                <a:solidFill>
                  <a:prstClr val="black"/>
                </a:solidFill>
              </a:rPr>
              <a:t>, </a:t>
            </a:r>
            <a:r>
              <a:rPr lang="en-ID" sz="2000" b="1" dirty="0" err="1">
                <a:solidFill>
                  <a:prstClr val="black"/>
                </a:solidFill>
              </a:rPr>
              <a:t>umat</a:t>
            </a:r>
            <a:r>
              <a:rPr lang="en-ID" sz="2000" b="1" dirty="0">
                <a:solidFill>
                  <a:prstClr val="black"/>
                </a:solidFill>
              </a:rPr>
              <a:t> </a:t>
            </a:r>
            <a:r>
              <a:rPr lang="en-ID" sz="2000" b="1" dirty="0" err="1">
                <a:solidFill>
                  <a:prstClr val="black"/>
                </a:solidFill>
              </a:rPr>
              <a:t>itu</a:t>
            </a:r>
            <a:r>
              <a:rPr lang="en-ID" sz="2000" b="1" dirty="0">
                <a:solidFill>
                  <a:prstClr val="black"/>
                </a:solidFill>
              </a:rPr>
              <a:t> </a:t>
            </a:r>
            <a:r>
              <a:rPr lang="en-ID" sz="2000" b="1" dirty="0" err="1">
                <a:solidFill>
                  <a:prstClr val="black"/>
                </a:solidFill>
              </a:rPr>
              <a:t>berkomitmen</a:t>
            </a:r>
            <a:r>
              <a:rPr lang="en-ID" sz="2000" b="1" dirty="0">
                <a:solidFill>
                  <a:prstClr val="black"/>
                </a:solidFill>
              </a:rPr>
              <a:t> </a:t>
            </a:r>
            <a:r>
              <a:rPr lang="en-ID" sz="2000" b="1" dirty="0" err="1">
                <a:solidFill>
                  <a:prstClr val="black"/>
                </a:solidFill>
              </a:rPr>
              <a:t>untuk</a:t>
            </a:r>
            <a:r>
              <a:rPr lang="en-ID" sz="2000" b="1" dirty="0">
                <a:solidFill>
                  <a:prstClr val="black"/>
                </a:solidFill>
              </a:rPr>
              <a:t> </a:t>
            </a:r>
            <a:r>
              <a:rPr lang="en-ID" sz="2000" b="1" dirty="0" err="1">
                <a:solidFill>
                  <a:prstClr val="black"/>
                </a:solidFill>
              </a:rPr>
              <a:t>menaati</a:t>
            </a:r>
            <a:r>
              <a:rPr lang="en-ID" sz="2000" b="1" dirty="0">
                <a:solidFill>
                  <a:prstClr val="black"/>
                </a:solidFill>
              </a:rPr>
              <a:t> </a:t>
            </a:r>
            <a:r>
              <a:rPr lang="en-ID" sz="2000" b="1" dirty="0" err="1">
                <a:solidFill>
                  <a:prstClr val="black"/>
                </a:solidFill>
              </a:rPr>
              <a:t>perjanjian</a:t>
            </a:r>
            <a:r>
              <a:rPr lang="en-ID" sz="2000" b="1" dirty="0">
                <a:solidFill>
                  <a:prstClr val="black"/>
                </a:solidFill>
              </a:rPr>
              <a:t> </a:t>
            </a:r>
            <a:r>
              <a:rPr lang="en-ID" sz="2000" b="1" dirty="0" err="1">
                <a:solidFill>
                  <a:prstClr val="black"/>
                </a:solidFill>
              </a:rPr>
              <a:t>itu</a:t>
            </a:r>
            <a:r>
              <a:rPr lang="en-ID" sz="2000" b="1" dirty="0">
                <a:solidFill>
                  <a:prstClr val="black"/>
                </a:solidFill>
              </a:rPr>
              <a:t>. </a:t>
            </a:r>
            <a:r>
              <a:rPr lang="en-ID" sz="2000" b="1" dirty="0" err="1">
                <a:solidFill>
                  <a:prstClr val="black"/>
                </a:solidFill>
              </a:rPr>
              <a:t>Komitmen</a:t>
            </a:r>
            <a:r>
              <a:rPr lang="en-ID" sz="2000" b="1" dirty="0">
                <a:solidFill>
                  <a:prstClr val="black"/>
                </a:solidFill>
              </a:rPr>
              <a:t> </a:t>
            </a:r>
            <a:r>
              <a:rPr lang="en-ID" sz="2000" b="1" dirty="0" err="1">
                <a:solidFill>
                  <a:prstClr val="black"/>
                </a:solidFill>
              </a:rPr>
              <a:t>ini</a:t>
            </a:r>
            <a:r>
              <a:rPr lang="en-ID" sz="2000" b="1" dirty="0">
                <a:solidFill>
                  <a:prstClr val="black"/>
                </a:solidFill>
              </a:rPr>
              <a:t> </a:t>
            </a:r>
            <a:r>
              <a:rPr lang="en-ID" sz="2000" b="1" dirty="0" err="1">
                <a:solidFill>
                  <a:prstClr val="black"/>
                </a:solidFill>
              </a:rPr>
              <a:t>berlangsung</a:t>
            </a:r>
            <a:r>
              <a:rPr lang="en-ID" sz="2000" b="1" dirty="0">
                <a:solidFill>
                  <a:prstClr val="black"/>
                </a:solidFill>
              </a:rPr>
              <a:t> </a:t>
            </a:r>
            <a:r>
              <a:rPr lang="en-ID" sz="2000" b="1" dirty="0" err="1">
                <a:solidFill>
                  <a:prstClr val="black"/>
                </a:solidFill>
              </a:rPr>
              <a:t>singkat</a:t>
            </a:r>
            <a:r>
              <a:rPr lang="en-ID" sz="2000" b="1" dirty="0">
                <a:solidFill>
                  <a:prstClr val="black"/>
                </a:solidFill>
              </a:rPr>
              <a:t> (</a:t>
            </a:r>
            <a:r>
              <a:rPr lang="en-ID" sz="2000" b="1" dirty="0" err="1">
                <a:solidFill>
                  <a:prstClr val="black"/>
                </a:solidFill>
              </a:rPr>
              <a:t>Kel</a:t>
            </a:r>
            <a:r>
              <a:rPr lang="en-ID" sz="2000" b="1" dirty="0">
                <a:solidFill>
                  <a:prstClr val="black"/>
                </a:solidFill>
              </a:rPr>
              <a:t> 32:8).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0" y="3704282"/>
            <a:ext cx="2960541" cy="1938992"/>
          </a:xfrm>
          <a:prstGeom prst="rect">
            <a:avLst/>
          </a:prstGeom>
          <a:noFill/>
        </p:spPr>
        <p:txBody>
          <a:bodyPr wrap="square">
            <a:spAutoFit/>
          </a:bodyPr>
          <a:lstStyle/>
          <a:p>
            <a:pPr lvl="0">
              <a:spcBef>
                <a:spcPts val="600"/>
              </a:spcBef>
              <a:defRPr/>
            </a:pPr>
            <a:r>
              <a:rPr lang="en-ID" sz="2000" b="1" dirty="0">
                <a:solidFill>
                  <a:prstClr val="black"/>
                </a:solidFill>
              </a:rPr>
              <a:t>Pada </a:t>
            </a:r>
            <a:r>
              <a:rPr lang="en-ID" sz="2000" b="1" dirty="0" err="1">
                <a:solidFill>
                  <a:prstClr val="black"/>
                </a:solidFill>
              </a:rPr>
              <a:t>dasarnya</a:t>
            </a:r>
            <a:r>
              <a:rPr lang="en-ID" sz="2000" b="1" dirty="0">
                <a:solidFill>
                  <a:prstClr val="black"/>
                </a:solidFill>
              </a:rPr>
              <a:t>, </a:t>
            </a:r>
            <a:r>
              <a:rPr lang="en-ID" sz="2000" b="1" dirty="0" err="1">
                <a:solidFill>
                  <a:prstClr val="black"/>
                </a:solidFill>
              </a:rPr>
              <a:t>kita</a:t>
            </a:r>
            <a:r>
              <a:rPr lang="en-ID" sz="2000" b="1" dirty="0">
                <a:solidFill>
                  <a:prstClr val="black"/>
                </a:solidFill>
              </a:rPr>
              <a:t> </a:t>
            </a:r>
            <a:r>
              <a:rPr lang="en-ID" sz="2000" b="1" dirty="0" err="1">
                <a:solidFill>
                  <a:prstClr val="black"/>
                </a:solidFill>
              </a:rPr>
              <a:t>tidak</a:t>
            </a:r>
            <a:r>
              <a:rPr lang="en-ID" sz="2000" b="1" dirty="0">
                <a:solidFill>
                  <a:prstClr val="black"/>
                </a:solidFill>
              </a:rPr>
              <a:t> </a:t>
            </a:r>
            <a:r>
              <a:rPr lang="en-ID" sz="2000" b="1" dirty="0" err="1">
                <a:solidFill>
                  <a:prstClr val="black"/>
                </a:solidFill>
              </a:rPr>
              <a:t>taat</a:t>
            </a:r>
            <a:r>
              <a:rPr lang="en-ID" sz="2000" b="1" dirty="0">
                <a:solidFill>
                  <a:prstClr val="black"/>
                </a:solidFill>
              </a:rPr>
              <a:t> (Rm 7:18), dan </a:t>
            </a:r>
            <a:r>
              <a:rPr lang="en-ID" sz="2000" b="1" dirty="0" err="1">
                <a:solidFill>
                  <a:prstClr val="black"/>
                </a:solidFill>
              </a:rPr>
              <a:t>kita</a:t>
            </a:r>
            <a:r>
              <a:rPr lang="en-ID" sz="2000" b="1" dirty="0">
                <a:solidFill>
                  <a:prstClr val="black"/>
                </a:solidFill>
              </a:rPr>
              <a:t> </a:t>
            </a:r>
            <a:r>
              <a:rPr lang="en-ID" sz="2000" b="1" dirty="0" err="1">
                <a:solidFill>
                  <a:prstClr val="black"/>
                </a:solidFill>
              </a:rPr>
              <a:t>tidak</a:t>
            </a:r>
            <a:r>
              <a:rPr lang="en-ID" sz="2000" b="1" dirty="0">
                <a:solidFill>
                  <a:prstClr val="black"/>
                </a:solidFill>
              </a:rPr>
              <a:t> </a:t>
            </a:r>
            <a:r>
              <a:rPr lang="en-ID" sz="2000" b="1" dirty="0" err="1">
                <a:solidFill>
                  <a:prstClr val="black"/>
                </a:solidFill>
              </a:rPr>
              <a:t>dapat</a:t>
            </a:r>
            <a:r>
              <a:rPr lang="en-ID" sz="2000" b="1" dirty="0">
                <a:solidFill>
                  <a:prstClr val="black"/>
                </a:solidFill>
              </a:rPr>
              <a:t> </a:t>
            </a:r>
            <a:r>
              <a:rPr lang="en-ID" sz="2000" b="1" dirty="0" err="1">
                <a:solidFill>
                  <a:prstClr val="black"/>
                </a:solidFill>
              </a:rPr>
              <a:t>melakukan</a:t>
            </a:r>
            <a:r>
              <a:rPr lang="en-ID" sz="2000" b="1" dirty="0">
                <a:solidFill>
                  <a:prstClr val="black"/>
                </a:solidFill>
              </a:rPr>
              <a:t> </a:t>
            </a:r>
            <a:r>
              <a:rPr lang="en-ID" sz="2000" b="1" dirty="0" err="1">
                <a:solidFill>
                  <a:prstClr val="black"/>
                </a:solidFill>
              </a:rPr>
              <a:t>apa</a:t>
            </a:r>
            <a:r>
              <a:rPr lang="en-ID" sz="2000" b="1" dirty="0">
                <a:solidFill>
                  <a:prstClr val="black"/>
                </a:solidFill>
              </a:rPr>
              <a:t> pun </a:t>
            </a:r>
            <a:r>
              <a:rPr lang="en-ID" sz="2000" b="1" dirty="0" err="1">
                <a:solidFill>
                  <a:prstClr val="black"/>
                </a:solidFill>
              </a:rPr>
              <a:t>untuk</a:t>
            </a:r>
            <a:r>
              <a:rPr lang="en-ID" sz="2000" b="1" dirty="0">
                <a:solidFill>
                  <a:prstClr val="black"/>
                </a:solidFill>
              </a:rPr>
              <a:t> </a:t>
            </a:r>
            <a:r>
              <a:rPr lang="en-ID" sz="2000" b="1" dirty="0" err="1">
                <a:solidFill>
                  <a:prstClr val="black"/>
                </a:solidFill>
              </a:rPr>
              <a:t>mengubah</a:t>
            </a:r>
            <a:r>
              <a:rPr lang="en-ID" sz="2000" b="1" dirty="0">
                <a:solidFill>
                  <a:prstClr val="black"/>
                </a:solidFill>
              </a:rPr>
              <a:t> </a:t>
            </a:r>
            <a:r>
              <a:rPr lang="en-ID" sz="2000" b="1" dirty="0" err="1">
                <a:solidFill>
                  <a:prstClr val="black"/>
                </a:solidFill>
              </a:rPr>
              <a:t>kecenderungan</a:t>
            </a:r>
            <a:r>
              <a:rPr lang="en-ID" sz="2000" b="1" dirty="0">
                <a:solidFill>
                  <a:prstClr val="black"/>
                </a:solidFill>
              </a:rPr>
              <a:t> </a:t>
            </a:r>
            <a:r>
              <a:rPr lang="en-ID" sz="2000" b="1" dirty="0" err="1">
                <a:solidFill>
                  <a:prstClr val="black"/>
                </a:solidFill>
              </a:rPr>
              <a:t>kita</a:t>
            </a:r>
            <a:r>
              <a:rPr lang="en-ID" sz="2000" b="1" dirty="0">
                <a:solidFill>
                  <a:prstClr val="black"/>
                </a:solidFill>
              </a:rPr>
              <a:t> (Rm 7:24).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6"/>
            <a:ext cx="8958264" cy="1015663"/>
          </a:xfrm>
          <a:prstGeom prst="rect">
            <a:avLst/>
          </a:prstGeom>
          <a:noFill/>
        </p:spPr>
        <p:txBody>
          <a:bodyPr wrap="square">
            <a:spAutoFit/>
          </a:bodyPr>
          <a:lstStyle/>
          <a:p>
            <a:pPr lvl="0">
              <a:spcBef>
                <a:spcPts val="600"/>
              </a:spcBef>
              <a:defRPr/>
            </a:pPr>
            <a:r>
              <a:rPr lang="en-ID" sz="2000" b="1" dirty="0" err="1">
                <a:solidFill>
                  <a:prstClr val="black"/>
                </a:solidFill>
              </a:rPr>
              <a:t>Tetapi</a:t>
            </a:r>
            <a:r>
              <a:rPr lang="en-ID" sz="2000" b="1" dirty="0">
                <a:solidFill>
                  <a:prstClr val="black"/>
                </a:solidFill>
              </a:rPr>
              <a:t> </a:t>
            </a:r>
            <a:r>
              <a:rPr lang="en-ID" sz="2000" b="1" dirty="0" err="1">
                <a:solidFill>
                  <a:prstClr val="black"/>
                </a:solidFill>
              </a:rPr>
              <a:t>jika</a:t>
            </a:r>
            <a:r>
              <a:rPr lang="en-ID" sz="2000" b="1" dirty="0">
                <a:solidFill>
                  <a:prstClr val="black"/>
                </a:solidFill>
              </a:rPr>
              <a:t> </a:t>
            </a:r>
            <a:r>
              <a:rPr lang="en-ID" sz="2000" b="1" dirty="0" err="1">
                <a:solidFill>
                  <a:prstClr val="black"/>
                </a:solidFill>
              </a:rPr>
              <a:t>kita</a:t>
            </a:r>
            <a:r>
              <a:rPr lang="en-ID" sz="2000" b="1" dirty="0">
                <a:solidFill>
                  <a:prstClr val="black"/>
                </a:solidFill>
              </a:rPr>
              <a:t> </a:t>
            </a:r>
            <a:r>
              <a:rPr lang="en-ID" sz="2000" b="1" dirty="0" err="1">
                <a:solidFill>
                  <a:prstClr val="black"/>
                </a:solidFill>
              </a:rPr>
              <a:t>mengizinkan</a:t>
            </a:r>
            <a:r>
              <a:rPr lang="en-ID" sz="2000" b="1" dirty="0">
                <a:solidFill>
                  <a:prstClr val="black"/>
                </a:solidFill>
              </a:rPr>
              <a:t>-Nya, Allah </a:t>
            </a:r>
            <a:r>
              <a:rPr lang="en-ID" sz="2000" b="1" dirty="0" err="1">
                <a:solidFill>
                  <a:prstClr val="black"/>
                </a:solidFill>
              </a:rPr>
              <a:t>dapat</a:t>
            </a:r>
            <a:r>
              <a:rPr lang="en-ID" sz="2000" b="1" dirty="0">
                <a:solidFill>
                  <a:prstClr val="black"/>
                </a:solidFill>
              </a:rPr>
              <a:t> </a:t>
            </a:r>
            <a:r>
              <a:rPr lang="en-ID" sz="2000" b="1" dirty="0" err="1">
                <a:solidFill>
                  <a:prstClr val="black"/>
                </a:solidFill>
              </a:rPr>
              <a:t>mengubah</a:t>
            </a:r>
            <a:r>
              <a:rPr lang="en-ID" sz="2000" b="1" dirty="0">
                <a:solidFill>
                  <a:prstClr val="black"/>
                </a:solidFill>
              </a:rPr>
              <a:t> </a:t>
            </a:r>
            <a:r>
              <a:rPr lang="en-ID" sz="2000" b="1" dirty="0" err="1">
                <a:solidFill>
                  <a:prstClr val="black"/>
                </a:solidFill>
              </a:rPr>
              <a:t>sifat</a:t>
            </a:r>
            <a:r>
              <a:rPr lang="en-ID" sz="2000" b="1" dirty="0">
                <a:solidFill>
                  <a:prstClr val="black"/>
                </a:solidFill>
              </a:rPr>
              <a:t> </a:t>
            </a:r>
            <a:r>
              <a:rPr lang="en-ID" sz="2000" b="1" dirty="0" err="1">
                <a:solidFill>
                  <a:prstClr val="black"/>
                </a:solidFill>
              </a:rPr>
              <a:t>kita</a:t>
            </a:r>
            <a:r>
              <a:rPr lang="en-ID" sz="2000" b="1" dirty="0">
                <a:solidFill>
                  <a:prstClr val="black"/>
                </a:solidFill>
              </a:rPr>
              <a:t> (Yeh 36:26-27). </a:t>
            </a:r>
            <a:r>
              <a:rPr lang="en-ID" sz="2000" b="1" dirty="0" err="1">
                <a:solidFill>
                  <a:prstClr val="black"/>
                </a:solidFill>
              </a:rPr>
              <a:t>Dia</a:t>
            </a:r>
            <a:r>
              <a:rPr lang="en-ID" sz="2000" b="1" dirty="0">
                <a:solidFill>
                  <a:prstClr val="black"/>
                </a:solidFill>
              </a:rPr>
              <a:t> </a:t>
            </a:r>
            <a:r>
              <a:rPr lang="en-ID" sz="2000" b="1" dirty="0" err="1">
                <a:solidFill>
                  <a:prstClr val="black"/>
                </a:solidFill>
              </a:rPr>
              <a:t>membersihkan</a:t>
            </a:r>
            <a:r>
              <a:rPr lang="en-ID" sz="2000" b="1" dirty="0">
                <a:solidFill>
                  <a:prstClr val="black"/>
                </a:solidFill>
              </a:rPr>
              <a:t>, </a:t>
            </a:r>
            <a:r>
              <a:rPr lang="en-ID" sz="2000" b="1" dirty="0" err="1">
                <a:solidFill>
                  <a:prstClr val="black"/>
                </a:solidFill>
              </a:rPr>
              <a:t>mengambil</a:t>
            </a:r>
            <a:r>
              <a:rPr lang="en-ID" sz="2000" b="1" dirty="0">
                <a:solidFill>
                  <a:prstClr val="black"/>
                </a:solidFill>
              </a:rPr>
              <a:t>, </a:t>
            </a:r>
            <a:r>
              <a:rPr lang="en-ID" sz="2000" b="1" dirty="0" err="1">
                <a:solidFill>
                  <a:prstClr val="black"/>
                </a:solidFill>
              </a:rPr>
              <a:t>memberi</a:t>
            </a:r>
            <a:r>
              <a:rPr lang="en-ID" sz="2000" b="1" dirty="0">
                <a:solidFill>
                  <a:prstClr val="black"/>
                </a:solidFill>
              </a:rPr>
              <a:t>, dan </a:t>
            </a:r>
            <a:r>
              <a:rPr lang="en-ID" sz="2000" b="1" dirty="0" err="1">
                <a:solidFill>
                  <a:prstClr val="black"/>
                </a:solidFill>
              </a:rPr>
              <a:t>menetapkan</a:t>
            </a:r>
            <a:r>
              <a:rPr lang="en-ID" sz="2000" b="1" dirty="0">
                <a:solidFill>
                  <a:prstClr val="black"/>
                </a:solidFill>
              </a:rPr>
              <a:t> agar </a:t>
            </a:r>
            <a:r>
              <a:rPr lang="en-ID" sz="2000" b="1" dirty="0" err="1">
                <a:solidFill>
                  <a:prstClr val="black"/>
                </a:solidFill>
              </a:rPr>
              <a:t>kita</a:t>
            </a:r>
            <a:r>
              <a:rPr lang="en-ID" sz="2000" b="1" dirty="0">
                <a:solidFill>
                  <a:prstClr val="black"/>
                </a:solidFill>
              </a:rPr>
              <a:t> </a:t>
            </a:r>
            <a:r>
              <a:rPr lang="en-ID" sz="2000" b="1" dirty="0" err="1">
                <a:solidFill>
                  <a:prstClr val="black"/>
                </a:solidFill>
              </a:rPr>
              <a:t>dapat</a:t>
            </a:r>
            <a:r>
              <a:rPr lang="en-ID" sz="2000" b="1" dirty="0">
                <a:solidFill>
                  <a:prstClr val="black"/>
                </a:solidFill>
              </a:rPr>
              <a:t> </a:t>
            </a:r>
            <a:r>
              <a:rPr lang="en-ID" sz="2000" b="1" dirty="0" err="1">
                <a:solidFill>
                  <a:prstClr val="black"/>
                </a:solidFill>
              </a:rPr>
              <a:t>menaati</a:t>
            </a:r>
            <a:r>
              <a:rPr lang="en-ID" sz="2000" b="1" dirty="0">
                <a:solidFill>
                  <a:prstClr val="black"/>
                </a:solidFill>
              </a:rPr>
              <a:t>-Nya. </a:t>
            </a:r>
            <a:r>
              <a:rPr lang="en-ID" sz="2000" b="1" dirty="0" err="1">
                <a:solidFill>
                  <a:prstClr val="black"/>
                </a:solidFill>
              </a:rPr>
              <a:t>Hanya</a:t>
            </a:r>
            <a:r>
              <a:rPr lang="en-ID" sz="2000" b="1" dirty="0">
                <a:solidFill>
                  <a:prstClr val="black"/>
                </a:solidFill>
              </a:rPr>
              <a:t> </a:t>
            </a:r>
            <a:r>
              <a:rPr lang="en-ID" sz="2000" b="1" dirty="0" err="1">
                <a:solidFill>
                  <a:prstClr val="black"/>
                </a:solidFill>
              </a:rPr>
              <a:t>Dia</a:t>
            </a:r>
            <a:r>
              <a:rPr lang="en-ID" sz="2000" b="1" dirty="0">
                <a:solidFill>
                  <a:prstClr val="black"/>
                </a:solidFill>
              </a:rPr>
              <a:t> yang </a:t>
            </a:r>
            <a:r>
              <a:rPr lang="en-ID" sz="2000" b="1" dirty="0" err="1">
                <a:solidFill>
                  <a:prstClr val="black"/>
                </a:solidFill>
              </a:rPr>
              <a:t>membuat</a:t>
            </a:r>
            <a:r>
              <a:rPr lang="en-ID" sz="2000" b="1" dirty="0">
                <a:solidFill>
                  <a:prstClr val="black"/>
                </a:solidFill>
              </a:rPr>
              <a:t> </a:t>
            </a:r>
            <a:r>
              <a:rPr lang="en-ID" sz="2000" b="1" dirty="0" err="1">
                <a:solidFill>
                  <a:prstClr val="black"/>
                </a:solidFill>
              </a:rPr>
              <a:t>kita</a:t>
            </a:r>
            <a:r>
              <a:rPr lang="en-ID" sz="2000" b="1" dirty="0">
                <a:solidFill>
                  <a:prstClr val="black"/>
                </a:solidFill>
              </a:rPr>
              <a:t> </a:t>
            </a:r>
            <a:r>
              <a:rPr lang="en-ID" sz="2000" b="1" dirty="0" err="1">
                <a:solidFill>
                  <a:prstClr val="black"/>
                </a:solidFill>
              </a:rPr>
              <a:t>kuat</a:t>
            </a:r>
            <a:r>
              <a:rPr lang="en-ID" sz="2000" b="1" dirty="0">
                <a:solidFill>
                  <a:prstClr val="black"/>
                </a:solidFill>
              </a:rPr>
              <a:t> (2 </a:t>
            </a:r>
            <a:r>
              <a:rPr lang="en-ID" sz="2000" b="1" dirty="0" err="1">
                <a:solidFill>
                  <a:prstClr val="black"/>
                </a:solidFill>
              </a:rPr>
              <a:t>Kor</a:t>
            </a:r>
            <a:r>
              <a:rPr lang="en-ID" sz="2000" b="1" dirty="0">
                <a:solidFill>
                  <a:prstClr val="black"/>
                </a:solidFill>
              </a:rPr>
              <a:t> 12:10).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400110"/>
          </a:xfrm>
          <a:prstGeom prst="rect">
            <a:avLst/>
          </a:prstGeom>
          <a:noFill/>
        </p:spPr>
        <p:txBody>
          <a:bodyPr wrap="square">
            <a:spAutoFit/>
          </a:bodyPr>
          <a:lstStyle/>
          <a:p>
            <a:pPr lvl="0">
              <a:spcBef>
                <a:spcPts val="600"/>
              </a:spcBef>
              <a:defRPr/>
            </a:pPr>
            <a:r>
              <a:rPr lang="en-ID" sz="2000" b="1" dirty="0" err="1">
                <a:solidFill>
                  <a:prstClr val="black"/>
                </a:solidFill>
              </a:rPr>
              <a:t>Apa</a:t>
            </a:r>
            <a:r>
              <a:rPr lang="en-ID" sz="2000" b="1" dirty="0">
                <a:solidFill>
                  <a:prstClr val="black"/>
                </a:solidFill>
              </a:rPr>
              <a:t> yang </a:t>
            </a:r>
            <a:r>
              <a:rPr lang="en-ID" sz="2000" b="1" dirty="0" err="1">
                <a:solidFill>
                  <a:prstClr val="black"/>
                </a:solidFill>
              </a:rPr>
              <a:t>menghalangi</a:t>
            </a:r>
            <a:r>
              <a:rPr lang="en-ID" sz="2000" b="1" dirty="0">
                <a:solidFill>
                  <a:prstClr val="black"/>
                </a:solidFill>
              </a:rPr>
              <a:t> </a:t>
            </a:r>
            <a:r>
              <a:rPr lang="en-ID" sz="2000" b="1" dirty="0" err="1">
                <a:solidFill>
                  <a:prstClr val="black"/>
                </a:solidFill>
              </a:rPr>
              <a:t>kita</a:t>
            </a:r>
            <a:r>
              <a:rPr lang="en-ID" sz="2000" b="1" dirty="0">
                <a:solidFill>
                  <a:prstClr val="black"/>
                </a:solidFill>
              </a:rPr>
              <a:t> </a:t>
            </a:r>
            <a:r>
              <a:rPr lang="en-ID" sz="2000" b="1" dirty="0" err="1">
                <a:solidFill>
                  <a:prstClr val="black"/>
                </a:solidFill>
              </a:rPr>
              <a:t>untuk</a:t>
            </a:r>
            <a:r>
              <a:rPr lang="en-ID" sz="2000" b="1" dirty="0">
                <a:solidFill>
                  <a:prstClr val="black"/>
                </a:solidFill>
              </a:rPr>
              <a:t> </a:t>
            </a:r>
            <a:r>
              <a:rPr lang="en-ID" sz="2000" b="1" dirty="0" err="1">
                <a:solidFill>
                  <a:prstClr val="black"/>
                </a:solidFill>
              </a:rPr>
              <a:t>menaati</a:t>
            </a:r>
            <a:r>
              <a:rPr lang="en-ID" sz="2000" b="1" dirty="0">
                <a:solidFill>
                  <a:prstClr val="black"/>
                </a:solidFill>
              </a:rPr>
              <a:t> Allah, </a:t>
            </a:r>
            <a:r>
              <a:rPr lang="en-ID" sz="2000" b="1" dirty="0" err="1">
                <a:solidFill>
                  <a:prstClr val="black"/>
                </a:solidFill>
              </a:rPr>
              <a:t>terlepas</a:t>
            </a:r>
            <a:r>
              <a:rPr lang="en-ID" sz="2000" b="1" dirty="0">
                <a:solidFill>
                  <a:prstClr val="black"/>
                </a:solidFill>
              </a:rPr>
              <a:t> </a:t>
            </a:r>
            <a:r>
              <a:rPr lang="en-ID" sz="2000" b="1" dirty="0" err="1">
                <a:solidFill>
                  <a:prstClr val="black"/>
                </a:solidFill>
              </a:rPr>
              <a:t>dari</a:t>
            </a:r>
            <a:r>
              <a:rPr lang="en-ID" sz="2000" b="1" dirty="0">
                <a:solidFill>
                  <a:prstClr val="black"/>
                </a:solidFill>
              </a:rPr>
              <a:t> </a:t>
            </a:r>
            <a:r>
              <a:rPr lang="en-ID" sz="2000" b="1" dirty="0" err="1">
                <a:solidFill>
                  <a:prstClr val="black"/>
                </a:solidFill>
              </a:rPr>
              <a:t>niat</a:t>
            </a:r>
            <a:r>
              <a:rPr lang="en-ID" sz="2000" b="1" dirty="0">
                <a:solidFill>
                  <a:prstClr val="black"/>
                </a:solidFill>
              </a:rPr>
              <a:t> </a:t>
            </a:r>
            <a:r>
              <a:rPr lang="en-ID" sz="2000" b="1" dirty="0" err="1">
                <a:solidFill>
                  <a:prstClr val="black"/>
                </a:solidFill>
              </a:rPr>
              <a:t>kita</a:t>
            </a:r>
            <a:r>
              <a:rPr lang="en-ID" sz="2000" b="1" dirty="0">
                <a:solidFill>
                  <a:prstClr val="black"/>
                </a:solidFill>
              </a:rPr>
              <a:t> yang </a:t>
            </a:r>
            <a:r>
              <a:rPr lang="en-ID" sz="2000" b="1" dirty="0" err="1">
                <a:solidFill>
                  <a:prstClr val="black"/>
                </a:solidFill>
              </a:rPr>
              <a:t>baik</a:t>
            </a:r>
            <a:r>
              <a:rPr lang="en-ID"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1015663"/>
          </a:xfrm>
          <a:prstGeom prst="rect">
            <a:avLst/>
          </a:prstGeom>
          <a:noFill/>
        </p:spPr>
        <p:txBody>
          <a:bodyPr wrap="square">
            <a:spAutoFit/>
          </a:bodyPr>
          <a:lstStyle/>
          <a:p>
            <a:pPr lvl="0">
              <a:spcBef>
                <a:spcPts val="600"/>
              </a:spcBef>
              <a:defRPr/>
            </a:pPr>
            <a:r>
              <a:rPr lang="en-ID" sz="2000" b="1" dirty="0" err="1">
                <a:solidFill>
                  <a:prstClr val="black"/>
                </a:solidFill>
              </a:rPr>
              <a:t>Generasi</a:t>
            </a:r>
            <a:r>
              <a:rPr lang="en-ID" sz="2000" b="1" dirty="0">
                <a:solidFill>
                  <a:prstClr val="black"/>
                </a:solidFill>
              </a:rPr>
              <a:t> </a:t>
            </a:r>
            <a:r>
              <a:rPr lang="en-ID" sz="2000" b="1" dirty="0" err="1">
                <a:solidFill>
                  <a:prstClr val="black"/>
                </a:solidFill>
              </a:rPr>
              <a:t>berikutnya</a:t>
            </a:r>
            <a:r>
              <a:rPr lang="en-ID" sz="2000" b="1" dirty="0">
                <a:solidFill>
                  <a:prstClr val="black"/>
                </a:solidFill>
              </a:rPr>
              <a:t> juga </a:t>
            </a:r>
            <a:r>
              <a:rPr lang="en-ID" sz="2000" b="1" dirty="0" err="1">
                <a:solidFill>
                  <a:prstClr val="black"/>
                </a:solidFill>
              </a:rPr>
              <a:t>berkomitmen</a:t>
            </a:r>
            <a:r>
              <a:rPr lang="en-ID" sz="2000" b="1" dirty="0">
                <a:solidFill>
                  <a:prstClr val="black"/>
                </a:solidFill>
              </a:rPr>
              <a:t> </a:t>
            </a:r>
            <a:r>
              <a:rPr lang="en-ID" sz="2000" b="1" dirty="0" err="1">
                <a:solidFill>
                  <a:prstClr val="black"/>
                </a:solidFill>
              </a:rPr>
              <a:t>untuk</a:t>
            </a:r>
            <a:r>
              <a:rPr lang="en-ID" sz="2000" b="1" dirty="0">
                <a:solidFill>
                  <a:prstClr val="black"/>
                </a:solidFill>
              </a:rPr>
              <a:t> </a:t>
            </a:r>
            <a:r>
              <a:rPr lang="en-ID" sz="2000" b="1" dirty="0" err="1">
                <a:solidFill>
                  <a:prstClr val="black"/>
                </a:solidFill>
              </a:rPr>
              <a:t>menaati</a:t>
            </a:r>
            <a:r>
              <a:rPr lang="en-ID" sz="2000" b="1" dirty="0">
                <a:solidFill>
                  <a:prstClr val="black"/>
                </a:solidFill>
              </a:rPr>
              <a:t> </a:t>
            </a:r>
            <a:r>
              <a:rPr lang="en-ID" sz="2000" b="1" dirty="0" err="1">
                <a:solidFill>
                  <a:prstClr val="black"/>
                </a:solidFill>
              </a:rPr>
              <a:t>perjanjian</a:t>
            </a:r>
            <a:r>
              <a:rPr lang="en-ID" sz="2000" b="1" dirty="0">
                <a:solidFill>
                  <a:prstClr val="black"/>
                </a:solidFill>
              </a:rPr>
              <a:t> </a:t>
            </a:r>
            <a:r>
              <a:rPr lang="en-ID" sz="2000" b="1" dirty="0" err="1">
                <a:solidFill>
                  <a:prstClr val="black"/>
                </a:solidFill>
              </a:rPr>
              <a:t>itu</a:t>
            </a:r>
            <a:r>
              <a:rPr lang="en-ID" sz="2000" b="1" dirty="0">
                <a:solidFill>
                  <a:prstClr val="black"/>
                </a:solidFill>
              </a:rPr>
              <a:t> (</a:t>
            </a:r>
            <a:r>
              <a:rPr lang="en-ID" sz="2000" b="1" dirty="0" err="1">
                <a:solidFill>
                  <a:prstClr val="black"/>
                </a:solidFill>
              </a:rPr>
              <a:t>Yos</a:t>
            </a:r>
            <a:r>
              <a:rPr lang="en-ID" sz="2000" b="1" dirty="0">
                <a:solidFill>
                  <a:prstClr val="black"/>
                </a:solidFill>
              </a:rPr>
              <a:t> 24:18b). </a:t>
            </a:r>
            <a:r>
              <a:rPr lang="en-ID" sz="2000" b="1" dirty="0" err="1">
                <a:solidFill>
                  <a:prstClr val="black"/>
                </a:solidFill>
              </a:rPr>
              <a:t>Namun</a:t>
            </a:r>
            <a:r>
              <a:rPr lang="en-ID" sz="2000" b="1" dirty="0">
                <a:solidFill>
                  <a:prstClr val="black"/>
                </a:solidFill>
              </a:rPr>
              <a:t> </a:t>
            </a:r>
            <a:r>
              <a:rPr lang="en-ID" sz="2000" b="1" dirty="0" err="1">
                <a:solidFill>
                  <a:prstClr val="black"/>
                </a:solidFill>
              </a:rPr>
              <a:t>Yosua</a:t>
            </a:r>
            <a:r>
              <a:rPr lang="en-ID" sz="2000" b="1" dirty="0">
                <a:solidFill>
                  <a:prstClr val="black"/>
                </a:solidFill>
              </a:rPr>
              <a:t> </a:t>
            </a:r>
            <a:r>
              <a:rPr lang="en-ID" sz="2000" b="1" dirty="0" err="1">
                <a:solidFill>
                  <a:prstClr val="black"/>
                </a:solidFill>
              </a:rPr>
              <a:t>dengan</a:t>
            </a:r>
            <a:r>
              <a:rPr lang="en-ID" sz="2000" b="1" dirty="0">
                <a:solidFill>
                  <a:prstClr val="black"/>
                </a:solidFill>
              </a:rPr>
              <a:t> </a:t>
            </a:r>
            <a:r>
              <a:rPr lang="en-ID" sz="2000" b="1" dirty="0" err="1">
                <a:solidFill>
                  <a:prstClr val="black"/>
                </a:solidFill>
              </a:rPr>
              <a:t>jelas</a:t>
            </a:r>
            <a:r>
              <a:rPr lang="en-ID" sz="2000" b="1" dirty="0">
                <a:solidFill>
                  <a:prstClr val="black"/>
                </a:solidFill>
              </a:rPr>
              <a:t> </a:t>
            </a:r>
            <a:r>
              <a:rPr lang="en-ID" sz="2000" b="1" dirty="0" err="1">
                <a:solidFill>
                  <a:prstClr val="black"/>
                </a:solidFill>
              </a:rPr>
              <a:t>memperingatkan</a:t>
            </a:r>
            <a:r>
              <a:rPr lang="en-ID" sz="2000" b="1" dirty="0">
                <a:solidFill>
                  <a:prstClr val="black"/>
                </a:solidFill>
              </a:rPr>
              <a:t> </a:t>
            </a:r>
            <a:r>
              <a:rPr lang="en-ID" sz="2000" b="1" dirty="0" err="1">
                <a:solidFill>
                  <a:prstClr val="black"/>
                </a:solidFill>
              </a:rPr>
              <a:t>mereka</a:t>
            </a:r>
            <a:r>
              <a:rPr lang="en-ID" sz="2000" b="1" dirty="0">
                <a:solidFill>
                  <a:prstClr val="black"/>
                </a:solidFill>
              </a:rPr>
              <a:t>: “</a:t>
            </a:r>
            <a:r>
              <a:rPr lang="en-ID" sz="2000" b="1" dirty="0" err="1">
                <a:solidFill>
                  <a:prstClr val="black"/>
                </a:solidFill>
              </a:rPr>
              <a:t>Tidaklah</a:t>
            </a:r>
            <a:r>
              <a:rPr lang="en-ID" sz="2000" b="1" dirty="0">
                <a:solidFill>
                  <a:prstClr val="black"/>
                </a:solidFill>
              </a:rPr>
              <a:t> </a:t>
            </a:r>
            <a:r>
              <a:rPr lang="en-ID" sz="2000" b="1" dirty="0" err="1">
                <a:solidFill>
                  <a:prstClr val="black"/>
                </a:solidFill>
              </a:rPr>
              <a:t>kamu</a:t>
            </a:r>
            <a:r>
              <a:rPr lang="en-ID" sz="2000" b="1" dirty="0">
                <a:solidFill>
                  <a:prstClr val="black"/>
                </a:solidFill>
              </a:rPr>
              <a:t> </a:t>
            </a:r>
            <a:r>
              <a:rPr lang="en-ID" sz="2000" b="1" dirty="0" err="1">
                <a:solidFill>
                  <a:prstClr val="black"/>
                </a:solidFill>
              </a:rPr>
              <a:t>sanggup</a:t>
            </a:r>
            <a:r>
              <a:rPr lang="en-ID" sz="2000" b="1" dirty="0">
                <a:solidFill>
                  <a:prstClr val="black"/>
                </a:solidFill>
              </a:rPr>
              <a:t> </a:t>
            </a:r>
            <a:r>
              <a:rPr lang="en-ID" sz="2000" b="1" dirty="0" err="1">
                <a:solidFill>
                  <a:prstClr val="black"/>
                </a:solidFill>
              </a:rPr>
              <a:t>beribadah</a:t>
            </a:r>
            <a:r>
              <a:rPr lang="en-ID" sz="2000" b="1" dirty="0">
                <a:solidFill>
                  <a:prstClr val="black"/>
                </a:solidFill>
              </a:rPr>
              <a:t> </a:t>
            </a:r>
            <a:r>
              <a:rPr lang="en-ID" sz="2000" b="1" dirty="0" err="1">
                <a:solidFill>
                  <a:prstClr val="black"/>
                </a:solidFill>
              </a:rPr>
              <a:t>kepada</a:t>
            </a:r>
            <a:r>
              <a:rPr lang="en-ID" sz="2000" b="1" dirty="0">
                <a:solidFill>
                  <a:prstClr val="black"/>
                </a:solidFill>
              </a:rPr>
              <a:t> TUHAN” (</a:t>
            </a:r>
            <a:r>
              <a:rPr lang="en-ID" sz="2000" b="1" dirty="0" err="1">
                <a:solidFill>
                  <a:prstClr val="black"/>
                </a:solidFill>
              </a:rPr>
              <a:t>Yos</a:t>
            </a:r>
            <a:r>
              <a:rPr lang="en-ID" sz="2000" b="1" dirty="0">
                <a:solidFill>
                  <a:prstClr val="black"/>
                </a:solidFill>
              </a:rPr>
              <a:t> 24:19).</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PERJAMUAN PERJANJIAN</a:t>
            </a: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513668"/>
            <a:ext cx="9327614" cy="861774"/>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es-ES" b="1" dirty="0">
                <a:solidFill>
                  <a:srgbClr val="FF9900">
                    <a:lumMod val="50000"/>
                  </a:srgbClr>
                </a:solidFill>
                <a:latin typeface="Comic Sans MS" panose="030F0702030302020204" pitchFamily="66" charset="0"/>
              </a:rPr>
              <a:t>Dan </a:t>
            </a:r>
            <a:r>
              <a:rPr lang="es-ES" b="1" dirty="0" err="1">
                <a:solidFill>
                  <a:srgbClr val="FF9900">
                    <a:lumMod val="50000"/>
                  </a:srgbClr>
                </a:solidFill>
                <a:latin typeface="Comic Sans MS" panose="030F0702030302020204" pitchFamily="66" charset="0"/>
              </a:rPr>
              <a:t>naiklah</a:t>
            </a:r>
            <a:r>
              <a:rPr lang="es-ES" b="1" dirty="0">
                <a:solidFill>
                  <a:srgbClr val="FF9900">
                    <a:lumMod val="50000"/>
                  </a:srgbClr>
                </a:solidFill>
                <a:latin typeface="Comic Sans MS" panose="030F0702030302020204" pitchFamily="66" charset="0"/>
              </a:rPr>
              <a:t> Musa </a:t>
            </a:r>
            <a:r>
              <a:rPr lang="es-ES" b="1" dirty="0" err="1">
                <a:solidFill>
                  <a:srgbClr val="FF9900">
                    <a:lumMod val="50000"/>
                  </a:srgbClr>
                </a:solidFill>
                <a:latin typeface="Comic Sans MS" panose="030F0702030302020204" pitchFamily="66" charset="0"/>
              </a:rPr>
              <a:t>dengan</a:t>
            </a:r>
            <a:r>
              <a:rPr lang="es-ES" b="1" dirty="0">
                <a:solidFill>
                  <a:srgbClr val="FF9900">
                    <a:lumMod val="50000"/>
                  </a:srgbClr>
                </a:solidFill>
                <a:latin typeface="Comic Sans MS" panose="030F0702030302020204" pitchFamily="66" charset="0"/>
              </a:rPr>
              <a:t> </a:t>
            </a:r>
            <a:r>
              <a:rPr lang="es-ES" b="1" dirty="0" err="1">
                <a:solidFill>
                  <a:srgbClr val="FF9900">
                    <a:lumMod val="50000"/>
                  </a:srgbClr>
                </a:solidFill>
                <a:latin typeface="Comic Sans MS" panose="030F0702030302020204" pitchFamily="66" charset="0"/>
              </a:rPr>
              <a:t>Harun</a:t>
            </a:r>
            <a:r>
              <a:rPr lang="es-ES" b="1" dirty="0">
                <a:solidFill>
                  <a:srgbClr val="FF9900">
                    <a:lumMod val="50000"/>
                  </a:srgbClr>
                </a:solidFill>
                <a:latin typeface="Comic Sans MS" panose="030F0702030302020204" pitchFamily="66" charset="0"/>
              </a:rPr>
              <a:t>, </a:t>
            </a:r>
            <a:r>
              <a:rPr lang="es-ES" b="1" dirty="0" err="1">
                <a:solidFill>
                  <a:srgbClr val="FF9900">
                    <a:lumMod val="50000"/>
                  </a:srgbClr>
                </a:solidFill>
                <a:latin typeface="Comic Sans MS" panose="030F0702030302020204" pitchFamily="66" charset="0"/>
              </a:rPr>
              <a:t>Nadab</a:t>
            </a:r>
            <a:r>
              <a:rPr lang="es-ES" b="1" dirty="0">
                <a:solidFill>
                  <a:srgbClr val="FF9900">
                    <a:lumMod val="50000"/>
                  </a:srgbClr>
                </a:solidFill>
                <a:latin typeface="Comic Sans MS" panose="030F0702030302020204" pitchFamily="66" charset="0"/>
              </a:rPr>
              <a:t> dan </a:t>
            </a:r>
            <a:r>
              <a:rPr lang="es-ES" b="1" dirty="0" err="1">
                <a:solidFill>
                  <a:srgbClr val="FF9900">
                    <a:lumMod val="50000"/>
                  </a:srgbClr>
                </a:solidFill>
                <a:latin typeface="Comic Sans MS" panose="030F0702030302020204" pitchFamily="66" charset="0"/>
              </a:rPr>
              <a:t>Abihu</a:t>
            </a:r>
            <a:r>
              <a:rPr lang="es-ES" b="1" dirty="0">
                <a:solidFill>
                  <a:srgbClr val="FF9900">
                    <a:lumMod val="50000"/>
                  </a:srgbClr>
                </a:solidFill>
                <a:latin typeface="Comic Sans MS" panose="030F0702030302020204" pitchFamily="66" charset="0"/>
              </a:rPr>
              <a:t> dan </a:t>
            </a:r>
            <a:r>
              <a:rPr lang="es-ES" b="1" dirty="0" err="1">
                <a:solidFill>
                  <a:srgbClr val="FF9900">
                    <a:lumMod val="50000"/>
                  </a:srgbClr>
                </a:solidFill>
                <a:latin typeface="Comic Sans MS" panose="030F0702030302020204" pitchFamily="66" charset="0"/>
              </a:rPr>
              <a:t>tujuh</a:t>
            </a:r>
            <a:r>
              <a:rPr lang="es-ES" b="1" dirty="0">
                <a:solidFill>
                  <a:srgbClr val="FF9900">
                    <a:lumMod val="50000"/>
                  </a:srgbClr>
                </a:solidFill>
                <a:latin typeface="Comic Sans MS" panose="030F0702030302020204" pitchFamily="66" charset="0"/>
              </a:rPr>
              <a:t> </a:t>
            </a:r>
            <a:r>
              <a:rPr lang="es-ES" b="1" dirty="0" err="1">
                <a:solidFill>
                  <a:srgbClr val="FF9900">
                    <a:lumMod val="50000"/>
                  </a:srgbClr>
                </a:solidFill>
                <a:latin typeface="Comic Sans MS" panose="030F0702030302020204" pitchFamily="66" charset="0"/>
              </a:rPr>
              <a:t>puluh</a:t>
            </a:r>
            <a:r>
              <a:rPr lang="es-ES" b="1" dirty="0">
                <a:solidFill>
                  <a:srgbClr val="FF9900">
                    <a:lumMod val="50000"/>
                  </a:srgbClr>
                </a:solidFill>
                <a:latin typeface="Comic Sans MS" panose="030F0702030302020204" pitchFamily="66" charset="0"/>
              </a:rPr>
              <a:t> </a:t>
            </a:r>
            <a:r>
              <a:rPr lang="es-ES" b="1" dirty="0" err="1">
                <a:solidFill>
                  <a:srgbClr val="FF9900">
                    <a:lumMod val="50000"/>
                  </a:srgbClr>
                </a:solidFill>
                <a:latin typeface="Comic Sans MS" panose="030F0702030302020204" pitchFamily="66" charset="0"/>
              </a:rPr>
              <a:t>orang</a:t>
            </a:r>
            <a:r>
              <a:rPr lang="es-ES" b="1" dirty="0">
                <a:solidFill>
                  <a:srgbClr val="FF9900">
                    <a:lumMod val="50000"/>
                  </a:srgbClr>
                </a:solidFill>
                <a:latin typeface="Comic Sans MS" panose="030F0702030302020204" pitchFamily="66" charset="0"/>
              </a:rPr>
              <a:t> </a:t>
            </a:r>
            <a:r>
              <a:rPr lang="es-ES" b="1" dirty="0" err="1">
                <a:solidFill>
                  <a:srgbClr val="FF9900">
                    <a:lumMod val="50000"/>
                  </a:srgbClr>
                </a:solidFill>
                <a:latin typeface="Comic Sans MS" panose="030F0702030302020204" pitchFamily="66" charset="0"/>
              </a:rPr>
              <a:t>dari</a:t>
            </a:r>
            <a:r>
              <a:rPr lang="es-ES" b="1" dirty="0">
                <a:solidFill>
                  <a:srgbClr val="FF9900">
                    <a:lumMod val="50000"/>
                  </a:srgbClr>
                </a:solidFill>
                <a:latin typeface="Comic Sans MS" panose="030F0702030302020204" pitchFamily="66" charset="0"/>
              </a:rPr>
              <a:t> para </a:t>
            </a:r>
            <a:r>
              <a:rPr lang="es-ES" b="1" dirty="0" err="1">
                <a:solidFill>
                  <a:srgbClr val="FF9900">
                    <a:lumMod val="50000"/>
                  </a:srgbClr>
                </a:solidFill>
                <a:latin typeface="Comic Sans MS" panose="030F0702030302020204" pitchFamily="66" charset="0"/>
              </a:rPr>
              <a:t>tua-tua</a:t>
            </a:r>
            <a:r>
              <a:rPr lang="es-ES" b="1" dirty="0">
                <a:solidFill>
                  <a:srgbClr val="FF9900">
                    <a:lumMod val="50000"/>
                  </a:srgbClr>
                </a:solidFill>
                <a:latin typeface="Comic Sans MS" panose="030F0702030302020204" pitchFamily="66" charset="0"/>
              </a:rPr>
              <a:t> Israel</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 </a:t>
            </a:r>
            <a:r>
              <a:rPr lang="en-ID" b="1" dirty="0" err="1">
                <a:solidFill>
                  <a:srgbClr val="FF9900">
                    <a:lumMod val="50000"/>
                  </a:srgbClr>
                </a:solidFill>
                <a:latin typeface="Comic Sans MS" panose="030F0702030302020204" pitchFamily="66" charset="0"/>
              </a:rPr>
              <a:t>mereka</a:t>
            </a:r>
            <a:r>
              <a:rPr lang="en-ID" b="1" dirty="0">
                <a:solidFill>
                  <a:srgbClr val="FF9900">
                    <a:lumMod val="50000"/>
                  </a:srgbClr>
                </a:solidFill>
                <a:latin typeface="Comic Sans MS" panose="030F0702030302020204" pitchFamily="66" charset="0"/>
              </a:rPr>
              <a:t> </a:t>
            </a:r>
            <a:r>
              <a:rPr lang="en-ID" b="1" dirty="0" err="1">
                <a:solidFill>
                  <a:srgbClr val="FF9900">
                    <a:lumMod val="50000"/>
                  </a:srgbClr>
                </a:solidFill>
                <a:latin typeface="Comic Sans MS" panose="030F0702030302020204" pitchFamily="66" charset="0"/>
              </a:rPr>
              <a:t>memandang</a:t>
            </a:r>
            <a:r>
              <a:rPr lang="en-ID" b="1" dirty="0">
                <a:solidFill>
                  <a:srgbClr val="FF9900">
                    <a:lumMod val="50000"/>
                  </a:srgbClr>
                </a:solidFill>
                <a:latin typeface="Comic Sans MS" panose="030F0702030302020204" pitchFamily="66" charset="0"/>
              </a:rPr>
              <a:t> Allah, </a:t>
            </a:r>
            <a:r>
              <a:rPr lang="en-ID" b="1" dirty="0" err="1">
                <a:solidFill>
                  <a:srgbClr val="FF9900">
                    <a:lumMod val="50000"/>
                  </a:srgbClr>
                </a:solidFill>
                <a:latin typeface="Comic Sans MS" panose="030F0702030302020204" pitchFamily="66" charset="0"/>
              </a:rPr>
              <a:t>lalu</a:t>
            </a:r>
            <a:r>
              <a:rPr lang="en-ID" b="1" dirty="0">
                <a:solidFill>
                  <a:srgbClr val="FF9900">
                    <a:lumMod val="50000"/>
                  </a:srgbClr>
                </a:solidFill>
                <a:latin typeface="Comic Sans MS" panose="030F0702030302020204" pitchFamily="66" charset="0"/>
              </a:rPr>
              <a:t> </a:t>
            </a:r>
            <a:r>
              <a:rPr lang="en-ID" b="1" dirty="0" err="1">
                <a:solidFill>
                  <a:srgbClr val="FF9900">
                    <a:lumMod val="50000"/>
                  </a:srgbClr>
                </a:solidFill>
                <a:latin typeface="Comic Sans MS" panose="030F0702030302020204" pitchFamily="66" charset="0"/>
              </a:rPr>
              <a:t>makan</a:t>
            </a:r>
            <a:r>
              <a:rPr lang="en-ID" b="1" dirty="0">
                <a:solidFill>
                  <a:srgbClr val="FF9900">
                    <a:lumMod val="50000"/>
                  </a:srgbClr>
                </a:solidFill>
                <a:latin typeface="Comic Sans MS" panose="030F0702030302020204" pitchFamily="66" charset="0"/>
              </a:rPr>
              <a:t> dan </a:t>
            </a:r>
            <a:r>
              <a:rPr lang="en-ID" b="1" dirty="0" err="1">
                <a:solidFill>
                  <a:srgbClr val="FF9900">
                    <a:lumMod val="50000"/>
                  </a:srgbClr>
                </a:solidFill>
                <a:latin typeface="Comic Sans MS" panose="030F0702030302020204" pitchFamily="66" charset="0"/>
              </a:rPr>
              <a:t>minum</a:t>
            </a:r>
            <a:r>
              <a:rPr lang="en-ID" b="1" dirty="0">
                <a:solidFill>
                  <a:srgbClr val="FF9900">
                    <a:lumMod val="50000"/>
                  </a:srgbClr>
                </a:solidFill>
                <a:latin typeface="Comic Sans MS" panose="030F0702030302020204" pitchFamily="66" charset="0"/>
              </a:rPr>
              <a:t>.</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(Keluaran 24:9, 11b)</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477624" cy="707886"/>
          </a:xfrm>
          <a:prstGeom prst="rect">
            <a:avLst/>
          </a:prstGeom>
          <a:noFill/>
        </p:spPr>
        <p:txBody>
          <a:bodyPr wrap="square" rtlCol="0">
            <a:spAutoFit/>
          </a:bodyPr>
          <a:lstStyle/>
          <a:p>
            <a:pPr lvl="0">
              <a:spcBef>
                <a:spcPts val="600"/>
              </a:spcBef>
              <a:defRPr/>
            </a:pPr>
            <a:r>
              <a:rPr lang="en-ID" sz="2000" b="1" dirty="0" err="1">
                <a:solidFill>
                  <a:prstClr val="black"/>
                </a:solidFill>
              </a:rPr>
              <a:t>Seperti</a:t>
            </a:r>
            <a:r>
              <a:rPr lang="en-ID" sz="2000" b="1" dirty="0">
                <a:solidFill>
                  <a:prstClr val="black"/>
                </a:solidFill>
              </a:rPr>
              <a:t> yang </a:t>
            </a:r>
            <a:r>
              <a:rPr lang="en-ID" sz="2000" b="1" dirty="0" err="1">
                <a:solidFill>
                  <a:prstClr val="black"/>
                </a:solidFill>
              </a:rPr>
              <a:t>kita</a:t>
            </a:r>
            <a:r>
              <a:rPr lang="en-ID" sz="2000" b="1" dirty="0">
                <a:solidFill>
                  <a:prstClr val="black"/>
                </a:solidFill>
              </a:rPr>
              <a:t> </a:t>
            </a:r>
            <a:r>
              <a:rPr lang="en-ID" sz="2000" b="1" dirty="0" err="1">
                <a:solidFill>
                  <a:prstClr val="black"/>
                </a:solidFill>
              </a:rPr>
              <a:t>lihat</a:t>
            </a:r>
            <a:r>
              <a:rPr lang="en-ID" sz="2000" b="1" dirty="0">
                <a:solidFill>
                  <a:prstClr val="black"/>
                </a:solidFill>
              </a:rPr>
              <a:t> </a:t>
            </a:r>
            <a:r>
              <a:rPr lang="en-ID" sz="2000" b="1" dirty="0" err="1">
                <a:solidFill>
                  <a:prstClr val="black"/>
                </a:solidFill>
              </a:rPr>
              <a:t>dalam</a:t>
            </a:r>
            <a:r>
              <a:rPr lang="en-ID" sz="2000" b="1" dirty="0">
                <a:solidFill>
                  <a:prstClr val="black"/>
                </a:solidFill>
              </a:rPr>
              <a:t> </a:t>
            </a:r>
            <a:r>
              <a:rPr lang="en-ID" sz="2000" b="1" dirty="0" err="1">
                <a:solidFill>
                  <a:prstClr val="black"/>
                </a:solidFill>
              </a:rPr>
              <a:t>contoh</a:t>
            </a:r>
            <a:r>
              <a:rPr lang="en-ID" sz="2000" b="1" dirty="0">
                <a:solidFill>
                  <a:prstClr val="black"/>
                </a:solidFill>
              </a:rPr>
              <a:t> Yakub dan Laban, di Timur </a:t>
            </a:r>
            <a:r>
              <a:rPr lang="en-ID" sz="2000" b="1" dirty="0" err="1">
                <a:solidFill>
                  <a:prstClr val="black"/>
                </a:solidFill>
              </a:rPr>
              <a:t>kuno</a:t>
            </a:r>
            <a:r>
              <a:rPr lang="en-ID" sz="2000" b="1" dirty="0">
                <a:solidFill>
                  <a:prstClr val="black"/>
                </a:solidFill>
              </a:rPr>
              <a:t>, </a:t>
            </a:r>
            <a:r>
              <a:rPr lang="en-ID" sz="2000" b="1" dirty="0" err="1">
                <a:solidFill>
                  <a:prstClr val="black"/>
                </a:solidFill>
              </a:rPr>
              <a:t>pengesahan</a:t>
            </a:r>
            <a:r>
              <a:rPr lang="en-ID" sz="2000" b="1" dirty="0">
                <a:solidFill>
                  <a:prstClr val="black"/>
                </a:solidFill>
              </a:rPr>
              <a:t> </a:t>
            </a:r>
            <a:r>
              <a:rPr lang="en-ID" sz="2000" b="1" dirty="0" err="1">
                <a:solidFill>
                  <a:prstClr val="black"/>
                </a:solidFill>
              </a:rPr>
              <a:t>suatu</a:t>
            </a:r>
            <a:r>
              <a:rPr lang="en-ID" sz="2000" b="1" dirty="0">
                <a:solidFill>
                  <a:prstClr val="black"/>
                </a:solidFill>
              </a:rPr>
              <a:t> </a:t>
            </a:r>
            <a:r>
              <a:rPr lang="en-ID" sz="2000" b="1" dirty="0" err="1">
                <a:solidFill>
                  <a:prstClr val="black"/>
                </a:solidFill>
              </a:rPr>
              <a:t>perjanjian</a:t>
            </a:r>
            <a:r>
              <a:rPr lang="en-ID" sz="2000" b="1" dirty="0">
                <a:solidFill>
                  <a:prstClr val="black"/>
                </a:solidFill>
              </a:rPr>
              <a:t> </a:t>
            </a:r>
            <a:r>
              <a:rPr lang="en-ID" sz="2000" b="1" dirty="0" err="1">
                <a:solidFill>
                  <a:prstClr val="black"/>
                </a:solidFill>
              </a:rPr>
              <a:t>mencakup</a:t>
            </a:r>
            <a:r>
              <a:rPr lang="en-ID" sz="2000" b="1" dirty="0">
                <a:solidFill>
                  <a:prstClr val="black"/>
                </a:solidFill>
              </a:rPr>
              <a:t> </a:t>
            </a:r>
            <a:r>
              <a:rPr lang="en-ID" sz="2000" b="1" dirty="0" err="1">
                <a:solidFill>
                  <a:prstClr val="black"/>
                </a:solidFill>
              </a:rPr>
              <a:t>perjamuan</a:t>
            </a:r>
            <a:r>
              <a:rPr lang="en-ID" sz="2000" b="1" dirty="0">
                <a:solidFill>
                  <a:prstClr val="black"/>
                </a:solidFill>
              </a:rPr>
              <a:t> yang </a:t>
            </a:r>
            <a:r>
              <a:rPr lang="en-ID" sz="2000" b="1" dirty="0" err="1">
                <a:solidFill>
                  <a:prstClr val="black"/>
                </a:solidFill>
              </a:rPr>
              <a:t>dibagi</a:t>
            </a:r>
            <a:r>
              <a:rPr lang="en-ID" sz="2000" b="1" dirty="0">
                <a:solidFill>
                  <a:prstClr val="black"/>
                </a:solidFill>
              </a:rPr>
              <a:t> oleh </a:t>
            </a:r>
            <a:r>
              <a:rPr lang="en-ID" sz="2000" b="1" dirty="0" err="1">
                <a:solidFill>
                  <a:prstClr val="black"/>
                </a:solidFill>
              </a:rPr>
              <a:t>kedua</a:t>
            </a:r>
            <a:r>
              <a:rPr lang="en-ID" sz="2000" b="1" dirty="0">
                <a:solidFill>
                  <a:prstClr val="black"/>
                </a:solidFill>
              </a:rPr>
              <a:t> </a:t>
            </a:r>
            <a:r>
              <a:rPr lang="en-ID" sz="2000" b="1" dirty="0" err="1">
                <a:solidFill>
                  <a:prstClr val="black"/>
                </a:solidFill>
              </a:rPr>
              <a:t>belah</a:t>
            </a:r>
            <a:r>
              <a:rPr lang="en-ID" sz="2000" b="1" dirty="0">
                <a:solidFill>
                  <a:prstClr val="black"/>
                </a:solidFill>
              </a:rPr>
              <a:t> </a:t>
            </a:r>
            <a:r>
              <a:rPr lang="en-ID" sz="2000" b="1" dirty="0" err="1">
                <a:solidFill>
                  <a:prstClr val="black"/>
                </a:solidFill>
              </a:rPr>
              <a:t>pihak</a:t>
            </a:r>
            <a:r>
              <a:rPr lang="en-ID" sz="2000" b="1" dirty="0">
                <a:solidFill>
                  <a:prstClr val="black"/>
                </a:solidFill>
              </a:rPr>
              <a:t> (</a:t>
            </a:r>
            <a:r>
              <a:rPr lang="en-ID" sz="2000" b="1" dirty="0" err="1">
                <a:solidFill>
                  <a:prstClr val="black"/>
                </a:solidFill>
              </a:rPr>
              <a:t>Kej</a:t>
            </a:r>
            <a:r>
              <a:rPr lang="en-ID" sz="2000" b="1" dirty="0">
                <a:solidFill>
                  <a:prstClr val="black"/>
                </a:solidFill>
              </a:rPr>
              <a:t> 31:44-54).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90509" y="108883"/>
            <a:ext cx="2648886"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9115124" y="3875776"/>
            <a:ext cx="3005750"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15299"/>
            <a:ext cx="7281052" cy="707886"/>
          </a:xfrm>
          <a:prstGeom prst="rect">
            <a:avLst/>
          </a:prstGeom>
          <a:noFill/>
        </p:spPr>
        <p:txBody>
          <a:bodyPr wrap="square">
            <a:spAutoFit/>
          </a:bodyPr>
          <a:lstStyle/>
          <a:p>
            <a:pPr lvl="0">
              <a:spcBef>
                <a:spcPts val="600"/>
              </a:spcBef>
              <a:defRPr/>
            </a:pPr>
            <a:r>
              <a:rPr lang="en-ID" sz="2000" b="1" dirty="0">
                <a:solidFill>
                  <a:prstClr val="black"/>
                </a:solidFill>
              </a:rPr>
              <a:t>Ketika </a:t>
            </a:r>
            <a:r>
              <a:rPr lang="en-ID" sz="2000" b="1" dirty="0" err="1">
                <a:solidFill>
                  <a:prstClr val="black"/>
                </a:solidFill>
              </a:rPr>
              <a:t>Yesus</a:t>
            </a:r>
            <a:r>
              <a:rPr lang="en-ID" sz="2000" b="1" dirty="0">
                <a:solidFill>
                  <a:prstClr val="black"/>
                </a:solidFill>
              </a:rPr>
              <a:t> </a:t>
            </a:r>
            <a:r>
              <a:rPr lang="en-ID" sz="2000" b="1" dirty="0" err="1">
                <a:solidFill>
                  <a:prstClr val="black"/>
                </a:solidFill>
              </a:rPr>
              <a:t>melembagakan</a:t>
            </a:r>
            <a:r>
              <a:rPr lang="en-ID" sz="2000" b="1" dirty="0">
                <a:solidFill>
                  <a:prstClr val="black"/>
                </a:solidFill>
              </a:rPr>
              <a:t> </a:t>
            </a:r>
            <a:r>
              <a:rPr lang="en-ID" sz="2000" b="1" dirty="0" err="1">
                <a:solidFill>
                  <a:prstClr val="black"/>
                </a:solidFill>
              </a:rPr>
              <a:t>perjanjian</a:t>
            </a:r>
            <a:r>
              <a:rPr lang="en-ID" sz="2000" b="1" dirty="0">
                <a:solidFill>
                  <a:prstClr val="black"/>
                </a:solidFill>
              </a:rPr>
              <a:t> </a:t>
            </a:r>
            <a:r>
              <a:rPr lang="en-ID" sz="2000" b="1" dirty="0" err="1">
                <a:solidFill>
                  <a:prstClr val="black"/>
                </a:solidFill>
              </a:rPr>
              <a:t>baru</a:t>
            </a:r>
            <a:r>
              <a:rPr lang="en-ID" sz="2000" b="1" dirty="0">
                <a:solidFill>
                  <a:prstClr val="black"/>
                </a:solidFill>
              </a:rPr>
              <a:t>, </a:t>
            </a:r>
            <a:r>
              <a:rPr lang="en-ID" sz="2000" b="1" dirty="0" err="1">
                <a:solidFill>
                  <a:prstClr val="black"/>
                </a:solidFill>
              </a:rPr>
              <a:t>Ia</a:t>
            </a:r>
            <a:r>
              <a:rPr lang="en-ID" sz="2000" b="1" dirty="0">
                <a:solidFill>
                  <a:prstClr val="black"/>
                </a:solidFill>
              </a:rPr>
              <a:t> juga </a:t>
            </a:r>
            <a:r>
              <a:rPr lang="en-ID" sz="2000" b="1" dirty="0" err="1">
                <a:solidFill>
                  <a:prstClr val="black"/>
                </a:solidFill>
              </a:rPr>
              <a:t>melakukannya</a:t>
            </a:r>
            <a:r>
              <a:rPr lang="en-ID" sz="2000" b="1" dirty="0">
                <a:solidFill>
                  <a:prstClr val="black"/>
                </a:solidFill>
              </a:rPr>
              <a:t> </a:t>
            </a:r>
            <a:r>
              <a:rPr lang="en-ID" sz="2000" b="1" dirty="0" err="1">
                <a:solidFill>
                  <a:prstClr val="black"/>
                </a:solidFill>
              </a:rPr>
              <a:t>dengan</a:t>
            </a:r>
            <a:r>
              <a:rPr lang="en-ID" sz="2000" b="1" dirty="0">
                <a:solidFill>
                  <a:prstClr val="black"/>
                </a:solidFill>
              </a:rPr>
              <a:t> </a:t>
            </a:r>
            <a:r>
              <a:rPr lang="en-ID" sz="2000" b="1" dirty="0" err="1">
                <a:solidFill>
                  <a:prstClr val="black"/>
                </a:solidFill>
              </a:rPr>
              <a:t>berbagi</a:t>
            </a:r>
            <a:r>
              <a:rPr lang="en-ID" sz="2000" b="1" dirty="0">
                <a:solidFill>
                  <a:prstClr val="black"/>
                </a:solidFill>
              </a:rPr>
              <a:t> </a:t>
            </a:r>
            <a:r>
              <a:rPr lang="en-ID" sz="2000" b="1" dirty="0" err="1">
                <a:solidFill>
                  <a:prstClr val="black"/>
                </a:solidFill>
              </a:rPr>
              <a:t>perjamuan</a:t>
            </a:r>
            <a:r>
              <a:rPr lang="en-ID" sz="2000" b="1" dirty="0">
                <a:solidFill>
                  <a:prstClr val="black"/>
                </a:solidFill>
              </a:rPr>
              <a:t>-Nya </a:t>
            </a:r>
            <a:r>
              <a:rPr lang="en-ID" sz="2000" b="1" dirty="0" err="1">
                <a:solidFill>
                  <a:prstClr val="black"/>
                </a:solidFill>
              </a:rPr>
              <a:t>dengan</a:t>
            </a:r>
            <a:r>
              <a:rPr lang="en-ID" sz="2000" b="1" dirty="0">
                <a:solidFill>
                  <a:prstClr val="black"/>
                </a:solidFill>
              </a:rPr>
              <a:t> ke-12 </a:t>
            </a:r>
            <a:r>
              <a:rPr lang="en-ID" sz="2000" b="1" dirty="0" err="1">
                <a:solidFill>
                  <a:prstClr val="black"/>
                </a:solidFill>
              </a:rPr>
              <a:t>rasul</a:t>
            </a:r>
            <a:r>
              <a:rPr lang="en-ID" sz="2000" b="1" dirty="0">
                <a:solidFill>
                  <a:prstClr val="black"/>
                </a:solidFill>
              </a:rPr>
              <a:t> (Mat 26:26-28).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4295058" cy="2246769"/>
          </a:xfrm>
          <a:prstGeom prst="rect">
            <a:avLst/>
          </a:prstGeom>
          <a:noFill/>
        </p:spPr>
        <p:txBody>
          <a:bodyPr wrap="square">
            <a:spAutoFit/>
          </a:bodyPr>
          <a:lstStyle/>
          <a:p>
            <a:pPr lvl="0">
              <a:spcBef>
                <a:spcPts val="600"/>
              </a:spcBef>
              <a:defRPr/>
            </a:pPr>
            <a:r>
              <a:rPr lang="en-ID" sz="2000" b="1" dirty="0" err="1">
                <a:solidFill>
                  <a:prstClr val="black"/>
                </a:solidFill>
              </a:rPr>
              <a:t>Setiap</a:t>
            </a:r>
            <a:r>
              <a:rPr lang="en-ID" sz="2000" b="1" dirty="0">
                <a:solidFill>
                  <a:prstClr val="black"/>
                </a:solidFill>
              </a:rPr>
              <a:t> kali </a:t>
            </a:r>
            <a:r>
              <a:rPr lang="en-ID" sz="2000" b="1" dirty="0" err="1">
                <a:solidFill>
                  <a:prstClr val="black"/>
                </a:solidFill>
              </a:rPr>
              <a:t>kita</a:t>
            </a:r>
            <a:r>
              <a:rPr lang="en-ID" sz="2000" b="1" dirty="0">
                <a:solidFill>
                  <a:prstClr val="black"/>
                </a:solidFill>
              </a:rPr>
              <a:t> </a:t>
            </a:r>
            <a:r>
              <a:rPr lang="en-ID" sz="2000" b="1" dirty="0" err="1">
                <a:solidFill>
                  <a:prstClr val="black"/>
                </a:solidFill>
              </a:rPr>
              <a:t>mengambil</a:t>
            </a:r>
            <a:r>
              <a:rPr lang="en-ID" sz="2000" b="1" dirty="0">
                <a:solidFill>
                  <a:prstClr val="black"/>
                </a:solidFill>
              </a:rPr>
              <a:t> </a:t>
            </a:r>
            <a:r>
              <a:rPr lang="en-ID" sz="2000" b="1" dirty="0" err="1">
                <a:solidFill>
                  <a:prstClr val="black"/>
                </a:solidFill>
              </a:rPr>
              <a:t>bagian</a:t>
            </a:r>
            <a:r>
              <a:rPr lang="en-ID" sz="2000" b="1" dirty="0">
                <a:solidFill>
                  <a:prstClr val="black"/>
                </a:solidFill>
              </a:rPr>
              <a:t> </a:t>
            </a:r>
            <a:r>
              <a:rPr lang="en-ID" sz="2000" b="1" dirty="0" err="1">
                <a:solidFill>
                  <a:prstClr val="black"/>
                </a:solidFill>
              </a:rPr>
              <a:t>dalam</a:t>
            </a:r>
            <a:r>
              <a:rPr lang="en-ID" sz="2000" b="1" dirty="0">
                <a:solidFill>
                  <a:prstClr val="black"/>
                </a:solidFill>
              </a:rPr>
              <a:t> </a:t>
            </a:r>
            <a:r>
              <a:rPr lang="en-ID" sz="2000" b="1" dirty="0" err="1">
                <a:solidFill>
                  <a:prstClr val="black"/>
                </a:solidFill>
              </a:rPr>
              <a:t>Perjamuan</a:t>
            </a:r>
            <a:r>
              <a:rPr lang="en-ID" sz="2000" b="1" dirty="0">
                <a:solidFill>
                  <a:prstClr val="black"/>
                </a:solidFill>
              </a:rPr>
              <a:t> Kudus, </a:t>
            </a:r>
            <a:r>
              <a:rPr lang="en-ID" sz="2000" b="1" dirty="0" err="1">
                <a:solidFill>
                  <a:prstClr val="black"/>
                </a:solidFill>
              </a:rPr>
              <a:t>kita</a:t>
            </a:r>
            <a:r>
              <a:rPr lang="en-ID" sz="2000" b="1" dirty="0">
                <a:solidFill>
                  <a:prstClr val="black"/>
                </a:solidFill>
              </a:rPr>
              <a:t> </a:t>
            </a:r>
            <a:r>
              <a:rPr lang="en-ID" sz="2000" b="1" dirty="0" err="1">
                <a:solidFill>
                  <a:prstClr val="black"/>
                </a:solidFill>
              </a:rPr>
              <a:t>memperbarui</a:t>
            </a:r>
            <a:r>
              <a:rPr lang="en-ID" sz="2000" b="1" dirty="0">
                <a:solidFill>
                  <a:prstClr val="black"/>
                </a:solidFill>
              </a:rPr>
              <a:t> </a:t>
            </a:r>
            <a:r>
              <a:rPr lang="en-ID" sz="2000" b="1" dirty="0" err="1">
                <a:solidFill>
                  <a:prstClr val="black"/>
                </a:solidFill>
              </a:rPr>
              <a:t>perjanjian</a:t>
            </a:r>
            <a:r>
              <a:rPr lang="en-ID" sz="2000" b="1" dirty="0">
                <a:solidFill>
                  <a:prstClr val="black"/>
                </a:solidFill>
              </a:rPr>
              <a:t> </a:t>
            </a:r>
            <a:r>
              <a:rPr lang="en-ID" sz="2000" b="1" dirty="0" err="1">
                <a:solidFill>
                  <a:prstClr val="black"/>
                </a:solidFill>
              </a:rPr>
              <a:t>kita</a:t>
            </a:r>
            <a:r>
              <a:rPr lang="en-ID" sz="2000" b="1" dirty="0">
                <a:solidFill>
                  <a:prstClr val="black"/>
                </a:solidFill>
              </a:rPr>
              <a:t> </a:t>
            </a:r>
            <a:r>
              <a:rPr lang="en-ID" sz="2000" b="1" dirty="0" err="1">
                <a:solidFill>
                  <a:prstClr val="black"/>
                </a:solidFill>
              </a:rPr>
              <a:t>dengan</a:t>
            </a:r>
            <a:r>
              <a:rPr lang="en-ID" sz="2000" b="1" dirty="0">
                <a:solidFill>
                  <a:prstClr val="black"/>
                </a:solidFill>
              </a:rPr>
              <a:t> Allah. </a:t>
            </a:r>
            <a:r>
              <a:rPr lang="en-ID" sz="2000" b="1" dirty="0" err="1">
                <a:solidFill>
                  <a:prstClr val="black"/>
                </a:solidFill>
              </a:rPr>
              <a:t>Dengan</a:t>
            </a:r>
            <a:r>
              <a:rPr lang="en-ID" sz="2000" b="1" dirty="0">
                <a:solidFill>
                  <a:prstClr val="black"/>
                </a:solidFill>
              </a:rPr>
              <a:t> </a:t>
            </a:r>
            <a:r>
              <a:rPr lang="en-ID" sz="2000" b="1" dirty="0" err="1">
                <a:solidFill>
                  <a:prstClr val="black"/>
                </a:solidFill>
              </a:rPr>
              <a:t>mengambil</a:t>
            </a:r>
            <a:r>
              <a:rPr lang="en-ID" sz="2000" b="1" dirty="0">
                <a:solidFill>
                  <a:prstClr val="black"/>
                </a:solidFill>
              </a:rPr>
              <a:t> </a:t>
            </a:r>
            <a:r>
              <a:rPr lang="en-ID" sz="2000" b="1" dirty="0" err="1">
                <a:solidFill>
                  <a:prstClr val="black"/>
                </a:solidFill>
              </a:rPr>
              <a:t>bagian</a:t>
            </a:r>
            <a:r>
              <a:rPr lang="en-ID" sz="2000" b="1" dirty="0">
                <a:solidFill>
                  <a:prstClr val="black"/>
                </a:solidFill>
              </a:rPr>
              <a:t> </a:t>
            </a:r>
            <a:r>
              <a:rPr lang="en-ID" sz="2000" b="1" dirty="0" err="1">
                <a:solidFill>
                  <a:prstClr val="black"/>
                </a:solidFill>
              </a:rPr>
              <a:t>dalam</a:t>
            </a:r>
            <a:r>
              <a:rPr lang="en-ID" sz="2000" b="1" dirty="0">
                <a:solidFill>
                  <a:prstClr val="black"/>
                </a:solidFill>
              </a:rPr>
              <a:t> roti dan </a:t>
            </a:r>
            <a:r>
              <a:rPr lang="en-ID" sz="2000" b="1" dirty="0" err="1">
                <a:solidFill>
                  <a:prstClr val="black"/>
                </a:solidFill>
              </a:rPr>
              <a:t>anggur</a:t>
            </a:r>
            <a:r>
              <a:rPr lang="en-ID" sz="2000" b="1" dirty="0">
                <a:solidFill>
                  <a:prstClr val="black"/>
                </a:solidFill>
              </a:rPr>
              <a:t>, </a:t>
            </a:r>
            <a:r>
              <a:rPr lang="en-ID" sz="2000" b="1" dirty="0" err="1">
                <a:solidFill>
                  <a:prstClr val="black"/>
                </a:solidFill>
              </a:rPr>
              <a:t>kita</a:t>
            </a:r>
            <a:r>
              <a:rPr lang="en-ID" sz="2000" b="1" dirty="0">
                <a:solidFill>
                  <a:prstClr val="black"/>
                </a:solidFill>
              </a:rPr>
              <a:t> </a:t>
            </a:r>
            <a:r>
              <a:rPr lang="en-ID" sz="2000" b="1" dirty="0" err="1">
                <a:solidFill>
                  <a:prstClr val="black"/>
                </a:solidFill>
              </a:rPr>
              <a:t>merayakan</a:t>
            </a:r>
            <a:r>
              <a:rPr lang="en-ID" sz="2000" b="1" dirty="0">
                <a:solidFill>
                  <a:prstClr val="black"/>
                </a:solidFill>
              </a:rPr>
              <a:t> </a:t>
            </a:r>
            <a:r>
              <a:rPr lang="en-ID" sz="2000" b="1" dirty="0" err="1">
                <a:solidFill>
                  <a:prstClr val="black"/>
                </a:solidFill>
              </a:rPr>
              <a:t>pengampunan</a:t>
            </a:r>
            <a:r>
              <a:rPr lang="en-ID" sz="2000" b="1" dirty="0">
                <a:solidFill>
                  <a:prstClr val="black"/>
                </a:solidFill>
              </a:rPr>
              <a:t> dan </a:t>
            </a:r>
            <a:r>
              <a:rPr lang="en-ID" sz="2000" b="1" dirty="0" err="1">
                <a:solidFill>
                  <a:prstClr val="black"/>
                </a:solidFill>
              </a:rPr>
              <a:t>keselamatan</a:t>
            </a:r>
            <a:r>
              <a:rPr lang="en-ID" sz="2000" b="1" dirty="0">
                <a:solidFill>
                  <a:prstClr val="black"/>
                </a:solidFill>
              </a:rPr>
              <a:t> yang </a:t>
            </a:r>
            <a:r>
              <a:rPr lang="en-ID" sz="2000" b="1" dirty="0" err="1">
                <a:solidFill>
                  <a:prstClr val="black"/>
                </a:solidFill>
              </a:rPr>
              <a:t>kita</a:t>
            </a:r>
            <a:r>
              <a:rPr lang="en-ID" sz="2000" b="1" dirty="0">
                <a:solidFill>
                  <a:prstClr val="black"/>
                </a:solidFill>
              </a:rPr>
              <a:t> </a:t>
            </a:r>
            <a:r>
              <a:rPr lang="en-ID" sz="2000" b="1" dirty="0" err="1">
                <a:solidFill>
                  <a:prstClr val="black"/>
                </a:solidFill>
              </a:rPr>
              <a:t>miliki</a:t>
            </a:r>
            <a:r>
              <a:rPr lang="en-ID" sz="2000" b="1" dirty="0">
                <a:solidFill>
                  <a:prstClr val="black"/>
                </a:solidFill>
              </a:rPr>
              <a:t> di </a:t>
            </a:r>
            <a:r>
              <a:rPr lang="en-ID" sz="2000" b="1" dirty="0" err="1">
                <a:solidFill>
                  <a:prstClr val="black"/>
                </a:solidFill>
              </a:rPr>
              <a:t>dalam</a:t>
            </a:r>
            <a:r>
              <a:rPr lang="en-ID" sz="2000" b="1" dirty="0">
                <a:solidFill>
                  <a:prstClr val="black"/>
                </a:solidFill>
              </a:rPr>
              <a:t> </a:t>
            </a:r>
            <a:r>
              <a:rPr lang="en-ID" sz="2000" b="1" dirty="0" err="1">
                <a:solidFill>
                  <a:prstClr val="black"/>
                </a:solidFill>
              </a:rPr>
              <a:t>Yesus</a:t>
            </a:r>
            <a:r>
              <a:rPr lang="en-ID" sz="2000" b="1" dirty="0">
                <a:solidFill>
                  <a:prstClr val="black"/>
                </a:solidFill>
              </a:rPr>
              <a:t> (1 </a:t>
            </a:r>
            <a:r>
              <a:rPr lang="en-ID" sz="2000" b="1" dirty="0" err="1">
                <a:solidFill>
                  <a:prstClr val="black"/>
                </a:solidFill>
              </a:rPr>
              <a:t>Kor</a:t>
            </a:r>
            <a:r>
              <a:rPr lang="en-ID" sz="2000" b="1" dirty="0">
                <a:solidFill>
                  <a:prstClr val="black"/>
                </a:solidFill>
              </a:rPr>
              <a:t> 11:26).</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087477"/>
            <a:ext cx="7281052" cy="1015663"/>
          </a:xfrm>
          <a:prstGeom prst="rect">
            <a:avLst/>
          </a:prstGeom>
          <a:noFill/>
        </p:spPr>
        <p:txBody>
          <a:bodyPr wrap="square">
            <a:spAutoFit/>
          </a:bodyPr>
          <a:lstStyle/>
          <a:p>
            <a:pPr lvl="0">
              <a:spcBef>
                <a:spcPts val="600"/>
              </a:spcBef>
              <a:defRPr/>
            </a:pPr>
            <a:r>
              <a:rPr lang="en-ID" sz="2000" b="1" dirty="0">
                <a:solidFill>
                  <a:prstClr val="black"/>
                </a:solidFill>
              </a:rPr>
              <a:t>Di Sinai, Allah </a:t>
            </a:r>
            <a:r>
              <a:rPr lang="en-ID" sz="2000" b="1" dirty="0" err="1">
                <a:solidFill>
                  <a:prstClr val="black"/>
                </a:solidFill>
              </a:rPr>
              <a:t>menawarkan</a:t>
            </a:r>
            <a:r>
              <a:rPr lang="en-ID" sz="2000" b="1" dirty="0">
                <a:solidFill>
                  <a:prstClr val="black"/>
                </a:solidFill>
              </a:rPr>
              <a:t> “</a:t>
            </a:r>
            <a:r>
              <a:rPr lang="en-ID" sz="2000" b="1" dirty="0" err="1">
                <a:solidFill>
                  <a:prstClr val="black"/>
                </a:solidFill>
              </a:rPr>
              <a:t>perjamuan</a:t>
            </a:r>
            <a:r>
              <a:rPr lang="en-ID" sz="2000" b="1" dirty="0">
                <a:solidFill>
                  <a:prstClr val="black"/>
                </a:solidFill>
              </a:rPr>
              <a:t> </a:t>
            </a:r>
            <a:r>
              <a:rPr lang="en-ID" sz="2000" b="1" dirty="0" err="1">
                <a:solidFill>
                  <a:prstClr val="black"/>
                </a:solidFill>
              </a:rPr>
              <a:t>perjanjian</a:t>
            </a:r>
            <a:r>
              <a:rPr lang="en-ID" sz="2000" b="1" dirty="0">
                <a:solidFill>
                  <a:prstClr val="black"/>
                </a:solidFill>
              </a:rPr>
              <a:t>” </a:t>
            </a:r>
            <a:r>
              <a:rPr lang="en-ID" sz="2000" b="1" dirty="0" err="1">
                <a:solidFill>
                  <a:prstClr val="black"/>
                </a:solidFill>
              </a:rPr>
              <a:t>kepada</a:t>
            </a:r>
            <a:r>
              <a:rPr lang="en-ID" sz="2000" b="1" dirty="0">
                <a:solidFill>
                  <a:prstClr val="black"/>
                </a:solidFill>
              </a:rPr>
              <a:t> 74 orang: Musa, Harun, Nadab, Abihu, dan 70 </a:t>
            </a:r>
            <a:r>
              <a:rPr lang="en-ID" sz="2000" b="1" dirty="0" err="1">
                <a:solidFill>
                  <a:prstClr val="black"/>
                </a:solidFill>
              </a:rPr>
              <a:t>tua-tua</a:t>
            </a:r>
            <a:r>
              <a:rPr lang="en-ID" sz="2000" b="1" dirty="0">
                <a:solidFill>
                  <a:prstClr val="black"/>
                </a:solidFill>
              </a:rPr>
              <a:t>, yang </a:t>
            </a:r>
            <a:r>
              <a:rPr lang="en-ID" sz="2000" b="1" dirty="0" err="1">
                <a:solidFill>
                  <a:prstClr val="black"/>
                </a:solidFill>
              </a:rPr>
              <a:t>mewakili</a:t>
            </a:r>
            <a:r>
              <a:rPr lang="en-ID" sz="2000" b="1" dirty="0">
                <a:solidFill>
                  <a:prstClr val="black"/>
                </a:solidFill>
              </a:rPr>
              <a:t> </a:t>
            </a:r>
            <a:r>
              <a:rPr lang="en-ID" sz="2000" b="1" dirty="0" err="1">
                <a:solidFill>
                  <a:prstClr val="black"/>
                </a:solidFill>
              </a:rPr>
              <a:t>seluruh</a:t>
            </a:r>
            <a:r>
              <a:rPr lang="en-ID" sz="2000" b="1" dirty="0">
                <a:solidFill>
                  <a:prstClr val="black"/>
                </a:solidFill>
              </a:rPr>
              <a:t> </a:t>
            </a:r>
            <a:r>
              <a:rPr lang="en-ID" sz="2000" b="1" dirty="0" err="1">
                <a:solidFill>
                  <a:prstClr val="black"/>
                </a:solidFill>
              </a:rPr>
              <a:t>umat</a:t>
            </a:r>
            <a:r>
              <a:rPr lang="en-ID" sz="2000" b="1" dirty="0">
                <a:solidFill>
                  <a:prstClr val="black"/>
                </a:solidFill>
              </a:rPr>
              <a:t> (</a:t>
            </a:r>
            <a:r>
              <a:rPr lang="en-ID" sz="2000" b="1" dirty="0" err="1">
                <a:solidFill>
                  <a:prstClr val="black"/>
                </a:solidFill>
              </a:rPr>
              <a:t>Kel</a:t>
            </a:r>
            <a:r>
              <a:rPr lang="en-ID" sz="2000" b="1" dirty="0">
                <a:solidFill>
                  <a:prstClr val="black"/>
                </a:solidFill>
              </a:rPr>
              <a:t> 24:9-11).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9260941" cy="707886"/>
          </a:xfrm>
          <a:prstGeom prst="rect">
            <a:avLst/>
          </a:prstGeom>
          <a:noFill/>
        </p:spPr>
        <p:txBody>
          <a:bodyPr wrap="square">
            <a:spAutoFit/>
          </a:bodyPr>
          <a:lstStyle/>
          <a:p>
            <a:pPr lvl="0">
              <a:spcBef>
                <a:spcPts val="600"/>
              </a:spcBef>
              <a:defRPr/>
            </a:pPr>
            <a:r>
              <a:rPr lang="en-ID" sz="2000" b="1" dirty="0" err="1">
                <a:solidFill>
                  <a:prstClr val="black"/>
                </a:solidFill>
              </a:rPr>
              <a:t>Meskipun</a:t>
            </a:r>
            <a:r>
              <a:rPr lang="en-ID" sz="2000" b="1" dirty="0">
                <a:solidFill>
                  <a:prstClr val="black"/>
                </a:solidFill>
              </a:rPr>
              <a:t> pada </a:t>
            </a:r>
            <a:r>
              <a:rPr lang="en-ID" sz="2000" b="1" dirty="0" err="1">
                <a:solidFill>
                  <a:prstClr val="black"/>
                </a:solidFill>
              </a:rPr>
              <a:t>akhirnya</a:t>
            </a:r>
            <a:r>
              <a:rPr lang="en-ID" sz="2000" b="1" dirty="0">
                <a:solidFill>
                  <a:prstClr val="black"/>
                </a:solidFill>
              </a:rPr>
              <a:t> </a:t>
            </a:r>
            <a:r>
              <a:rPr lang="en-ID" sz="2000" b="1" dirty="0" err="1">
                <a:solidFill>
                  <a:prstClr val="black"/>
                </a:solidFill>
              </a:rPr>
              <a:t>mereka</a:t>
            </a:r>
            <a:r>
              <a:rPr lang="en-ID" sz="2000" b="1" dirty="0">
                <a:solidFill>
                  <a:prstClr val="black"/>
                </a:solidFill>
              </a:rPr>
              <a:t> </a:t>
            </a:r>
            <a:r>
              <a:rPr lang="en-ID" sz="2000" b="1" dirty="0" err="1">
                <a:solidFill>
                  <a:prstClr val="black"/>
                </a:solidFill>
              </a:rPr>
              <a:t>menolak</a:t>
            </a:r>
            <a:r>
              <a:rPr lang="en-ID" sz="2000" b="1" dirty="0">
                <a:solidFill>
                  <a:prstClr val="black"/>
                </a:solidFill>
              </a:rPr>
              <a:t> </a:t>
            </a:r>
            <a:r>
              <a:rPr lang="en-ID" sz="2000" b="1" dirty="0" err="1">
                <a:solidFill>
                  <a:prstClr val="black"/>
                </a:solidFill>
              </a:rPr>
              <a:t>keselamatan</a:t>
            </a:r>
            <a:r>
              <a:rPr lang="en-ID" sz="2000" b="1" dirty="0">
                <a:solidFill>
                  <a:prstClr val="black"/>
                </a:solidFill>
              </a:rPr>
              <a:t>, </a:t>
            </a:r>
            <a:r>
              <a:rPr lang="en-ID" sz="2000" b="1" dirty="0" err="1">
                <a:solidFill>
                  <a:prstClr val="black"/>
                </a:solidFill>
              </a:rPr>
              <a:t>baik</a:t>
            </a:r>
            <a:r>
              <a:rPr lang="en-ID" sz="2000" b="1" dirty="0">
                <a:solidFill>
                  <a:prstClr val="black"/>
                </a:solidFill>
              </a:rPr>
              <a:t> Nadab, Abihu, </a:t>
            </a:r>
            <a:r>
              <a:rPr lang="en-ID" sz="2000" b="1" dirty="0" err="1">
                <a:solidFill>
                  <a:prstClr val="black"/>
                </a:solidFill>
              </a:rPr>
              <a:t>maupun</a:t>
            </a:r>
            <a:r>
              <a:rPr lang="en-ID" sz="2000" b="1" dirty="0">
                <a:solidFill>
                  <a:prstClr val="black"/>
                </a:solidFill>
              </a:rPr>
              <a:t> </a:t>
            </a:r>
            <a:r>
              <a:rPr lang="en-ID" sz="2000" b="1" dirty="0" err="1">
                <a:solidFill>
                  <a:prstClr val="black"/>
                </a:solidFill>
              </a:rPr>
              <a:t>Yudas</a:t>
            </a:r>
            <a:r>
              <a:rPr lang="en-ID" sz="2000" b="1" dirty="0">
                <a:solidFill>
                  <a:prstClr val="black"/>
                </a:solidFill>
              </a:rPr>
              <a:t> </a:t>
            </a:r>
            <a:r>
              <a:rPr lang="en-ID" sz="2000" b="1" dirty="0" err="1">
                <a:solidFill>
                  <a:prstClr val="black"/>
                </a:solidFill>
              </a:rPr>
              <a:t>tidak</a:t>
            </a:r>
            <a:r>
              <a:rPr lang="en-ID" sz="2000" b="1" dirty="0">
                <a:solidFill>
                  <a:prstClr val="black"/>
                </a:solidFill>
              </a:rPr>
              <a:t> </a:t>
            </a:r>
            <a:r>
              <a:rPr lang="en-ID" sz="2000" b="1" dirty="0" err="1">
                <a:solidFill>
                  <a:prstClr val="black"/>
                </a:solidFill>
              </a:rPr>
              <a:t>dikecualikan</a:t>
            </a:r>
            <a:r>
              <a:rPr lang="en-ID" sz="2000" b="1" dirty="0">
                <a:solidFill>
                  <a:prstClr val="black"/>
                </a:solidFill>
              </a:rPr>
              <a:t> </a:t>
            </a:r>
            <a:r>
              <a:rPr lang="en-ID" sz="2000" b="1" dirty="0" err="1">
                <a:solidFill>
                  <a:prstClr val="black"/>
                </a:solidFill>
              </a:rPr>
              <a:t>dari</a:t>
            </a:r>
            <a:r>
              <a:rPr lang="en-ID" sz="2000" b="1" dirty="0">
                <a:solidFill>
                  <a:prstClr val="black"/>
                </a:solidFill>
              </a:rPr>
              <a:t> “</a:t>
            </a:r>
            <a:r>
              <a:rPr lang="en-ID" sz="2000" b="1" dirty="0" err="1">
                <a:solidFill>
                  <a:prstClr val="black"/>
                </a:solidFill>
              </a:rPr>
              <a:t>perjamuan</a:t>
            </a:r>
            <a:r>
              <a:rPr lang="en-ID" sz="2000" b="1" dirty="0">
                <a:solidFill>
                  <a:prstClr val="black"/>
                </a:solidFill>
              </a:rPr>
              <a:t> </a:t>
            </a:r>
            <a:r>
              <a:rPr lang="en-ID" sz="2000" b="1" dirty="0" err="1">
                <a:solidFill>
                  <a:prstClr val="black"/>
                </a:solidFill>
              </a:rPr>
              <a:t>perjanjian</a:t>
            </a:r>
            <a:r>
              <a:rPr lang="en-ID" sz="2000" b="1" dirty="0">
                <a:solidFill>
                  <a:prstClr val="black"/>
                </a:solidFill>
              </a:rPr>
              <a:t>” </a:t>
            </a:r>
            <a:r>
              <a:rPr lang="en-ID" sz="2000" b="1" dirty="0" err="1">
                <a:solidFill>
                  <a:prstClr val="black"/>
                </a:solidFill>
              </a:rPr>
              <a:t>ini</a:t>
            </a:r>
            <a:r>
              <a:rPr lang="en-ID"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CONTOH</a:t>
            </a: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TUJUAN CONTOH</a:t>
            </a: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438323"/>
            <a:ext cx="10015992"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Dan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mereka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harus</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membuat</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tempat</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kudus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bagi</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-Ku,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supaya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Aku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akan</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diam di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tengah-tengah</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mereka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(Keluaran</a:t>
            </a:r>
            <a:r>
              <a:rPr kumimoji="0" lang="en" sz="1400" b="1" i="0" u="none" strike="noStrike" kern="1200" cap="none" spc="0" normalizeH="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3" y="1088256"/>
            <a:ext cx="7892619" cy="646331"/>
          </a:xfrm>
          <a:prstGeom prst="rect">
            <a:avLst/>
          </a:prstGeom>
          <a:noFill/>
        </p:spPr>
        <p:txBody>
          <a:bodyPr wrap="square" rtlCol="0">
            <a:spAutoFit/>
          </a:bodyPr>
          <a:lstStyle/>
          <a:p>
            <a:pPr lvl="0">
              <a:spcBef>
                <a:spcPts val="600"/>
              </a:spcBef>
              <a:defRPr/>
            </a:pPr>
            <a:r>
              <a:rPr lang="en-ID" b="1" dirty="0" err="1">
                <a:solidFill>
                  <a:prstClr val="white"/>
                </a:solidFill>
                <a:effectLst>
                  <a:glow rad="88900">
                    <a:srgbClr val="041D57"/>
                  </a:glow>
                  <a:outerShdw blurRad="38100" dist="38100" dir="2700000" algn="tl">
                    <a:srgbClr val="000000">
                      <a:alpha val="43137"/>
                    </a:srgbClr>
                  </a:outerShdw>
                </a:effectLst>
              </a:rPr>
              <a:t>Sebagai</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jaminan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bahwa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Ia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akan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memenuhi</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bagian</a:t>
            </a:r>
            <a:r>
              <a:rPr lang="en-ID" b="1" dirty="0">
                <a:solidFill>
                  <a:prstClr val="white"/>
                </a:solidFill>
                <a:effectLst>
                  <a:glow rad="88900">
                    <a:srgbClr val="041D57"/>
                  </a:glow>
                  <a:outerShdw blurRad="38100" dist="38100" dir="2700000" algn="tl">
                    <a:srgbClr val="000000">
                      <a:alpha val="43137"/>
                    </a:srgbClr>
                  </a:outerShdw>
                </a:effectLst>
              </a:rPr>
              <a:t>-Nya </a:t>
            </a:r>
            <a:r>
              <a:rPr lang="en-ID" b="1" dirty="0" err="1">
                <a:solidFill>
                  <a:prstClr val="white"/>
                </a:solidFill>
                <a:effectLst>
                  <a:glow rad="88900">
                    <a:srgbClr val="041D57"/>
                  </a:glow>
                  <a:outerShdw blurRad="38100" dist="38100" dir="2700000" algn="tl">
                    <a:srgbClr val="000000">
                      <a:alpha val="43137"/>
                    </a:srgbClr>
                  </a:outerShdw>
                </a:effectLst>
              </a:rPr>
              <a:t>dalam</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perjanjian</a:t>
            </a:r>
            <a:r>
              <a:rPr lang="en-ID" b="1" dirty="0">
                <a:solidFill>
                  <a:prstClr val="white"/>
                </a:solidFill>
                <a:effectLst>
                  <a:glow rad="88900">
                    <a:srgbClr val="041D57"/>
                  </a:glow>
                  <a:outerShdw blurRad="38100" dist="38100" dir="2700000" algn="tl">
                    <a:srgbClr val="000000">
                      <a:alpha val="43137"/>
                    </a:srgbClr>
                  </a:outerShdw>
                </a:effectLst>
              </a:rPr>
              <a:t>, Allah </a:t>
            </a:r>
            <a:r>
              <a:rPr lang="en-ID" b="1" dirty="0" err="1">
                <a:solidFill>
                  <a:prstClr val="white"/>
                </a:solidFill>
                <a:effectLst>
                  <a:glow rad="88900">
                    <a:srgbClr val="041D57"/>
                  </a:glow>
                  <a:outerShdw blurRad="38100" dist="38100" dir="2700000" algn="tl">
                    <a:srgbClr val="000000">
                      <a:alpha val="43137"/>
                    </a:srgbClr>
                  </a:outerShdw>
                </a:effectLst>
              </a:rPr>
              <a:t>memutuskan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untuk</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pergi</a:t>
            </a:r>
            <a:r>
              <a:rPr lang="en-ID" b="1" dirty="0">
                <a:solidFill>
                  <a:prstClr val="white"/>
                </a:solidFill>
                <a:effectLst>
                  <a:glow rad="88900">
                    <a:srgbClr val="041D57"/>
                  </a:glow>
                  <a:outerShdw blurRad="38100" dist="38100" dir="2700000" algn="tl">
                    <a:srgbClr val="000000">
                      <a:alpha val="43137"/>
                    </a:srgbClr>
                  </a:outerShdw>
                </a:effectLst>
              </a:rPr>
              <a:t> dan </a:t>
            </a:r>
            <a:r>
              <a:rPr lang="en-ID" b="1" dirty="0" err="1">
                <a:solidFill>
                  <a:prstClr val="white"/>
                </a:solidFill>
                <a:effectLst>
                  <a:glow rad="88900">
                    <a:srgbClr val="041D57"/>
                  </a:glow>
                  <a:outerShdw blurRad="38100" dist="38100" dir="2700000" algn="tl">
                    <a:srgbClr val="000000">
                      <a:alpha val="43137"/>
                    </a:srgbClr>
                  </a:outerShdw>
                </a:effectLst>
              </a:rPr>
              <a:t>tinggal</a:t>
            </a:r>
            <a:r>
              <a:rPr lang="en-ID" b="1" dirty="0">
                <a:solidFill>
                  <a:prstClr val="white"/>
                </a:solidFill>
                <a:effectLst>
                  <a:glow rad="88900">
                    <a:srgbClr val="041D57"/>
                  </a:glow>
                  <a:outerShdw blurRad="38100" dist="38100" dir="2700000" algn="tl">
                    <a:srgbClr val="000000">
                      <a:alpha val="43137"/>
                    </a:srgbClr>
                  </a:outerShdw>
                </a:effectLst>
              </a:rPr>
              <a:t> di </a:t>
            </a:r>
            <a:r>
              <a:rPr lang="en-ID" b="1" dirty="0" err="1">
                <a:solidFill>
                  <a:prstClr val="white"/>
                </a:solidFill>
                <a:effectLst>
                  <a:glow rad="88900">
                    <a:srgbClr val="041D57"/>
                  </a:glow>
                  <a:outerShdw blurRad="38100" dist="38100" dir="2700000" algn="tl">
                    <a:srgbClr val="000000">
                      <a:alpha val="43137"/>
                    </a:srgbClr>
                  </a:outerShdw>
                </a:effectLst>
              </a:rPr>
              <a:t>antara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umat</a:t>
            </a:r>
            <a:r>
              <a:rPr lang="en-ID" b="1" dirty="0">
                <a:solidFill>
                  <a:prstClr val="white"/>
                </a:solidFill>
                <a:effectLst>
                  <a:glow rad="88900">
                    <a:srgbClr val="041D57"/>
                  </a:glow>
                  <a:outerShdw blurRad="38100" dist="38100" dir="2700000" algn="tl">
                    <a:srgbClr val="000000">
                      <a:alpha val="43137"/>
                    </a:srgbClr>
                  </a:outerShdw>
                </a:effectLst>
              </a:rPr>
              <a:t>-Nya.</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135401" y="1146007"/>
            <a:ext cx="1986761"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35399" y="2982350"/>
            <a:ext cx="1986761"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422247"/>
            <a:ext cx="6461974" cy="923330"/>
          </a:xfrm>
          <a:prstGeom prst="rect">
            <a:avLst/>
          </a:prstGeom>
          <a:noFill/>
        </p:spPr>
        <p:txBody>
          <a:bodyPr wrap="square">
            <a:spAutoFit/>
          </a:bodyPr>
          <a:lstStyle/>
          <a:p>
            <a:pPr lvl="0">
              <a:spcBef>
                <a:spcPts val="600"/>
              </a:spcBef>
              <a:defRPr/>
            </a:pPr>
            <a:r>
              <a:rPr lang="en-ID" b="1" dirty="0">
                <a:solidFill>
                  <a:prstClr val="white"/>
                </a:solidFill>
                <a:effectLst>
                  <a:glow rad="88900">
                    <a:srgbClr val="041D57"/>
                  </a:glow>
                  <a:outerShdw blurRad="38100" dist="38100" dir="2700000" algn="tl">
                    <a:srgbClr val="000000">
                      <a:alpha val="43137"/>
                    </a:srgbClr>
                  </a:outerShdw>
                </a:effectLst>
              </a:rPr>
              <a:t>Musa </a:t>
            </a:r>
            <a:r>
              <a:rPr lang="en-ID" b="1" dirty="0" err="1">
                <a:solidFill>
                  <a:prstClr val="white"/>
                </a:solidFill>
                <a:effectLst>
                  <a:glow rad="88900">
                    <a:srgbClr val="041D57"/>
                  </a:glow>
                  <a:outerShdw blurRad="38100" dist="38100" dir="2700000" algn="tl">
                    <a:srgbClr val="000000">
                      <a:alpha val="43137"/>
                    </a:srgbClr>
                  </a:outerShdw>
                </a:effectLst>
              </a:rPr>
              <a:t>diperlihatkan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contohnya</a:t>
            </a:r>
            <a:r>
              <a:rPr lang="en-ID" b="1" dirty="0">
                <a:solidFill>
                  <a:prstClr val="white"/>
                </a:solidFill>
                <a:effectLst>
                  <a:glow rad="88900">
                    <a:srgbClr val="041D57"/>
                  </a:glow>
                  <a:outerShdw blurRad="38100" dist="38100" dir="2700000" algn="tl">
                    <a:srgbClr val="000000">
                      <a:alpha val="43137"/>
                    </a:srgbClr>
                  </a:outerShdw>
                </a:effectLst>
              </a:rPr>
              <a:t> dan </a:t>
            </a:r>
            <a:r>
              <a:rPr lang="en-ID" b="1" dirty="0" err="1">
                <a:solidFill>
                  <a:prstClr val="white"/>
                </a:solidFill>
                <a:effectLst>
                  <a:glow rad="88900">
                    <a:srgbClr val="041D57"/>
                  </a:glow>
                  <a:outerShdw blurRad="38100" dist="38100" dir="2700000" algn="tl">
                    <a:srgbClr val="000000">
                      <a:alpha val="43137"/>
                    </a:srgbClr>
                  </a:outerShdw>
                </a:effectLst>
              </a:rPr>
              <a:t>diberi</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instruksi</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khusus</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untuk</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pembangunannya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Umat</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diminta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untuk</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menyumbangkan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bahan-bahan</a:t>
            </a:r>
            <a:r>
              <a:rPr lang="en-ID" b="1" dirty="0">
                <a:solidFill>
                  <a:prstClr val="white"/>
                </a:solidFill>
                <a:effectLst>
                  <a:glow rad="88900">
                    <a:srgbClr val="041D57"/>
                  </a:glow>
                  <a:outerShdw blurRad="38100" dist="38100" dir="2700000" algn="tl">
                    <a:srgbClr val="000000">
                      <a:alpha val="43137"/>
                    </a:srgbClr>
                  </a:outerShdw>
                </a:effectLst>
              </a:rPr>
              <a:t> yang </a:t>
            </a:r>
            <a:r>
              <a:rPr lang="en-ID" b="1" dirty="0" err="1">
                <a:solidFill>
                  <a:prstClr val="white"/>
                </a:solidFill>
                <a:effectLst>
                  <a:glow rad="88900">
                    <a:srgbClr val="041D57"/>
                  </a:glow>
                  <a:outerShdw blurRad="38100" dist="38100" dir="2700000" algn="tl">
                    <a:srgbClr val="000000">
                      <a:alpha val="43137"/>
                    </a:srgbClr>
                  </a:outerShdw>
                </a:effectLst>
              </a:rPr>
              <a:t>diperlukan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Kel</a:t>
            </a:r>
            <a:r>
              <a:rPr lang="en-ID" b="1" dirty="0">
                <a:solidFill>
                  <a:prstClr val="white"/>
                </a:solidFill>
                <a:effectLst>
                  <a:glow rad="88900">
                    <a:srgbClr val="041D57"/>
                  </a:glow>
                  <a:outerShdw blurRad="38100" dist="38100" dir="2700000" algn="tl">
                    <a:srgbClr val="000000">
                      <a:alpha val="43137"/>
                    </a:srgbClr>
                  </a:outerShdw>
                </a:effectLst>
              </a:rPr>
              <a:t> 25:2-7).</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585312"/>
            <a:ext cx="5717905" cy="923330"/>
          </a:xfrm>
          <a:prstGeom prst="rect">
            <a:avLst/>
          </a:prstGeom>
          <a:noFill/>
        </p:spPr>
        <p:txBody>
          <a:bodyPr wrap="square">
            <a:spAutoFit/>
          </a:bodyPr>
          <a:lstStyle/>
          <a:p>
            <a:pPr lvl="0">
              <a:spcBef>
                <a:spcPts val="600"/>
              </a:spcBef>
              <a:defRPr/>
            </a:pPr>
            <a:r>
              <a:rPr lang="en-ID" b="1" dirty="0">
                <a:solidFill>
                  <a:prstClr val="white"/>
                </a:solidFill>
                <a:effectLst>
                  <a:glow rad="88900">
                    <a:srgbClr val="041D57"/>
                  </a:glow>
                  <a:outerShdw blurRad="38100" dist="38100" dir="2700000" algn="tl">
                    <a:srgbClr val="000000">
                      <a:alpha val="43137"/>
                    </a:srgbClr>
                  </a:outerShdw>
                </a:effectLst>
              </a:rPr>
              <a:t>Ketika </a:t>
            </a:r>
            <a:r>
              <a:rPr lang="en-ID" b="1" dirty="0" err="1">
                <a:solidFill>
                  <a:prstClr val="white"/>
                </a:solidFill>
                <a:effectLst>
                  <a:glow rad="88900">
                    <a:srgbClr val="041D57"/>
                  </a:glow>
                  <a:outerShdw blurRad="38100" dist="38100" dir="2700000" algn="tl">
                    <a:srgbClr val="000000">
                      <a:alpha val="43137"/>
                    </a:srgbClr>
                  </a:outerShdw>
                </a:effectLst>
              </a:rPr>
              <a:t>seorang</a:t>
            </a:r>
            <a:r>
              <a:rPr lang="en-ID" b="1" dirty="0">
                <a:solidFill>
                  <a:prstClr val="white"/>
                </a:solidFill>
                <a:effectLst>
                  <a:glow rad="88900">
                    <a:srgbClr val="041D57"/>
                  </a:glow>
                  <a:outerShdw blurRad="38100" dist="38100" dir="2700000" algn="tl">
                    <a:srgbClr val="000000">
                      <a:alpha val="43137"/>
                    </a:srgbClr>
                  </a:outerShdw>
                </a:effectLst>
              </a:rPr>
              <a:t> Israel </a:t>
            </a:r>
            <a:r>
              <a:rPr lang="en-ID" b="1" dirty="0" err="1">
                <a:solidFill>
                  <a:prstClr val="white"/>
                </a:solidFill>
                <a:effectLst>
                  <a:glow rad="88900">
                    <a:srgbClr val="041D57"/>
                  </a:glow>
                  <a:outerShdw blurRad="38100" dist="38100" dir="2700000" algn="tl">
                    <a:srgbClr val="000000">
                      <a:alpha val="43137"/>
                    </a:srgbClr>
                  </a:outerShdw>
                </a:effectLst>
              </a:rPr>
              <a:t>memasuki</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tempat</a:t>
            </a:r>
            <a:r>
              <a:rPr lang="en-ID" b="1" dirty="0">
                <a:solidFill>
                  <a:prstClr val="white"/>
                </a:solidFill>
                <a:effectLst>
                  <a:glow rad="88900">
                    <a:srgbClr val="041D57"/>
                  </a:glow>
                  <a:outerShdw blurRad="38100" dist="38100" dir="2700000" algn="tl">
                    <a:srgbClr val="000000">
                      <a:alpha val="43137"/>
                    </a:srgbClr>
                  </a:outerShdw>
                </a:effectLst>
              </a:rPr>
              <a:t> kudus, </a:t>
            </a:r>
            <a:r>
              <a:rPr lang="en-ID" b="1" dirty="0" err="1">
                <a:solidFill>
                  <a:prstClr val="white"/>
                </a:solidFill>
                <a:effectLst>
                  <a:glow rad="88900">
                    <a:srgbClr val="041D57"/>
                  </a:glow>
                  <a:outerShdw blurRad="38100" dist="38100" dir="2700000" algn="tl">
                    <a:srgbClr val="000000">
                      <a:alpha val="43137"/>
                    </a:srgbClr>
                  </a:outerShdw>
                </a:effectLst>
              </a:rPr>
              <a:t>ia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masuk</a:t>
            </a:r>
            <a:r>
              <a:rPr lang="en-ID" b="1" dirty="0">
                <a:solidFill>
                  <a:prstClr val="white"/>
                </a:solidFill>
                <a:effectLst>
                  <a:glow rad="88900">
                    <a:srgbClr val="041D57"/>
                  </a:glow>
                  <a:outerShdw blurRad="38100" dist="38100" dir="2700000" algn="tl">
                    <a:srgbClr val="000000">
                      <a:alpha val="43137"/>
                    </a:srgbClr>
                  </a:outerShdw>
                </a:effectLst>
              </a:rPr>
              <a:t>—</a:t>
            </a:r>
            <a:r>
              <a:rPr lang="en-ID" b="1" dirty="0" err="1">
                <a:solidFill>
                  <a:prstClr val="white"/>
                </a:solidFill>
                <a:effectLst>
                  <a:glow rad="88900">
                    <a:srgbClr val="041D57"/>
                  </a:glow>
                  <a:outerShdw blurRad="38100" dist="38100" dir="2700000" algn="tl">
                    <a:srgbClr val="000000">
                      <a:alpha val="43137"/>
                    </a:srgbClr>
                  </a:outerShdw>
                </a:effectLst>
              </a:rPr>
              <a:t>secara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simbolis</a:t>
            </a:r>
            <a:r>
              <a:rPr lang="en-ID" b="1" dirty="0">
                <a:solidFill>
                  <a:prstClr val="white"/>
                </a:solidFill>
                <a:effectLst>
                  <a:glow rad="88900">
                    <a:srgbClr val="041D57"/>
                  </a:glow>
                  <a:outerShdw blurRad="38100" dist="38100" dir="2700000" algn="tl">
                    <a:srgbClr val="000000">
                      <a:alpha val="43137"/>
                    </a:srgbClr>
                  </a:outerShdw>
                </a:effectLst>
              </a:rPr>
              <a:t>—</a:t>
            </a:r>
            <a:r>
              <a:rPr lang="en-ID" b="1" dirty="0" err="1">
                <a:solidFill>
                  <a:prstClr val="white"/>
                </a:solidFill>
                <a:effectLst>
                  <a:glow rad="88900">
                    <a:srgbClr val="041D57"/>
                  </a:glow>
                  <a:outerShdw blurRad="38100" dist="38100" dir="2700000" algn="tl">
                    <a:srgbClr val="000000">
                      <a:alpha val="43137"/>
                    </a:srgbClr>
                  </a:outerShdw>
                </a:effectLst>
              </a:rPr>
              <a:t>ke</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dalam</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hadirat</a:t>
            </a:r>
            <a:r>
              <a:rPr lang="en-ID" b="1" dirty="0">
                <a:solidFill>
                  <a:prstClr val="white"/>
                </a:solidFill>
                <a:effectLst>
                  <a:glow rad="88900">
                    <a:srgbClr val="041D57"/>
                  </a:glow>
                  <a:outerShdw blurRad="38100" dist="38100" dir="2700000" algn="tl">
                    <a:srgbClr val="000000">
                      <a:alpha val="43137"/>
                    </a:srgbClr>
                  </a:outerShdw>
                </a:effectLst>
              </a:rPr>
              <a:t> Allah </a:t>
            </a:r>
            <a:r>
              <a:rPr lang="en-ID" b="1" dirty="0" err="1">
                <a:solidFill>
                  <a:prstClr val="white"/>
                </a:solidFill>
                <a:effectLst>
                  <a:glow rad="88900">
                    <a:srgbClr val="041D57"/>
                  </a:glow>
                  <a:outerShdw blurRad="38100" dist="38100" dir="2700000" algn="tl">
                    <a:srgbClr val="000000">
                      <a:alpha val="43137"/>
                    </a:srgbClr>
                  </a:outerShdw>
                </a:effectLst>
              </a:rPr>
              <a:t>sendiri</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hingga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tabir</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terkoyak</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ketika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Yesus</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mati</a:t>
            </a:r>
            <a:r>
              <a:rPr lang="en-ID" b="1" dirty="0">
                <a:solidFill>
                  <a:prstClr val="white"/>
                </a:solidFill>
                <a:effectLst>
                  <a:glow rad="88900">
                    <a:srgbClr val="041D57"/>
                  </a:glow>
                  <a:outerShdw blurRad="38100" dist="38100" dir="2700000" algn="tl">
                    <a:srgbClr val="000000">
                      <a:alpha val="43137"/>
                    </a:srgbClr>
                  </a:outerShdw>
                </a:effectLst>
              </a:rPr>
              <a:t>.</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745876"/>
            <a:ext cx="8783194" cy="646331"/>
          </a:xfrm>
          <a:prstGeom prst="rect">
            <a:avLst/>
          </a:prstGeom>
          <a:noFill/>
        </p:spPr>
        <p:txBody>
          <a:bodyPr wrap="square">
            <a:spAutoFit/>
          </a:bodyPr>
          <a:lstStyle/>
          <a:p>
            <a:pPr lvl="0">
              <a:spcBef>
                <a:spcPts val="600"/>
              </a:spcBef>
              <a:defRPr/>
            </a:pPr>
            <a:r>
              <a:rPr lang="en-ID" b="1" dirty="0" err="1">
                <a:solidFill>
                  <a:prstClr val="white"/>
                </a:solidFill>
                <a:effectLst>
                  <a:glow rad="88900">
                    <a:srgbClr val="041D57"/>
                  </a:glow>
                  <a:outerShdw blurRad="38100" dist="38100" dir="2700000" algn="tl">
                    <a:srgbClr val="000000">
                      <a:alpha val="43137"/>
                    </a:srgbClr>
                  </a:outerShdw>
                </a:effectLst>
              </a:rPr>
              <a:t>Baik</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tempat</a:t>
            </a:r>
            <a:r>
              <a:rPr lang="en-ID" b="1" dirty="0">
                <a:solidFill>
                  <a:prstClr val="white"/>
                </a:solidFill>
                <a:effectLst>
                  <a:glow rad="88900">
                    <a:srgbClr val="041D57"/>
                  </a:glow>
                  <a:outerShdw blurRad="38100" dist="38100" dir="2700000" algn="tl">
                    <a:srgbClr val="000000">
                      <a:alpha val="43137"/>
                    </a:srgbClr>
                  </a:outerShdw>
                </a:effectLst>
              </a:rPr>
              <a:t> kudus </a:t>
            </a:r>
            <a:r>
              <a:rPr lang="en-ID" b="1" dirty="0" err="1">
                <a:solidFill>
                  <a:prstClr val="white"/>
                </a:solidFill>
                <a:effectLst>
                  <a:glow rad="88900">
                    <a:srgbClr val="041D57"/>
                  </a:glow>
                  <a:outerShdw blurRad="38100" dist="38100" dir="2700000" algn="tl">
                    <a:srgbClr val="000000">
                      <a:alpha val="43137"/>
                    </a:srgbClr>
                  </a:outerShdw>
                </a:effectLst>
              </a:rPr>
              <a:t>maupun</a:t>
            </a:r>
            <a:r>
              <a:rPr lang="en-ID" b="1" dirty="0">
                <a:solidFill>
                  <a:prstClr val="white"/>
                </a:solidFill>
                <a:effectLst>
                  <a:glow rad="88900">
                    <a:srgbClr val="041D57"/>
                  </a:glow>
                  <a:outerShdw blurRad="38100" dist="38100" dir="2700000" algn="tl">
                    <a:srgbClr val="000000">
                      <a:alpha val="43137"/>
                    </a:srgbClr>
                  </a:outerShdw>
                </a:effectLst>
              </a:rPr>
              <a:t> bait </a:t>
            </a:r>
            <a:r>
              <a:rPr lang="en-ID" b="1" dirty="0" err="1">
                <a:solidFill>
                  <a:prstClr val="white"/>
                </a:solidFill>
                <a:effectLst>
                  <a:glow rad="88900">
                    <a:srgbClr val="041D57"/>
                  </a:glow>
                  <a:outerShdw blurRad="38100" dist="38100" dir="2700000" algn="tl">
                    <a:srgbClr val="000000">
                      <a:alpha val="43137"/>
                    </a:srgbClr>
                  </a:outerShdw>
                </a:effectLst>
              </a:rPr>
              <a:t>suci</a:t>
            </a:r>
            <a:r>
              <a:rPr lang="en-ID" b="1" dirty="0">
                <a:solidFill>
                  <a:prstClr val="white"/>
                </a:solidFill>
                <a:effectLst>
                  <a:glow rad="88900">
                    <a:srgbClr val="041D57"/>
                  </a:glow>
                  <a:outerShdw blurRad="38100" dist="38100" dir="2700000" algn="tl">
                    <a:srgbClr val="000000">
                      <a:alpha val="43137"/>
                    </a:srgbClr>
                  </a:outerShdw>
                </a:effectLst>
              </a:rPr>
              <a:t> yang </a:t>
            </a:r>
            <a:r>
              <a:rPr lang="en-ID" b="1" dirty="0" err="1">
                <a:solidFill>
                  <a:prstClr val="white"/>
                </a:solidFill>
                <a:effectLst>
                  <a:glow rad="88900">
                    <a:srgbClr val="041D57"/>
                  </a:glow>
                  <a:outerShdw blurRad="38100" dist="38100" dir="2700000" algn="tl">
                    <a:srgbClr val="000000">
                      <a:alpha val="43137"/>
                    </a:srgbClr>
                  </a:outerShdw>
                </a:effectLst>
              </a:rPr>
              <a:t>dibangun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Salomo</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merupakan</a:t>
            </a:r>
            <a:r>
              <a:rPr lang="en-ID" b="1" dirty="0">
                <a:solidFill>
                  <a:prstClr val="white"/>
                </a:solidFill>
                <a:effectLst>
                  <a:glow rad="88900">
                    <a:srgbClr val="041D57"/>
                  </a:glow>
                  <a:outerShdw blurRad="38100" dist="38100" dir="2700000" algn="tl">
                    <a:srgbClr val="000000">
                      <a:alpha val="43137"/>
                    </a:srgbClr>
                  </a:outerShdw>
                </a:effectLst>
              </a:rPr>
              <a:t> model </a:t>
            </a:r>
            <a:r>
              <a:rPr lang="en-ID" b="1" dirty="0" err="1">
                <a:solidFill>
                  <a:prstClr val="white"/>
                </a:solidFill>
                <a:effectLst>
                  <a:glow rad="88900">
                    <a:srgbClr val="041D57"/>
                  </a:glow>
                  <a:outerShdw blurRad="38100" dist="38100" dir="2700000" algn="tl">
                    <a:srgbClr val="000000">
                      <a:alpha val="43137"/>
                    </a:srgbClr>
                  </a:outerShdw>
                </a:effectLst>
              </a:rPr>
              <a:t>tempat</a:t>
            </a:r>
            <a:r>
              <a:rPr lang="en-ID" b="1" dirty="0">
                <a:solidFill>
                  <a:prstClr val="white"/>
                </a:solidFill>
                <a:effectLst>
                  <a:glow rad="88900">
                    <a:srgbClr val="041D57"/>
                  </a:glow>
                  <a:outerShdw blurRad="38100" dist="38100" dir="2700000" algn="tl">
                    <a:srgbClr val="000000">
                      <a:alpha val="43137"/>
                    </a:srgbClr>
                  </a:outerShdw>
                </a:effectLst>
              </a:rPr>
              <a:t> kudus yang </a:t>
            </a:r>
            <a:r>
              <a:rPr lang="en-ID" b="1" dirty="0" err="1">
                <a:solidFill>
                  <a:prstClr val="white"/>
                </a:solidFill>
                <a:effectLst>
                  <a:glow rad="88900">
                    <a:srgbClr val="041D57"/>
                  </a:glow>
                  <a:outerShdw blurRad="38100" dist="38100" dir="2700000" algn="tl">
                    <a:srgbClr val="000000">
                      <a:alpha val="43137"/>
                    </a:srgbClr>
                  </a:outerShdw>
                </a:effectLst>
              </a:rPr>
              <a:t>dibangun</a:t>
            </a:r>
            <a:r>
              <a:rPr lang="en-ID" b="1" dirty="0">
                <a:solidFill>
                  <a:prstClr val="white"/>
                </a:solidFill>
                <a:effectLst>
                  <a:glow rad="88900">
                    <a:srgbClr val="041D57"/>
                  </a:glow>
                  <a:outerShdw blurRad="38100" dist="38100" dir="2700000" algn="tl">
                    <a:srgbClr val="000000">
                      <a:alpha val="43137"/>
                    </a:srgbClr>
                  </a:outerShdw>
                </a:effectLst>
              </a:rPr>
              <a:t> di </a:t>
            </a:r>
            <a:r>
              <a:rPr lang="en-ID" b="1" dirty="0" err="1">
                <a:solidFill>
                  <a:prstClr val="white"/>
                </a:solidFill>
                <a:effectLst>
                  <a:glow rad="88900">
                    <a:srgbClr val="041D57"/>
                  </a:glow>
                  <a:outerShdw blurRad="38100" dist="38100" dir="2700000" algn="tl">
                    <a:srgbClr val="000000">
                      <a:alpha val="43137"/>
                    </a:srgbClr>
                  </a:outerShdw>
                </a:effectLst>
              </a:rPr>
              <a:t>Surga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Ibr</a:t>
            </a:r>
            <a:r>
              <a:rPr lang="en-ID" b="1" dirty="0">
                <a:solidFill>
                  <a:prstClr val="white"/>
                </a:solidFill>
                <a:effectLst>
                  <a:glow rad="88900">
                    <a:srgbClr val="041D57"/>
                  </a:glow>
                  <a:outerShdw blurRad="38100" dist="38100" dir="2700000" algn="tl">
                    <a:srgbClr val="000000">
                      <a:alpha val="43137"/>
                    </a:srgbClr>
                  </a:outerShdw>
                </a:effectLst>
              </a:rPr>
              <a:t> 8:1-2; 1Raj 8:27, 30).</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8008122" cy="1477328"/>
          </a:xfrm>
          <a:prstGeom prst="rect">
            <a:avLst/>
          </a:prstGeom>
          <a:noFill/>
        </p:spPr>
        <p:txBody>
          <a:bodyPr wrap="square">
            <a:spAutoFit/>
          </a:bodyPr>
          <a:lstStyle/>
          <a:p>
            <a:pPr lvl="0">
              <a:spcBef>
                <a:spcPts val="600"/>
              </a:spcBef>
              <a:defRPr/>
            </a:pPr>
            <a:r>
              <a:rPr lang="en-ID" b="1" dirty="0" err="1">
                <a:solidFill>
                  <a:prstClr val="white"/>
                </a:solidFill>
                <a:effectLst>
                  <a:glow rad="88900">
                    <a:srgbClr val="041D57"/>
                  </a:glow>
                  <a:outerShdw blurRad="38100" dist="38100" dir="2700000" algn="tl">
                    <a:srgbClr val="000000">
                      <a:alpha val="43137"/>
                    </a:srgbClr>
                  </a:outerShdw>
                </a:effectLst>
              </a:rPr>
              <a:t>Namun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kehadiran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fisik</a:t>
            </a:r>
            <a:r>
              <a:rPr lang="en-ID" b="1" dirty="0">
                <a:solidFill>
                  <a:prstClr val="white"/>
                </a:solidFill>
                <a:effectLst>
                  <a:glow rad="88900">
                    <a:srgbClr val="041D57"/>
                  </a:glow>
                  <a:outerShdw blurRad="38100" dist="38100" dir="2700000" algn="tl">
                    <a:srgbClr val="000000">
                      <a:alpha val="43137"/>
                    </a:srgbClr>
                  </a:outerShdw>
                </a:effectLst>
              </a:rPr>
              <a:t> Allah </a:t>
            </a:r>
            <a:r>
              <a:rPr lang="en-ID" b="1" dirty="0" err="1">
                <a:solidFill>
                  <a:prstClr val="white"/>
                </a:solidFill>
                <a:effectLst>
                  <a:glow rad="88900">
                    <a:srgbClr val="041D57"/>
                  </a:glow>
                  <a:outerShdw blurRad="38100" dist="38100" dir="2700000" algn="tl">
                    <a:srgbClr val="000000">
                      <a:alpha val="43137"/>
                    </a:srgbClr>
                  </a:outerShdw>
                </a:effectLst>
              </a:rPr>
              <a:t>akan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langsung</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berakibat</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kematian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bagi</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mereka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semua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Kel</a:t>
            </a:r>
            <a:r>
              <a:rPr lang="en-ID" b="1" dirty="0">
                <a:solidFill>
                  <a:prstClr val="white"/>
                </a:solidFill>
                <a:effectLst>
                  <a:glow rad="88900">
                    <a:srgbClr val="041D57"/>
                  </a:glow>
                  <a:outerShdw blurRad="38100" dist="38100" dir="2700000" algn="tl">
                    <a:srgbClr val="000000">
                      <a:alpha val="43137"/>
                    </a:srgbClr>
                  </a:outerShdw>
                </a:effectLst>
              </a:rPr>
              <a:t> 33:20). Oleh </a:t>
            </a:r>
            <a:r>
              <a:rPr lang="en-ID" b="1" dirty="0" err="1">
                <a:solidFill>
                  <a:prstClr val="white"/>
                </a:solidFill>
                <a:effectLst>
                  <a:glow rad="88900">
                    <a:srgbClr val="041D57"/>
                  </a:glow>
                  <a:outerShdw blurRad="38100" dist="38100" dir="2700000" algn="tl">
                    <a:srgbClr val="000000">
                      <a:alpha val="43137"/>
                    </a:srgbClr>
                  </a:outerShdw>
                </a:effectLst>
              </a:rPr>
              <a:t>karena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itu</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Ia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memerintahkan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mereka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untuk</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membangun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sebuah</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tempat</a:t>
            </a:r>
            <a:r>
              <a:rPr lang="en-ID" b="1" dirty="0">
                <a:solidFill>
                  <a:prstClr val="white"/>
                </a:solidFill>
                <a:effectLst>
                  <a:glow rad="88900">
                    <a:srgbClr val="041D57"/>
                  </a:glow>
                  <a:outerShdw blurRad="38100" dist="38100" dir="2700000" algn="tl">
                    <a:srgbClr val="000000">
                      <a:alpha val="43137"/>
                    </a:srgbClr>
                  </a:outerShdw>
                </a:effectLst>
              </a:rPr>
              <a:t> kudus di mana </a:t>
            </a:r>
            <a:r>
              <a:rPr lang="en-ID" b="1" dirty="0" err="1">
                <a:solidFill>
                  <a:prstClr val="white"/>
                </a:solidFill>
                <a:effectLst>
                  <a:glow rad="88900">
                    <a:srgbClr val="041D57"/>
                  </a:glow>
                  <a:outerShdw blurRad="38100" dist="38100" dir="2700000" algn="tl">
                    <a:srgbClr val="000000">
                      <a:alpha val="43137"/>
                    </a:srgbClr>
                  </a:outerShdw>
                </a:effectLst>
              </a:rPr>
              <a:t>Ia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dapat</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menyatakan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kehadiran</a:t>
            </a:r>
            <a:r>
              <a:rPr lang="en-ID" b="1" dirty="0">
                <a:solidFill>
                  <a:prstClr val="white"/>
                </a:solidFill>
                <a:effectLst>
                  <a:glow rad="88900">
                    <a:srgbClr val="041D57"/>
                  </a:glow>
                  <a:outerShdw blurRad="38100" dist="38100" dir="2700000" algn="tl">
                    <a:srgbClr val="000000">
                      <a:alpha val="43137"/>
                    </a:srgbClr>
                  </a:outerShdw>
                </a:effectLst>
              </a:rPr>
              <a:t>-Nya. </a:t>
            </a:r>
            <a:r>
              <a:rPr lang="en-ID" b="1" dirty="0" err="1">
                <a:solidFill>
                  <a:prstClr val="white"/>
                </a:solidFill>
                <a:effectLst>
                  <a:glow rad="88900">
                    <a:srgbClr val="041D57"/>
                  </a:glow>
                  <a:outerShdw blurRad="38100" dist="38100" dir="2700000" algn="tl">
                    <a:srgbClr val="000000">
                      <a:alpha val="43137"/>
                    </a:srgbClr>
                  </a:outerShdw>
                </a:effectLst>
              </a:rPr>
              <a:t>Kehadiran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ini</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dinyatakan</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dalam</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simbol-simbol</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karena</a:t>
            </a:r>
            <a:r>
              <a:rPr lang="en-ID" b="1" dirty="0">
                <a:solidFill>
                  <a:prstClr val="white"/>
                </a:solidFill>
                <a:effectLst>
                  <a:glow rad="88900">
                    <a:srgbClr val="041D57"/>
                  </a:glow>
                  <a:outerShdw blurRad="38100" dist="38100" dir="2700000" algn="tl">
                    <a:srgbClr val="000000">
                      <a:alpha val="43137"/>
                    </a:srgbClr>
                  </a:outerShdw>
                </a:effectLst>
              </a:rPr>
              <a:t> Allah </a:t>
            </a:r>
            <a:r>
              <a:rPr lang="en-ID" b="1" dirty="0" err="1">
                <a:solidFill>
                  <a:prstClr val="white"/>
                </a:solidFill>
                <a:effectLst>
                  <a:glow rad="88900">
                    <a:srgbClr val="041D57"/>
                  </a:glow>
                  <a:outerShdw blurRad="38100" dist="38100" dir="2700000" algn="tl">
                    <a:srgbClr val="000000">
                      <a:alpha val="43137"/>
                    </a:srgbClr>
                  </a:outerShdw>
                </a:effectLst>
              </a:rPr>
              <a:t>tidak</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secara</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fisik</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berdiam</a:t>
            </a:r>
            <a:r>
              <a:rPr lang="en-ID" b="1" dirty="0">
                <a:solidFill>
                  <a:prstClr val="white"/>
                </a:solidFill>
                <a:effectLst>
                  <a:glow rad="88900">
                    <a:srgbClr val="041D57"/>
                  </a:glow>
                  <a:outerShdw blurRad="38100" dist="38100" dir="2700000" algn="tl">
                    <a:srgbClr val="000000">
                      <a:alpha val="43137"/>
                    </a:srgbClr>
                  </a:outerShdw>
                </a:effectLst>
              </a:rPr>
              <a:t> di bait </a:t>
            </a:r>
            <a:r>
              <a:rPr lang="en-ID" b="1" dirty="0" err="1">
                <a:solidFill>
                  <a:prstClr val="white"/>
                </a:solidFill>
                <a:effectLst>
                  <a:glow rad="88900">
                    <a:srgbClr val="041D57"/>
                  </a:glow>
                  <a:outerShdw blurRad="38100" dist="38100" dir="2700000" algn="tl">
                    <a:srgbClr val="000000">
                      <a:alpha val="43137"/>
                    </a:srgbClr>
                  </a:outerShdw>
                </a:effectLst>
              </a:rPr>
              <a:t>suci</a:t>
            </a:r>
            <a:r>
              <a:rPr lang="en-ID" b="1" dirty="0">
                <a:solidFill>
                  <a:prstClr val="white"/>
                </a:solidFill>
                <a:effectLst>
                  <a:glow rad="88900">
                    <a:srgbClr val="041D57"/>
                  </a:glow>
                  <a:outerShdw blurRad="38100" dist="38100" dir="2700000" algn="tl">
                    <a:srgbClr val="000000">
                      <a:alpha val="43137"/>
                    </a:srgbClr>
                  </a:outerShdw>
                </a:effectLst>
              </a:rPr>
              <a:t> </a:t>
            </a:r>
            <a:r>
              <a:rPr lang="en-ID" b="1" dirty="0" err="1">
                <a:solidFill>
                  <a:prstClr val="white"/>
                </a:solidFill>
                <a:effectLst>
                  <a:glow rad="88900">
                    <a:srgbClr val="041D57"/>
                  </a:glow>
                  <a:outerShdw blurRad="38100" dist="38100" dir="2700000" algn="tl">
                    <a:srgbClr val="000000">
                      <a:alpha val="43137"/>
                    </a:srgbClr>
                  </a:outerShdw>
                </a:effectLst>
              </a:rPr>
              <a:t>duniawi</a:t>
            </a:r>
            <a:r>
              <a:rPr lang="en-ID" b="1" dirty="0">
                <a:solidFill>
                  <a:prstClr val="white"/>
                </a:solidFill>
                <a:effectLst>
                  <a:glow rad="88900">
                    <a:srgbClr val="041D57"/>
                  </a:glow>
                  <a:outerShdw blurRad="38100" dist="38100" dir="2700000" algn="tl">
                    <a:srgbClr val="000000">
                      <a:alpha val="43137"/>
                    </a:srgbClr>
                  </a:outerShdw>
                </a:effectLst>
              </a:rPr>
              <a:t> mana pun (</a:t>
            </a:r>
            <a:r>
              <a:rPr lang="en-ID" b="1" dirty="0" err="1">
                <a:solidFill>
                  <a:prstClr val="white"/>
                </a:solidFill>
                <a:effectLst>
                  <a:glow rad="88900">
                    <a:srgbClr val="041D57"/>
                  </a:glow>
                  <a:outerShdw blurRad="38100" dist="38100" dir="2700000" algn="tl">
                    <a:srgbClr val="000000">
                      <a:alpha val="43137"/>
                    </a:srgbClr>
                  </a:outerShdw>
                </a:effectLst>
              </a:rPr>
              <a:t>Kis</a:t>
            </a:r>
            <a:r>
              <a:rPr lang="en-ID" b="1" dirty="0">
                <a:solidFill>
                  <a:prstClr val="white"/>
                </a:solidFill>
                <a:effectLst>
                  <a:glow rad="88900">
                    <a:srgbClr val="041D57"/>
                  </a:glow>
                  <a:outerShdw blurRad="38100" dist="38100" dir="2700000" algn="tl">
                    <a:srgbClr val="000000">
                      <a:alpha val="43137"/>
                    </a:srgbClr>
                  </a:outerShdw>
                </a:effectLst>
              </a:rPr>
              <a:t> 17:24).</a:t>
            </a:r>
            <a:endPar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440"/>
          <a:stretch>
            <a:fillRect/>
          </a:stretch>
        </p:blipFill>
        <p:spPr>
          <a:xfrm>
            <a:off x="123623" y="3513343"/>
            <a:ext cx="3285185" cy="320722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4219</Words>
  <Application>Microsoft Office PowerPoint</Application>
  <PresentationFormat>Panorámica</PresentationFormat>
  <Paragraphs>120</Paragraphs>
  <Slides>11</Slides>
  <Notes>6</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Aptos</vt:lpstr>
      <vt:lpstr>Aptos Display</vt:lpstr>
      <vt:lpstr>Arial</vt:lpstr>
      <vt:lpstr>Calibri</vt:lpstr>
      <vt:lpstr>Comic Sans MS</vt:lpstr>
      <vt:lpstr>Constantia</vt:lpstr>
      <vt:lpstr>Open Sans</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47</cp:revision>
  <dcterms:created xsi:type="dcterms:W3CDTF">2025-07-31T02:29:16Z</dcterms:created>
  <dcterms:modified xsi:type="dcterms:W3CDTF">2025-09-05T15:11:54Z</dcterms:modified>
</cp:coreProperties>
</file>