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7915" autoAdjust="0"/>
  </p:normalViewPr>
  <p:slideViewPr>
    <p:cSldViewPr snapToGrid="0">
      <p:cViewPr varScale="1">
        <p:scale>
          <a:sx n="82" d="100"/>
          <a:sy n="82" d="100"/>
        </p:scale>
        <p:origin x="16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fi-FI" sz="2000" b="1" noProof="0" dirty="0">
              <a:solidFill>
                <a:schemeClr val="bg1"/>
              </a:solidFill>
              <a:effectLst>
                <a:outerShdw blurRad="38100" dist="38100" dir="2700000" algn="tl">
                  <a:srgbClr val="000000">
                    <a:alpha val="43137"/>
                  </a:srgbClr>
                </a:outerShdw>
              </a:effectLst>
            </a:rPr>
            <a:t>Allah menampakkan diri kepada mereka (Kel 3:2-4; Yos 5:13-14)</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fi-FI" sz="2000" b="1" noProof="0" dirty="0">
              <a:solidFill>
                <a:schemeClr val="bg1"/>
              </a:solidFill>
              <a:effectLst>
                <a:outerShdw blurRad="38100" dist="38100" dir="2700000" algn="tl">
                  <a:srgbClr val="000000">
                    <a:alpha val="43137"/>
                  </a:srgbClr>
                </a:outerShdw>
              </a:effectLst>
            </a:rPr>
            <a:t>Mereka diminta untuk melepas kasut mereka (Kel 3:5; Yos 5:15)</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en-ID" sz="1800" b="1" noProof="0" dirty="0">
              <a:solidFill>
                <a:schemeClr val="bg1"/>
              </a:solidFill>
              <a:effectLst>
                <a:outerShdw blurRad="38100" dist="38100" dir="2700000" algn="tl">
                  <a:srgbClr val="000000">
                    <a:alpha val="43137"/>
                  </a:srgbClr>
                </a:outerShdw>
              </a:effectLst>
            </a:rPr>
            <a:t>Allah </a:t>
          </a:r>
          <a:r>
            <a:rPr lang="en-ID" sz="1800" b="1" noProof="0" dirty="0" err="1">
              <a:solidFill>
                <a:schemeClr val="bg1"/>
              </a:solidFill>
              <a:effectLst>
                <a:outerShdw blurRad="38100" dist="38100" dir="2700000" algn="tl">
                  <a:srgbClr val="000000">
                    <a:alpha val="43137"/>
                  </a:srgbClr>
                </a:outerShdw>
              </a:effectLst>
            </a:rPr>
            <a:t>berjanji</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kepada</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mereka</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bahwa</a:t>
          </a:r>
          <a:r>
            <a:rPr lang="en-ID" sz="1800" b="1" noProof="0" dirty="0">
              <a:solidFill>
                <a:schemeClr val="bg1"/>
              </a:solidFill>
              <a:effectLst>
                <a:outerShdw blurRad="38100" dist="38100" dir="2700000" algn="tl">
                  <a:srgbClr val="000000">
                    <a:alpha val="43137"/>
                  </a:srgbClr>
                </a:outerShdw>
              </a:effectLst>
            </a:rPr>
            <a:t> Dia </a:t>
          </a:r>
          <a:r>
            <a:rPr lang="en-ID" sz="1800" b="1" noProof="0" dirty="0" err="1">
              <a:solidFill>
                <a:schemeClr val="bg1"/>
              </a:solidFill>
              <a:effectLst>
                <a:outerShdw blurRad="38100" dist="38100" dir="2700000" algn="tl">
                  <a:srgbClr val="000000">
                    <a:alpha val="43137"/>
                  </a:srgbClr>
                </a:outerShdw>
              </a:effectLst>
            </a:rPr>
            <a:t>akan</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menyertai</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mereka</a:t>
          </a:r>
          <a:r>
            <a:rPr lang="en-ID" sz="1800" b="1" noProof="0" dirty="0">
              <a:solidFill>
                <a:schemeClr val="bg1"/>
              </a:solidFill>
              <a:effectLst>
                <a:outerShdw blurRad="38100" dist="38100" dir="2700000" algn="tl">
                  <a:srgbClr val="000000">
                    <a:alpha val="43137"/>
                  </a:srgbClr>
                </a:outerShdw>
              </a:effectLst>
            </a:rPr>
            <a:t> </a:t>
          </a:r>
          <a:br>
            <a:rPr lang="en-ID" sz="1800" b="1" noProof="0" dirty="0">
              <a:solidFill>
                <a:schemeClr val="bg1"/>
              </a:solidFill>
              <a:effectLst>
                <a:outerShdw blurRad="38100" dist="38100" dir="2700000" algn="tl">
                  <a:srgbClr val="000000">
                    <a:alpha val="43137"/>
                  </a:srgbClr>
                </a:outerShdw>
              </a:effectLst>
            </a:rPr>
          </a:br>
          <a:r>
            <a:rPr lang="en-ID" sz="1800" b="1" noProof="0" dirty="0">
              <a:solidFill>
                <a:schemeClr val="bg1"/>
              </a:solidFill>
              <a:effectLst>
                <a:outerShdw blurRad="38100" dist="38100" dir="2700000" algn="tl">
                  <a:srgbClr val="000000">
                    <a:alpha val="43137"/>
                  </a:srgbClr>
                </a:outerShdw>
              </a:effectLst>
            </a:rPr>
            <a:t>(Kel 3:12; Yos 1:5)</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fi-FI" sz="2000" b="1" noProof="0" dirty="0">
              <a:solidFill>
                <a:schemeClr val="bg1"/>
              </a:solidFill>
              <a:effectLst>
                <a:outerShdw blurRad="38100" dist="38100" dir="2700000" algn="tl">
                  <a:srgbClr val="000000">
                    <a:alpha val="43137"/>
                  </a:srgbClr>
                </a:outerShdw>
              </a:effectLst>
            </a:rPr>
            <a:t>Mereka merayakan Paskah (Kel 12:21-23; Yos 5:10)</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en-ID" sz="2000" b="1" noProof="0" dirty="0" err="1">
              <a:solidFill>
                <a:schemeClr val="bg1"/>
              </a:solidFill>
              <a:effectLst>
                <a:outerShdw blurRad="38100" dist="38100" dir="2700000" algn="tl">
                  <a:srgbClr val="000000">
                    <a:alpha val="43137"/>
                  </a:srgbClr>
                </a:outerShdw>
              </a:effectLst>
            </a:rPr>
            <a:t>Mereka</a:t>
          </a:r>
          <a:r>
            <a:rPr lang="en-ID" sz="2000" b="1" noProof="0" dirty="0">
              <a:solidFill>
                <a:schemeClr val="bg1"/>
              </a:solidFill>
              <a:effectLst>
                <a:outerShdw blurRad="38100" dist="38100" dir="2700000" algn="tl">
                  <a:srgbClr val="000000">
                    <a:alpha val="43137"/>
                  </a:srgbClr>
                </a:outerShdw>
              </a:effectLst>
            </a:rPr>
            <a:t> </a:t>
          </a:r>
          <a:r>
            <a:rPr lang="en-ID" sz="2000" b="1" noProof="0" dirty="0" err="1">
              <a:solidFill>
                <a:schemeClr val="bg1"/>
              </a:solidFill>
              <a:effectLst>
                <a:outerShdw blurRad="38100" dist="38100" dir="2700000" algn="tl">
                  <a:srgbClr val="000000">
                    <a:alpha val="43137"/>
                  </a:srgbClr>
                </a:outerShdw>
              </a:effectLst>
            </a:rPr>
            <a:t>menyeberangi</a:t>
          </a:r>
          <a:r>
            <a:rPr lang="en-ID" sz="2000" b="1" noProof="0" dirty="0">
              <a:solidFill>
                <a:schemeClr val="bg1"/>
              </a:solidFill>
              <a:effectLst>
                <a:outerShdw blurRad="38100" dist="38100" dir="2700000" algn="tl">
                  <a:srgbClr val="000000">
                    <a:alpha val="43137"/>
                  </a:srgbClr>
                </a:outerShdw>
              </a:effectLst>
            </a:rPr>
            <a:t> air di </a:t>
          </a:r>
          <a:r>
            <a:rPr lang="en-ID" sz="2000" b="1" noProof="0" dirty="0" err="1">
              <a:solidFill>
                <a:schemeClr val="bg1"/>
              </a:solidFill>
              <a:effectLst>
                <a:outerShdw blurRad="38100" dist="38100" dir="2700000" algn="tl">
                  <a:srgbClr val="000000">
                    <a:alpha val="43137"/>
                  </a:srgbClr>
                </a:outerShdw>
              </a:effectLst>
            </a:rPr>
            <a:t>tanah</a:t>
          </a:r>
          <a:r>
            <a:rPr lang="en-ID" sz="2000" b="1" noProof="0" dirty="0">
              <a:solidFill>
                <a:schemeClr val="bg1"/>
              </a:solidFill>
              <a:effectLst>
                <a:outerShdw blurRad="38100" dist="38100" dir="2700000" algn="tl">
                  <a:srgbClr val="000000">
                    <a:alpha val="43137"/>
                  </a:srgbClr>
                </a:outerShdw>
              </a:effectLst>
            </a:rPr>
            <a:t> </a:t>
          </a:r>
          <a:r>
            <a:rPr lang="en-ID" sz="2000" b="1" noProof="0" dirty="0" err="1">
              <a:solidFill>
                <a:schemeClr val="bg1"/>
              </a:solidFill>
              <a:effectLst>
                <a:outerShdw blurRad="38100" dist="38100" dir="2700000" algn="tl">
                  <a:srgbClr val="000000">
                    <a:alpha val="43137"/>
                  </a:srgbClr>
                </a:outerShdw>
              </a:effectLst>
            </a:rPr>
            <a:t>kering</a:t>
          </a:r>
          <a:r>
            <a:rPr lang="en-ID" sz="2000" b="1" noProof="0" dirty="0">
              <a:solidFill>
                <a:schemeClr val="bg1"/>
              </a:solidFill>
              <a:effectLst>
                <a:outerShdw blurRad="38100" dist="38100" dir="2700000" algn="tl">
                  <a:srgbClr val="000000">
                    <a:alpha val="43137"/>
                  </a:srgbClr>
                </a:outerShdw>
              </a:effectLst>
            </a:rPr>
            <a:t> (</a:t>
          </a:r>
          <a:r>
            <a:rPr lang="en-ID" sz="2000" b="1" noProof="0" dirty="0" err="1">
              <a:solidFill>
                <a:schemeClr val="bg1"/>
              </a:solidFill>
              <a:effectLst>
                <a:outerShdw blurRad="38100" dist="38100" dir="2700000" algn="tl">
                  <a:srgbClr val="000000">
                    <a:alpha val="43137"/>
                  </a:srgbClr>
                </a:outerShdw>
              </a:effectLst>
            </a:rPr>
            <a:t>Kel</a:t>
          </a:r>
          <a:r>
            <a:rPr lang="en-ID" sz="2000" b="1" noProof="0" dirty="0">
              <a:solidFill>
                <a:schemeClr val="bg1"/>
              </a:solidFill>
              <a:effectLst>
                <a:outerShdw blurRad="38100" dist="38100" dir="2700000" algn="tl">
                  <a:srgbClr val="000000">
                    <a:alpha val="43137"/>
                  </a:srgbClr>
                </a:outerShdw>
              </a:effectLst>
            </a:rPr>
            <a:t> 14:21-22; </a:t>
          </a:r>
          <a:r>
            <a:rPr lang="en-ID" sz="2000" b="1" noProof="0" dirty="0" err="1">
              <a:solidFill>
                <a:schemeClr val="bg1"/>
              </a:solidFill>
              <a:effectLst>
                <a:outerShdw blurRad="38100" dist="38100" dir="2700000" algn="tl">
                  <a:srgbClr val="000000">
                    <a:alpha val="43137"/>
                  </a:srgbClr>
                </a:outerShdw>
              </a:effectLst>
            </a:rPr>
            <a:t>Yos</a:t>
          </a:r>
          <a:r>
            <a:rPr lang="en-ID" sz="2000" b="1" noProof="0" dirty="0">
              <a:solidFill>
                <a:schemeClr val="bg1"/>
              </a:solidFill>
              <a:effectLst>
                <a:outerShdw blurRad="38100" dist="38100" dir="2700000" algn="tl">
                  <a:srgbClr val="000000">
                    <a:alpha val="43137"/>
                  </a:srgbClr>
                </a:outerShdw>
              </a:effectLst>
            </a:rPr>
            <a:t> 3:14-17)</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en-ID" sz="1800" b="1" noProof="0" dirty="0" err="1">
              <a:solidFill>
                <a:schemeClr val="bg1"/>
              </a:solidFill>
              <a:effectLst>
                <a:outerShdw blurRad="38100" dist="38100" dir="2700000" algn="tl">
                  <a:srgbClr val="000000">
                    <a:alpha val="43137"/>
                  </a:srgbClr>
                </a:outerShdw>
              </a:effectLst>
            </a:rPr>
            <a:t>Dengan</a:t>
          </a:r>
          <a:r>
            <a:rPr lang="en-ID" sz="1800" b="1" noProof="0" dirty="0">
              <a:solidFill>
                <a:schemeClr val="bg1"/>
              </a:solidFill>
              <a:effectLst>
                <a:outerShdw blurRad="38100" dist="38100" dir="2700000" algn="tl">
                  <a:srgbClr val="000000">
                    <a:alpha val="43137"/>
                  </a:srgbClr>
                </a:outerShdw>
              </a:effectLst>
            </a:rPr>
            <a:t> yang </a:t>
          </a:r>
          <a:r>
            <a:rPr lang="en-ID" sz="1800" b="1" noProof="0" dirty="0" err="1">
              <a:solidFill>
                <a:schemeClr val="bg1"/>
              </a:solidFill>
              <a:effectLst>
                <a:outerShdw blurRad="38100" dist="38100" dir="2700000" algn="tl">
                  <a:srgbClr val="000000">
                    <a:alpha val="43137"/>
                  </a:srgbClr>
                </a:outerShdw>
              </a:effectLst>
            </a:rPr>
            <a:t>satu</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datang</a:t>
          </a:r>
          <a:r>
            <a:rPr lang="en-ID" sz="1800" b="1" noProof="0" dirty="0">
              <a:solidFill>
                <a:schemeClr val="bg1"/>
              </a:solidFill>
              <a:effectLst>
                <a:outerShdw blurRad="38100" dist="38100" dir="2700000" algn="tl">
                  <a:srgbClr val="000000">
                    <a:alpha val="43137"/>
                  </a:srgbClr>
                </a:outerShdw>
              </a:effectLst>
            </a:rPr>
            <a:t> manna, </a:t>
          </a:r>
          <a:r>
            <a:rPr lang="en-ID" sz="1800" b="1" noProof="0" dirty="0" err="1">
              <a:solidFill>
                <a:schemeClr val="bg1"/>
              </a:solidFill>
              <a:effectLst>
                <a:outerShdw blurRad="38100" dist="38100" dir="2700000" algn="tl">
                  <a:srgbClr val="000000">
                    <a:alpha val="43137"/>
                  </a:srgbClr>
                </a:outerShdw>
              </a:effectLst>
            </a:rPr>
            <a:t>dengan</a:t>
          </a:r>
          <a:r>
            <a:rPr lang="en-ID" sz="1800" b="1" noProof="0" dirty="0">
              <a:solidFill>
                <a:schemeClr val="bg1"/>
              </a:solidFill>
              <a:effectLst>
                <a:outerShdw blurRad="38100" dist="38100" dir="2700000" algn="tl">
                  <a:srgbClr val="000000">
                    <a:alpha val="43137"/>
                  </a:srgbClr>
                </a:outerShdw>
              </a:effectLst>
            </a:rPr>
            <a:t> yang lain manna </a:t>
          </a:r>
          <a:r>
            <a:rPr lang="en-ID" sz="1800" b="1" noProof="0" dirty="0" err="1">
              <a:solidFill>
                <a:schemeClr val="bg1"/>
              </a:solidFill>
              <a:effectLst>
                <a:outerShdw blurRad="38100" dist="38100" dir="2700000" algn="tl">
                  <a:srgbClr val="000000">
                    <a:alpha val="43137"/>
                  </a:srgbClr>
                </a:outerShdw>
              </a:effectLst>
            </a:rPr>
            <a:t>berhenti</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Kel</a:t>
          </a:r>
          <a:r>
            <a:rPr lang="en-ID" sz="1800" b="1" noProof="0" dirty="0">
              <a:solidFill>
                <a:schemeClr val="bg1"/>
              </a:solidFill>
              <a:effectLst>
                <a:outerShdw blurRad="38100" dist="38100" dir="2700000" algn="tl">
                  <a:srgbClr val="000000">
                    <a:alpha val="43137"/>
                  </a:srgbClr>
                </a:outerShdw>
              </a:effectLst>
            </a:rPr>
            <a:t> 16:4-5, 31; </a:t>
          </a:r>
          <a:r>
            <a:rPr lang="en-ID" sz="1800" b="1" noProof="0" dirty="0" err="1">
              <a:solidFill>
                <a:schemeClr val="bg1"/>
              </a:solidFill>
              <a:effectLst>
                <a:outerShdw blurRad="38100" dist="38100" dir="2700000" algn="tl">
                  <a:srgbClr val="000000">
                    <a:alpha val="43137"/>
                  </a:srgbClr>
                </a:outerShdw>
              </a:effectLst>
            </a:rPr>
            <a:t>Yos</a:t>
          </a:r>
          <a:r>
            <a:rPr lang="en-ID" sz="1800" b="1" noProof="0" dirty="0">
              <a:solidFill>
                <a:schemeClr val="bg1"/>
              </a:solidFill>
              <a:effectLst>
                <a:outerShdw blurRad="38100" dist="38100" dir="2700000" algn="tl">
                  <a:srgbClr val="000000">
                    <a:alpha val="43137"/>
                  </a:srgbClr>
                </a:outerShdw>
              </a:effectLst>
            </a:rPr>
            <a:t> 5:11-12)</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en-ID" sz="1800" b="1" noProof="0" dirty="0" err="1">
              <a:solidFill>
                <a:schemeClr val="bg1"/>
              </a:solidFill>
              <a:effectLst>
                <a:outerShdw blurRad="38100" dist="38100" dir="2700000" algn="tl">
                  <a:srgbClr val="000000">
                    <a:alpha val="43137"/>
                  </a:srgbClr>
                </a:outerShdw>
              </a:effectLst>
            </a:rPr>
            <a:t>Mereka</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mengirim</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mata-mata</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untuk</a:t>
          </a:r>
          <a:r>
            <a:rPr lang="en-ID" sz="1800" b="1" noProof="0" dirty="0">
              <a:solidFill>
                <a:schemeClr val="bg1"/>
              </a:solidFill>
              <a:effectLst>
                <a:outerShdw blurRad="38100" dist="38100" dir="2700000" algn="tl">
                  <a:srgbClr val="000000">
                    <a:alpha val="43137"/>
                  </a:srgbClr>
                </a:outerShdw>
              </a:effectLst>
            </a:rPr>
            <a:t> </a:t>
          </a:r>
          <a:r>
            <a:rPr lang="en-ID" sz="1800" b="1" noProof="0" dirty="0" err="1">
              <a:solidFill>
                <a:schemeClr val="bg1"/>
              </a:solidFill>
              <a:effectLst>
                <a:outerShdw blurRad="38100" dist="38100" dir="2700000" algn="tl">
                  <a:srgbClr val="000000">
                    <a:alpha val="43137"/>
                  </a:srgbClr>
                </a:outerShdw>
              </a:effectLst>
            </a:rPr>
            <a:t>menyelidiki</a:t>
          </a:r>
          <a:r>
            <a:rPr lang="en-ID" sz="1800" b="1" noProof="0" dirty="0">
              <a:solidFill>
                <a:schemeClr val="bg1"/>
              </a:solidFill>
              <a:effectLst>
                <a:outerShdw blurRad="38100" dist="38100" dir="2700000" algn="tl">
                  <a:srgbClr val="000000">
                    <a:alpha val="43137"/>
                  </a:srgbClr>
                </a:outerShdw>
              </a:effectLst>
            </a:rPr>
            <a:t> negeri </a:t>
          </a:r>
          <a:r>
            <a:rPr lang="en-ID" sz="1800" b="1" noProof="0" dirty="0" err="1">
              <a:solidFill>
                <a:schemeClr val="bg1"/>
              </a:solidFill>
              <a:effectLst>
                <a:outerShdw blurRad="38100" dist="38100" dir="2700000" algn="tl">
                  <a:srgbClr val="000000">
                    <a:alpha val="43137"/>
                  </a:srgbClr>
                </a:outerShdw>
              </a:effectLst>
            </a:rPr>
            <a:t>itu</a:t>
          </a:r>
          <a:r>
            <a:rPr lang="en-ID" sz="1800" b="1" noProof="0" dirty="0">
              <a:solidFill>
                <a:schemeClr val="bg1"/>
              </a:solidFill>
              <a:effectLst>
                <a:outerShdw blurRad="38100" dist="38100" dir="2700000" algn="tl">
                  <a:srgbClr val="000000">
                    <a:alpha val="43137"/>
                  </a:srgbClr>
                </a:outerShdw>
              </a:effectLst>
            </a:rPr>
            <a:t> </a:t>
          </a:r>
          <a:br>
            <a:rPr lang="en-ID" sz="1800" b="1" noProof="0" dirty="0">
              <a:solidFill>
                <a:schemeClr val="bg1"/>
              </a:solidFill>
              <a:effectLst>
                <a:outerShdw blurRad="38100" dist="38100" dir="2700000" algn="tl">
                  <a:srgbClr val="000000">
                    <a:alpha val="43137"/>
                  </a:srgbClr>
                </a:outerShdw>
              </a:effectLst>
            </a:rPr>
          </a:br>
          <a:r>
            <a:rPr lang="en-ID" sz="1800" b="1" noProof="0" dirty="0">
              <a:solidFill>
                <a:schemeClr val="bg1"/>
              </a:solidFill>
              <a:effectLst>
                <a:outerShdw blurRad="38100" dist="38100" dir="2700000" algn="tl">
                  <a:srgbClr val="000000">
                    <a:alpha val="43137"/>
                  </a:srgbClr>
                </a:outerShdw>
              </a:effectLst>
            </a:rPr>
            <a:t>(Bil 13:1-3; Yos 2:1)</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en-ID" sz="2000" b="1" noProof="0" dirty="0">
              <a:effectLst>
                <a:outerShdw blurRad="38100" dist="38100" dir="2700000" algn="tl">
                  <a:srgbClr val="000000">
                    <a:alpha val="43137"/>
                  </a:srgbClr>
                </a:outerShdw>
              </a:effectLst>
            </a:rPr>
            <a:t>MENYEBERANG </a:t>
          </a:r>
          <a:r>
            <a:rPr lang="en-ID" sz="2000" b="1" noProof="0" dirty="0" err="1">
              <a:effectLst>
                <a:outerShdw blurRad="38100" dist="38100" dir="2700000" algn="tl">
                  <a:srgbClr val="000000">
                    <a:alpha val="43137"/>
                  </a:srgbClr>
                </a:outerShdw>
              </a:effectLst>
            </a:rPr>
            <a:t>ke</a:t>
          </a:r>
          <a:r>
            <a:rPr lang="en-ID" sz="2000" b="1" noProof="0" dirty="0">
              <a:effectLst>
                <a:outerShdw blurRad="38100" dist="38100" dir="2700000" algn="tl">
                  <a:srgbClr val="000000">
                    <a:alpha val="43137"/>
                  </a:srgbClr>
                </a:outerShdw>
              </a:effectLst>
            </a:rPr>
            <a:t> Kanaan</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Yosua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en-ID" sz="2000" b="1" noProof="0" dirty="0" err="1"/>
            <a:t>Yosua</a:t>
          </a:r>
          <a:r>
            <a:rPr lang="en" sz="2000" b="1" noProof="0" dirty="0"/>
            <a:t>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en-ID" sz="2000" b="1" noProof="0" dirty="0">
              <a:effectLst>
                <a:outerShdw blurRad="38100" dist="38100" dir="2700000" algn="tl">
                  <a:srgbClr val="000000">
                    <a:alpha val="43137"/>
                  </a:srgbClr>
                </a:outerShdw>
              </a:effectLst>
            </a:rPr>
            <a:t>MEREBUT Kanaan</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en" sz="2000" b="1" noProof="0" dirty="0"/>
            <a:t>Yosua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en" sz="2000" b="1" noProof="0" dirty="0"/>
            <a:t>Yosua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en-ID" sz="2000" b="1" noProof="0" dirty="0">
              <a:effectLst>
                <a:outerShdw blurRad="38100" dist="38100" dir="2700000" algn="tl">
                  <a:srgbClr val="000000">
                    <a:alpha val="43137"/>
                  </a:srgbClr>
                </a:outerShdw>
              </a:effectLst>
            </a:rPr>
            <a:t>MEMBAGI negeri </a:t>
          </a:r>
          <a:r>
            <a:rPr lang="en-ID" sz="2000" b="1" noProof="0" dirty="0" err="1">
              <a:effectLst>
                <a:outerShdw blurRad="38100" dist="38100" dir="2700000" algn="tl">
                  <a:srgbClr val="000000">
                    <a:alpha val="43137"/>
                  </a:srgbClr>
                </a:outerShdw>
              </a:effectLst>
            </a:rPr>
            <a:t>itu</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en" sz="2000" b="1" noProof="0" dirty="0"/>
            <a:t>Yosua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en" sz="2000" b="1" noProof="0" dirty="0"/>
            <a:t>Yosua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fi-FI" sz="2000" b="1" noProof="0" dirty="0">
              <a:effectLst>
                <a:outerShdw blurRad="38100" dist="38100" dir="2700000" algn="tl">
                  <a:srgbClr val="000000">
                    <a:alpha val="43137"/>
                  </a:srgbClr>
                </a:outerShdw>
              </a:effectLst>
            </a:rPr>
            <a:t>PELAYANAN melalui ketaatan pada Hukum Taurat</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en" sz="2000" b="1" noProof="0" dirty="0"/>
            <a:t>Yosua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en" sz="2000" b="1" noProof="0" dirty="0"/>
            <a:t>Yosua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noProof="0" dirty="0">
              <a:solidFill>
                <a:schemeClr val="bg1"/>
              </a:solidFill>
              <a:effectLst>
                <a:outerShdw blurRad="38100" dist="38100" dir="2700000" algn="tl">
                  <a:srgbClr val="000000">
                    <a:alpha val="43137"/>
                  </a:srgbClr>
                </a:outerShdw>
              </a:effectLst>
            </a:rPr>
            <a:t>Allah menampakkan diri kepada mereka (Kel 3:2-4; Yos 5:13-14)</a:t>
          </a:r>
          <a:endParaRPr lang="en" sz="1800" kern="1200" noProof="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noProof="0" dirty="0">
              <a:solidFill>
                <a:schemeClr val="bg1"/>
              </a:solidFill>
              <a:effectLst>
                <a:outerShdw blurRad="38100" dist="38100" dir="2700000" algn="tl">
                  <a:srgbClr val="000000">
                    <a:alpha val="43137"/>
                  </a:srgbClr>
                </a:outerShdw>
              </a:effectLst>
            </a:rPr>
            <a:t>Mereka diminta untuk melepas kasut mereka (Kel 3:5; Yos 5:15)</a:t>
          </a:r>
          <a:endParaRPr lang="en" sz="1800" kern="1200" noProof="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D" sz="1800" b="1" kern="1200" noProof="0" dirty="0">
              <a:solidFill>
                <a:schemeClr val="bg1"/>
              </a:solidFill>
              <a:effectLst>
                <a:outerShdw blurRad="38100" dist="38100" dir="2700000" algn="tl">
                  <a:srgbClr val="000000">
                    <a:alpha val="43137"/>
                  </a:srgbClr>
                </a:outerShdw>
              </a:effectLst>
            </a:rPr>
            <a:t>Allah </a:t>
          </a:r>
          <a:r>
            <a:rPr lang="en-ID" sz="1800" b="1" kern="1200" noProof="0" dirty="0" err="1">
              <a:solidFill>
                <a:schemeClr val="bg1"/>
              </a:solidFill>
              <a:effectLst>
                <a:outerShdw blurRad="38100" dist="38100" dir="2700000" algn="tl">
                  <a:srgbClr val="000000">
                    <a:alpha val="43137"/>
                  </a:srgbClr>
                </a:outerShdw>
              </a:effectLst>
            </a:rPr>
            <a:t>berjanji</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kepada</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mereka</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bahwa</a:t>
          </a:r>
          <a:r>
            <a:rPr lang="en-ID" sz="1800" b="1" kern="1200" noProof="0" dirty="0">
              <a:solidFill>
                <a:schemeClr val="bg1"/>
              </a:solidFill>
              <a:effectLst>
                <a:outerShdw blurRad="38100" dist="38100" dir="2700000" algn="tl">
                  <a:srgbClr val="000000">
                    <a:alpha val="43137"/>
                  </a:srgbClr>
                </a:outerShdw>
              </a:effectLst>
            </a:rPr>
            <a:t> Dia </a:t>
          </a:r>
          <a:r>
            <a:rPr lang="en-ID" sz="1800" b="1" kern="1200" noProof="0" dirty="0" err="1">
              <a:solidFill>
                <a:schemeClr val="bg1"/>
              </a:solidFill>
              <a:effectLst>
                <a:outerShdw blurRad="38100" dist="38100" dir="2700000" algn="tl">
                  <a:srgbClr val="000000">
                    <a:alpha val="43137"/>
                  </a:srgbClr>
                </a:outerShdw>
              </a:effectLst>
            </a:rPr>
            <a:t>akan</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menyertai</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mereka</a:t>
          </a:r>
          <a:r>
            <a:rPr lang="en-ID" sz="1800" b="1" kern="1200" noProof="0" dirty="0">
              <a:solidFill>
                <a:schemeClr val="bg1"/>
              </a:solidFill>
              <a:effectLst>
                <a:outerShdw blurRad="38100" dist="38100" dir="2700000" algn="tl">
                  <a:srgbClr val="000000">
                    <a:alpha val="43137"/>
                  </a:srgbClr>
                </a:outerShdw>
              </a:effectLst>
            </a:rPr>
            <a:t> </a:t>
          </a:r>
          <a:br>
            <a:rPr lang="en-ID" sz="1800" b="1" kern="1200" noProof="0" dirty="0">
              <a:solidFill>
                <a:schemeClr val="bg1"/>
              </a:solidFill>
              <a:effectLst>
                <a:outerShdw blurRad="38100" dist="38100" dir="2700000" algn="tl">
                  <a:srgbClr val="000000">
                    <a:alpha val="43137"/>
                  </a:srgbClr>
                </a:outerShdw>
              </a:effectLst>
            </a:rPr>
          </a:br>
          <a:r>
            <a:rPr lang="en-ID" sz="1800" b="1" kern="1200" noProof="0" dirty="0">
              <a:solidFill>
                <a:schemeClr val="bg1"/>
              </a:solidFill>
              <a:effectLst>
                <a:outerShdw blurRad="38100" dist="38100" dir="2700000" algn="tl">
                  <a:srgbClr val="000000">
                    <a:alpha val="43137"/>
                  </a:srgbClr>
                </a:outerShdw>
              </a:effectLst>
            </a:rPr>
            <a:t>(Kel 3:12; Yos 1:5)</a:t>
          </a:r>
          <a:endParaRPr lang="en" sz="1800" kern="1200" noProof="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i-FI" sz="2000" b="1" kern="1200" noProof="0" dirty="0">
              <a:solidFill>
                <a:schemeClr val="bg1"/>
              </a:solidFill>
              <a:effectLst>
                <a:outerShdw blurRad="38100" dist="38100" dir="2700000" algn="tl">
                  <a:srgbClr val="000000">
                    <a:alpha val="43137"/>
                  </a:srgbClr>
                </a:outerShdw>
              </a:effectLst>
            </a:rPr>
            <a:t>Mereka merayakan Paskah (Kel 12:21-23; Yos 5:10)</a:t>
          </a:r>
          <a:endParaRPr lang="en" sz="1800" kern="1200" noProof="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D" sz="2000" b="1" kern="1200" noProof="0" dirty="0" err="1">
              <a:solidFill>
                <a:schemeClr val="bg1"/>
              </a:solidFill>
              <a:effectLst>
                <a:outerShdw blurRad="38100" dist="38100" dir="2700000" algn="tl">
                  <a:srgbClr val="000000">
                    <a:alpha val="43137"/>
                  </a:srgbClr>
                </a:outerShdw>
              </a:effectLst>
            </a:rPr>
            <a:t>Mereka</a:t>
          </a:r>
          <a:r>
            <a:rPr lang="en-ID" sz="2000" b="1" kern="1200" noProof="0" dirty="0">
              <a:solidFill>
                <a:schemeClr val="bg1"/>
              </a:solidFill>
              <a:effectLst>
                <a:outerShdw blurRad="38100" dist="38100" dir="2700000" algn="tl">
                  <a:srgbClr val="000000">
                    <a:alpha val="43137"/>
                  </a:srgbClr>
                </a:outerShdw>
              </a:effectLst>
            </a:rPr>
            <a:t> </a:t>
          </a:r>
          <a:r>
            <a:rPr lang="en-ID" sz="2000" b="1" kern="1200" noProof="0" dirty="0" err="1">
              <a:solidFill>
                <a:schemeClr val="bg1"/>
              </a:solidFill>
              <a:effectLst>
                <a:outerShdw blurRad="38100" dist="38100" dir="2700000" algn="tl">
                  <a:srgbClr val="000000">
                    <a:alpha val="43137"/>
                  </a:srgbClr>
                </a:outerShdw>
              </a:effectLst>
            </a:rPr>
            <a:t>menyeberangi</a:t>
          </a:r>
          <a:r>
            <a:rPr lang="en-ID" sz="2000" b="1" kern="1200" noProof="0" dirty="0">
              <a:solidFill>
                <a:schemeClr val="bg1"/>
              </a:solidFill>
              <a:effectLst>
                <a:outerShdw blurRad="38100" dist="38100" dir="2700000" algn="tl">
                  <a:srgbClr val="000000">
                    <a:alpha val="43137"/>
                  </a:srgbClr>
                </a:outerShdw>
              </a:effectLst>
            </a:rPr>
            <a:t> air di </a:t>
          </a:r>
          <a:r>
            <a:rPr lang="en-ID" sz="2000" b="1" kern="1200" noProof="0" dirty="0" err="1">
              <a:solidFill>
                <a:schemeClr val="bg1"/>
              </a:solidFill>
              <a:effectLst>
                <a:outerShdw blurRad="38100" dist="38100" dir="2700000" algn="tl">
                  <a:srgbClr val="000000">
                    <a:alpha val="43137"/>
                  </a:srgbClr>
                </a:outerShdw>
              </a:effectLst>
            </a:rPr>
            <a:t>tanah</a:t>
          </a:r>
          <a:r>
            <a:rPr lang="en-ID" sz="2000" b="1" kern="1200" noProof="0" dirty="0">
              <a:solidFill>
                <a:schemeClr val="bg1"/>
              </a:solidFill>
              <a:effectLst>
                <a:outerShdw blurRad="38100" dist="38100" dir="2700000" algn="tl">
                  <a:srgbClr val="000000">
                    <a:alpha val="43137"/>
                  </a:srgbClr>
                </a:outerShdw>
              </a:effectLst>
            </a:rPr>
            <a:t> </a:t>
          </a:r>
          <a:r>
            <a:rPr lang="en-ID" sz="2000" b="1" kern="1200" noProof="0" dirty="0" err="1">
              <a:solidFill>
                <a:schemeClr val="bg1"/>
              </a:solidFill>
              <a:effectLst>
                <a:outerShdw blurRad="38100" dist="38100" dir="2700000" algn="tl">
                  <a:srgbClr val="000000">
                    <a:alpha val="43137"/>
                  </a:srgbClr>
                </a:outerShdw>
              </a:effectLst>
            </a:rPr>
            <a:t>kering</a:t>
          </a:r>
          <a:r>
            <a:rPr lang="en-ID" sz="2000" b="1" kern="1200" noProof="0" dirty="0">
              <a:solidFill>
                <a:schemeClr val="bg1"/>
              </a:solidFill>
              <a:effectLst>
                <a:outerShdw blurRad="38100" dist="38100" dir="2700000" algn="tl">
                  <a:srgbClr val="000000">
                    <a:alpha val="43137"/>
                  </a:srgbClr>
                </a:outerShdw>
              </a:effectLst>
            </a:rPr>
            <a:t> (</a:t>
          </a:r>
          <a:r>
            <a:rPr lang="en-ID" sz="2000" b="1" kern="1200" noProof="0" dirty="0" err="1">
              <a:solidFill>
                <a:schemeClr val="bg1"/>
              </a:solidFill>
              <a:effectLst>
                <a:outerShdw blurRad="38100" dist="38100" dir="2700000" algn="tl">
                  <a:srgbClr val="000000">
                    <a:alpha val="43137"/>
                  </a:srgbClr>
                </a:outerShdw>
              </a:effectLst>
            </a:rPr>
            <a:t>Kel</a:t>
          </a:r>
          <a:r>
            <a:rPr lang="en-ID" sz="2000" b="1" kern="1200" noProof="0" dirty="0">
              <a:solidFill>
                <a:schemeClr val="bg1"/>
              </a:solidFill>
              <a:effectLst>
                <a:outerShdw blurRad="38100" dist="38100" dir="2700000" algn="tl">
                  <a:srgbClr val="000000">
                    <a:alpha val="43137"/>
                  </a:srgbClr>
                </a:outerShdw>
              </a:effectLst>
            </a:rPr>
            <a:t> 14:21-22; </a:t>
          </a:r>
          <a:r>
            <a:rPr lang="en-ID" sz="2000" b="1" kern="1200" noProof="0" dirty="0" err="1">
              <a:solidFill>
                <a:schemeClr val="bg1"/>
              </a:solidFill>
              <a:effectLst>
                <a:outerShdw blurRad="38100" dist="38100" dir="2700000" algn="tl">
                  <a:srgbClr val="000000">
                    <a:alpha val="43137"/>
                  </a:srgbClr>
                </a:outerShdw>
              </a:effectLst>
            </a:rPr>
            <a:t>Yos</a:t>
          </a:r>
          <a:r>
            <a:rPr lang="en-ID" sz="2000" b="1" kern="1200" noProof="0" dirty="0">
              <a:solidFill>
                <a:schemeClr val="bg1"/>
              </a:solidFill>
              <a:effectLst>
                <a:outerShdw blurRad="38100" dist="38100" dir="2700000" algn="tl">
                  <a:srgbClr val="000000">
                    <a:alpha val="43137"/>
                  </a:srgbClr>
                </a:outerShdw>
              </a:effectLst>
            </a:rPr>
            <a:t> 3:14-17)</a:t>
          </a:r>
          <a:endParaRPr lang="en" sz="1600" kern="1200" noProof="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D" sz="1800" b="1" kern="1200" noProof="0" dirty="0" err="1">
              <a:solidFill>
                <a:schemeClr val="bg1"/>
              </a:solidFill>
              <a:effectLst>
                <a:outerShdw blurRad="38100" dist="38100" dir="2700000" algn="tl">
                  <a:srgbClr val="000000">
                    <a:alpha val="43137"/>
                  </a:srgbClr>
                </a:outerShdw>
              </a:effectLst>
            </a:rPr>
            <a:t>Dengan</a:t>
          </a:r>
          <a:r>
            <a:rPr lang="en-ID" sz="1800" b="1" kern="1200" noProof="0" dirty="0">
              <a:solidFill>
                <a:schemeClr val="bg1"/>
              </a:solidFill>
              <a:effectLst>
                <a:outerShdw blurRad="38100" dist="38100" dir="2700000" algn="tl">
                  <a:srgbClr val="000000">
                    <a:alpha val="43137"/>
                  </a:srgbClr>
                </a:outerShdw>
              </a:effectLst>
            </a:rPr>
            <a:t> yang </a:t>
          </a:r>
          <a:r>
            <a:rPr lang="en-ID" sz="1800" b="1" kern="1200" noProof="0" dirty="0" err="1">
              <a:solidFill>
                <a:schemeClr val="bg1"/>
              </a:solidFill>
              <a:effectLst>
                <a:outerShdw blurRad="38100" dist="38100" dir="2700000" algn="tl">
                  <a:srgbClr val="000000">
                    <a:alpha val="43137"/>
                  </a:srgbClr>
                </a:outerShdw>
              </a:effectLst>
            </a:rPr>
            <a:t>satu</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datang</a:t>
          </a:r>
          <a:r>
            <a:rPr lang="en-ID" sz="1800" b="1" kern="1200" noProof="0" dirty="0">
              <a:solidFill>
                <a:schemeClr val="bg1"/>
              </a:solidFill>
              <a:effectLst>
                <a:outerShdw blurRad="38100" dist="38100" dir="2700000" algn="tl">
                  <a:srgbClr val="000000">
                    <a:alpha val="43137"/>
                  </a:srgbClr>
                </a:outerShdw>
              </a:effectLst>
            </a:rPr>
            <a:t> manna, </a:t>
          </a:r>
          <a:r>
            <a:rPr lang="en-ID" sz="1800" b="1" kern="1200" noProof="0" dirty="0" err="1">
              <a:solidFill>
                <a:schemeClr val="bg1"/>
              </a:solidFill>
              <a:effectLst>
                <a:outerShdw blurRad="38100" dist="38100" dir="2700000" algn="tl">
                  <a:srgbClr val="000000">
                    <a:alpha val="43137"/>
                  </a:srgbClr>
                </a:outerShdw>
              </a:effectLst>
            </a:rPr>
            <a:t>dengan</a:t>
          </a:r>
          <a:r>
            <a:rPr lang="en-ID" sz="1800" b="1" kern="1200" noProof="0" dirty="0">
              <a:solidFill>
                <a:schemeClr val="bg1"/>
              </a:solidFill>
              <a:effectLst>
                <a:outerShdw blurRad="38100" dist="38100" dir="2700000" algn="tl">
                  <a:srgbClr val="000000">
                    <a:alpha val="43137"/>
                  </a:srgbClr>
                </a:outerShdw>
              </a:effectLst>
            </a:rPr>
            <a:t> yang lain manna </a:t>
          </a:r>
          <a:r>
            <a:rPr lang="en-ID" sz="1800" b="1" kern="1200" noProof="0" dirty="0" err="1">
              <a:solidFill>
                <a:schemeClr val="bg1"/>
              </a:solidFill>
              <a:effectLst>
                <a:outerShdw blurRad="38100" dist="38100" dir="2700000" algn="tl">
                  <a:srgbClr val="000000">
                    <a:alpha val="43137"/>
                  </a:srgbClr>
                </a:outerShdw>
              </a:effectLst>
            </a:rPr>
            <a:t>berhenti</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Kel</a:t>
          </a:r>
          <a:r>
            <a:rPr lang="en-ID" sz="1800" b="1" kern="1200" noProof="0" dirty="0">
              <a:solidFill>
                <a:schemeClr val="bg1"/>
              </a:solidFill>
              <a:effectLst>
                <a:outerShdw blurRad="38100" dist="38100" dir="2700000" algn="tl">
                  <a:srgbClr val="000000">
                    <a:alpha val="43137"/>
                  </a:srgbClr>
                </a:outerShdw>
              </a:effectLst>
            </a:rPr>
            <a:t> 16:4-5, 31; </a:t>
          </a:r>
          <a:r>
            <a:rPr lang="en-ID" sz="1800" b="1" kern="1200" noProof="0" dirty="0" err="1">
              <a:solidFill>
                <a:schemeClr val="bg1"/>
              </a:solidFill>
              <a:effectLst>
                <a:outerShdw blurRad="38100" dist="38100" dir="2700000" algn="tl">
                  <a:srgbClr val="000000">
                    <a:alpha val="43137"/>
                  </a:srgbClr>
                </a:outerShdw>
              </a:effectLst>
            </a:rPr>
            <a:t>Yos</a:t>
          </a:r>
          <a:r>
            <a:rPr lang="en-ID" sz="1800" b="1" kern="1200" noProof="0" dirty="0">
              <a:solidFill>
                <a:schemeClr val="bg1"/>
              </a:solidFill>
              <a:effectLst>
                <a:outerShdw blurRad="38100" dist="38100" dir="2700000" algn="tl">
                  <a:srgbClr val="000000">
                    <a:alpha val="43137"/>
                  </a:srgbClr>
                </a:outerShdw>
              </a:effectLst>
            </a:rPr>
            <a:t> 5:11-12)</a:t>
          </a:r>
          <a:endParaRPr lang="en" sz="1700" kern="1200" noProof="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ID" sz="1800" b="1" kern="1200" noProof="0" dirty="0" err="1">
              <a:solidFill>
                <a:schemeClr val="bg1"/>
              </a:solidFill>
              <a:effectLst>
                <a:outerShdw blurRad="38100" dist="38100" dir="2700000" algn="tl">
                  <a:srgbClr val="000000">
                    <a:alpha val="43137"/>
                  </a:srgbClr>
                </a:outerShdw>
              </a:effectLst>
            </a:rPr>
            <a:t>Mereka</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mengirim</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mata-mata</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untuk</a:t>
          </a:r>
          <a:r>
            <a:rPr lang="en-ID" sz="1800" b="1" kern="1200" noProof="0" dirty="0">
              <a:solidFill>
                <a:schemeClr val="bg1"/>
              </a:solidFill>
              <a:effectLst>
                <a:outerShdw blurRad="38100" dist="38100" dir="2700000" algn="tl">
                  <a:srgbClr val="000000">
                    <a:alpha val="43137"/>
                  </a:srgbClr>
                </a:outerShdw>
              </a:effectLst>
            </a:rPr>
            <a:t> </a:t>
          </a:r>
          <a:r>
            <a:rPr lang="en-ID" sz="1800" b="1" kern="1200" noProof="0" dirty="0" err="1">
              <a:solidFill>
                <a:schemeClr val="bg1"/>
              </a:solidFill>
              <a:effectLst>
                <a:outerShdw blurRad="38100" dist="38100" dir="2700000" algn="tl">
                  <a:srgbClr val="000000">
                    <a:alpha val="43137"/>
                  </a:srgbClr>
                </a:outerShdw>
              </a:effectLst>
            </a:rPr>
            <a:t>menyelidiki</a:t>
          </a:r>
          <a:r>
            <a:rPr lang="en-ID" sz="1800" b="1" kern="1200" noProof="0" dirty="0">
              <a:solidFill>
                <a:schemeClr val="bg1"/>
              </a:solidFill>
              <a:effectLst>
                <a:outerShdw blurRad="38100" dist="38100" dir="2700000" algn="tl">
                  <a:srgbClr val="000000">
                    <a:alpha val="43137"/>
                  </a:srgbClr>
                </a:outerShdw>
              </a:effectLst>
            </a:rPr>
            <a:t> negeri </a:t>
          </a:r>
          <a:r>
            <a:rPr lang="en-ID" sz="1800" b="1" kern="1200" noProof="0" dirty="0" err="1">
              <a:solidFill>
                <a:schemeClr val="bg1"/>
              </a:solidFill>
              <a:effectLst>
                <a:outerShdw blurRad="38100" dist="38100" dir="2700000" algn="tl">
                  <a:srgbClr val="000000">
                    <a:alpha val="43137"/>
                  </a:srgbClr>
                </a:outerShdw>
              </a:effectLst>
            </a:rPr>
            <a:t>itu</a:t>
          </a:r>
          <a:r>
            <a:rPr lang="en-ID" sz="1800" b="1" kern="1200" noProof="0" dirty="0">
              <a:solidFill>
                <a:schemeClr val="bg1"/>
              </a:solidFill>
              <a:effectLst>
                <a:outerShdw blurRad="38100" dist="38100" dir="2700000" algn="tl">
                  <a:srgbClr val="000000">
                    <a:alpha val="43137"/>
                  </a:srgbClr>
                </a:outerShdw>
              </a:effectLst>
            </a:rPr>
            <a:t> </a:t>
          </a:r>
          <a:br>
            <a:rPr lang="en-ID" sz="1800" b="1" kern="1200" noProof="0" dirty="0">
              <a:solidFill>
                <a:schemeClr val="bg1"/>
              </a:solidFill>
              <a:effectLst>
                <a:outerShdw blurRad="38100" dist="38100" dir="2700000" algn="tl">
                  <a:srgbClr val="000000">
                    <a:alpha val="43137"/>
                  </a:srgbClr>
                </a:outerShdw>
              </a:effectLst>
            </a:rPr>
          </a:br>
          <a:r>
            <a:rPr lang="en-ID" sz="1800" b="1" kern="1200" noProof="0" dirty="0">
              <a:solidFill>
                <a:schemeClr val="bg1"/>
              </a:solidFill>
              <a:effectLst>
                <a:outerShdw blurRad="38100" dist="38100" dir="2700000" algn="tl">
                  <a:srgbClr val="000000">
                    <a:alpha val="43137"/>
                  </a:srgbClr>
                </a:outerShdw>
              </a:effectLst>
            </a:rPr>
            <a:t>(Bil 13:1-3; Yos 2:1)</a:t>
          </a:r>
          <a:endParaRPr lang="en" sz="1800" kern="1200" noProof="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i-FI" sz="2000" b="1" kern="1200" noProof="0" dirty="0">
              <a:effectLst>
                <a:outerShdw blurRad="38100" dist="38100" dir="2700000" algn="tl">
                  <a:srgbClr val="000000">
                    <a:alpha val="43137"/>
                  </a:srgbClr>
                </a:outerShdw>
              </a:effectLst>
            </a:rPr>
            <a:t>PELAYANAN melalui ketaatan pada Hukum Taurat</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D" sz="2000" b="1" kern="1200" noProof="0" dirty="0">
              <a:effectLst>
                <a:outerShdw blurRad="38100" dist="38100" dir="2700000" algn="tl">
                  <a:srgbClr val="000000">
                    <a:alpha val="43137"/>
                  </a:srgbClr>
                </a:outerShdw>
              </a:effectLst>
            </a:rPr>
            <a:t>MEMBAGI negeri </a:t>
          </a:r>
          <a:r>
            <a:rPr lang="en-ID" sz="2000" b="1" kern="1200" noProof="0" dirty="0" err="1">
              <a:effectLst>
                <a:outerShdw blurRad="38100" dist="38100" dir="2700000" algn="tl">
                  <a:srgbClr val="000000">
                    <a:alpha val="43137"/>
                  </a:srgbClr>
                </a:outerShdw>
              </a:effectLst>
            </a:rPr>
            <a:t>itu</a:t>
          </a:r>
          <a:endParaRPr lang="en" sz="2000" b="1" kern="1200" noProof="0" dirty="0">
            <a:effectLst>
              <a:outerShdw blurRad="38100" dist="38100" dir="2700000" algn="tl">
                <a:srgbClr val="000000">
                  <a:alpha val="43137"/>
                </a:srgbClr>
              </a:outerShdw>
            </a:effectLst>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D" sz="2000" b="1" kern="1200" noProof="0" dirty="0">
              <a:effectLst>
                <a:outerShdw blurRad="38100" dist="38100" dir="2700000" algn="tl">
                  <a:srgbClr val="000000">
                    <a:alpha val="43137"/>
                  </a:srgbClr>
                </a:outerShdw>
              </a:effectLst>
            </a:rPr>
            <a:t>MEREBUT Kanaan</a:t>
          </a:r>
          <a:endParaRPr lang="en" sz="2000" b="1" kern="1200" noProof="0" dirty="0">
            <a:effectLst>
              <a:outerShdw blurRad="38100" dist="38100" dir="2700000" algn="tl">
                <a:srgbClr val="000000">
                  <a:alpha val="43137"/>
                </a:srgbClr>
              </a:outerShdw>
            </a:effectLst>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D" sz="2000" b="1" kern="1200" noProof="0" dirty="0">
              <a:effectLst>
                <a:outerShdw blurRad="38100" dist="38100" dir="2700000" algn="tl">
                  <a:srgbClr val="000000">
                    <a:alpha val="43137"/>
                  </a:srgbClr>
                </a:outerShdw>
              </a:effectLst>
            </a:rPr>
            <a:t>MENYEBERANG </a:t>
          </a:r>
          <a:r>
            <a:rPr lang="en-ID" sz="2000" b="1" kern="1200" noProof="0" dirty="0" err="1">
              <a:effectLst>
                <a:outerShdw blurRad="38100" dist="38100" dir="2700000" algn="tl">
                  <a:srgbClr val="000000">
                    <a:alpha val="43137"/>
                  </a:srgbClr>
                </a:outerShdw>
              </a:effectLst>
            </a:rPr>
            <a:t>ke</a:t>
          </a:r>
          <a:r>
            <a:rPr lang="en-ID" sz="2000" b="1" kern="1200" noProof="0" dirty="0">
              <a:effectLst>
                <a:outerShdw blurRad="38100" dist="38100" dir="2700000" algn="tl">
                  <a:srgbClr val="000000">
                    <a:alpha val="43137"/>
                  </a:srgbClr>
                </a:outerShdw>
              </a:effectLst>
            </a:rPr>
            <a:t> Kanaan</a:t>
          </a:r>
          <a:endParaRPr lang="en" sz="2000" b="1" kern="1200" noProof="0" dirty="0">
            <a:effectLst>
              <a:outerShdw blurRad="38100" dist="38100" dir="2700000" algn="tl">
                <a:srgbClr val="000000">
                  <a:alpha val="43137"/>
                </a:srgbClr>
              </a:outerShdw>
            </a:effectLst>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Yosua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ID" sz="2000" b="1" kern="1200" noProof="0" dirty="0" err="1"/>
            <a:t>Yosua</a:t>
          </a:r>
          <a:r>
            <a:rPr lang="en" sz="2000" b="1" kern="1200" noProof="0" dirty="0"/>
            <a:t>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C620D-B117-4B75-B00C-4FCCBE94A15C}" type="datetimeFigureOut">
              <a:rPr lang="en-ID" smtClean="0"/>
              <a:t>03/10/2025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A7AF-7200-4DC3-B10D-61078A61AB55}" type="slidenum">
              <a:rPr lang="en-ID" smtClean="0"/>
              <a:t>‹Nº›</a:t>
            </a:fld>
            <a:endParaRPr lang="en-ID"/>
          </a:p>
        </p:txBody>
      </p:sp>
    </p:spTree>
    <p:extLst>
      <p:ext uri="{BB962C8B-B14F-4D97-AF65-F5344CB8AC3E}">
        <p14:creationId xmlns:p14="http://schemas.microsoft.com/office/powerpoint/2010/main" val="86959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1</a:t>
            </a:fld>
            <a:endParaRPr lang="en-ID"/>
          </a:p>
        </p:txBody>
      </p:sp>
    </p:spTree>
    <p:extLst>
      <p:ext uri="{BB962C8B-B14F-4D97-AF65-F5344CB8AC3E}">
        <p14:creationId xmlns:p14="http://schemas.microsoft.com/office/powerpoint/2010/main" val="192466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7. Hendaklah engkau kuat.</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Nasihat di ayat 7 secara harfiah berbunyi, "Hendaklah engkau kuat dan teguh hati dalam melakukan segala perintah [Taurat]," dst. Inilah syarat keberhasilan: berserah penuh kepada Allah dan bekerja sama dengan kehendak-Nya yang telah dinyatakan. Tugas itu sedemikian rupa sehingga ia tidak dapat menyelesaikannya sendiri; kuasa ilahi harus dipadukan dengan usaha manusia. Rencana Allah memastikan keberhasilan. Yosua tidak dapat mengikuti caranya sendiri dan tetap mengharapkan perkenanan Allah. Demikian pula halnya dengan keselamatan, dengan kemenangan atas dosa. Kita juga harus "kuat dan teguh hati dalam melakukan segala perintah" Tuhan.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Janganlah menyimpang darinya.</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Jika Allah dalam hikmat-Nya telah memberikan suatu perintah, setiap detailnya sama sakralnya dengan keseluruhannya. Mengabaikan "salah satu perintah sekalipun yang paling kecil" akan menjadi tantangan bagi integritas Allah (Mat. 5:19). Kita mungkin berpikir kita setuju dengan prinsip umum, namun gagal melihat pentingnya detail-detail tertentu. Dengan demikian, kita tidak menaati Allah, melainkan diri kita sendiri. Maka, hal-hal sepele yang tampak menjadi ujian sesungguhnya bagi kesetiaan penuh kepada Allah.</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Yosua membutuhkan Allah bersamanya dalam upaya penaklukan Kanaan; oleh karena itu, ia diperingatkan untuk tidak menempuh jalannya sendiri sedikit pun. "Janganlah menyimpang ke kanan atau ke kiri." Jalan ketaatan adalah jalan tengah. Selalu ada jalan pintas ke kanan, dan satu ke kiri; keduanya pasti salah. Seseorang dapat bertindak ekstrem di kedua sisi jalan kewajiban. Si jahat sama senangnya bagi seorang Kristen untuk mengambil jalan fanatisme ke kanan seperti halnya jalan liberalisme ke kiri. Keduanya mengarah pada kehancuran. Bandingkan Ulangan 5:32 untuk instruksi serupa yang merujuk pada Sepuluh Perintah Allah.</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Sejahtera.</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Atau, "bersikaplah bijaksana." "Takut akan Tuhan adalah permulaan hikmat" (Ams. 9:10). Kemakmuran datang sebagai hasil dari tindakan yang bijaksana. Seseorang dapat bertindak bijaksana hanya ketika dan sejauh ia bekerja sama dengan Sumber segala hikmat.</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800" dirty="0">
                <a:effectLst/>
                <a:latin typeface="Calibri" panose="020F0502020204030204" pitchFamily="34" charset="0"/>
                <a:ea typeface="Calibri" panose="020F0502020204030204" pitchFamily="34" charset="0"/>
                <a:cs typeface="Times New Roman" panose="02020603050405020304" pitchFamily="18" charset="0"/>
              </a:rPr>
              <a:t>Francis D. Nichol, The Seventh-day Adventist Bible Commentary : The Holy Bible With Exegetical and Expository Comment., Commentary Reference Series (Washington, D.C.: Review and Herald Publishing Association, 1978), Jos 1:7.</a:t>
            </a: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2</a:t>
            </a:fld>
            <a:endParaRPr lang="en-ID"/>
          </a:p>
        </p:txBody>
      </p:sp>
    </p:spTree>
    <p:extLst>
      <p:ext uri="{BB962C8B-B14F-4D97-AF65-F5344CB8AC3E}">
        <p14:creationId xmlns:p14="http://schemas.microsoft.com/office/powerpoint/2010/main" val="128099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0" i="0" u="none" strike="noStrike" dirty="0" err="1">
                <a:solidFill>
                  <a:srgbClr val="000000"/>
                </a:solidFill>
                <a:effectLst/>
                <a:latin typeface="Open Sans" panose="020B0606030504020204" pitchFamily="34" charset="0"/>
              </a:rPr>
              <a:t>Meskipun</a:t>
            </a:r>
            <a:r>
              <a:rPr lang="en-ID" b="0" i="0" u="none" strike="noStrike" dirty="0">
                <a:solidFill>
                  <a:srgbClr val="000000"/>
                </a:solidFill>
                <a:effectLst/>
                <a:latin typeface="Open Sans" panose="020B0606030504020204" pitchFamily="34" charset="0"/>
              </a:rPr>
              <a:t> Musa </a:t>
            </a:r>
            <a:r>
              <a:rPr lang="en-ID" b="0" i="0" u="none" strike="noStrike" dirty="0" err="1">
                <a:solidFill>
                  <a:srgbClr val="000000"/>
                </a:solidFill>
                <a:effectLst/>
                <a:latin typeface="Open Sans" panose="020B0606030504020204" pitchFamily="34" charset="0"/>
              </a:rPr>
              <a:t>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pengaruh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kepemimpinannya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masih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saat</a:t>
            </a:r>
            <a:r>
              <a:rPr lang="en-ID" b="0" i="0" u="none" strike="noStrike" dirty="0">
                <a:solidFill>
                  <a:srgbClr val="000000"/>
                </a:solidFill>
                <a:effectLst/>
                <a:latin typeface="Open Sans" panose="020B0606030504020204" pitchFamily="34" charset="0"/>
              </a:rPr>
              <a:t> era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dimulai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pembukaan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buku</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menyandang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namanya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Yosua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didorong</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mempercayai</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mendesak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pemimpin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mengikuti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jejak</a:t>
            </a:r>
            <a:r>
              <a:rPr lang="en-ID" b="0" i="0" u="none" strike="noStrike" dirty="0">
                <a:solidFill>
                  <a:srgbClr val="000000"/>
                </a:solidFill>
                <a:effectLst/>
                <a:latin typeface="Open Sans" panose="020B0606030504020204" pitchFamily="34" charset="0"/>
              </a:rPr>
              <a:t> Musa. Waktu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perintah</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salib</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ambil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layani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Kondisinya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sebagai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tanggapan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tindakan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pembebasan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penuh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kasihan</a:t>
            </a:r>
            <a:r>
              <a:rPr lang="en-ID" b="0" i="0" u="none" strike="noStrike" dirty="0">
                <a:solidFill>
                  <a:srgbClr val="000000"/>
                </a:solidFill>
                <a:effectLst/>
                <a:latin typeface="Open Sans" panose="020B0606030504020204" pitchFamily="34" charset="0"/>
              </a:rPr>
              <a:t> di masa </a:t>
            </a:r>
            <a:r>
              <a:rPr lang="en-ID" b="0" i="0" u="none" strike="noStrike" dirty="0" err="1">
                <a:solidFill>
                  <a:srgbClr val="000000"/>
                </a:solidFill>
                <a:effectLst/>
                <a:latin typeface="Open Sans" panose="020B0606030504020204" pitchFamily="34" charset="0"/>
              </a:rPr>
              <a:t>lalu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berdasarkan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hubungan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saling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percaya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-Nya. Satu-</a:t>
            </a:r>
            <a:r>
              <a:rPr lang="en-ID" b="0" i="0" u="none" strike="noStrike" dirty="0" err="1">
                <a:solidFill>
                  <a:srgbClr val="000000"/>
                </a:solidFill>
                <a:effectLst/>
                <a:latin typeface="Open Sans" panose="020B0606030504020204" pitchFamily="34" charset="0"/>
              </a:rPr>
              <a:t>satunya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perbedaan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individu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generasi</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muncul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arti </a:t>
            </a:r>
            <a:r>
              <a:rPr lang="en-ID" b="0" i="0" u="none" strike="noStrike" dirty="0" err="1">
                <a:solidFill>
                  <a:srgbClr val="000000"/>
                </a:solidFill>
                <a:effectLst/>
                <a:latin typeface="Open Sans" panose="020B0606030504020204" pitchFamily="34" charset="0"/>
              </a:rPr>
              <a:t>tertentu</a:t>
            </a:r>
            <a:r>
              <a:rPr lang="en-ID" b="0" i="0" u="none" strike="noStrike" dirty="0">
                <a:solidFill>
                  <a:srgbClr val="000000"/>
                </a:solidFill>
                <a:effectLst/>
                <a:latin typeface="Open Sans" panose="020B0606030504020204" pitchFamily="34" charset="0"/>
              </a:rPr>
              <a:t>, kitab </a:t>
            </a:r>
            <a:r>
              <a:rPr lang="en-ID" b="0" i="0" u="none" strike="noStrike" dirty="0" err="1">
                <a:solidFill>
                  <a:srgbClr val="000000"/>
                </a:solidFill>
                <a:effectLst/>
                <a:latin typeface="Open Sans" panose="020B0606030504020204" pitchFamily="34" charset="0"/>
              </a:rPr>
              <a:t>Yosua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menawarkan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kesempatan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ketika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berdiri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tepi</a:t>
            </a:r>
            <a:r>
              <a:rPr lang="en-ID" b="0" i="0" u="none" strike="noStrike" dirty="0">
                <a:solidFill>
                  <a:srgbClr val="000000"/>
                </a:solidFill>
                <a:effectLst/>
                <a:latin typeface="Open Sans" panose="020B0606030504020204" pitchFamily="34" charset="0"/>
              </a:rPr>
              <a:t> Tanah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Di </a:t>
            </a:r>
            <a:r>
              <a:rPr lang="en-ID" b="0" i="0" u="none" strike="noStrike" dirty="0" err="1">
                <a:solidFill>
                  <a:srgbClr val="000000"/>
                </a:solidFill>
                <a:effectLst/>
                <a:latin typeface="Open Sans" panose="020B0606030504020204" pitchFamily="34" charset="0"/>
              </a:rPr>
              <a:t>awal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buku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pertanyaan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utamanya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Akankah</a:t>
            </a:r>
            <a:r>
              <a:rPr lang="en-ID" b="0" i="0" u="none" strike="noStrike" dirty="0">
                <a:solidFill>
                  <a:srgbClr val="000000"/>
                </a:solidFill>
                <a:effectLst/>
                <a:latin typeface="Open Sans" panose="020B0606030504020204" pitchFamily="34" charset="0"/>
              </a:rPr>
              <a:t> Israel </a:t>
            </a:r>
            <a:r>
              <a:rPr lang="en-ID" b="0" i="0" u="none" strike="noStrike" dirty="0" err="1">
                <a:solidFill>
                  <a:srgbClr val="000000"/>
                </a:solidFill>
                <a:effectLst/>
                <a:latin typeface="Open Sans" panose="020B0606030504020204" pitchFamily="34" charset="0"/>
              </a:rPr>
              <a:t>memanfaatkan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kesempatan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Apakah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mengikuti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resep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sukses</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dilakukan</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generasi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sebelumnya</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Sejarah </a:t>
            </a:r>
            <a:r>
              <a:rPr lang="en-ID" b="0" i="0" u="none" strike="noStrike" dirty="0" err="1">
                <a:solidFill>
                  <a:srgbClr val="000000"/>
                </a:solidFill>
                <a:effectLst/>
                <a:latin typeface="Open Sans" panose="020B0606030504020204" pitchFamily="34" charset="0"/>
              </a:rPr>
              <a:t>berulang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Gereja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bawah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kepemimpinan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Yosua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baru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dipanggil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maju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menuju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penggenapan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janji-janji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Pola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berubah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peroleh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menunggu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mengungkapkan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kepercayaan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kasih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kebijaksanaan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kuasa</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Pertanyaannya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Akankah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generasi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percaya</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kemampuan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Ilahi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rencana</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sampai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selesai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sampai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Yesus</a:t>
            </a:r>
            <a:r>
              <a:rPr lang="en-ID" b="0" i="0" u="none" strike="noStrike" dirty="0">
                <a:solidFill>
                  <a:srgbClr val="000000"/>
                </a:solidFill>
                <a:effectLst/>
                <a:latin typeface="Open Sans" panose="020B0606030504020204" pitchFamily="34" charset="0"/>
              </a:rPr>
              <a:t>" (Filip. 1:6, NIV)? Ketika </a:t>
            </a:r>
            <a:r>
              <a:rPr lang="en-ID" b="0" i="0" u="none" strike="noStrike" dirty="0" err="1">
                <a:solidFill>
                  <a:srgbClr val="000000"/>
                </a:solidFill>
                <a:effectLst/>
                <a:latin typeface="Open Sans" panose="020B0606030504020204" pitchFamily="34" charset="0"/>
              </a:rPr>
              <a:t>generasi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berdiri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perbatasan</a:t>
            </a:r>
            <a:r>
              <a:rPr lang="en-ID" b="0" i="0" u="none" strike="noStrike" dirty="0">
                <a:solidFill>
                  <a:srgbClr val="000000"/>
                </a:solidFill>
                <a:effectLst/>
                <a:latin typeface="Open Sans" panose="020B0606030504020204" pitchFamily="34" charset="0"/>
              </a:rPr>
              <a:t> Kanaan </a:t>
            </a:r>
            <a:r>
              <a:rPr lang="en-ID" b="0" i="0" u="none" strike="noStrike" dirty="0" err="1">
                <a:solidFill>
                  <a:srgbClr val="000000"/>
                </a:solidFill>
                <a:effectLst/>
                <a:latin typeface="Open Sans" panose="020B0606030504020204" pitchFamily="34" charset="0"/>
              </a:rPr>
              <a:t>surgawi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seruan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ilahi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masih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bergema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kuat</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Hanya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kuat</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sangat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berani</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Yosh</a:t>
            </a:r>
            <a:r>
              <a:rPr lang="en-ID" b="0" i="0" u="none" strike="noStrike" dirty="0">
                <a:solidFill>
                  <a:srgbClr val="000000"/>
                </a:solidFill>
                <a:effectLst/>
                <a:latin typeface="Open Sans" panose="020B0606030504020204" pitchFamily="34" charset="0"/>
              </a:rPr>
              <a:t>. 1:7, NKJV).</a:t>
            </a:r>
          </a:p>
        </p:txBody>
      </p:sp>
      <p:sp>
        <p:nvSpPr>
          <p:cNvPr id="4" name="Slide Number Placeholder 3"/>
          <p:cNvSpPr>
            <a:spLocks noGrp="1"/>
          </p:cNvSpPr>
          <p:nvPr>
            <p:ph type="sldNum" sz="quarter" idx="5"/>
          </p:nvPr>
        </p:nvSpPr>
        <p:spPr/>
        <p:txBody>
          <a:bodyPr/>
          <a:lstStyle/>
          <a:p>
            <a:fld id="{4429A7AF-7200-4DC3-B10D-61078A61AB55}" type="slidenum">
              <a:rPr lang="en-ID" smtClean="0"/>
              <a:t>3</a:t>
            </a:fld>
            <a:endParaRPr lang="en-ID"/>
          </a:p>
        </p:txBody>
      </p:sp>
    </p:spTree>
    <p:extLst>
      <p:ext uri="{BB962C8B-B14F-4D97-AF65-F5344CB8AC3E}">
        <p14:creationId xmlns:p14="http://schemas.microsoft.com/office/powerpoint/2010/main" val="65184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1. Sekarang.</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Atau, "dan terjadilah," seperti dalam Bilangan 7:1; dst. "Dan," kata pertama dalam bahasa Ibrani, mungkin menyiratkan bahwa narasi Yosua merupakan kelanjutan dari narasi Ulangan. Ini menunjukkan Yosua sebagai penulis pasal terakhir Kitab Ulangan; di sini ia melanjutkan kisah tersebut dengan menceritakan pengalamannya sendiri. Waktu yang dirujuk di sini pastilah setelah 30 hari berkabung yang disebutkan dalam Ulangan 34:8.</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Hamba.</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Kata yang diterjemahkan demikian sering kali menunjukkan seseorang yang sepenuhnya tunduk kepada tuannya. Di sini, kata ini menunjukkan seseorang yang sepenuhnya tunduk kepada Allah dan taat pada perintah-perintah-Nya. Demikian pula Paulus sering berbicara tentang dirinya sendiri (Rm. 1:1; dst.). Seorang "hamba Tuhan" terikat kepada Kristus, yang telah menebusnya dari belenggu dosa. Demikian pula halnya dengan Musa. Yosua, yang pernah melayani sebagai perdana menteri Musa, kini dikukuhkan oleh Allah sebagai pemimpin Israel. Kesetiaan dan keteguhannya yang tenang dan tanpa pamrih telah membuktikan kelayakannya untuk menggantikan Musa. Yosua lahir mungkin beberapa tahun sebelum Musa melarikan diri dari Mesir ke padang gurun Midian. Saat itu, tampaknya mustahil bagi Musa untuk menjadi pemersatu suatu bangsa. Namun, Tuhan telah meramalkan dan mempersiapkan jauh sebelumnya untuk memenuhi kebutuhan umat-Nya. Tuhan menyimpan agen dan kekuatan cadangan yang tidak kita sadari hingga saatnya tiba. Bagaimana mungkin seorang profesor universitas yang tidak dikenal, misalnya, dapat mengguncang seluruh Eropa dan membuat Paus gemetar di singgasananya? Tidak ada yang tampak lebih mustahil; namun Frederick, pangeran Sachsen, ditempatkan oleh Tuhan di atas singgasananya, siap membantu ketika saatnya tiba. Dan jauh sebelum Luther lahir, Tuhan telah menetapkan mesin cetak, yang kelak menjadi senjata pamungkas Luther. Rencana Tuhan itu sempurna, dan untuk mencapai setiap tujuan-Nya, tibalah saatnya, dan bersamanya, manusia yang tepat untuk saat itu.</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Rencana Tuhan tidak pernah bergantung pada satu orang saja. Ketika seorang Musa meninggal, Tuhan telah menyiapkan seorang Yosua. Musa paling memenuhi syarat untuk berdiri di hadapan Firaun; Yosua, untuk berdiri di hadapan orang Kanaan. Pilihan Allah atas seorang pria ditentukan oleh empat faktor: (1) Temperamen dan wataknya. Yosua memiliki bakat alami untuk urusan militer. Ia berani dan tegas (Bil. 14:6-9) dan memiliki pengaruh pribadi yang kuat (Yosua 24:31). (2) Pelatihan sebelumnya. Yosua telah melayani selama 40 tahun sebagai pemimpin yang bertanggung jawab (Kel. 17:9, 10; Bil. 13:2, 3, 8). Pelatihan dan pengalaman sangatlah penting. (3) Reputasinya. Ia dan Kaleb telah berdiri sendiri untuk tujuan yang tidak populer. (4) Tugas yang harus diselesaikan. Untuk mengusir orang Kanaan, dibutuhkan seorang prajurit. Orang dan kebutuhannya harus sesuai.</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Pelayan Musa.</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Dalam bahasa Ibrani maupun bahasa Inggris, istilah "pelayan" tidak hanya digunakan untuk pelayanan keagamaan. Ini menunjukkan seorang pelayan sukarela, seseorang yang melayani orang lain, berbeda dengan "hamba" yang berkewajiban karena satu dan lain alasan.</a:t>
            </a:r>
            <a:r>
              <a:rPr lang="en-ID"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id-ID" sz="1800" dirty="0">
                <a:effectLst/>
                <a:latin typeface="Calibri" panose="020F0502020204030204" pitchFamily="34" charset="0"/>
                <a:ea typeface="Calibri" panose="020F0502020204030204" pitchFamily="34" charset="0"/>
                <a:cs typeface="Times New Roman" panose="02020603050405020304" pitchFamily="18" charset="0"/>
              </a:rPr>
              <a:t>Francis D. Nichol, The Seventh-day Adventist Bible Commentary : The Holy Bible With Exegetical and Expository Comment., Commentary Reference Series (Washington, D.C.: Review and Herald Publishing Association, 1978), Jos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1" dirty="0"/>
              <a:t>Teks </a:t>
            </a:r>
            <a:r>
              <a:rPr lang="en-ID" b="1" dirty="0" err="1"/>
              <a:t>Alkitab</a:t>
            </a:r>
            <a:endParaRPr lang="en-ID" b="1" dirty="0"/>
          </a:p>
          <a:p>
            <a:pPr>
              <a:buFont typeface="Arial" panose="020B0604020202020204" pitchFamily="34" charset="0"/>
              <a:buChar char="•"/>
            </a:pPr>
            <a:r>
              <a:rPr lang="en-ID" b="1" dirty="0"/>
              <a:t>Musa</a:t>
            </a:r>
            <a:r>
              <a:rPr lang="en-ID" dirty="0"/>
              <a:t> </a:t>
            </a:r>
            <a:r>
              <a:rPr lang="en-ID" dirty="0" err="1"/>
              <a:t>disebut</a:t>
            </a:r>
            <a:r>
              <a:rPr lang="en-ID" dirty="0"/>
              <a:t> </a:t>
            </a:r>
            <a:r>
              <a:rPr lang="en-ID" i="1" dirty="0"/>
              <a:t>“hamba TUHAN”</a:t>
            </a:r>
            <a:r>
              <a:rPr lang="en-ID" dirty="0"/>
              <a:t> (</a:t>
            </a:r>
            <a:r>
              <a:rPr lang="he-IL" dirty="0"/>
              <a:t>עֶבֶד יְהוָה, </a:t>
            </a:r>
            <a:r>
              <a:rPr lang="he-IL" i="1" dirty="0"/>
              <a:t>‘</a:t>
            </a:r>
            <a:r>
              <a:rPr lang="en-ID" i="1" dirty="0" err="1"/>
              <a:t>eved</a:t>
            </a:r>
            <a:r>
              <a:rPr lang="en-ID" i="1" dirty="0"/>
              <a:t> YHWH</a:t>
            </a:r>
            <a:r>
              <a:rPr lang="en-ID" dirty="0"/>
              <a:t>) → </a:t>
            </a:r>
            <a:r>
              <a:rPr lang="en-ID" dirty="0" err="1"/>
              <a:t>Yosua</a:t>
            </a:r>
            <a:r>
              <a:rPr lang="en-ID" dirty="0"/>
              <a:t> 1:1, </a:t>
            </a:r>
            <a:r>
              <a:rPr lang="en-ID" dirty="0" err="1"/>
              <a:t>Yosua</a:t>
            </a:r>
            <a:r>
              <a:rPr lang="en-ID" dirty="0"/>
              <a:t> 1:2, </a:t>
            </a:r>
            <a:r>
              <a:rPr lang="en-ID" dirty="0" err="1"/>
              <a:t>Ulangan</a:t>
            </a:r>
            <a:r>
              <a:rPr lang="en-ID" dirty="0"/>
              <a:t> 34:5.</a:t>
            </a:r>
          </a:p>
          <a:p>
            <a:pPr>
              <a:buFont typeface="Arial" panose="020B0604020202020204" pitchFamily="34" charset="0"/>
              <a:buChar char="•"/>
            </a:pPr>
            <a:r>
              <a:rPr lang="en-ID" b="1" dirty="0" err="1"/>
              <a:t>Yosua</a:t>
            </a:r>
            <a:r>
              <a:rPr lang="en-ID" dirty="0"/>
              <a:t> pada </a:t>
            </a:r>
            <a:r>
              <a:rPr lang="en-ID" dirty="0" err="1"/>
              <a:t>awalnya</a:t>
            </a:r>
            <a:r>
              <a:rPr lang="en-ID" dirty="0"/>
              <a:t> </a:t>
            </a:r>
            <a:r>
              <a:rPr lang="en-ID" dirty="0" err="1"/>
              <a:t>disebut</a:t>
            </a:r>
            <a:r>
              <a:rPr lang="en-ID" dirty="0"/>
              <a:t> </a:t>
            </a:r>
            <a:r>
              <a:rPr lang="en-ID" i="1" dirty="0"/>
              <a:t>“</a:t>
            </a:r>
            <a:r>
              <a:rPr lang="en-ID" i="1" dirty="0" err="1"/>
              <a:t>abdi</a:t>
            </a:r>
            <a:r>
              <a:rPr lang="en-ID" i="1" dirty="0"/>
              <a:t> Musa”</a:t>
            </a:r>
            <a:r>
              <a:rPr lang="en-ID" dirty="0"/>
              <a:t> (</a:t>
            </a:r>
            <a:r>
              <a:rPr lang="he-IL" dirty="0"/>
              <a:t>מְשָׁרֵת מֹשֶׁה, </a:t>
            </a:r>
            <a:r>
              <a:rPr lang="en-ID" i="1" dirty="0" err="1"/>
              <a:t>mesharet</a:t>
            </a:r>
            <a:r>
              <a:rPr lang="en-ID" i="1" dirty="0"/>
              <a:t> </a:t>
            </a:r>
            <a:r>
              <a:rPr lang="en-ID" i="1" dirty="0" err="1"/>
              <a:t>Mosheh</a:t>
            </a:r>
            <a:r>
              <a:rPr lang="en-ID" dirty="0"/>
              <a:t>) → </a:t>
            </a:r>
            <a:r>
              <a:rPr lang="en-ID" dirty="0" err="1"/>
              <a:t>Yosua</a:t>
            </a:r>
            <a:r>
              <a:rPr lang="en-ID" dirty="0"/>
              <a:t> 1:1.</a:t>
            </a: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1" dirty="0" err="1"/>
              <a:t>Perbedaan</a:t>
            </a:r>
            <a:r>
              <a:rPr lang="en-ID" b="1" dirty="0"/>
              <a:t> </a:t>
            </a:r>
            <a:r>
              <a:rPr lang="en-ID" b="1" dirty="0" err="1"/>
              <a:t>Istilah</a:t>
            </a:r>
            <a:endParaRPr lang="en-ID" b="1" dirty="0"/>
          </a:p>
          <a:p>
            <a:pPr>
              <a:buFont typeface="+mj-lt"/>
              <a:buAutoNum type="arabicPeriod"/>
            </a:pPr>
            <a:r>
              <a:rPr lang="en-ID" b="1" dirty="0"/>
              <a:t>Hamba TUHAN (</a:t>
            </a:r>
            <a:r>
              <a:rPr lang="en-ID" b="1" dirty="0" err="1"/>
              <a:t>eved</a:t>
            </a:r>
            <a:r>
              <a:rPr lang="en-ID" b="1" dirty="0"/>
              <a:t> YHWH)</a:t>
            </a:r>
            <a:endParaRPr lang="en-ID" dirty="0"/>
          </a:p>
          <a:p>
            <a:pPr marL="742950" lvl="1" indent="-285750">
              <a:buFont typeface="+mj-lt"/>
              <a:buAutoNum type="arabicPeriod"/>
            </a:pPr>
            <a:r>
              <a:rPr lang="en-ID" dirty="0" err="1"/>
              <a:t>Gelar</a:t>
            </a:r>
            <a:r>
              <a:rPr lang="en-ID" dirty="0"/>
              <a:t> </a:t>
            </a:r>
            <a:r>
              <a:rPr lang="en-ID" dirty="0" err="1"/>
              <a:t>khusus</a:t>
            </a:r>
            <a:r>
              <a:rPr lang="en-ID" dirty="0"/>
              <a:t>, </a:t>
            </a:r>
            <a:r>
              <a:rPr lang="en-ID" dirty="0" err="1"/>
              <a:t>menandakan</a:t>
            </a:r>
            <a:r>
              <a:rPr lang="en-ID" dirty="0"/>
              <a:t> </a:t>
            </a:r>
            <a:r>
              <a:rPr lang="en-ID" dirty="0" err="1"/>
              <a:t>kedekatan</a:t>
            </a:r>
            <a:r>
              <a:rPr lang="en-ID" dirty="0"/>
              <a:t> </a:t>
            </a:r>
            <a:r>
              <a:rPr lang="en-ID" dirty="0" err="1"/>
              <a:t>perjanjian</a:t>
            </a:r>
            <a:r>
              <a:rPr lang="en-ID" dirty="0"/>
              <a:t>, </a:t>
            </a:r>
            <a:r>
              <a:rPr lang="en-ID" dirty="0" err="1"/>
              <a:t>pengutusan</a:t>
            </a:r>
            <a:r>
              <a:rPr lang="en-ID" dirty="0"/>
              <a:t>, dan </a:t>
            </a:r>
            <a:r>
              <a:rPr lang="en-ID" dirty="0" err="1"/>
              <a:t>hubungan</a:t>
            </a:r>
            <a:r>
              <a:rPr lang="en-ID" dirty="0"/>
              <a:t> </a:t>
            </a:r>
            <a:r>
              <a:rPr lang="en-ID" dirty="0" err="1"/>
              <a:t>langsung</a:t>
            </a:r>
            <a:r>
              <a:rPr lang="en-ID" dirty="0"/>
              <a:t> </a:t>
            </a:r>
            <a:r>
              <a:rPr lang="en-ID" dirty="0" err="1"/>
              <a:t>dengan</a:t>
            </a:r>
            <a:r>
              <a:rPr lang="en-ID" dirty="0"/>
              <a:t> Allah.</a:t>
            </a:r>
          </a:p>
          <a:p>
            <a:pPr marL="742950" lvl="1" indent="-285750">
              <a:buFont typeface="+mj-lt"/>
              <a:buAutoNum type="arabicPeriod"/>
            </a:pPr>
            <a:r>
              <a:rPr lang="en-ID" dirty="0" err="1"/>
              <a:t>Dipakai</a:t>
            </a:r>
            <a:r>
              <a:rPr lang="en-ID" dirty="0"/>
              <a:t> </a:t>
            </a:r>
            <a:r>
              <a:rPr lang="en-ID" dirty="0" err="1"/>
              <a:t>bagi</a:t>
            </a:r>
            <a:r>
              <a:rPr lang="en-ID" dirty="0"/>
              <a:t> </a:t>
            </a:r>
            <a:r>
              <a:rPr lang="en-ID" dirty="0" err="1"/>
              <a:t>tokoh-tokoh</a:t>
            </a:r>
            <a:r>
              <a:rPr lang="en-ID" dirty="0"/>
              <a:t> </a:t>
            </a:r>
            <a:r>
              <a:rPr lang="en-ID" dirty="0" err="1"/>
              <a:t>besar</a:t>
            </a:r>
            <a:r>
              <a:rPr lang="en-ID" dirty="0"/>
              <a:t> </a:t>
            </a:r>
            <a:r>
              <a:rPr lang="en-ID" dirty="0" err="1"/>
              <a:t>seperti</a:t>
            </a:r>
            <a:r>
              <a:rPr lang="en-ID" dirty="0"/>
              <a:t> Musa (Ul. 34:5), Daud (2 Sam. 7:5), para </a:t>
            </a:r>
            <a:r>
              <a:rPr lang="en-ID" dirty="0" err="1"/>
              <a:t>nabi</a:t>
            </a:r>
            <a:r>
              <a:rPr lang="en-ID" dirty="0"/>
              <a:t> (Amos 3:7).</a:t>
            </a:r>
          </a:p>
          <a:p>
            <a:pPr marL="742950" lvl="1" indent="-285750">
              <a:buFont typeface="+mj-lt"/>
              <a:buAutoNum type="arabicPeriod"/>
            </a:pPr>
            <a:r>
              <a:rPr lang="en-ID" dirty="0" err="1"/>
              <a:t>Lebih</a:t>
            </a:r>
            <a:r>
              <a:rPr lang="en-ID" dirty="0"/>
              <a:t> </a:t>
            </a:r>
            <a:r>
              <a:rPr lang="en-ID" dirty="0" err="1"/>
              <a:t>dari</a:t>
            </a:r>
            <a:r>
              <a:rPr lang="en-ID" dirty="0"/>
              <a:t> </a:t>
            </a:r>
            <a:r>
              <a:rPr lang="en-ID" dirty="0" err="1"/>
              <a:t>sekadar</a:t>
            </a:r>
            <a:r>
              <a:rPr lang="en-ID" dirty="0"/>
              <a:t> </a:t>
            </a:r>
            <a:r>
              <a:rPr lang="en-ID" dirty="0" err="1"/>
              <a:t>jabatan</a:t>
            </a:r>
            <a:r>
              <a:rPr lang="en-ID" dirty="0"/>
              <a:t>, </a:t>
            </a:r>
            <a:r>
              <a:rPr lang="en-ID" dirty="0" err="1"/>
              <a:t>ini</a:t>
            </a:r>
            <a:r>
              <a:rPr lang="en-ID" dirty="0"/>
              <a:t> </a:t>
            </a:r>
            <a:r>
              <a:rPr lang="en-ID" dirty="0" err="1"/>
              <a:t>pengakuan</a:t>
            </a:r>
            <a:r>
              <a:rPr lang="en-ID" dirty="0"/>
              <a:t> </a:t>
            </a:r>
            <a:r>
              <a:rPr lang="en-ID" dirty="0" err="1"/>
              <a:t>bahwa</a:t>
            </a:r>
            <a:r>
              <a:rPr lang="en-ID" dirty="0"/>
              <a:t> </a:t>
            </a:r>
            <a:r>
              <a:rPr lang="en-ID" dirty="0" err="1"/>
              <a:t>hidup</a:t>
            </a:r>
            <a:r>
              <a:rPr lang="en-ID" dirty="0"/>
              <a:t> </a:t>
            </a:r>
            <a:r>
              <a:rPr lang="en-ID" dirty="0" err="1"/>
              <a:t>seseorang</a:t>
            </a:r>
            <a:r>
              <a:rPr lang="en-ID" dirty="0"/>
              <a:t> </a:t>
            </a:r>
            <a:r>
              <a:rPr lang="en-ID" dirty="0" err="1"/>
              <a:t>sepenuhnya</a:t>
            </a:r>
            <a:r>
              <a:rPr lang="en-ID" dirty="0"/>
              <a:t> </a:t>
            </a:r>
            <a:r>
              <a:rPr lang="en-ID" dirty="0" err="1"/>
              <a:t>milik</a:t>
            </a:r>
            <a:r>
              <a:rPr lang="en-ID" dirty="0"/>
              <a:t> Allah.</a:t>
            </a:r>
          </a:p>
          <a:p>
            <a:pPr>
              <a:buFont typeface="+mj-lt"/>
              <a:buAutoNum type="arabicPeriod"/>
            </a:pPr>
            <a:r>
              <a:rPr lang="en-ID" b="1" dirty="0"/>
              <a:t>Abdi Musa (</a:t>
            </a:r>
            <a:r>
              <a:rPr lang="en-ID" b="1" dirty="0" err="1"/>
              <a:t>mesharet</a:t>
            </a:r>
            <a:r>
              <a:rPr lang="en-ID" b="1" dirty="0"/>
              <a:t> </a:t>
            </a:r>
            <a:r>
              <a:rPr lang="en-ID" b="1" dirty="0" err="1"/>
              <a:t>Mosheh</a:t>
            </a:r>
            <a:r>
              <a:rPr lang="en-ID" b="1" dirty="0"/>
              <a:t>)</a:t>
            </a:r>
            <a:endParaRPr lang="en-ID" dirty="0"/>
          </a:p>
          <a:p>
            <a:pPr marL="742950" lvl="1" indent="-285750">
              <a:buFont typeface="+mj-lt"/>
              <a:buAutoNum type="arabicPeriod"/>
            </a:pPr>
            <a:r>
              <a:rPr lang="en-ID" dirty="0" err="1"/>
              <a:t>Secara</a:t>
            </a:r>
            <a:r>
              <a:rPr lang="en-ID" dirty="0"/>
              <a:t> </a:t>
            </a:r>
            <a:r>
              <a:rPr lang="en-ID" dirty="0" err="1"/>
              <a:t>harfiah</a:t>
            </a:r>
            <a:r>
              <a:rPr lang="en-ID" dirty="0"/>
              <a:t>: </a:t>
            </a:r>
            <a:r>
              <a:rPr lang="en-ID" dirty="0" err="1"/>
              <a:t>pelayan</a:t>
            </a:r>
            <a:r>
              <a:rPr lang="en-ID" dirty="0"/>
              <a:t>, </a:t>
            </a:r>
            <a:r>
              <a:rPr lang="en-ID" dirty="0" err="1"/>
              <a:t>asisten</a:t>
            </a:r>
            <a:r>
              <a:rPr lang="en-ID" dirty="0"/>
              <a:t>, </a:t>
            </a:r>
            <a:r>
              <a:rPr lang="en-ID" dirty="0" err="1"/>
              <a:t>pengikut</a:t>
            </a:r>
            <a:r>
              <a:rPr lang="en-ID" dirty="0"/>
              <a:t> yang </a:t>
            </a:r>
            <a:r>
              <a:rPr lang="en-ID" dirty="0" err="1"/>
              <a:t>melayani</a:t>
            </a:r>
            <a:r>
              <a:rPr lang="en-ID" dirty="0"/>
              <a:t>.</a:t>
            </a:r>
          </a:p>
          <a:p>
            <a:pPr marL="742950" lvl="1" indent="-285750">
              <a:buFont typeface="+mj-lt"/>
              <a:buAutoNum type="arabicPeriod"/>
            </a:pPr>
            <a:r>
              <a:rPr lang="en-ID" dirty="0" err="1"/>
              <a:t>Menunjukkan</a:t>
            </a:r>
            <a:r>
              <a:rPr lang="en-ID" dirty="0"/>
              <a:t> </a:t>
            </a:r>
            <a:r>
              <a:rPr lang="en-ID" dirty="0" err="1"/>
              <a:t>posisi</a:t>
            </a:r>
            <a:r>
              <a:rPr lang="en-ID" dirty="0"/>
              <a:t> </a:t>
            </a:r>
            <a:r>
              <a:rPr lang="en-ID" dirty="0" err="1"/>
              <a:t>Yosua</a:t>
            </a:r>
            <a:r>
              <a:rPr lang="en-ID" dirty="0"/>
              <a:t> </a:t>
            </a:r>
            <a:r>
              <a:rPr lang="en-ID" dirty="0" err="1"/>
              <a:t>sebagai</a:t>
            </a:r>
            <a:r>
              <a:rPr lang="en-ID" dirty="0"/>
              <a:t> orang yang </a:t>
            </a:r>
            <a:r>
              <a:rPr lang="en-ID" dirty="0" err="1"/>
              <a:t>belajar</a:t>
            </a:r>
            <a:r>
              <a:rPr lang="en-ID" dirty="0"/>
              <a:t>, </a:t>
            </a:r>
            <a:r>
              <a:rPr lang="en-ID" dirty="0" err="1"/>
              <a:t>mendampingi</a:t>
            </a:r>
            <a:r>
              <a:rPr lang="en-ID" dirty="0"/>
              <a:t>, dan </a:t>
            </a:r>
            <a:r>
              <a:rPr lang="en-ID" dirty="0" err="1"/>
              <a:t>mengabdi</a:t>
            </a:r>
            <a:r>
              <a:rPr lang="en-ID" dirty="0"/>
              <a:t> di </a:t>
            </a:r>
            <a:r>
              <a:rPr lang="en-ID" dirty="0" err="1"/>
              <a:t>bawah</a:t>
            </a:r>
            <a:r>
              <a:rPr lang="en-ID" dirty="0"/>
              <a:t> </a:t>
            </a:r>
            <a:r>
              <a:rPr lang="en-ID" dirty="0" err="1"/>
              <a:t>kepemimpinan</a:t>
            </a:r>
            <a:r>
              <a:rPr lang="en-ID" dirty="0"/>
              <a:t> Musa.</a:t>
            </a:r>
          </a:p>
          <a:p>
            <a:pPr marL="742950" lvl="1" indent="-285750">
              <a:buFont typeface="+mj-lt"/>
              <a:buAutoNum type="arabicPeriod"/>
            </a:pPr>
            <a:r>
              <a:rPr lang="en-ID" dirty="0" err="1"/>
              <a:t>Bukan</a:t>
            </a:r>
            <a:r>
              <a:rPr lang="en-ID" dirty="0"/>
              <a:t> </a:t>
            </a:r>
            <a:r>
              <a:rPr lang="en-ID" dirty="0" err="1"/>
              <a:t>merendahkan</a:t>
            </a:r>
            <a:r>
              <a:rPr lang="en-ID" dirty="0"/>
              <a:t>, </a:t>
            </a:r>
            <a:r>
              <a:rPr lang="en-ID" dirty="0" err="1"/>
              <a:t>melainkan</a:t>
            </a:r>
            <a:r>
              <a:rPr lang="en-ID" dirty="0"/>
              <a:t> </a:t>
            </a:r>
            <a:r>
              <a:rPr lang="en-ID" dirty="0" err="1"/>
              <a:t>menegaskan</a:t>
            </a:r>
            <a:r>
              <a:rPr lang="en-ID" dirty="0"/>
              <a:t> </a:t>
            </a:r>
            <a:r>
              <a:rPr lang="en-ID" dirty="0" err="1"/>
              <a:t>bahwa</a:t>
            </a:r>
            <a:r>
              <a:rPr lang="en-ID" dirty="0"/>
              <a:t> </a:t>
            </a:r>
            <a:r>
              <a:rPr lang="en-ID" dirty="0" err="1"/>
              <a:t>Yosua</a:t>
            </a:r>
            <a:r>
              <a:rPr lang="en-ID" dirty="0"/>
              <a:t> </a:t>
            </a:r>
            <a:r>
              <a:rPr lang="en-ID" dirty="0" err="1"/>
              <a:t>berada</a:t>
            </a:r>
            <a:r>
              <a:rPr lang="en-ID" dirty="0"/>
              <a:t> </a:t>
            </a:r>
            <a:r>
              <a:rPr lang="en-ID" dirty="0" err="1"/>
              <a:t>dalam</a:t>
            </a:r>
            <a:r>
              <a:rPr lang="en-ID" dirty="0"/>
              <a:t> proses </a:t>
            </a:r>
            <a:r>
              <a:rPr lang="en-ID" b="1" dirty="0" err="1"/>
              <a:t>pembentukan</a:t>
            </a:r>
            <a:r>
              <a:rPr lang="en-ID" b="1" dirty="0"/>
              <a:t> </a:t>
            </a:r>
            <a:r>
              <a:rPr lang="en-ID" b="1" dirty="0" err="1"/>
              <a:t>karakter</a:t>
            </a:r>
            <a:r>
              <a:rPr lang="en-ID" b="1" dirty="0"/>
              <a:t> dan </a:t>
            </a:r>
            <a:r>
              <a:rPr lang="en-ID" b="1" dirty="0" err="1"/>
              <a:t>kepemimpinan</a:t>
            </a:r>
            <a:r>
              <a:rPr lang="en-ID" dirty="0"/>
              <a:t>.</a:t>
            </a: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1" dirty="0" err="1"/>
              <a:t>Makna</a:t>
            </a:r>
            <a:r>
              <a:rPr lang="en-ID" b="1" dirty="0"/>
              <a:t> </a:t>
            </a:r>
            <a:r>
              <a:rPr lang="en-ID" b="1" dirty="0" err="1"/>
              <a:t>Teologis</a:t>
            </a:r>
            <a:endParaRPr lang="en-ID" b="1" dirty="0"/>
          </a:p>
          <a:p>
            <a:pPr>
              <a:buFont typeface="+mj-lt"/>
              <a:buAutoNum type="arabicPeriod"/>
            </a:pPr>
            <a:r>
              <a:rPr lang="en-ID" b="1" dirty="0"/>
              <a:t>Ada proses </a:t>
            </a:r>
            <a:r>
              <a:rPr lang="en-ID" b="1" dirty="0" err="1"/>
              <a:t>sebelum</a:t>
            </a:r>
            <a:r>
              <a:rPr lang="en-ID" b="1" dirty="0"/>
              <a:t> </a:t>
            </a:r>
            <a:r>
              <a:rPr lang="en-ID" b="1" dirty="0" err="1"/>
              <a:t>pengakuan</a:t>
            </a:r>
            <a:endParaRPr lang="en-ID" dirty="0"/>
          </a:p>
          <a:p>
            <a:pPr marL="742950" lvl="1" indent="-285750">
              <a:buFont typeface="+mj-lt"/>
              <a:buAutoNum type="arabicPeriod"/>
            </a:pPr>
            <a:r>
              <a:rPr lang="en-ID" dirty="0"/>
              <a:t>Musa </a:t>
            </a:r>
            <a:r>
              <a:rPr lang="en-ID" dirty="0" err="1"/>
              <a:t>langsung</a:t>
            </a:r>
            <a:r>
              <a:rPr lang="en-ID" dirty="0"/>
              <a:t> </a:t>
            </a:r>
            <a:r>
              <a:rPr lang="en-ID" dirty="0" err="1"/>
              <a:t>disebut</a:t>
            </a:r>
            <a:r>
              <a:rPr lang="en-ID" dirty="0"/>
              <a:t> </a:t>
            </a:r>
            <a:r>
              <a:rPr lang="en-ID" i="1" dirty="0"/>
              <a:t>hamba Allah</a:t>
            </a:r>
            <a:r>
              <a:rPr lang="en-ID" dirty="0"/>
              <a:t> </a:t>
            </a:r>
            <a:r>
              <a:rPr lang="en-ID" dirty="0" err="1"/>
              <a:t>karena</a:t>
            </a:r>
            <a:r>
              <a:rPr lang="en-ID" dirty="0"/>
              <a:t> </a:t>
            </a:r>
            <a:r>
              <a:rPr lang="en-ID" dirty="0" err="1"/>
              <a:t>ia</a:t>
            </a:r>
            <a:r>
              <a:rPr lang="en-ID" dirty="0"/>
              <a:t> </a:t>
            </a:r>
            <a:r>
              <a:rPr lang="en-ID" dirty="0" err="1"/>
              <a:t>telah</a:t>
            </a:r>
            <a:r>
              <a:rPr lang="en-ID" dirty="0"/>
              <a:t> </a:t>
            </a:r>
            <a:r>
              <a:rPr lang="en-ID" dirty="0" err="1"/>
              <a:t>melewati</a:t>
            </a:r>
            <a:r>
              <a:rPr lang="en-ID" dirty="0"/>
              <a:t> </a:t>
            </a:r>
            <a:r>
              <a:rPr lang="en-ID" dirty="0" err="1"/>
              <a:t>pengalaman</a:t>
            </a:r>
            <a:r>
              <a:rPr lang="en-ID" dirty="0"/>
              <a:t> </a:t>
            </a:r>
            <a:r>
              <a:rPr lang="en-ID" dirty="0" err="1"/>
              <a:t>panjang</a:t>
            </a:r>
            <a:r>
              <a:rPr lang="en-ID" dirty="0"/>
              <a:t> </a:t>
            </a:r>
            <a:r>
              <a:rPr lang="en-ID" dirty="0" err="1"/>
              <a:t>dengan</a:t>
            </a:r>
            <a:r>
              <a:rPr lang="en-ID" dirty="0"/>
              <a:t> Allah: </a:t>
            </a:r>
            <a:r>
              <a:rPr lang="en-ID" dirty="0" err="1"/>
              <a:t>panggilan</a:t>
            </a:r>
            <a:r>
              <a:rPr lang="en-ID" dirty="0"/>
              <a:t> di Horeb, </a:t>
            </a:r>
            <a:r>
              <a:rPr lang="en-ID" dirty="0" err="1"/>
              <a:t>perlawanan</a:t>
            </a:r>
            <a:r>
              <a:rPr lang="en-ID" dirty="0"/>
              <a:t> </a:t>
            </a:r>
            <a:r>
              <a:rPr lang="en-ID" dirty="0" err="1"/>
              <a:t>Firaun</a:t>
            </a:r>
            <a:r>
              <a:rPr lang="en-ID" dirty="0"/>
              <a:t>, </a:t>
            </a:r>
            <a:r>
              <a:rPr lang="en-ID" dirty="0" err="1"/>
              <a:t>menerima</a:t>
            </a:r>
            <a:r>
              <a:rPr lang="en-ID" dirty="0"/>
              <a:t> </a:t>
            </a:r>
            <a:r>
              <a:rPr lang="en-ID" dirty="0" err="1"/>
              <a:t>Taurat</a:t>
            </a:r>
            <a:r>
              <a:rPr lang="en-ID" dirty="0"/>
              <a:t>, </a:t>
            </a:r>
            <a:r>
              <a:rPr lang="en-ID" dirty="0" err="1"/>
              <a:t>memimpin</a:t>
            </a:r>
            <a:r>
              <a:rPr lang="en-ID" dirty="0"/>
              <a:t> </a:t>
            </a:r>
            <a:r>
              <a:rPr lang="en-ID" dirty="0" err="1"/>
              <a:t>bangsa</a:t>
            </a:r>
            <a:r>
              <a:rPr lang="en-ID" dirty="0"/>
              <a:t>.</a:t>
            </a:r>
          </a:p>
          <a:p>
            <a:pPr marL="742950" lvl="1" indent="-285750">
              <a:buFont typeface="+mj-lt"/>
              <a:buAutoNum type="arabicPeriod"/>
            </a:pPr>
            <a:r>
              <a:rPr lang="en-ID" dirty="0" err="1"/>
              <a:t>Yosua</a:t>
            </a:r>
            <a:r>
              <a:rPr lang="en-ID" dirty="0"/>
              <a:t> pada </a:t>
            </a:r>
            <a:r>
              <a:rPr lang="en-ID" dirty="0" err="1"/>
              <a:t>awalnya</a:t>
            </a:r>
            <a:r>
              <a:rPr lang="en-ID" dirty="0"/>
              <a:t> </a:t>
            </a:r>
            <a:r>
              <a:rPr lang="en-ID" dirty="0" err="1"/>
              <a:t>masih</a:t>
            </a:r>
            <a:r>
              <a:rPr lang="en-ID" dirty="0"/>
              <a:t> </a:t>
            </a:r>
            <a:r>
              <a:rPr lang="en-ID" dirty="0" err="1"/>
              <a:t>dalam</a:t>
            </a:r>
            <a:r>
              <a:rPr lang="en-ID" dirty="0"/>
              <a:t> </a:t>
            </a:r>
            <a:r>
              <a:rPr lang="en-ID" dirty="0" err="1"/>
              <a:t>tahap</a:t>
            </a:r>
            <a:r>
              <a:rPr lang="en-ID" dirty="0"/>
              <a:t> </a:t>
            </a:r>
            <a:r>
              <a:rPr lang="en-ID" dirty="0" err="1"/>
              <a:t>transisi</a:t>
            </a:r>
            <a:r>
              <a:rPr lang="en-ID" dirty="0"/>
              <a:t> → </a:t>
            </a:r>
            <a:r>
              <a:rPr lang="en-ID" dirty="0" err="1"/>
              <a:t>dari</a:t>
            </a:r>
            <a:r>
              <a:rPr lang="en-ID" dirty="0"/>
              <a:t> “</a:t>
            </a:r>
            <a:r>
              <a:rPr lang="en-ID" dirty="0" err="1"/>
              <a:t>pelayan</a:t>
            </a:r>
            <a:r>
              <a:rPr lang="en-ID" dirty="0"/>
              <a:t> Musa” </a:t>
            </a:r>
            <a:r>
              <a:rPr lang="en-ID" dirty="0" err="1"/>
              <a:t>menjadi</a:t>
            </a:r>
            <a:r>
              <a:rPr lang="en-ID" dirty="0"/>
              <a:t> “hamba TUHAN.”</a:t>
            </a:r>
          </a:p>
          <a:p>
            <a:pPr marL="742950" lvl="1" indent="-285750">
              <a:buFont typeface="+mj-lt"/>
              <a:buAutoNum type="arabicPeriod"/>
            </a:pPr>
            <a:r>
              <a:rPr lang="en-ID" dirty="0" err="1"/>
              <a:t>Baru</a:t>
            </a:r>
            <a:r>
              <a:rPr lang="en-ID" dirty="0"/>
              <a:t> </a:t>
            </a:r>
            <a:r>
              <a:rPr lang="en-ID" dirty="0" err="1"/>
              <a:t>kemudian</a:t>
            </a:r>
            <a:r>
              <a:rPr lang="en-ID" dirty="0"/>
              <a:t>, pada </a:t>
            </a:r>
            <a:r>
              <a:rPr lang="en-ID" dirty="0" err="1"/>
              <a:t>akhir</a:t>
            </a:r>
            <a:r>
              <a:rPr lang="en-ID" dirty="0"/>
              <a:t> </a:t>
            </a:r>
            <a:r>
              <a:rPr lang="en-ID" dirty="0" err="1"/>
              <a:t>hidupnya</a:t>
            </a:r>
            <a:r>
              <a:rPr lang="en-ID" dirty="0"/>
              <a:t>, </a:t>
            </a:r>
            <a:r>
              <a:rPr lang="en-ID" dirty="0" err="1"/>
              <a:t>Yosua</a:t>
            </a:r>
            <a:r>
              <a:rPr lang="en-ID" dirty="0"/>
              <a:t> juga </a:t>
            </a:r>
            <a:r>
              <a:rPr lang="en-ID" dirty="0" err="1"/>
              <a:t>mendapat</a:t>
            </a:r>
            <a:r>
              <a:rPr lang="en-ID" dirty="0"/>
              <a:t> </a:t>
            </a:r>
            <a:r>
              <a:rPr lang="en-ID" dirty="0" err="1"/>
              <a:t>sebutan</a:t>
            </a:r>
            <a:r>
              <a:rPr lang="en-ID" dirty="0"/>
              <a:t> yang </a:t>
            </a:r>
            <a:r>
              <a:rPr lang="en-ID" dirty="0" err="1"/>
              <a:t>sama</a:t>
            </a:r>
            <a:r>
              <a:rPr lang="en-ID" dirty="0"/>
              <a:t>:</a:t>
            </a:r>
          </a:p>
          <a:p>
            <a:pPr marL="742950" lvl="1" indent="-285750">
              <a:buFont typeface="+mj-lt"/>
              <a:buAutoNum type="arabicPeriod"/>
            </a:pPr>
            <a:r>
              <a:rPr lang="en-ID" i="1" dirty="0"/>
              <a:t>“</a:t>
            </a:r>
            <a:r>
              <a:rPr lang="en-ID" i="1" dirty="0" err="1"/>
              <a:t>Yosua</a:t>
            </a:r>
            <a:r>
              <a:rPr lang="en-ID" i="1" dirty="0"/>
              <a:t> bin Nun, hamba TUHAN, </a:t>
            </a:r>
            <a:r>
              <a:rPr lang="en-ID" i="1" dirty="0" err="1"/>
              <a:t>mati</a:t>
            </a:r>
            <a:r>
              <a:rPr lang="en-ID" i="1" dirty="0"/>
              <a:t> pada </a:t>
            </a:r>
            <a:r>
              <a:rPr lang="en-ID" i="1" dirty="0" err="1"/>
              <a:t>umur</a:t>
            </a:r>
            <a:r>
              <a:rPr lang="en-ID" i="1" dirty="0"/>
              <a:t> </a:t>
            </a:r>
            <a:r>
              <a:rPr lang="en-ID" i="1" dirty="0" err="1"/>
              <a:t>seratus</a:t>
            </a:r>
            <a:r>
              <a:rPr lang="en-ID" i="1" dirty="0"/>
              <a:t> </a:t>
            </a:r>
            <a:r>
              <a:rPr lang="en-ID" i="1" dirty="0" err="1"/>
              <a:t>sepuluh</a:t>
            </a:r>
            <a:r>
              <a:rPr lang="en-ID" i="1" dirty="0"/>
              <a:t> </a:t>
            </a:r>
            <a:r>
              <a:rPr lang="en-ID" i="1" dirty="0" err="1"/>
              <a:t>tahun</a:t>
            </a:r>
            <a:r>
              <a:rPr lang="en-ID" i="1" dirty="0"/>
              <a:t>”</a:t>
            </a:r>
            <a:r>
              <a:rPr lang="en-ID" dirty="0"/>
              <a:t> (</a:t>
            </a:r>
            <a:r>
              <a:rPr lang="en-ID" dirty="0" err="1"/>
              <a:t>Yosua</a:t>
            </a:r>
            <a:r>
              <a:rPr lang="en-ID" dirty="0"/>
              <a:t> 24:29).</a:t>
            </a:r>
          </a:p>
          <a:p>
            <a:pPr>
              <a:buFont typeface="+mj-lt"/>
              <a:buAutoNum type="arabicPeriod"/>
            </a:pPr>
            <a:r>
              <a:rPr lang="en-ID" dirty="0" err="1"/>
              <a:t>Artinya</a:t>
            </a:r>
            <a:r>
              <a:rPr lang="en-ID" dirty="0"/>
              <a:t>, </a:t>
            </a:r>
            <a:r>
              <a:rPr lang="en-ID" b="1" dirty="0" err="1"/>
              <a:t>gelar</a:t>
            </a:r>
            <a:r>
              <a:rPr lang="en-ID" b="1" dirty="0"/>
              <a:t> “hamba TUHAN” </a:t>
            </a:r>
            <a:r>
              <a:rPr lang="en-ID" b="1" dirty="0" err="1"/>
              <a:t>bukan</a:t>
            </a:r>
            <a:r>
              <a:rPr lang="en-ID" b="1" dirty="0"/>
              <a:t> </a:t>
            </a:r>
            <a:r>
              <a:rPr lang="en-ID" b="1" dirty="0" err="1"/>
              <a:t>warisan</a:t>
            </a:r>
            <a:r>
              <a:rPr lang="en-ID" b="1" dirty="0"/>
              <a:t> </a:t>
            </a:r>
            <a:r>
              <a:rPr lang="en-ID" b="1" dirty="0" err="1"/>
              <a:t>otomatis</a:t>
            </a:r>
            <a:r>
              <a:rPr lang="en-ID" b="1" dirty="0"/>
              <a:t>, </a:t>
            </a:r>
            <a:r>
              <a:rPr lang="en-ID" b="1" dirty="0" err="1"/>
              <a:t>tapi</a:t>
            </a:r>
            <a:r>
              <a:rPr lang="en-ID" b="1" dirty="0"/>
              <a:t> </a:t>
            </a:r>
            <a:r>
              <a:rPr lang="en-ID" b="1" dirty="0" err="1"/>
              <a:t>pengakuan</a:t>
            </a:r>
            <a:r>
              <a:rPr lang="en-ID" b="1" dirty="0"/>
              <a:t> </a:t>
            </a:r>
            <a:r>
              <a:rPr lang="en-ID" b="1" dirty="0" err="1"/>
              <a:t>setelah</a:t>
            </a:r>
            <a:r>
              <a:rPr lang="en-ID" b="1" dirty="0"/>
              <a:t> </a:t>
            </a:r>
            <a:r>
              <a:rPr lang="en-ID" b="1" dirty="0" err="1"/>
              <a:t>hidupnya</a:t>
            </a:r>
            <a:r>
              <a:rPr lang="en-ID" b="1" dirty="0"/>
              <a:t> </a:t>
            </a:r>
            <a:r>
              <a:rPr lang="en-ID" b="1" dirty="0" err="1"/>
              <a:t>terbukti</a:t>
            </a:r>
            <a:r>
              <a:rPr lang="en-ID" b="1" dirty="0"/>
              <a:t> </a:t>
            </a:r>
            <a:r>
              <a:rPr lang="en-ID" b="1" dirty="0" err="1"/>
              <a:t>setia</a:t>
            </a:r>
            <a:r>
              <a:rPr lang="en-ID" b="1" dirty="0"/>
              <a:t>.</a:t>
            </a:r>
            <a:endParaRPr lang="en-ID" dirty="0"/>
          </a:p>
          <a:p>
            <a:pPr>
              <a:buFont typeface="+mj-lt"/>
              <a:buAutoNum type="arabicPeriod"/>
            </a:pPr>
            <a:r>
              <a:rPr lang="en-ID" b="1" dirty="0" err="1"/>
              <a:t>Belajar</a:t>
            </a:r>
            <a:r>
              <a:rPr lang="en-ID" b="1" dirty="0"/>
              <a:t> </a:t>
            </a:r>
            <a:r>
              <a:rPr lang="en-ID" b="1" dirty="0" err="1"/>
              <a:t>kepemimpinan</a:t>
            </a:r>
            <a:r>
              <a:rPr lang="en-ID" b="1" dirty="0"/>
              <a:t> </a:t>
            </a:r>
            <a:r>
              <a:rPr lang="en-ID" b="1" dirty="0" err="1"/>
              <a:t>lewat</a:t>
            </a:r>
            <a:r>
              <a:rPr lang="en-ID" b="1" dirty="0"/>
              <a:t> </a:t>
            </a:r>
            <a:r>
              <a:rPr lang="en-ID" b="1" dirty="0" err="1"/>
              <a:t>pengabdian</a:t>
            </a:r>
            <a:endParaRPr lang="en-ID" dirty="0"/>
          </a:p>
          <a:p>
            <a:pPr marL="742950" lvl="1" indent="-285750">
              <a:buFont typeface="+mj-lt"/>
              <a:buAutoNum type="arabicPeriod"/>
            </a:pPr>
            <a:r>
              <a:rPr lang="en-ID" dirty="0" err="1"/>
              <a:t>Sebelum</a:t>
            </a:r>
            <a:r>
              <a:rPr lang="en-ID" dirty="0"/>
              <a:t> </a:t>
            </a:r>
            <a:r>
              <a:rPr lang="en-ID" dirty="0" err="1"/>
              <a:t>seseorang</a:t>
            </a:r>
            <a:r>
              <a:rPr lang="en-ID" dirty="0"/>
              <a:t> </a:t>
            </a:r>
            <a:r>
              <a:rPr lang="en-ID" dirty="0" err="1"/>
              <a:t>memimpin</a:t>
            </a:r>
            <a:r>
              <a:rPr lang="en-ID" dirty="0"/>
              <a:t>, </a:t>
            </a:r>
            <a:r>
              <a:rPr lang="en-ID" dirty="0" err="1"/>
              <a:t>ia</a:t>
            </a:r>
            <a:r>
              <a:rPr lang="en-ID" dirty="0"/>
              <a:t> </a:t>
            </a:r>
            <a:r>
              <a:rPr lang="en-ID" dirty="0" err="1"/>
              <a:t>dipanggil</a:t>
            </a:r>
            <a:r>
              <a:rPr lang="en-ID" dirty="0"/>
              <a:t> </a:t>
            </a:r>
            <a:r>
              <a:rPr lang="en-ID" dirty="0" err="1"/>
              <a:t>untuk</a:t>
            </a:r>
            <a:r>
              <a:rPr lang="en-ID" dirty="0"/>
              <a:t> </a:t>
            </a:r>
            <a:r>
              <a:rPr lang="en-ID" dirty="0" err="1"/>
              <a:t>melayani</a:t>
            </a:r>
            <a:r>
              <a:rPr lang="en-ID" dirty="0"/>
              <a:t>.</a:t>
            </a:r>
          </a:p>
          <a:p>
            <a:pPr marL="742950" lvl="1" indent="-285750">
              <a:buFont typeface="+mj-lt"/>
              <a:buAutoNum type="arabicPeriod"/>
            </a:pPr>
            <a:r>
              <a:rPr lang="en-ID" dirty="0" err="1"/>
              <a:t>Yosua</a:t>
            </a:r>
            <a:r>
              <a:rPr lang="en-ID" dirty="0"/>
              <a:t> </a:t>
            </a:r>
            <a:r>
              <a:rPr lang="en-ID" dirty="0" err="1"/>
              <a:t>belajar</a:t>
            </a:r>
            <a:r>
              <a:rPr lang="en-ID" dirty="0"/>
              <a:t> </a:t>
            </a:r>
            <a:r>
              <a:rPr lang="en-ID" dirty="0" err="1"/>
              <a:t>kesetiaan</a:t>
            </a:r>
            <a:r>
              <a:rPr lang="en-ID" dirty="0"/>
              <a:t>, </a:t>
            </a:r>
            <a:r>
              <a:rPr lang="en-ID" dirty="0" err="1"/>
              <a:t>kerendahan</a:t>
            </a:r>
            <a:r>
              <a:rPr lang="en-ID" dirty="0"/>
              <a:t> </a:t>
            </a:r>
            <a:r>
              <a:rPr lang="en-ID" dirty="0" err="1"/>
              <a:t>hati</a:t>
            </a:r>
            <a:r>
              <a:rPr lang="en-ID" dirty="0"/>
              <a:t>, dan </a:t>
            </a:r>
            <a:r>
              <a:rPr lang="en-ID" dirty="0" err="1"/>
              <a:t>keberanian</a:t>
            </a:r>
            <a:r>
              <a:rPr lang="en-ID" dirty="0"/>
              <a:t> </a:t>
            </a:r>
            <a:r>
              <a:rPr lang="en-ID" dirty="0" err="1"/>
              <a:t>dengan</a:t>
            </a:r>
            <a:r>
              <a:rPr lang="en-ID" dirty="0"/>
              <a:t> </a:t>
            </a:r>
            <a:r>
              <a:rPr lang="en-ID" dirty="0" err="1"/>
              <a:t>melayani</a:t>
            </a:r>
            <a:r>
              <a:rPr lang="en-ID" dirty="0"/>
              <a:t> Musa </a:t>
            </a:r>
            <a:r>
              <a:rPr lang="en-ID" dirty="0" err="1"/>
              <a:t>lebih</a:t>
            </a:r>
            <a:r>
              <a:rPr lang="en-ID" dirty="0"/>
              <a:t> </a:t>
            </a:r>
            <a:r>
              <a:rPr lang="en-ID" dirty="0" err="1"/>
              <a:t>dulu</a:t>
            </a:r>
            <a:r>
              <a:rPr lang="en-ID" dirty="0"/>
              <a:t>.</a:t>
            </a:r>
          </a:p>
          <a:p>
            <a:pPr marL="742950" lvl="1" indent="-285750">
              <a:buFont typeface="+mj-lt"/>
              <a:buAutoNum type="arabicPeriod"/>
            </a:pPr>
            <a:r>
              <a:rPr lang="en-ID" dirty="0" err="1"/>
              <a:t>Ini</a:t>
            </a:r>
            <a:r>
              <a:rPr lang="en-ID" dirty="0"/>
              <a:t> </a:t>
            </a:r>
            <a:r>
              <a:rPr lang="en-ID" dirty="0" err="1"/>
              <a:t>sejalan</a:t>
            </a:r>
            <a:r>
              <a:rPr lang="en-ID" dirty="0"/>
              <a:t> </a:t>
            </a:r>
            <a:r>
              <a:rPr lang="en-ID" dirty="0" err="1"/>
              <a:t>dengan</a:t>
            </a:r>
            <a:r>
              <a:rPr lang="en-ID" dirty="0"/>
              <a:t> </a:t>
            </a:r>
            <a:r>
              <a:rPr lang="en-ID" dirty="0" err="1"/>
              <a:t>prinsip</a:t>
            </a:r>
            <a:r>
              <a:rPr lang="en-ID" dirty="0"/>
              <a:t> </a:t>
            </a:r>
            <a:r>
              <a:rPr lang="en-ID" dirty="0" err="1"/>
              <a:t>Kristus</a:t>
            </a:r>
            <a:r>
              <a:rPr lang="en-ID" dirty="0"/>
              <a:t>: </a:t>
            </a:r>
            <a:r>
              <a:rPr lang="en-ID" i="1" dirty="0"/>
              <a:t>“</a:t>
            </a:r>
            <a:r>
              <a:rPr lang="en-ID" i="1" dirty="0" err="1"/>
              <a:t>Barangsiapa</a:t>
            </a:r>
            <a:r>
              <a:rPr lang="en-ID" i="1" dirty="0"/>
              <a:t> </a:t>
            </a:r>
            <a:r>
              <a:rPr lang="en-ID" i="1" dirty="0" err="1"/>
              <a:t>ingin</a:t>
            </a:r>
            <a:r>
              <a:rPr lang="en-ID" i="1" dirty="0"/>
              <a:t> </a:t>
            </a:r>
            <a:r>
              <a:rPr lang="en-ID" i="1" dirty="0" err="1"/>
              <a:t>menjadi</a:t>
            </a:r>
            <a:r>
              <a:rPr lang="en-ID" i="1" dirty="0"/>
              <a:t> </a:t>
            </a:r>
            <a:r>
              <a:rPr lang="en-ID" i="1" dirty="0" err="1"/>
              <a:t>besar</a:t>
            </a:r>
            <a:r>
              <a:rPr lang="en-ID" i="1" dirty="0"/>
              <a:t> di </a:t>
            </a:r>
            <a:r>
              <a:rPr lang="en-ID" i="1" dirty="0" err="1"/>
              <a:t>antara</a:t>
            </a:r>
            <a:r>
              <a:rPr lang="en-ID" i="1" dirty="0"/>
              <a:t> </a:t>
            </a:r>
            <a:r>
              <a:rPr lang="en-ID" i="1" dirty="0" err="1"/>
              <a:t>kamu</a:t>
            </a:r>
            <a:r>
              <a:rPr lang="en-ID" i="1" dirty="0"/>
              <a:t>, </a:t>
            </a:r>
            <a:r>
              <a:rPr lang="en-ID" i="1" dirty="0" err="1"/>
              <a:t>hendaklah</a:t>
            </a:r>
            <a:r>
              <a:rPr lang="en-ID" i="1" dirty="0"/>
              <a:t> </a:t>
            </a:r>
            <a:r>
              <a:rPr lang="en-ID" i="1" dirty="0" err="1"/>
              <a:t>ia</a:t>
            </a:r>
            <a:r>
              <a:rPr lang="en-ID" i="1" dirty="0"/>
              <a:t> </a:t>
            </a:r>
            <a:r>
              <a:rPr lang="en-ID" i="1" dirty="0" err="1"/>
              <a:t>menjadi</a:t>
            </a:r>
            <a:r>
              <a:rPr lang="en-ID" i="1" dirty="0"/>
              <a:t> </a:t>
            </a:r>
            <a:r>
              <a:rPr lang="en-ID" i="1" dirty="0" err="1"/>
              <a:t>pelayanmu</a:t>
            </a:r>
            <a:r>
              <a:rPr lang="en-ID" i="1" dirty="0"/>
              <a:t>”</a:t>
            </a:r>
            <a:r>
              <a:rPr lang="en-ID" dirty="0"/>
              <a:t> (Mat. 20:26).</a:t>
            </a:r>
          </a:p>
          <a:p>
            <a:pPr>
              <a:buFont typeface="+mj-lt"/>
              <a:buAutoNum type="arabicPeriod"/>
            </a:pPr>
            <a:r>
              <a:rPr lang="en-ID" b="1" dirty="0" err="1"/>
              <a:t>Kontras</a:t>
            </a:r>
            <a:r>
              <a:rPr lang="en-ID" b="1" dirty="0"/>
              <a:t> yang </a:t>
            </a:r>
            <a:r>
              <a:rPr lang="en-ID" b="1" dirty="0" err="1"/>
              <a:t>disengaja</a:t>
            </a:r>
            <a:endParaRPr lang="en-ID" dirty="0"/>
          </a:p>
          <a:p>
            <a:pPr marL="742950" lvl="1" indent="-285750">
              <a:buFont typeface="+mj-lt"/>
              <a:buAutoNum type="arabicPeriod"/>
            </a:pPr>
            <a:r>
              <a:rPr lang="en-ID" dirty="0" err="1"/>
              <a:t>Dengan</a:t>
            </a:r>
            <a:r>
              <a:rPr lang="en-ID" dirty="0"/>
              <a:t> </a:t>
            </a:r>
            <a:r>
              <a:rPr lang="en-ID" dirty="0" err="1"/>
              <a:t>menyebut</a:t>
            </a:r>
            <a:r>
              <a:rPr lang="en-ID" dirty="0"/>
              <a:t> Musa </a:t>
            </a:r>
            <a:r>
              <a:rPr lang="en-ID" dirty="0" err="1"/>
              <a:t>sebagai</a:t>
            </a:r>
            <a:r>
              <a:rPr lang="en-ID" dirty="0"/>
              <a:t> hamba Allah dan </a:t>
            </a:r>
            <a:r>
              <a:rPr lang="en-ID" dirty="0" err="1"/>
              <a:t>Yosua</a:t>
            </a:r>
            <a:r>
              <a:rPr lang="en-ID" dirty="0"/>
              <a:t> </a:t>
            </a:r>
            <a:r>
              <a:rPr lang="en-ID" dirty="0" err="1"/>
              <a:t>sebagai</a:t>
            </a:r>
            <a:r>
              <a:rPr lang="en-ID" dirty="0"/>
              <a:t> </a:t>
            </a:r>
            <a:r>
              <a:rPr lang="en-ID" dirty="0" err="1"/>
              <a:t>abdi</a:t>
            </a:r>
            <a:r>
              <a:rPr lang="en-ID" dirty="0"/>
              <a:t> Musa, Kitab </a:t>
            </a:r>
            <a:r>
              <a:rPr lang="en-ID" dirty="0" err="1"/>
              <a:t>Yosua</a:t>
            </a:r>
            <a:r>
              <a:rPr lang="en-ID" dirty="0"/>
              <a:t> </a:t>
            </a:r>
            <a:r>
              <a:rPr lang="en-ID" dirty="0" err="1"/>
              <a:t>ingin</a:t>
            </a:r>
            <a:r>
              <a:rPr lang="en-ID" dirty="0"/>
              <a:t> </a:t>
            </a:r>
            <a:r>
              <a:rPr lang="en-ID" dirty="0" err="1"/>
              <a:t>menekankan</a:t>
            </a:r>
            <a:r>
              <a:rPr lang="en-ID" dirty="0"/>
              <a:t> </a:t>
            </a:r>
            <a:r>
              <a:rPr lang="en-ID" dirty="0" err="1"/>
              <a:t>kesinambungan</a:t>
            </a:r>
            <a:r>
              <a:rPr lang="en-ID" dirty="0"/>
              <a:t> </a:t>
            </a:r>
            <a:r>
              <a:rPr lang="en-ID" dirty="0" err="1"/>
              <a:t>rohani</a:t>
            </a:r>
            <a:r>
              <a:rPr lang="en-ID" dirty="0"/>
              <a:t>: </a:t>
            </a:r>
            <a:r>
              <a:rPr lang="en-ID" dirty="0" err="1"/>
              <a:t>kepemimpinan</a:t>
            </a:r>
            <a:r>
              <a:rPr lang="en-ID" dirty="0"/>
              <a:t> </a:t>
            </a:r>
            <a:r>
              <a:rPr lang="en-ID" dirty="0" err="1"/>
              <a:t>Yosua</a:t>
            </a:r>
            <a:r>
              <a:rPr lang="en-ID" dirty="0"/>
              <a:t> </a:t>
            </a:r>
            <a:r>
              <a:rPr lang="en-ID" dirty="0" err="1"/>
              <a:t>berakar</a:t>
            </a:r>
            <a:r>
              <a:rPr lang="en-ID" dirty="0"/>
              <a:t> pada Musa, </a:t>
            </a:r>
            <a:r>
              <a:rPr lang="en-ID" dirty="0" err="1"/>
              <a:t>tetapi</a:t>
            </a:r>
            <a:r>
              <a:rPr lang="en-ID" dirty="0"/>
              <a:t> </a:t>
            </a:r>
            <a:r>
              <a:rPr lang="en-ID" dirty="0" err="1"/>
              <a:t>bersumber</a:t>
            </a:r>
            <a:r>
              <a:rPr lang="en-ID" dirty="0"/>
              <a:t> pada Allah yang </a:t>
            </a:r>
            <a:r>
              <a:rPr lang="en-ID" dirty="0" err="1"/>
              <a:t>sama</a:t>
            </a:r>
            <a:r>
              <a:rPr lang="en-ID" dirty="0"/>
              <a:t>.</a:t>
            </a:r>
          </a:p>
          <a:p>
            <a:pPr marL="742950" lvl="1" indent="-285750">
              <a:buFont typeface="+mj-lt"/>
              <a:buAutoNum type="arabicPeriod"/>
            </a:pPr>
            <a:r>
              <a:rPr lang="en-ID" dirty="0"/>
              <a:t>Allah yang </a:t>
            </a:r>
            <a:r>
              <a:rPr lang="en-ID" dirty="0" err="1"/>
              <a:t>bekerja</a:t>
            </a:r>
            <a:r>
              <a:rPr lang="en-ID" dirty="0"/>
              <a:t> </a:t>
            </a:r>
            <a:r>
              <a:rPr lang="en-ID" dirty="0" err="1"/>
              <a:t>melalui</a:t>
            </a:r>
            <a:r>
              <a:rPr lang="en-ID" dirty="0"/>
              <a:t> Musa, </a:t>
            </a:r>
            <a:r>
              <a:rPr lang="en-ID" dirty="0" err="1"/>
              <a:t>kini</a:t>
            </a:r>
            <a:r>
              <a:rPr lang="en-ID" dirty="0"/>
              <a:t> </a:t>
            </a:r>
            <a:r>
              <a:rPr lang="en-ID" dirty="0" err="1"/>
              <a:t>bekerja</a:t>
            </a:r>
            <a:r>
              <a:rPr lang="en-ID" dirty="0"/>
              <a:t> </a:t>
            </a:r>
            <a:r>
              <a:rPr lang="en-ID" dirty="0" err="1"/>
              <a:t>melalui</a:t>
            </a:r>
            <a:r>
              <a:rPr lang="en-ID" dirty="0"/>
              <a:t> </a:t>
            </a:r>
            <a:r>
              <a:rPr lang="en-ID" dirty="0" err="1"/>
              <a:t>Yosua</a:t>
            </a:r>
            <a:r>
              <a:rPr lang="en-ID" dirty="0"/>
              <a:t>.</a:t>
            </a: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1" dirty="0"/>
              <a:t>Peta </a:t>
            </a:r>
            <a:r>
              <a:rPr lang="en-ID" b="1" dirty="0" err="1"/>
              <a:t>Perjalanan</a:t>
            </a:r>
            <a:r>
              <a:rPr lang="en-ID" b="1" dirty="0"/>
              <a:t> </a:t>
            </a:r>
            <a:r>
              <a:rPr lang="en-ID" b="1" dirty="0" err="1"/>
              <a:t>Yosua</a:t>
            </a:r>
            <a:endParaRPr lang="en-ID" b="1" dirty="0"/>
          </a:p>
          <a:p>
            <a:r>
              <a:rPr lang="en-ID" b="1" dirty="0"/>
              <a:t>1. Abdi Musa (</a:t>
            </a:r>
            <a:r>
              <a:rPr lang="en-ID" b="1" dirty="0" err="1"/>
              <a:t>Mesharet</a:t>
            </a:r>
            <a:r>
              <a:rPr lang="en-ID" b="1" dirty="0"/>
              <a:t> </a:t>
            </a:r>
            <a:r>
              <a:rPr lang="en-ID" b="1" dirty="0" err="1"/>
              <a:t>Mosheh</a:t>
            </a:r>
            <a:r>
              <a:rPr lang="en-ID" b="1" dirty="0"/>
              <a:t>) – Masa </a:t>
            </a:r>
            <a:r>
              <a:rPr lang="en-ID" b="1" dirty="0" err="1"/>
              <a:t>Pembentukan</a:t>
            </a:r>
            <a:endParaRPr lang="en-ID" b="1" dirty="0"/>
          </a:p>
          <a:p>
            <a:pPr>
              <a:buFont typeface="Arial" panose="020B0604020202020204" pitchFamily="34" charset="0"/>
              <a:buChar char="•"/>
            </a:pPr>
            <a:r>
              <a:rPr lang="en-ID" b="1" dirty="0" err="1"/>
              <a:t>Referensi</a:t>
            </a:r>
            <a:r>
              <a:rPr lang="en-ID" dirty="0"/>
              <a:t>: </a:t>
            </a:r>
            <a:r>
              <a:rPr lang="en-ID" dirty="0" err="1"/>
              <a:t>Yosua</a:t>
            </a:r>
            <a:r>
              <a:rPr lang="en-ID" dirty="0"/>
              <a:t> 1:1; </a:t>
            </a:r>
            <a:r>
              <a:rPr lang="en-ID" dirty="0" err="1"/>
              <a:t>Keluaran</a:t>
            </a:r>
            <a:r>
              <a:rPr lang="en-ID" dirty="0"/>
              <a:t> 24:13; </a:t>
            </a:r>
            <a:r>
              <a:rPr lang="en-ID" dirty="0" err="1"/>
              <a:t>Bilangan</a:t>
            </a:r>
            <a:r>
              <a:rPr lang="en-ID" dirty="0"/>
              <a:t> 11:28.</a:t>
            </a:r>
          </a:p>
          <a:p>
            <a:pPr>
              <a:buFont typeface="Arial" panose="020B0604020202020204" pitchFamily="34" charset="0"/>
              <a:buChar char="•"/>
            </a:pPr>
            <a:r>
              <a:rPr lang="en-ID" b="1" dirty="0" err="1"/>
              <a:t>Posisi</a:t>
            </a:r>
            <a:r>
              <a:rPr lang="en-ID" dirty="0"/>
              <a:t>: </a:t>
            </a:r>
            <a:r>
              <a:rPr lang="en-ID" dirty="0" err="1"/>
              <a:t>Pelayan</a:t>
            </a:r>
            <a:r>
              <a:rPr lang="en-ID" dirty="0"/>
              <a:t> Musa, </a:t>
            </a:r>
            <a:r>
              <a:rPr lang="en-ID" dirty="0" err="1"/>
              <a:t>selalu</a:t>
            </a:r>
            <a:r>
              <a:rPr lang="en-ID" dirty="0"/>
              <a:t> </a:t>
            </a:r>
            <a:r>
              <a:rPr lang="en-ID" dirty="0" err="1"/>
              <a:t>mendampingi</a:t>
            </a:r>
            <a:r>
              <a:rPr lang="en-ID" dirty="0"/>
              <a:t>, </a:t>
            </a:r>
            <a:r>
              <a:rPr lang="en-ID" dirty="0" err="1"/>
              <a:t>belajar</a:t>
            </a:r>
            <a:r>
              <a:rPr lang="en-ID" dirty="0"/>
              <a:t> </a:t>
            </a:r>
            <a:r>
              <a:rPr lang="en-ID" dirty="0" err="1"/>
              <a:t>langsung</a:t>
            </a:r>
            <a:r>
              <a:rPr lang="en-ID" dirty="0"/>
              <a:t> </a:t>
            </a:r>
            <a:r>
              <a:rPr lang="en-ID" dirty="0" err="1"/>
              <a:t>dari</a:t>
            </a:r>
            <a:r>
              <a:rPr lang="en-ID" dirty="0"/>
              <a:t> Musa.</a:t>
            </a:r>
          </a:p>
          <a:p>
            <a:pPr>
              <a:buFont typeface="Arial" panose="020B0604020202020204" pitchFamily="34" charset="0"/>
              <a:buChar char="•"/>
            </a:pPr>
            <a:r>
              <a:rPr lang="en-ID" b="1" dirty="0"/>
              <a:t>Pelajaran</a:t>
            </a:r>
            <a:r>
              <a:rPr lang="en-ID" dirty="0"/>
              <a:t>:</a:t>
            </a:r>
          </a:p>
          <a:p>
            <a:pPr marL="742950" lvl="1" indent="-285750">
              <a:buFont typeface="Arial" panose="020B0604020202020204" pitchFamily="34" charset="0"/>
              <a:buChar char="•"/>
            </a:pPr>
            <a:r>
              <a:rPr lang="en-ID" dirty="0" err="1"/>
              <a:t>Kepemimpinan</a:t>
            </a:r>
            <a:r>
              <a:rPr lang="en-ID" dirty="0"/>
              <a:t> </a:t>
            </a:r>
            <a:r>
              <a:rPr lang="en-ID" dirty="0" err="1"/>
              <a:t>sejati</a:t>
            </a:r>
            <a:r>
              <a:rPr lang="en-ID" dirty="0"/>
              <a:t> </a:t>
            </a:r>
            <a:r>
              <a:rPr lang="en-ID" dirty="0" err="1"/>
              <a:t>lahir</a:t>
            </a:r>
            <a:r>
              <a:rPr lang="en-ID" dirty="0"/>
              <a:t> </a:t>
            </a:r>
            <a:r>
              <a:rPr lang="en-ID" dirty="0" err="1"/>
              <a:t>dari</a:t>
            </a:r>
            <a:r>
              <a:rPr lang="en-ID" dirty="0"/>
              <a:t> </a:t>
            </a:r>
            <a:r>
              <a:rPr lang="en-ID" dirty="0" err="1"/>
              <a:t>pengabdian</a:t>
            </a:r>
            <a:r>
              <a:rPr lang="en-ID" dirty="0"/>
              <a:t>.</a:t>
            </a:r>
          </a:p>
          <a:p>
            <a:pPr marL="742950" lvl="1" indent="-285750">
              <a:buFont typeface="Arial" panose="020B0604020202020204" pitchFamily="34" charset="0"/>
              <a:buChar char="•"/>
            </a:pPr>
            <a:r>
              <a:rPr lang="en-ID" dirty="0" err="1"/>
              <a:t>Sebelum</a:t>
            </a:r>
            <a:r>
              <a:rPr lang="en-ID" dirty="0"/>
              <a:t> </a:t>
            </a:r>
            <a:r>
              <a:rPr lang="en-ID" dirty="0" err="1"/>
              <a:t>memimpin</a:t>
            </a:r>
            <a:r>
              <a:rPr lang="en-ID" dirty="0"/>
              <a:t> </a:t>
            </a:r>
            <a:r>
              <a:rPr lang="en-ID" dirty="0" err="1"/>
              <a:t>umat</a:t>
            </a:r>
            <a:r>
              <a:rPr lang="en-ID" dirty="0"/>
              <a:t>, </a:t>
            </a:r>
            <a:r>
              <a:rPr lang="en-ID" dirty="0" err="1"/>
              <a:t>ia</a:t>
            </a:r>
            <a:r>
              <a:rPr lang="en-ID" dirty="0"/>
              <a:t> </a:t>
            </a:r>
            <a:r>
              <a:rPr lang="en-ID" dirty="0" err="1"/>
              <a:t>dilatih</a:t>
            </a:r>
            <a:r>
              <a:rPr lang="en-ID" dirty="0"/>
              <a:t> </a:t>
            </a:r>
            <a:r>
              <a:rPr lang="en-ID" dirty="0" err="1"/>
              <a:t>untuk</a:t>
            </a:r>
            <a:r>
              <a:rPr lang="en-ID" dirty="0"/>
              <a:t> </a:t>
            </a:r>
            <a:r>
              <a:rPr lang="en-ID" dirty="0" err="1"/>
              <a:t>taat</a:t>
            </a:r>
            <a:r>
              <a:rPr lang="en-ID" dirty="0"/>
              <a:t>, </a:t>
            </a:r>
            <a:r>
              <a:rPr lang="en-ID" dirty="0" err="1"/>
              <a:t>setia</a:t>
            </a:r>
            <a:r>
              <a:rPr lang="en-ID" dirty="0"/>
              <a:t>, dan </a:t>
            </a:r>
            <a:r>
              <a:rPr lang="en-ID" dirty="0" err="1"/>
              <a:t>rendah</a:t>
            </a:r>
            <a:r>
              <a:rPr lang="en-ID" dirty="0"/>
              <a:t> </a:t>
            </a:r>
            <a:r>
              <a:rPr lang="en-ID" dirty="0" err="1"/>
              <a:t>hati</a:t>
            </a:r>
            <a:r>
              <a:rPr lang="en-ID" dirty="0"/>
              <a:t>.</a:t>
            </a:r>
          </a:p>
          <a:p>
            <a:pPr>
              <a:buFont typeface="Arial" panose="020B0604020202020204" pitchFamily="34" charset="0"/>
              <a:buChar char="•"/>
            </a:pPr>
            <a:r>
              <a:rPr lang="en-ID" b="1" dirty="0" err="1"/>
              <a:t>Aplikasi</a:t>
            </a:r>
            <a:r>
              <a:rPr lang="en-ID" dirty="0"/>
              <a:t>: Kita </a:t>
            </a:r>
            <a:r>
              <a:rPr lang="en-ID" dirty="0" err="1"/>
              <a:t>tidak</a:t>
            </a:r>
            <a:r>
              <a:rPr lang="en-ID" dirty="0"/>
              <a:t> </a:t>
            </a:r>
            <a:r>
              <a:rPr lang="en-ID" dirty="0" err="1"/>
              <a:t>bisa</a:t>
            </a:r>
            <a:r>
              <a:rPr lang="en-ID" dirty="0"/>
              <a:t> </a:t>
            </a:r>
            <a:r>
              <a:rPr lang="en-ID" dirty="0" err="1"/>
              <a:t>melompat</a:t>
            </a:r>
            <a:r>
              <a:rPr lang="en-ID" dirty="0"/>
              <a:t> </a:t>
            </a:r>
            <a:r>
              <a:rPr lang="en-ID" dirty="0" err="1"/>
              <a:t>langsung</a:t>
            </a:r>
            <a:r>
              <a:rPr lang="en-ID" dirty="0"/>
              <a:t> </a:t>
            </a:r>
            <a:r>
              <a:rPr lang="en-ID" dirty="0" err="1"/>
              <a:t>jadi</a:t>
            </a:r>
            <a:r>
              <a:rPr lang="en-ID" dirty="0"/>
              <a:t> “</a:t>
            </a:r>
            <a:r>
              <a:rPr lang="en-ID" dirty="0" err="1"/>
              <a:t>pemimpin</a:t>
            </a:r>
            <a:r>
              <a:rPr lang="en-ID" dirty="0"/>
              <a:t> </a:t>
            </a:r>
            <a:r>
              <a:rPr lang="en-ID" dirty="0" err="1"/>
              <a:t>besar</a:t>
            </a:r>
            <a:r>
              <a:rPr lang="en-ID" dirty="0"/>
              <a:t>.” Allah </a:t>
            </a:r>
            <a:r>
              <a:rPr lang="en-ID" dirty="0" err="1"/>
              <a:t>melatih</a:t>
            </a:r>
            <a:r>
              <a:rPr lang="en-ID" dirty="0"/>
              <a:t> </a:t>
            </a:r>
            <a:r>
              <a:rPr lang="en-ID" dirty="0" err="1"/>
              <a:t>kita</a:t>
            </a:r>
            <a:r>
              <a:rPr lang="en-ID" dirty="0"/>
              <a:t> </a:t>
            </a:r>
            <a:r>
              <a:rPr lang="en-ID" dirty="0" err="1"/>
              <a:t>dengan</a:t>
            </a:r>
            <a:r>
              <a:rPr lang="en-ID" dirty="0"/>
              <a:t> </a:t>
            </a:r>
            <a:r>
              <a:rPr lang="en-ID" dirty="0" err="1"/>
              <a:t>menjadi</a:t>
            </a:r>
            <a:r>
              <a:rPr lang="en-ID" dirty="0"/>
              <a:t> </a:t>
            </a:r>
            <a:r>
              <a:rPr lang="en-ID" dirty="0" err="1"/>
              <a:t>pelayan</a:t>
            </a:r>
            <a:r>
              <a:rPr lang="en-ID" dirty="0"/>
              <a:t> </a:t>
            </a:r>
            <a:r>
              <a:rPr lang="en-ID" dirty="0" err="1"/>
              <a:t>lebih</a:t>
            </a:r>
            <a:r>
              <a:rPr lang="en-ID" dirty="0"/>
              <a:t> </a:t>
            </a:r>
            <a:r>
              <a:rPr lang="en-ID" dirty="0" err="1"/>
              <a:t>dulu</a:t>
            </a:r>
            <a:r>
              <a:rPr lang="en-ID" dirty="0"/>
              <a:t>.</a:t>
            </a: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D" b="1" dirty="0"/>
              <a:t>2. </a:t>
            </a:r>
            <a:r>
              <a:rPr lang="en-ID" b="1" dirty="0" err="1"/>
              <a:t>Pemimpin</a:t>
            </a:r>
            <a:r>
              <a:rPr lang="en-ID" b="1" dirty="0"/>
              <a:t> Israel – Masa </a:t>
            </a:r>
            <a:r>
              <a:rPr lang="en-ID" b="1" dirty="0" err="1"/>
              <a:t>Peneguhan</a:t>
            </a:r>
            <a:endParaRPr lang="en-ID" b="1" dirty="0"/>
          </a:p>
          <a:p>
            <a:pPr>
              <a:buFont typeface="Arial" panose="020B0604020202020204" pitchFamily="34" charset="0"/>
              <a:buChar char="•"/>
            </a:pPr>
            <a:r>
              <a:rPr lang="en-ID" b="1" dirty="0" err="1"/>
              <a:t>Referensi</a:t>
            </a:r>
            <a:r>
              <a:rPr lang="en-ID" dirty="0"/>
              <a:t>: </a:t>
            </a:r>
            <a:r>
              <a:rPr lang="en-ID" dirty="0" err="1"/>
              <a:t>Yosua</a:t>
            </a:r>
            <a:r>
              <a:rPr lang="en-ID" dirty="0"/>
              <a:t> 1:2-9; </a:t>
            </a:r>
            <a:r>
              <a:rPr lang="en-ID" dirty="0" err="1"/>
              <a:t>Yosua</a:t>
            </a:r>
            <a:r>
              <a:rPr lang="en-ID" dirty="0"/>
              <a:t> 3:7; </a:t>
            </a:r>
            <a:r>
              <a:rPr lang="en-ID" dirty="0" err="1"/>
              <a:t>Yosua</a:t>
            </a:r>
            <a:r>
              <a:rPr lang="en-ID" dirty="0"/>
              <a:t> 6 (</a:t>
            </a:r>
            <a:r>
              <a:rPr lang="en-ID" dirty="0" err="1"/>
              <a:t>Yerikho</a:t>
            </a:r>
            <a:r>
              <a:rPr lang="en-ID" dirty="0"/>
              <a:t> </a:t>
            </a:r>
            <a:r>
              <a:rPr lang="en-ID" dirty="0" err="1"/>
              <a:t>runtuh</a:t>
            </a:r>
            <a:r>
              <a:rPr lang="en-ID" dirty="0"/>
              <a:t>).</a:t>
            </a:r>
          </a:p>
          <a:p>
            <a:pPr>
              <a:buFont typeface="Arial" panose="020B0604020202020204" pitchFamily="34" charset="0"/>
              <a:buChar char="•"/>
            </a:pPr>
            <a:r>
              <a:rPr lang="en-ID" b="1" dirty="0" err="1"/>
              <a:t>Posisi</a:t>
            </a:r>
            <a:r>
              <a:rPr lang="en-ID" dirty="0"/>
              <a:t>: </a:t>
            </a:r>
            <a:r>
              <a:rPr lang="en-ID" dirty="0" err="1"/>
              <a:t>Dipanggil</a:t>
            </a:r>
            <a:r>
              <a:rPr lang="en-ID" dirty="0"/>
              <a:t> Allah </a:t>
            </a:r>
            <a:r>
              <a:rPr lang="en-ID" dirty="0" err="1"/>
              <a:t>menggantikan</a:t>
            </a:r>
            <a:r>
              <a:rPr lang="en-ID" dirty="0"/>
              <a:t> Musa.</a:t>
            </a:r>
          </a:p>
          <a:p>
            <a:pPr>
              <a:buFont typeface="Arial" panose="020B0604020202020204" pitchFamily="34" charset="0"/>
              <a:buChar char="•"/>
            </a:pPr>
            <a:r>
              <a:rPr lang="en-ID" b="1" dirty="0"/>
              <a:t>Tanda </a:t>
            </a:r>
            <a:r>
              <a:rPr lang="en-ID" b="1" dirty="0" err="1"/>
              <a:t>Peneguhan</a:t>
            </a:r>
            <a:r>
              <a:rPr lang="en-ID" dirty="0"/>
              <a:t>: </a:t>
            </a:r>
            <a:r>
              <a:rPr lang="en-ID" dirty="0" err="1"/>
              <a:t>Mujizat</a:t>
            </a:r>
            <a:r>
              <a:rPr lang="en-ID" dirty="0"/>
              <a:t> </a:t>
            </a:r>
            <a:r>
              <a:rPr lang="en-ID" dirty="0" err="1"/>
              <a:t>sungai</a:t>
            </a:r>
            <a:r>
              <a:rPr lang="en-ID" dirty="0"/>
              <a:t> </a:t>
            </a:r>
            <a:r>
              <a:rPr lang="en-ID" dirty="0" err="1"/>
              <a:t>Yordan</a:t>
            </a:r>
            <a:r>
              <a:rPr lang="en-ID" dirty="0"/>
              <a:t> </a:t>
            </a:r>
            <a:r>
              <a:rPr lang="en-ID" dirty="0" err="1"/>
              <a:t>terbelah</a:t>
            </a:r>
            <a:r>
              <a:rPr lang="en-ID" dirty="0"/>
              <a:t> (</a:t>
            </a:r>
            <a:r>
              <a:rPr lang="en-ID" dirty="0" err="1"/>
              <a:t>Yosua</a:t>
            </a:r>
            <a:r>
              <a:rPr lang="en-ID" dirty="0"/>
              <a:t> 3), </a:t>
            </a:r>
            <a:r>
              <a:rPr lang="en-ID" dirty="0" err="1"/>
              <a:t>sama</a:t>
            </a:r>
            <a:r>
              <a:rPr lang="en-ID" dirty="0"/>
              <a:t> </a:t>
            </a:r>
            <a:r>
              <a:rPr lang="en-ID" dirty="0" err="1"/>
              <a:t>seperti</a:t>
            </a:r>
            <a:r>
              <a:rPr lang="en-ID" dirty="0"/>
              <a:t> </a:t>
            </a:r>
            <a:r>
              <a:rPr lang="en-ID" dirty="0" err="1"/>
              <a:t>Laut</a:t>
            </a:r>
            <a:r>
              <a:rPr lang="en-ID" dirty="0"/>
              <a:t> </a:t>
            </a:r>
            <a:r>
              <a:rPr lang="en-ID" dirty="0" err="1"/>
              <a:t>Teberau</a:t>
            </a:r>
            <a:r>
              <a:rPr lang="en-ID" dirty="0"/>
              <a:t> di zaman Musa.</a:t>
            </a:r>
          </a:p>
          <a:p>
            <a:pPr>
              <a:buFont typeface="Arial" panose="020B0604020202020204" pitchFamily="34" charset="0"/>
              <a:buChar char="•"/>
            </a:pPr>
            <a:r>
              <a:rPr lang="en-ID" b="1" dirty="0"/>
              <a:t>Pelajaran</a:t>
            </a:r>
            <a:r>
              <a:rPr lang="en-ID" dirty="0"/>
              <a:t>:</a:t>
            </a:r>
          </a:p>
          <a:p>
            <a:pPr marL="742950" lvl="1" indent="-285750">
              <a:buFont typeface="Arial" panose="020B0604020202020204" pitchFamily="34" charset="0"/>
              <a:buChar char="•"/>
            </a:pPr>
            <a:r>
              <a:rPr lang="en-ID" dirty="0" err="1"/>
              <a:t>Otoritas</a:t>
            </a:r>
            <a:r>
              <a:rPr lang="en-ID" dirty="0"/>
              <a:t> </a:t>
            </a:r>
            <a:r>
              <a:rPr lang="en-ID" dirty="0" err="1"/>
              <a:t>pemimpin</a:t>
            </a:r>
            <a:r>
              <a:rPr lang="en-ID" dirty="0"/>
              <a:t> </a:t>
            </a:r>
            <a:r>
              <a:rPr lang="en-ID" dirty="0" err="1"/>
              <a:t>bukan</a:t>
            </a:r>
            <a:r>
              <a:rPr lang="en-ID" dirty="0"/>
              <a:t> </a:t>
            </a:r>
            <a:r>
              <a:rPr lang="en-ID" dirty="0" err="1"/>
              <a:t>karena</a:t>
            </a:r>
            <a:r>
              <a:rPr lang="en-ID" dirty="0"/>
              <a:t> </a:t>
            </a:r>
            <a:r>
              <a:rPr lang="en-ID" dirty="0" err="1"/>
              <a:t>warisan</a:t>
            </a:r>
            <a:r>
              <a:rPr lang="en-ID" dirty="0"/>
              <a:t> </a:t>
            </a:r>
            <a:r>
              <a:rPr lang="en-ID" dirty="0" err="1"/>
              <a:t>jabatan</a:t>
            </a:r>
            <a:r>
              <a:rPr lang="en-ID" dirty="0"/>
              <a:t>, </a:t>
            </a:r>
            <a:r>
              <a:rPr lang="en-ID" dirty="0" err="1"/>
              <a:t>melainkan</a:t>
            </a:r>
            <a:r>
              <a:rPr lang="en-ID" dirty="0"/>
              <a:t> </a:t>
            </a:r>
            <a:r>
              <a:rPr lang="en-ID" dirty="0" err="1"/>
              <a:t>karena</a:t>
            </a:r>
            <a:r>
              <a:rPr lang="en-ID" dirty="0"/>
              <a:t> Allah </a:t>
            </a:r>
            <a:r>
              <a:rPr lang="en-ID" dirty="0" err="1"/>
              <a:t>meneguhkan</a:t>
            </a:r>
            <a:r>
              <a:rPr lang="en-ID" dirty="0"/>
              <a:t>.</a:t>
            </a:r>
          </a:p>
          <a:p>
            <a:pPr marL="742950" lvl="1" indent="-285750">
              <a:buFont typeface="Arial" panose="020B0604020202020204" pitchFamily="34" charset="0"/>
              <a:buChar char="•"/>
            </a:pPr>
            <a:r>
              <a:rPr lang="en-ID" dirty="0" err="1"/>
              <a:t>Keberanian</a:t>
            </a:r>
            <a:r>
              <a:rPr lang="en-ID" dirty="0"/>
              <a:t> dan </a:t>
            </a:r>
            <a:r>
              <a:rPr lang="en-ID" dirty="0" err="1"/>
              <a:t>kekuatan</a:t>
            </a:r>
            <a:r>
              <a:rPr lang="en-ID" dirty="0"/>
              <a:t> </a:t>
            </a:r>
            <a:r>
              <a:rPr lang="en-ID" dirty="0" err="1"/>
              <a:t>Yosua</a:t>
            </a:r>
            <a:r>
              <a:rPr lang="en-ID" dirty="0"/>
              <a:t> </a:t>
            </a:r>
            <a:r>
              <a:rPr lang="en-ID" dirty="0" err="1"/>
              <a:t>berasal</a:t>
            </a:r>
            <a:r>
              <a:rPr lang="en-ID" dirty="0"/>
              <a:t> </a:t>
            </a:r>
            <a:r>
              <a:rPr lang="en-ID" dirty="0" err="1"/>
              <a:t>dari</a:t>
            </a:r>
            <a:r>
              <a:rPr lang="en-ID" dirty="0"/>
              <a:t> </a:t>
            </a:r>
            <a:r>
              <a:rPr lang="en-ID" dirty="0" err="1"/>
              <a:t>firman</a:t>
            </a:r>
            <a:r>
              <a:rPr lang="en-ID" dirty="0"/>
              <a:t> </a:t>
            </a:r>
            <a:r>
              <a:rPr lang="en-ID" dirty="0" err="1"/>
              <a:t>Tuhan</a:t>
            </a:r>
            <a:r>
              <a:rPr lang="en-ID" dirty="0"/>
              <a:t> (</a:t>
            </a:r>
            <a:r>
              <a:rPr lang="en-ID" dirty="0" err="1"/>
              <a:t>Yosua</a:t>
            </a:r>
            <a:r>
              <a:rPr lang="en-ID" dirty="0"/>
              <a:t> 1:7-8).</a:t>
            </a:r>
          </a:p>
          <a:p>
            <a:pPr>
              <a:buFont typeface="Arial" panose="020B0604020202020204" pitchFamily="34" charset="0"/>
              <a:buChar char="•"/>
            </a:pPr>
            <a:r>
              <a:rPr lang="en-ID" b="1" dirty="0" err="1"/>
              <a:t>Aplikasi</a:t>
            </a:r>
            <a:r>
              <a:rPr lang="en-ID" dirty="0"/>
              <a:t>: </a:t>
            </a:r>
            <a:r>
              <a:rPr lang="en-ID" dirty="0" err="1"/>
              <a:t>Kepemimpinan</a:t>
            </a:r>
            <a:r>
              <a:rPr lang="en-ID" dirty="0"/>
              <a:t> </a:t>
            </a:r>
            <a:r>
              <a:rPr lang="en-ID" dirty="0" err="1"/>
              <a:t>rohani</a:t>
            </a:r>
            <a:r>
              <a:rPr lang="en-ID" dirty="0"/>
              <a:t> </a:t>
            </a:r>
            <a:r>
              <a:rPr lang="en-ID" dirty="0" err="1"/>
              <a:t>bukan</a:t>
            </a:r>
            <a:r>
              <a:rPr lang="en-ID" dirty="0"/>
              <a:t> </a:t>
            </a:r>
            <a:r>
              <a:rPr lang="en-ID" dirty="0" err="1"/>
              <a:t>soal</a:t>
            </a:r>
            <a:r>
              <a:rPr lang="en-ID" dirty="0"/>
              <a:t> </a:t>
            </a:r>
            <a:r>
              <a:rPr lang="en-ID" dirty="0" err="1"/>
              <a:t>posisi</a:t>
            </a:r>
            <a:r>
              <a:rPr lang="en-ID" dirty="0"/>
              <a:t>, </a:t>
            </a:r>
            <a:r>
              <a:rPr lang="en-ID" dirty="0" err="1"/>
              <a:t>tapi</a:t>
            </a:r>
            <a:r>
              <a:rPr lang="en-ID" dirty="0"/>
              <a:t> </a:t>
            </a:r>
            <a:r>
              <a:rPr lang="en-ID" dirty="0" err="1"/>
              <a:t>soal</a:t>
            </a:r>
            <a:r>
              <a:rPr lang="en-ID" dirty="0"/>
              <a:t> </a:t>
            </a:r>
            <a:r>
              <a:rPr lang="en-ID" dirty="0" err="1"/>
              <a:t>kesetiaan</a:t>
            </a:r>
            <a:r>
              <a:rPr lang="en-ID" dirty="0"/>
              <a:t> </a:t>
            </a:r>
            <a:r>
              <a:rPr lang="en-ID" dirty="0" err="1"/>
              <a:t>kepada</a:t>
            </a:r>
            <a:r>
              <a:rPr lang="en-ID" dirty="0"/>
              <a:t> </a:t>
            </a:r>
            <a:r>
              <a:rPr lang="en-ID" dirty="0" err="1"/>
              <a:t>panggilan</a:t>
            </a:r>
            <a:r>
              <a:rPr lang="en-ID" dirty="0"/>
              <a:t> Allah.</a:t>
            </a:r>
          </a:p>
          <a:p>
            <a:pPr>
              <a:lnSpc>
                <a:spcPct val="115000"/>
              </a:lnSpc>
              <a:spcAft>
                <a:spcPts val="800"/>
              </a:spcAft>
            </a:pPr>
            <a:endParaRPr lang="en-ID" dirty="0"/>
          </a:p>
          <a:p>
            <a:r>
              <a:rPr lang="en-ID" b="1" dirty="0"/>
              <a:t>3. Hamba TUHAN (</a:t>
            </a:r>
            <a:r>
              <a:rPr lang="en-ID" b="1" dirty="0" err="1"/>
              <a:t>Eved</a:t>
            </a:r>
            <a:r>
              <a:rPr lang="en-ID" b="1" dirty="0"/>
              <a:t> YHWH) – Masa </a:t>
            </a:r>
            <a:r>
              <a:rPr lang="en-ID" b="1" dirty="0" err="1"/>
              <a:t>Pengakuan</a:t>
            </a:r>
            <a:endParaRPr lang="en-ID" b="1" dirty="0"/>
          </a:p>
          <a:p>
            <a:pPr>
              <a:buFont typeface="Arial" panose="020B0604020202020204" pitchFamily="34" charset="0"/>
              <a:buChar char="•"/>
            </a:pPr>
            <a:r>
              <a:rPr lang="en-ID" b="1" dirty="0" err="1"/>
              <a:t>Referensi</a:t>
            </a:r>
            <a:r>
              <a:rPr lang="en-ID" dirty="0"/>
              <a:t>: </a:t>
            </a:r>
            <a:r>
              <a:rPr lang="en-ID" dirty="0" err="1"/>
              <a:t>Yosua</a:t>
            </a:r>
            <a:r>
              <a:rPr lang="en-ID" dirty="0"/>
              <a:t> 24:29 → </a:t>
            </a:r>
            <a:r>
              <a:rPr lang="en-ID" i="1" dirty="0"/>
              <a:t>“</a:t>
            </a:r>
            <a:r>
              <a:rPr lang="en-ID" i="1" dirty="0" err="1"/>
              <a:t>Yosua</a:t>
            </a:r>
            <a:r>
              <a:rPr lang="en-ID" i="1" dirty="0"/>
              <a:t> bin Nun, hamba TUHAN, </a:t>
            </a:r>
            <a:r>
              <a:rPr lang="en-ID" i="1" dirty="0" err="1"/>
              <a:t>mati</a:t>
            </a:r>
            <a:r>
              <a:rPr lang="en-ID" i="1" dirty="0"/>
              <a:t> pada </a:t>
            </a:r>
            <a:r>
              <a:rPr lang="en-ID" i="1" dirty="0" err="1"/>
              <a:t>umur</a:t>
            </a:r>
            <a:r>
              <a:rPr lang="en-ID" i="1" dirty="0"/>
              <a:t> </a:t>
            </a:r>
            <a:r>
              <a:rPr lang="en-ID" i="1" dirty="0" err="1"/>
              <a:t>seratus</a:t>
            </a:r>
            <a:r>
              <a:rPr lang="en-ID" i="1" dirty="0"/>
              <a:t> </a:t>
            </a:r>
            <a:r>
              <a:rPr lang="en-ID" i="1" dirty="0" err="1"/>
              <a:t>sepuluh</a:t>
            </a:r>
            <a:r>
              <a:rPr lang="en-ID" i="1" dirty="0"/>
              <a:t> </a:t>
            </a:r>
            <a:r>
              <a:rPr lang="en-ID" i="1" dirty="0" err="1"/>
              <a:t>tahun</a:t>
            </a:r>
            <a:r>
              <a:rPr lang="en-ID" i="1" dirty="0"/>
              <a:t>.”</a:t>
            </a:r>
            <a:endParaRPr lang="en-ID" dirty="0"/>
          </a:p>
          <a:p>
            <a:pPr>
              <a:buFont typeface="Arial" panose="020B0604020202020204" pitchFamily="34" charset="0"/>
              <a:buChar char="•"/>
            </a:pPr>
            <a:r>
              <a:rPr lang="en-ID" b="1" dirty="0" err="1"/>
              <a:t>Posisi</a:t>
            </a:r>
            <a:r>
              <a:rPr lang="en-ID" dirty="0"/>
              <a:t>: Setelah </a:t>
            </a:r>
            <a:r>
              <a:rPr lang="en-ID" dirty="0" err="1"/>
              <a:t>seluruh</a:t>
            </a:r>
            <a:r>
              <a:rPr lang="en-ID" dirty="0"/>
              <a:t> </a:t>
            </a:r>
            <a:r>
              <a:rPr lang="en-ID" dirty="0" err="1"/>
              <a:t>hidupnya</a:t>
            </a:r>
            <a:r>
              <a:rPr lang="en-ID" dirty="0"/>
              <a:t>, </a:t>
            </a:r>
            <a:r>
              <a:rPr lang="en-ID" dirty="0" err="1"/>
              <a:t>Yosua</a:t>
            </a:r>
            <a:r>
              <a:rPr lang="en-ID" dirty="0"/>
              <a:t> </a:t>
            </a:r>
            <a:r>
              <a:rPr lang="en-ID" dirty="0" err="1"/>
              <a:t>akhirnya</a:t>
            </a:r>
            <a:r>
              <a:rPr lang="en-ID" dirty="0"/>
              <a:t> </a:t>
            </a:r>
            <a:r>
              <a:rPr lang="en-ID" dirty="0" err="1"/>
              <a:t>mendapat</a:t>
            </a:r>
            <a:r>
              <a:rPr lang="en-ID" dirty="0"/>
              <a:t> </a:t>
            </a:r>
            <a:r>
              <a:rPr lang="en-ID" dirty="0" err="1"/>
              <a:t>gelar</a:t>
            </a:r>
            <a:r>
              <a:rPr lang="en-ID" dirty="0"/>
              <a:t> yang </a:t>
            </a:r>
            <a:r>
              <a:rPr lang="en-ID" dirty="0" err="1"/>
              <a:t>sama</a:t>
            </a:r>
            <a:r>
              <a:rPr lang="en-ID" dirty="0"/>
              <a:t> </a:t>
            </a:r>
            <a:r>
              <a:rPr lang="en-ID" dirty="0" err="1"/>
              <a:t>seperti</a:t>
            </a:r>
            <a:r>
              <a:rPr lang="en-ID" dirty="0"/>
              <a:t> Musa.</a:t>
            </a:r>
          </a:p>
          <a:p>
            <a:pPr>
              <a:buFont typeface="Arial" panose="020B0604020202020204" pitchFamily="34" charset="0"/>
              <a:buChar char="•"/>
            </a:pPr>
            <a:r>
              <a:rPr lang="en-ID" b="1" dirty="0" err="1"/>
              <a:t>Makna</a:t>
            </a:r>
            <a:r>
              <a:rPr lang="en-ID" dirty="0"/>
              <a:t>:</a:t>
            </a:r>
          </a:p>
          <a:p>
            <a:pPr marL="742950" lvl="1" indent="-285750">
              <a:buFont typeface="Arial" panose="020B0604020202020204" pitchFamily="34" charset="0"/>
              <a:buChar char="•"/>
            </a:pPr>
            <a:r>
              <a:rPr lang="en-ID" dirty="0" err="1"/>
              <a:t>Gelar</a:t>
            </a:r>
            <a:r>
              <a:rPr lang="en-ID" dirty="0"/>
              <a:t> “hamba TUHAN” </a:t>
            </a:r>
            <a:r>
              <a:rPr lang="en-ID" dirty="0" err="1"/>
              <a:t>bukan</a:t>
            </a:r>
            <a:r>
              <a:rPr lang="en-ID" dirty="0"/>
              <a:t> </a:t>
            </a:r>
            <a:r>
              <a:rPr lang="en-ID" dirty="0" err="1"/>
              <a:t>klaim</a:t>
            </a:r>
            <a:r>
              <a:rPr lang="en-ID" dirty="0"/>
              <a:t> </a:t>
            </a:r>
            <a:r>
              <a:rPr lang="en-ID" dirty="0" err="1"/>
              <a:t>diri</a:t>
            </a:r>
            <a:r>
              <a:rPr lang="en-ID" dirty="0"/>
              <a:t>, </a:t>
            </a:r>
            <a:r>
              <a:rPr lang="en-ID" dirty="0" err="1"/>
              <a:t>melainkan</a:t>
            </a:r>
            <a:r>
              <a:rPr lang="en-ID" dirty="0"/>
              <a:t> </a:t>
            </a:r>
            <a:r>
              <a:rPr lang="en-ID" dirty="0" err="1"/>
              <a:t>pengakuan</a:t>
            </a:r>
            <a:r>
              <a:rPr lang="en-ID" dirty="0"/>
              <a:t> </a:t>
            </a:r>
            <a:r>
              <a:rPr lang="en-ID" dirty="0" err="1"/>
              <a:t>dari</a:t>
            </a:r>
            <a:r>
              <a:rPr lang="en-ID" dirty="0"/>
              <a:t> Allah.</a:t>
            </a:r>
          </a:p>
          <a:p>
            <a:pPr marL="742950" lvl="1" indent="-285750">
              <a:buFont typeface="Arial" panose="020B0604020202020204" pitchFamily="34" charset="0"/>
              <a:buChar char="•"/>
            </a:pPr>
            <a:r>
              <a:rPr lang="en-ID" dirty="0" err="1"/>
              <a:t>Kesetiaan</a:t>
            </a:r>
            <a:r>
              <a:rPr lang="en-ID" dirty="0"/>
              <a:t> </a:t>
            </a:r>
            <a:r>
              <a:rPr lang="en-ID" dirty="0" err="1"/>
              <a:t>seumur</a:t>
            </a:r>
            <a:r>
              <a:rPr lang="en-ID" dirty="0"/>
              <a:t> </a:t>
            </a:r>
            <a:r>
              <a:rPr lang="en-ID" dirty="0" err="1"/>
              <a:t>hidup</a:t>
            </a:r>
            <a:r>
              <a:rPr lang="en-ID" dirty="0"/>
              <a:t> </a:t>
            </a:r>
            <a:r>
              <a:rPr lang="en-ID" dirty="0" err="1"/>
              <a:t>lebih</a:t>
            </a:r>
            <a:r>
              <a:rPr lang="en-ID" dirty="0"/>
              <a:t> </a:t>
            </a:r>
            <a:r>
              <a:rPr lang="en-ID" dirty="0" err="1"/>
              <a:t>penting</a:t>
            </a:r>
            <a:r>
              <a:rPr lang="en-ID" dirty="0"/>
              <a:t> </a:t>
            </a:r>
            <a:r>
              <a:rPr lang="en-ID" dirty="0" err="1"/>
              <a:t>daripada</a:t>
            </a:r>
            <a:r>
              <a:rPr lang="en-ID" dirty="0"/>
              <a:t> </a:t>
            </a:r>
            <a:r>
              <a:rPr lang="en-ID" dirty="0" err="1"/>
              <a:t>keberhasilan</a:t>
            </a:r>
            <a:r>
              <a:rPr lang="en-ID" dirty="0"/>
              <a:t> </a:t>
            </a:r>
            <a:r>
              <a:rPr lang="en-ID" dirty="0" err="1"/>
              <a:t>sesaat</a:t>
            </a:r>
            <a:r>
              <a:rPr lang="en-ID" dirty="0"/>
              <a:t>.</a:t>
            </a:r>
          </a:p>
          <a:p>
            <a:pPr>
              <a:buFont typeface="Arial" panose="020B0604020202020204" pitchFamily="34" charset="0"/>
              <a:buChar char="•"/>
            </a:pPr>
            <a:r>
              <a:rPr lang="en-ID" b="1" dirty="0" err="1"/>
              <a:t>Aplikasi</a:t>
            </a:r>
            <a:r>
              <a:rPr lang="en-ID" dirty="0"/>
              <a:t>: </a:t>
            </a:r>
            <a:r>
              <a:rPr lang="en-ID" dirty="0" err="1"/>
              <a:t>Hidup</a:t>
            </a:r>
            <a:r>
              <a:rPr lang="en-ID" dirty="0"/>
              <a:t> </a:t>
            </a:r>
            <a:r>
              <a:rPr lang="en-ID" dirty="0" err="1"/>
              <a:t>kita</a:t>
            </a:r>
            <a:r>
              <a:rPr lang="en-ID" dirty="0"/>
              <a:t> </a:t>
            </a:r>
            <a:r>
              <a:rPr lang="en-ID" dirty="0" err="1"/>
              <a:t>akan</a:t>
            </a:r>
            <a:r>
              <a:rPr lang="en-ID" dirty="0"/>
              <a:t> </a:t>
            </a:r>
            <a:r>
              <a:rPr lang="en-ID" dirty="0" err="1"/>
              <a:t>diingat</a:t>
            </a:r>
            <a:r>
              <a:rPr lang="en-ID" dirty="0"/>
              <a:t> </a:t>
            </a:r>
            <a:r>
              <a:rPr lang="en-ID" dirty="0" err="1"/>
              <a:t>bukan</a:t>
            </a:r>
            <a:r>
              <a:rPr lang="en-ID" dirty="0"/>
              <a:t> </a:t>
            </a:r>
            <a:r>
              <a:rPr lang="en-ID" dirty="0" err="1"/>
              <a:t>karena</a:t>
            </a:r>
            <a:r>
              <a:rPr lang="en-ID" dirty="0"/>
              <a:t> </a:t>
            </a:r>
            <a:r>
              <a:rPr lang="en-ID" dirty="0" err="1"/>
              <a:t>gelar</a:t>
            </a:r>
            <a:r>
              <a:rPr lang="en-ID" dirty="0"/>
              <a:t> dunia, </a:t>
            </a:r>
            <a:r>
              <a:rPr lang="en-ID" dirty="0" err="1"/>
              <a:t>tapi</a:t>
            </a:r>
            <a:r>
              <a:rPr lang="en-ID" dirty="0"/>
              <a:t> </a:t>
            </a:r>
            <a:r>
              <a:rPr lang="en-ID" dirty="0" err="1"/>
              <a:t>karena</a:t>
            </a:r>
            <a:r>
              <a:rPr lang="en-ID" dirty="0"/>
              <a:t> </a:t>
            </a:r>
            <a:r>
              <a:rPr lang="en-ID" dirty="0" err="1"/>
              <a:t>kesetiaan</a:t>
            </a:r>
            <a:r>
              <a:rPr lang="en-ID" dirty="0"/>
              <a:t> </a:t>
            </a:r>
            <a:r>
              <a:rPr lang="en-ID" dirty="0" err="1"/>
              <a:t>kita</a:t>
            </a:r>
            <a:r>
              <a:rPr lang="en-ID" dirty="0"/>
              <a:t> </a:t>
            </a:r>
            <a:r>
              <a:rPr lang="en-ID" dirty="0" err="1"/>
              <a:t>kepada</a:t>
            </a:r>
            <a:r>
              <a:rPr lang="en-ID" dirty="0"/>
              <a:t> Allah.</a:t>
            </a:r>
          </a:p>
          <a:p>
            <a:pPr>
              <a:lnSpc>
                <a:spcPct val="115000"/>
              </a:lnSpc>
              <a:spcAft>
                <a:spcPts val="800"/>
              </a:spcAft>
            </a:pPr>
            <a:endParaRPr lang="en-ID" dirty="0"/>
          </a:p>
          <a:p>
            <a:pPr>
              <a:lnSpc>
                <a:spcPct val="115000"/>
              </a:lnSpc>
              <a:spcAft>
                <a:spcPts val="800"/>
              </a:spcAft>
            </a:pPr>
            <a:endParaRPr lang="en-ID" dirty="0"/>
          </a:p>
          <a:p>
            <a:r>
              <a:rPr lang="en-ID" b="1" dirty="0" err="1"/>
              <a:t>Kepemimpinan</a:t>
            </a:r>
            <a:r>
              <a:rPr lang="en-ID" b="1" dirty="0"/>
              <a:t> </a:t>
            </a:r>
            <a:r>
              <a:rPr lang="en-ID" b="1" dirty="0" err="1"/>
              <a:t>rohani</a:t>
            </a:r>
            <a:r>
              <a:rPr lang="en-ID" b="1" dirty="0"/>
              <a:t> </a:t>
            </a:r>
            <a:r>
              <a:rPr lang="en-ID" b="1" dirty="0" err="1"/>
              <a:t>ditandai</a:t>
            </a:r>
            <a:r>
              <a:rPr lang="en-ID" b="1" dirty="0"/>
              <a:t> oleh </a:t>
            </a:r>
            <a:r>
              <a:rPr lang="en-ID" b="1" dirty="0" err="1"/>
              <a:t>karakter</a:t>
            </a:r>
            <a:r>
              <a:rPr lang="en-ID" b="1" dirty="0"/>
              <a:t>, </a:t>
            </a:r>
            <a:r>
              <a:rPr lang="en-ID" b="1" dirty="0" err="1"/>
              <a:t>bukan</a:t>
            </a:r>
            <a:r>
              <a:rPr lang="en-ID" b="1" dirty="0"/>
              <a:t> </a:t>
            </a:r>
            <a:r>
              <a:rPr lang="en-ID" b="1" dirty="0" err="1"/>
              <a:t>karisma</a:t>
            </a:r>
            <a:r>
              <a:rPr lang="en-ID" b="1" dirty="0"/>
              <a:t> </a:t>
            </a:r>
            <a:r>
              <a:rPr lang="en-ID" b="1" dirty="0" err="1"/>
              <a:t>semata</a:t>
            </a:r>
            <a:endParaRPr lang="en-ID" b="1" dirty="0"/>
          </a:p>
          <a:p>
            <a:r>
              <a:rPr lang="en-ID" dirty="0" err="1"/>
              <a:t>Yosua</a:t>
            </a:r>
            <a:r>
              <a:rPr lang="en-ID" dirty="0"/>
              <a:t> </a:t>
            </a:r>
            <a:r>
              <a:rPr lang="en-ID" dirty="0" err="1"/>
              <a:t>tidak</a:t>
            </a:r>
            <a:r>
              <a:rPr lang="en-ID" dirty="0"/>
              <a:t> </a:t>
            </a:r>
            <a:r>
              <a:rPr lang="en-ID" dirty="0" err="1"/>
              <a:t>menjabat</a:t>
            </a:r>
            <a:r>
              <a:rPr lang="en-ID" dirty="0"/>
              <a:t> </a:t>
            </a:r>
            <a:r>
              <a:rPr lang="en-ID" dirty="0" err="1"/>
              <a:t>karena</a:t>
            </a:r>
            <a:r>
              <a:rPr lang="en-ID" dirty="0"/>
              <a:t> persona </a:t>
            </a:r>
            <a:r>
              <a:rPr lang="en-ID" dirty="0" err="1"/>
              <a:t>karismatik</a:t>
            </a:r>
            <a:r>
              <a:rPr lang="en-ID" dirty="0"/>
              <a:t>, </a:t>
            </a:r>
            <a:r>
              <a:rPr lang="en-ID" dirty="0" err="1"/>
              <a:t>melainkan</a:t>
            </a:r>
            <a:r>
              <a:rPr lang="en-ID" dirty="0"/>
              <a:t> </a:t>
            </a:r>
            <a:r>
              <a:rPr lang="en-ID" dirty="0" err="1"/>
              <a:t>karena</a:t>
            </a:r>
            <a:r>
              <a:rPr lang="en-ID" dirty="0"/>
              <a:t> Allah </a:t>
            </a:r>
            <a:r>
              <a:rPr lang="en-ID" dirty="0" err="1"/>
              <a:t>memilihnya</a:t>
            </a:r>
            <a:r>
              <a:rPr lang="en-ID" dirty="0"/>
              <a:t> dan </a:t>
            </a:r>
            <a:r>
              <a:rPr lang="en-ID" dirty="0" err="1"/>
              <a:t>menyertai</a:t>
            </a:r>
            <a:r>
              <a:rPr lang="en-ID" dirty="0"/>
              <a:t> dia. Model </a:t>
            </a:r>
            <a:r>
              <a:rPr lang="en-ID" dirty="0" err="1"/>
              <a:t>kepemimpinan</a:t>
            </a:r>
            <a:r>
              <a:rPr lang="en-ID" dirty="0"/>
              <a:t> </a:t>
            </a:r>
            <a:r>
              <a:rPr lang="en-ID" dirty="0" err="1"/>
              <a:t>Kristiani</a:t>
            </a:r>
            <a:r>
              <a:rPr lang="en-ID" dirty="0"/>
              <a:t> </a:t>
            </a:r>
            <a:r>
              <a:rPr lang="en-ID" dirty="0" err="1"/>
              <a:t>harus</a:t>
            </a:r>
            <a:r>
              <a:rPr lang="en-ID" dirty="0"/>
              <a:t> </a:t>
            </a:r>
            <a:r>
              <a:rPr lang="en-ID" dirty="0" err="1"/>
              <a:t>mencerminkan</a:t>
            </a:r>
            <a:r>
              <a:rPr lang="en-ID" dirty="0"/>
              <a:t> </a:t>
            </a:r>
            <a:r>
              <a:rPr lang="en-ID" dirty="0" err="1"/>
              <a:t>karakter</a:t>
            </a:r>
            <a:r>
              <a:rPr lang="en-ID" dirty="0"/>
              <a:t> </a:t>
            </a:r>
            <a:r>
              <a:rPr lang="en-ID" dirty="0" err="1"/>
              <a:t>Kristus</a:t>
            </a:r>
            <a:r>
              <a:rPr lang="en-ID" dirty="0"/>
              <a:t> — </a:t>
            </a:r>
            <a:r>
              <a:rPr lang="en-ID" dirty="0" err="1"/>
              <a:t>rendah</a:t>
            </a:r>
            <a:r>
              <a:rPr lang="en-ID" dirty="0"/>
              <a:t> </a:t>
            </a:r>
            <a:r>
              <a:rPr lang="en-ID" dirty="0" err="1"/>
              <a:t>hati</a:t>
            </a:r>
            <a:r>
              <a:rPr lang="en-ID" dirty="0"/>
              <a:t>, </a:t>
            </a:r>
            <a:r>
              <a:rPr lang="en-ID" dirty="0" err="1"/>
              <a:t>berani</a:t>
            </a:r>
            <a:r>
              <a:rPr lang="en-ID" dirty="0"/>
              <a:t>, </a:t>
            </a:r>
            <a:r>
              <a:rPr lang="en-ID" dirty="0" err="1"/>
              <a:t>taat</a:t>
            </a:r>
            <a:r>
              <a:rPr lang="en-ID" dirty="0"/>
              <a:t>, dan </a:t>
            </a:r>
            <a:r>
              <a:rPr lang="en-ID" dirty="0" err="1"/>
              <a:t>penuh</a:t>
            </a:r>
            <a:r>
              <a:rPr lang="en-ID" dirty="0"/>
              <a:t> </a:t>
            </a:r>
            <a:r>
              <a:rPr lang="en-ID" dirty="0" err="1"/>
              <a:t>kasih</a:t>
            </a:r>
            <a:r>
              <a:rPr lang="en-ID" dirty="0"/>
              <a:t>.</a:t>
            </a:r>
          </a:p>
          <a:p>
            <a:pPr>
              <a:lnSpc>
                <a:spcPct val="115000"/>
              </a:lnSpc>
              <a:spcAft>
                <a:spcPts val="800"/>
              </a:spcAft>
            </a:pPr>
            <a:endParaRPr lang="en-ID" dirty="0"/>
          </a:p>
          <a:p>
            <a:r>
              <a:rPr lang="en-ID" b="1" dirty="0"/>
              <a:t>Dasar </a:t>
            </a:r>
            <a:r>
              <a:rPr lang="en-ID" b="1" dirty="0" err="1"/>
              <a:t>Biblika</a:t>
            </a:r>
            <a:endParaRPr lang="en-ID" b="1" dirty="0"/>
          </a:p>
          <a:p>
            <a:r>
              <a:rPr lang="en-ID" dirty="0" err="1"/>
              <a:t>Dalam</a:t>
            </a:r>
            <a:r>
              <a:rPr lang="en-ID" dirty="0"/>
              <a:t> </a:t>
            </a:r>
            <a:r>
              <a:rPr lang="en-ID" b="1" dirty="0" err="1"/>
              <a:t>Yosua</a:t>
            </a:r>
            <a:r>
              <a:rPr lang="en-ID" b="1" dirty="0"/>
              <a:t> 1</a:t>
            </a:r>
            <a:r>
              <a:rPr lang="en-ID" dirty="0"/>
              <a:t>, Allah </a:t>
            </a:r>
            <a:r>
              <a:rPr lang="en-ID" dirty="0" err="1"/>
              <a:t>tidak</a:t>
            </a:r>
            <a:r>
              <a:rPr lang="en-ID" dirty="0"/>
              <a:t> </a:t>
            </a:r>
            <a:r>
              <a:rPr lang="en-ID" dirty="0" err="1"/>
              <a:t>memuji</a:t>
            </a:r>
            <a:r>
              <a:rPr lang="en-ID" dirty="0"/>
              <a:t> </a:t>
            </a:r>
            <a:r>
              <a:rPr lang="en-ID" dirty="0" err="1"/>
              <a:t>kemampuan</a:t>
            </a:r>
            <a:r>
              <a:rPr lang="en-ID" dirty="0"/>
              <a:t> </a:t>
            </a:r>
            <a:r>
              <a:rPr lang="en-ID" dirty="0" err="1"/>
              <a:t>retorika</a:t>
            </a:r>
            <a:r>
              <a:rPr lang="en-ID" dirty="0"/>
              <a:t> </a:t>
            </a:r>
            <a:r>
              <a:rPr lang="en-ID" dirty="0" err="1"/>
              <a:t>Yosua</a:t>
            </a:r>
            <a:r>
              <a:rPr lang="en-ID" dirty="0"/>
              <a:t>, </a:t>
            </a:r>
            <a:r>
              <a:rPr lang="en-ID" dirty="0" err="1"/>
              <a:t>karisma</a:t>
            </a:r>
            <a:r>
              <a:rPr lang="en-ID" dirty="0"/>
              <a:t> </a:t>
            </a:r>
            <a:r>
              <a:rPr lang="en-ID" dirty="0" err="1"/>
              <a:t>pribadinya</a:t>
            </a:r>
            <a:r>
              <a:rPr lang="en-ID" dirty="0"/>
              <a:t>, </a:t>
            </a:r>
            <a:r>
              <a:rPr lang="en-ID" dirty="0" err="1"/>
              <a:t>atau</a:t>
            </a:r>
            <a:r>
              <a:rPr lang="en-ID" dirty="0"/>
              <a:t> </a:t>
            </a:r>
            <a:r>
              <a:rPr lang="en-ID" dirty="0" err="1"/>
              <a:t>kecakapan</a:t>
            </a:r>
            <a:r>
              <a:rPr lang="en-ID" dirty="0"/>
              <a:t> </a:t>
            </a:r>
            <a:r>
              <a:rPr lang="en-ID" dirty="0" err="1"/>
              <a:t>organisasionalnya</a:t>
            </a:r>
            <a:r>
              <a:rPr lang="en-ID" dirty="0"/>
              <a:t>. Yang </a:t>
            </a:r>
            <a:r>
              <a:rPr lang="en-ID" dirty="0" err="1"/>
              <a:t>ditekankan</a:t>
            </a:r>
            <a:r>
              <a:rPr lang="en-ID" dirty="0"/>
              <a:t> </a:t>
            </a:r>
            <a:r>
              <a:rPr lang="en-ID" dirty="0" err="1"/>
              <a:t>adalah</a:t>
            </a:r>
            <a:r>
              <a:rPr lang="en-ID" dirty="0"/>
              <a:t>:</a:t>
            </a:r>
          </a:p>
          <a:p>
            <a:pPr>
              <a:buFont typeface="Arial" panose="020B0604020202020204" pitchFamily="34" charset="0"/>
              <a:buChar char="•"/>
            </a:pPr>
            <a:r>
              <a:rPr lang="en-ID" b="1" dirty="0" err="1"/>
              <a:t>Penyertaan</a:t>
            </a:r>
            <a:r>
              <a:rPr lang="en-ID" b="1" dirty="0"/>
              <a:t> Allah</a:t>
            </a:r>
            <a:r>
              <a:rPr lang="en-ID" dirty="0"/>
              <a:t> (</a:t>
            </a:r>
            <a:r>
              <a:rPr lang="en-ID" dirty="0" err="1"/>
              <a:t>Yos</a:t>
            </a:r>
            <a:r>
              <a:rPr lang="en-ID" dirty="0"/>
              <a:t>. 1:5,9) → “Aku </a:t>
            </a:r>
            <a:r>
              <a:rPr lang="en-ID" dirty="0" err="1"/>
              <a:t>menyertai</a:t>
            </a:r>
            <a:r>
              <a:rPr lang="en-ID" dirty="0"/>
              <a:t> </a:t>
            </a:r>
            <a:r>
              <a:rPr lang="en-ID" dirty="0" err="1"/>
              <a:t>engkau</a:t>
            </a:r>
            <a:r>
              <a:rPr lang="en-ID" dirty="0"/>
              <a:t>.”</a:t>
            </a:r>
          </a:p>
          <a:p>
            <a:pPr>
              <a:buFont typeface="Arial" panose="020B0604020202020204" pitchFamily="34" charset="0"/>
              <a:buChar char="•"/>
            </a:pPr>
            <a:r>
              <a:rPr lang="en-ID" b="1" dirty="0" err="1"/>
              <a:t>Ketaatan</a:t>
            </a:r>
            <a:r>
              <a:rPr lang="en-ID" b="1" dirty="0"/>
              <a:t> pada </a:t>
            </a:r>
            <a:r>
              <a:rPr lang="en-ID" b="1" dirty="0" err="1"/>
              <a:t>Firman</a:t>
            </a:r>
            <a:r>
              <a:rPr lang="en-ID" dirty="0"/>
              <a:t> (</a:t>
            </a:r>
            <a:r>
              <a:rPr lang="en-ID" dirty="0" err="1"/>
              <a:t>Yos</a:t>
            </a:r>
            <a:r>
              <a:rPr lang="en-ID" dirty="0"/>
              <a:t>. 1:7–8) → </a:t>
            </a:r>
            <a:r>
              <a:rPr lang="en-ID" dirty="0" err="1"/>
              <a:t>jangan</a:t>
            </a:r>
            <a:r>
              <a:rPr lang="en-ID" dirty="0"/>
              <a:t> </a:t>
            </a:r>
            <a:r>
              <a:rPr lang="en-ID" dirty="0" err="1"/>
              <a:t>menyimpang</a:t>
            </a:r>
            <a:r>
              <a:rPr lang="en-ID" dirty="0"/>
              <a:t> </a:t>
            </a:r>
            <a:r>
              <a:rPr lang="en-ID" dirty="0" err="1"/>
              <a:t>ke</a:t>
            </a:r>
            <a:r>
              <a:rPr lang="en-ID" dirty="0"/>
              <a:t> </a:t>
            </a:r>
            <a:r>
              <a:rPr lang="en-ID" dirty="0" err="1"/>
              <a:t>kanan</a:t>
            </a:r>
            <a:r>
              <a:rPr lang="en-ID" dirty="0"/>
              <a:t>/</a:t>
            </a:r>
            <a:r>
              <a:rPr lang="en-ID" dirty="0" err="1"/>
              <a:t>kiri</a:t>
            </a:r>
            <a:r>
              <a:rPr lang="en-ID" dirty="0"/>
              <a:t>.</a:t>
            </a:r>
          </a:p>
          <a:p>
            <a:pPr>
              <a:buFont typeface="Arial" panose="020B0604020202020204" pitchFamily="34" charset="0"/>
              <a:buChar char="•"/>
            </a:pPr>
            <a:r>
              <a:rPr lang="en-ID" b="1" dirty="0" err="1"/>
              <a:t>Keberanian</a:t>
            </a:r>
            <a:r>
              <a:rPr lang="en-ID" b="1" dirty="0"/>
              <a:t> moral dan </a:t>
            </a:r>
            <a:r>
              <a:rPr lang="en-ID" b="1" dirty="0" err="1"/>
              <a:t>rohani</a:t>
            </a:r>
            <a:r>
              <a:rPr lang="en-ID" dirty="0"/>
              <a:t> (</a:t>
            </a:r>
            <a:r>
              <a:rPr lang="en-ID" dirty="0" err="1"/>
              <a:t>Yos</a:t>
            </a:r>
            <a:r>
              <a:rPr lang="en-ID" dirty="0"/>
              <a:t>. 1:6,7,9).</a:t>
            </a:r>
          </a:p>
          <a:p>
            <a:r>
              <a:rPr lang="en-ID" dirty="0" err="1"/>
              <a:t>Artinya</a:t>
            </a:r>
            <a:r>
              <a:rPr lang="en-ID" dirty="0"/>
              <a:t>, </a:t>
            </a:r>
            <a:r>
              <a:rPr lang="en-ID" dirty="0" err="1"/>
              <a:t>kepemimpinan</a:t>
            </a:r>
            <a:r>
              <a:rPr lang="en-ID" dirty="0"/>
              <a:t> </a:t>
            </a:r>
            <a:r>
              <a:rPr lang="en-ID" dirty="0" err="1"/>
              <a:t>Yosua</a:t>
            </a:r>
            <a:r>
              <a:rPr lang="en-ID" dirty="0"/>
              <a:t> </a:t>
            </a:r>
            <a:r>
              <a:rPr lang="en-ID" dirty="0" err="1"/>
              <a:t>berdiri</a:t>
            </a:r>
            <a:r>
              <a:rPr lang="en-ID" dirty="0"/>
              <a:t> di </a:t>
            </a:r>
            <a:r>
              <a:rPr lang="en-ID" dirty="0" err="1"/>
              <a:t>atas</a:t>
            </a:r>
            <a:r>
              <a:rPr lang="en-ID" dirty="0"/>
              <a:t> </a:t>
            </a:r>
            <a:r>
              <a:rPr lang="en-ID" b="1" dirty="0" err="1"/>
              <a:t>karakter</a:t>
            </a:r>
            <a:r>
              <a:rPr lang="en-ID" b="1" dirty="0"/>
              <a:t> yang </a:t>
            </a:r>
            <a:r>
              <a:rPr lang="en-ID" b="1" dirty="0" err="1"/>
              <a:t>dibentuk</a:t>
            </a:r>
            <a:r>
              <a:rPr lang="en-ID" b="1" dirty="0"/>
              <a:t> oleh </a:t>
            </a:r>
            <a:r>
              <a:rPr lang="en-ID" b="1" dirty="0" err="1"/>
              <a:t>firman</a:t>
            </a:r>
            <a:r>
              <a:rPr lang="en-ID" b="1" dirty="0"/>
              <a:t> dan </a:t>
            </a:r>
            <a:r>
              <a:rPr lang="en-ID" b="1" dirty="0" err="1"/>
              <a:t>penyertaan</a:t>
            </a:r>
            <a:r>
              <a:rPr lang="en-ID" b="1" dirty="0"/>
              <a:t> Allah</a:t>
            </a:r>
            <a:r>
              <a:rPr lang="en-ID" dirty="0"/>
              <a:t>, </a:t>
            </a:r>
            <a:r>
              <a:rPr lang="en-ID" dirty="0" err="1"/>
              <a:t>bukan</a:t>
            </a:r>
            <a:r>
              <a:rPr lang="en-ID" dirty="0"/>
              <a:t> </a:t>
            </a:r>
            <a:r>
              <a:rPr lang="en-ID" dirty="0" err="1"/>
              <a:t>karisma</a:t>
            </a:r>
            <a:r>
              <a:rPr lang="en-ID" dirty="0"/>
              <a:t> </a:t>
            </a:r>
            <a:r>
              <a:rPr lang="en-ID" dirty="0" err="1"/>
              <a:t>manusia</a:t>
            </a:r>
            <a:r>
              <a:rPr lang="en-ID" dirty="0"/>
              <a:t>.</a:t>
            </a:r>
          </a:p>
          <a:p>
            <a:pPr>
              <a:lnSpc>
                <a:spcPct val="115000"/>
              </a:lnSpc>
              <a:spcAft>
                <a:spcPts val="800"/>
              </a:spcAft>
            </a:pPr>
            <a:endParaRPr lang="en-ID" dirty="0"/>
          </a:p>
          <a:p>
            <a:r>
              <a:rPr lang="en-ID" b="1" dirty="0" err="1"/>
              <a:t>Ciri</a:t>
            </a:r>
            <a:r>
              <a:rPr lang="en-ID" b="1" dirty="0"/>
              <a:t> </a:t>
            </a:r>
            <a:r>
              <a:rPr lang="en-ID" b="1" dirty="0" err="1"/>
              <a:t>Kepemimpinan</a:t>
            </a:r>
            <a:r>
              <a:rPr lang="en-ID" b="1" dirty="0"/>
              <a:t> </a:t>
            </a:r>
            <a:r>
              <a:rPr lang="en-ID" b="1" dirty="0" err="1"/>
              <a:t>Rohani</a:t>
            </a:r>
            <a:r>
              <a:rPr lang="en-ID" b="1" dirty="0"/>
              <a:t> </a:t>
            </a:r>
            <a:r>
              <a:rPr lang="en-ID" b="1" dirty="0" err="1"/>
              <a:t>Menurut</a:t>
            </a:r>
            <a:r>
              <a:rPr lang="en-ID" b="1" dirty="0"/>
              <a:t> </a:t>
            </a:r>
            <a:r>
              <a:rPr lang="en-ID" b="1" dirty="0" err="1"/>
              <a:t>Karakter</a:t>
            </a:r>
            <a:endParaRPr lang="en-ID" b="1" dirty="0"/>
          </a:p>
          <a:p>
            <a:pPr>
              <a:buFont typeface="+mj-lt"/>
              <a:buAutoNum type="arabicPeriod"/>
            </a:pPr>
            <a:r>
              <a:rPr lang="en-ID" b="1" dirty="0" err="1"/>
              <a:t>Rendah</a:t>
            </a:r>
            <a:r>
              <a:rPr lang="en-ID" b="1" dirty="0"/>
              <a:t> </a:t>
            </a:r>
            <a:r>
              <a:rPr lang="en-ID" b="1" dirty="0" err="1"/>
              <a:t>hati</a:t>
            </a:r>
            <a:endParaRPr lang="en-ID" dirty="0"/>
          </a:p>
          <a:p>
            <a:pPr marL="742950" lvl="1" indent="-285750">
              <a:buFont typeface="+mj-lt"/>
              <a:buAutoNum type="arabicPeriod"/>
            </a:pPr>
            <a:r>
              <a:rPr lang="en-ID" dirty="0" err="1"/>
              <a:t>Yosua</a:t>
            </a:r>
            <a:r>
              <a:rPr lang="en-ID" dirty="0"/>
              <a:t> </a:t>
            </a:r>
            <a:r>
              <a:rPr lang="en-ID" dirty="0" err="1"/>
              <a:t>disebut</a:t>
            </a:r>
            <a:r>
              <a:rPr lang="en-ID" dirty="0"/>
              <a:t> “</a:t>
            </a:r>
            <a:r>
              <a:rPr lang="en-ID" dirty="0" err="1"/>
              <a:t>pelayan</a:t>
            </a:r>
            <a:r>
              <a:rPr lang="en-ID" dirty="0"/>
              <a:t> Musa” (</a:t>
            </a:r>
            <a:r>
              <a:rPr lang="en-ID" dirty="0" err="1"/>
              <a:t>Yos</a:t>
            </a:r>
            <a:r>
              <a:rPr lang="en-ID" dirty="0"/>
              <a:t>. 1:1). </a:t>
            </a:r>
            <a:r>
              <a:rPr lang="en-ID" dirty="0" err="1"/>
              <a:t>Ia</a:t>
            </a:r>
            <a:r>
              <a:rPr lang="en-ID" dirty="0"/>
              <a:t> </a:t>
            </a:r>
            <a:r>
              <a:rPr lang="en-ID" dirty="0" err="1"/>
              <a:t>belajar</a:t>
            </a:r>
            <a:r>
              <a:rPr lang="en-ID" dirty="0"/>
              <a:t> </a:t>
            </a:r>
            <a:r>
              <a:rPr lang="en-ID" dirty="0" err="1"/>
              <a:t>melayani</a:t>
            </a:r>
            <a:r>
              <a:rPr lang="en-ID" dirty="0"/>
              <a:t> </a:t>
            </a:r>
            <a:r>
              <a:rPr lang="en-ID" dirty="0" err="1"/>
              <a:t>sebelum</a:t>
            </a:r>
            <a:r>
              <a:rPr lang="en-ID" dirty="0"/>
              <a:t> </a:t>
            </a:r>
            <a:r>
              <a:rPr lang="en-ID" dirty="0" err="1"/>
              <a:t>memimpin</a:t>
            </a:r>
            <a:r>
              <a:rPr lang="en-ID" dirty="0"/>
              <a:t>.</a:t>
            </a:r>
          </a:p>
          <a:p>
            <a:pPr marL="742950" lvl="1" indent="-285750">
              <a:buFont typeface="+mj-lt"/>
              <a:buAutoNum type="arabicPeriod"/>
            </a:pPr>
            <a:r>
              <a:rPr lang="en-ID" dirty="0" err="1"/>
              <a:t>Pemimpin</a:t>
            </a:r>
            <a:r>
              <a:rPr lang="en-ID" dirty="0"/>
              <a:t> </a:t>
            </a:r>
            <a:r>
              <a:rPr lang="en-ID" dirty="0" err="1"/>
              <a:t>rohani</a:t>
            </a:r>
            <a:r>
              <a:rPr lang="en-ID" dirty="0"/>
              <a:t> </a:t>
            </a:r>
            <a:r>
              <a:rPr lang="en-ID" dirty="0" err="1"/>
              <a:t>tidak</a:t>
            </a:r>
            <a:r>
              <a:rPr lang="en-ID" dirty="0"/>
              <a:t> </a:t>
            </a:r>
            <a:r>
              <a:rPr lang="en-ID" dirty="0" err="1"/>
              <a:t>mengejar</a:t>
            </a:r>
            <a:r>
              <a:rPr lang="en-ID" dirty="0"/>
              <a:t> </a:t>
            </a:r>
            <a:r>
              <a:rPr lang="en-ID" dirty="0" err="1"/>
              <a:t>posisi</a:t>
            </a:r>
            <a:r>
              <a:rPr lang="en-ID" dirty="0"/>
              <a:t>, </a:t>
            </a:r>
            <a:r>
              <a:rPr lang="en-ID" dirty="0" err="1"/>
              <a:t>tetapi</a:t>
            </a:r>
            <a:r>
              <a:rPr lang="en-ID" dirty="0"/>
              <a:t> </a:t>
            </a:r>
            <a:r>
              <a:rPr lang="en-ID" dirty="0" err="1"/>
              <a:t>taat</a:t>
            </a:r>
            <a:r>
              <a:rPr lang="en-ID" dirty="0"/>
              <a:t> pada </a:t>
            </a:r>
            <a:r>
              <a:rPr lang="en-ID" dirty="0" err="1"/>
              <a:t>panggilan</a:t>
            </a:r>
            <a:r>
              <a:rPr lang="en-ID" dirty="0"/>
              <a:t> Allah.</a:t>
            </a:r>
          </a:p>
          <a:p>
            <a:pPr>
              <a:buFont typeface="+mj-lt"/>
              <a:buAutoNum type="arabicPeriod"/>
            </a:pPr>
            <a:r>
              <a:rPr lang="en-ID" b="1" dirty="0" err="1"/>
              <a:t>Keberanian</a:t>
            </a:r>
            <a:r>
              <a:rPr lang="en-ID" b="1" dirty="0"/>
              <a:t> moral</a:t>
            </a:r>
            <a:endParaRPr lang="en-ID" dirty="0"/>
          </a:p>
          <a:p>
            <a:pPr marL="742950" lvl="1" indent="-285750">
              <a:buFont typeface="+mj-lt"/>
              <a:buAutoNum type="arabicPeriod"/>
            </a:pPr>
            <a:r>
              <a:rPr lang="en-ID" dirty="0" err="1"/>
              <a:t>Ia</a:t>
            </a:r>
            <a:r>
              <a:rPr lang="en-ID" dirty="0"/>
              <a:t> </a:t>
            </a:r>
            <a:r>
              <a:rPr lang="en-ID" dirty="0" err="1"/>
              <a:t>diperintahkan</a:t>
            </a:r>
            <a:r>
              <a:rPr lang="en-ID" dirty="0"/>
              <a:t> </a:t>
            </a:r>
            <a:r>
              <a:rPr lang="en-ID" dirty="0" err="1"/>
              <a:t>tiga</a:t>
            </a:r>
            <a:r>
              <a:rPr lang="en-ID" dirty="0"/>
              <a:t> kali </a:t>
            </a:r>
            <a:r>
              <a:rPr lang="en-ID" dirty="0" err="1"/>
              <a:t>untuk</a:t>
            </a:r>
            <a:r>
              <a:rPr lang="en-ID" dirty="0"/>
              <a:t> “</a:t>
            </a:r>
            <a:r>
              <a:rPr lang="en-ID" dirty="0" err="1"/>
              <a:t>kuat</a:t>
            </a:r>
            <a:r>
              <a:rPr lang="en-ID" dirty="0"/>
              <a:t> dan </a:t>
            </a:r>
            <a:r>
              <a:rPr lang="en-ID" dirty="0" err="1"/>
              <a:t>teguh</a:t>
            </a:r>
            <a:r>
              <a:rPr lang="en-ID" dirty="0"/>
              <a:t>.”</a:t>
            </a:r>
          </a:p>
          <a:p>
            <a:pPr marL="742950" lvl="1" indent="-285750">
              <a:buFont typeface="+mj-lt"/>
              <a:buAutoNum type="arabicPeriod"/>
            </a:pPr>
            <a:r>
              <a:rPr lang="en-ID" dirty="0" err="1"/>
              <a:t>Keberanian</a:t>
            </a:r>
            <a:r>
              <a:rPr lang="en-ID" dirty="0"/>
              <a:t> </a:t>
            </a:r>
            <a:r>
              <a:rPr lang="en-ID" dirty="0" err="1"/>
              <a:t>ini</a:t>
            </a:r>
            <a:r>
              <a:rPr lang="en-ID" dirty="0"/>
              <a:t> </a:t>
            </a:r>
            <a:r>
              <a:rPr lang="en-ID" dirty="0" err="1"/>
              <a:t>bukan</a:t>
            </a:r>
            <a:r>
              <a:rPr lang="en-ID" dirty="0"/>
              <a:t> </a:t>
            </a:r>
            <a:r>
              <a:rPr lang="en-ID" dirty="0" err="1"/>
              <a:t>nekat</a:t>
            </a:r>
            <a:r>
              <a:rPr lang="en-ID" dirty="0"/>
              <a:t>, </a:t>
            </a:r>
            <a:r>
              <a:rPr lang="en-ID" dirty="0" err="1"/>
              <a:t>melainkan</a:t>
            </a:r>
            <a:r>
              <a:rPr lang="en-ID" dirty="0"/>
              <a:t> </a:t>
            </a:r>
            <a:r>
              <a:rPr lang="en-ID" dirty="0" err="1"/>
              <a:t>bersandar</a:t>
            </a:r>
            <a:r>
              <a:rPr lang="en-ID" dirty="0"/>
              <a:t> pada </a:t>
            </a:r>
            <a:r>
              <a:rPr lang="en-ID" dirty="0" err="1"/>
              <a:t>janji</a:t>
            </a:r>
            <a:r>
              <a:rPr lang="en-ID" dirty="0"/>
              <a:t> Allah.</a:t>
            </a:r>
          </a:p>
          <a:p>
            <a:pPr>
              <a:buFont typeface="+mj-lt"/>
              <a:buAutoNum type="arabicPeriod"/>
            </a:pPr>
            <a:r>
              <a:rPr lang="en-ID" b="1" dirty="0" err="1"/>
              <a:t>Ketaatan</a:t>
            </a:r>
            <a:r>
              <a:rPr lang="en-ID" b="1" dirty="0"/>
              <a:t> </a:t>
            </a:r>
            <a:r>
              <a:rPr lang="en-ID" b="1" dirty="0" err="1"/>
              <a:t>kepada</a:t>
            </a:r>
            <a:r>
              <a:rPr lang="en-ID" b="1" dirty="0"/>
              <a:t> </a:t>
            </a:r>
            <a:r>
              <a:rPr lang="en-ID" b="1" dirty="0" err="1"/>
              <a:t>Firman</a:t>
            </a:r>
            <a:endParaRPr lang="en-ID" dirty="0"/>
          </a:p>
          <a:p>
            <a:pPr marL="742950" lvl="1" indent="-285750">
              <a:buFont typeface="+mj-lt"/>
              <a:buAutoNum type="arabicPeriod"/>
            </a:pPr>
            <a:r>
              <a:rPr lang="en-ID" dirty="0"/>
              <a:t>Allah </a:t>
            </a:r>
            <a:r>
              <a:rPr lang="en-ID" dirty="0" err="1"/>
              <a:t>tekankan</a:t>
            </a:r>
            <a:r>
              <a:rPr lang="en-ID" dirty="0"/>
              <a:t>: </a:t>
            </a:r>
            <a:r>
              <a:rPr lang="en-ID" dirty="0" err="1"/>
              <a:t>jangan</a:t>
            </a:r>
            <a:r>
              <a:rPr lang="en-ID" dirty="0"/>
              <a:t> </a:t>
            </a:r>
            <a:r>
              <a:rPr lang="en-ID" dirty="0" err="1"/>
              <a:t>menyimpang</a:t>
            </a:r>
            <a:r>
              <a:rPr lang="en-ID" dirty="0"/>
              <a:t> </a:t>
            </a:r>
            <a:r>
              <a:rPr lang="en-ID" dirty="0" err="1"/>
              <a:t>dari</a:t>
            </a:r>
            <a:r>
              <a:rPr lang="en-ID" dirty="0"/>
              <a:t> </a:t>
            </a:r>
            <a:r>
              <a:rPr lang="en-ID" dirty="0" err="1"/>
              <a:t>Taurat</a:t>
            </a:r>
            <a:r>
              <a:rPr lang="en-ID" dirty="0"/>
              <a:t>.</a:t>
            </a:r>
          </a:p>
          <a:p>
            <a:pPr marL="742950" lvl="1" indent="-285750">
              <a:buFont typeface="+mj-lt"/>
              <a:buAutoNum type="arabicPeriod"/>
            </a:pPr>
            <a:r>
              <a:rPr lang="en-ID" dirty="0" err="1"/>
              <a:t>Kepemimpinan</a:t>
            </a:r>
            <a:r>
              <a:rPr lang="en-ID" dirty="0"/>
              <a:t> </a:t>
            </a:r>
            <a:r>
              <a:rPr lang="en-ID" dirty="0" err="1"/>
              <a:t>sejati</a:t>
            </a:r>
            <a:r>
              <a:rPr lang="en-ID" dirty="0"/>
              <a:t> </a:t>
            </a:r>
            <a:r>
              <a:rPr lang="en-ID" dirty="0" err="1"/>
              <a:t>tidak</a:t>
            </a:r>
            <a:r>
              <a:rPr lang="en-ID" dirty="0"/>
              <a:t> </a:t>
            </a:r>
            <a:r>
              <a:rPr lang="en-ID" dirty="0" err="1"/>
              <a:t>kompromi</a:t>
            </a:r>
            <a:r>
              <a:rPr lang="en-ID" dirty="0"/>
              <a:t> </a:t>
            </a:r>
            <a:r>
              <a:rPr lang="en-ID" dirty="0" err="1"/>
              <a:t>terhadap</a:t>
            </a:r>
            <a:r>
              <a:rPr lang="en-ID" dirty="0"/>
              <a:t> </a:t>
            </a:r>
            <a:r>
              <a:rPr lang="en-ID" dirty="0" err="1"/>
              <a:t>prinsip</a:t>
            </a:r>
            <a:r>
              <a:rPr lang="en-ID" dirty="0"/>
              <a:t>, </a:t>
            </a:r>
            <a:r>
              <a:rPr lang="en-ID" dirty="0" err="1"/>
              <a:t>meskipun</a:t>
            </a:r>
            <a:r>
              <a:rPr lang="en-ID" dirty="0"/>
              <a:t> </a:t>
            </a:r>
            <a:r>
              <a:rPr lang="en-ID" dirty="0" err="1"/>
              <a:t>ada</a:t>
            </a:r>
            <a:r>
              <a:rPr lang="en-ID" dirty="0"/>
              <a:t> </a:t>
            </a:r>
            <a:r>
              <a:rPr lang="en-ID" dirty="0" err="1"/>
              <a:t>tekanan</a:t>
            </a:r>
            <a:r>
              <a:rPr lang="en-ID" dirty="0"/>
              <a:t>.</a:t>
            </a:r>
          </a:p>
          <a:p>
            <a:pPr>
              <a:buFont typeface="+mj-lt"/>
              <a:buAutoNum type="arabicPeriod"/>
            </a:pPr>
            <a:r>
              <a:rPr lang="en-ID" b="1" dirty="0" err="1"/>
              <a:t>Konsistensi</a:t>
            </a:r>
            <a:r>
              <a:rPr lang="en-ID" b="1" dirty="0"/>
              <a:t> dan </a:t>
            </a:r>
            <a:r>
              <a:rPr lang="en-ID" b="1" dirty="0" err="1"/>
              <a:t>kesetiaan</a:t>
            </a:r>
            <a:endParaRPr lang="en-ID" dirty="0"/>
          </a:p>
          <a:p>
            <a:pPr marL="742950" lvl="1" indent="-285750">
              <a:buFont typeface="+mj-lt"/>
              <a:buAutoNum type="arabicPeriod"/>
            </a:pPr>
            <a:r>
              <a:rPr lang="en-ID" dirty="0" err="1"/>
              <a:t>Yosua</a:t>
            </a:r>
            <a:r>
              <a:rPr lang="en-ID" dirty="0"/>
              <a:t> </a:t>
            </a:r>
            <a:r>
              <a:rPr lang="en-ID" dirty="0" err="1"/>
              <a:t>memimpin</a:t>
            </a:r>
            <a:r>
              <a:rPr lang="en-ID" dirty="0"/>
              <a:t> </a:t>
            </a:r>
            <a:r>
              <a:rPr lang="en-ID" dirty="0" err="1"/>
              <a:t>bangsa</a:t>
            </a:r>
            <a:r>
              <a:rPr lang="en-ID" dirty="0"/>
              <a:t> Israel </a:t>
            </a:r>
            <a:r>
              <a:rPr lang="en-ID" dirty="0" err="1"/>
              <a:t>melewati</a:t>
            </a:r>
            <a:r>
              <a:rPr lang="en-ID" dirty="0"/>
              <a:t> </a:t>
            </a:r>
            <a:r>
              <a:rPr lang="en-ID" dirty="0" err="1"/>
              <a:t>tantangan</a:t>
            </a:r>
            <a:r>
              <a:rPr lang="en-ID" dirty="0"/>
              <a:t> (</a:t>
            </a:r>
            <a:r>
              <a:rPr lang="en-ID" dirty="0" err="1"/>
              <a:t>Yerikho</a:t>
            </a:r>
            <a:r>
              <a:rPr lang="en-ID" dirty="0"/>
              <a:t>, Ai, </a:t>
            </a:r>
            <a:r>
              <a:rPr lang="en-ID" dirty="0" err="1"/>
              <a:t>bangsa-bangsa</a:t>
            </a:r>
            <a:r>
              <a:rPr lang="en-ID" dirty="0"/>
              <a:t> Kanaan).</a:t>
            </a:r>
          </a:p>
          <a:p>
            <a:pPr marL="742950" lvl="1" indent="-285750">
              <a:buFont typeface="+mj-lt"/>
              <a:buAutoNum type="arabicPeriod"/>
            </a:pPr>
            <a:r>
              <a:rPr lang="en-ID" dirty="0" err="1"/>
              <a:t>Karakter</a:t>
            </a:r>
            <a:r>
              <a:rPr lang="en-ID" dirty="0"/>
              <a:t> </a:t>
            </a:r>
            <a:r>
              <a:rPr lang="en-ID" dirty="0" err="1"/>
              <a:t>diuji</a:t>
            </a:r>
            <a:r>
              <a:rPr lang="en-ID" dirty="0"/>
              <a:t> </a:t>
            </a:r>
            <a:r>
              <a:rPr lang="en-ID" dirty="0" err="1"/>
              <a:t>dalam</a:t>
            </a:r>
            <a:r>
              <a:rPr lang="en-ID" dirty="0"/>
              <a:t> proses </a:t>
            </a:r>
            <a:r>
              <a:rPr lang="en-ID" dirty="0" err="1"/>
              <a:t>panjang</a:t>
            </a:r>
            <a:r>
              <a:rPr lang="en-ID" dirty="0"/>
              <a:t>, </a:t>
            </a:r>
            <a:r>
              <a:rPr lang="en-ID" dirty="0" err="1"/>
              <a:t>bukan</a:t>
            </a:r>
            <a:r>
              <a:rPr lang="en-ID" dirty="0"/>
              <a:t> </a:t>
            </a:r>
            <a:r>
              <a:rPr lang="en-ID" dirty="0" err="1"/>
              <a:t>sekali</a:t>
            </a:r>
            <a:r>
              <a:rPr lang="en-ID" dirty="0"/>
              <a:t> </a:t>
            </a:r>
            <a:r>
              <a:rPr lang="en-ID" dirty="0" err="1"/>
              <a:t>dua</a:t>
            </a:r>
            <a:r>
              <a:rPr lang="en-ID" dirty="0"/>
              <a:t> kali.</a:t>
            </a:r>
          </a:p>
          <a:p>
            <a:pPr>
              <a:buFont typeface="+mj-lt"/>
              <a:buAutoNum type="arabicPeriod"/>
            </a:pPr>
            <a:r>
              <a:rPr lang="en-ID" b="1" dirty="0"/>
              <a:t>Kasih dan </a:t>
            </a:r>
            <a:r>
              <a:rPr lang="en-ID" b="1" dirty="0" err="1"/>
              <a:t>tanggung</a:t>
            </a:r>
            <a:r>
              <a:rPr lang="en-ID" b="1" dirty="0"/>
              <a:t> </a:t>
            </a:r>
            <a:r>
              <a:rPr lang="en-ID" b="1" dirty="0" err="1"/>
              <a:t>jawab</a:t>
            </a:r>
            <a:r>
              <a:rPr lang="en-ID" b="1" dirty="0"/>
              <a:t> </a:t>
            </a:r>
            <a:r>
              <a:rPr lang="en-ID" b="1" dirty="0" err="1"/>
              <a:t>terhadap</a:t>
            </a:r>
            <a:r>
              <a:rPr lang="en-ID" b="1" dirty="0"/>
              <a:t> </a:t>
            </a:r>
            <a:r>
              <a:rPr lang="en-ID" b="1" dirty="0" err="1"/>
              <a:t>umat</a:t>
            </a:r>
            <a:endParaRPr lang="en-ID" dirty="0"/>
          </a:p>
          <a:p>
            <a:pPr marL="742950" lvl="1" indent="-285750">
              <a:buFont typeface="+mj-lt"/>
              <a:buAutoNum type="arabicPeriod"/>
            </a:pPr>
            <a:r>
              <a:rPr lang="en-ID" dirty="0" err="1"/>
              <a:t>Ia</a:t>
            </a:r>
            <a:r>
              <a:rPr lang="en-ID" dirty="0"/>
              <a:t> </a:t>
            </a:r>
            <a:r>
              <a:rPr lang="en-ID" dirty="0" err="1"/>
              <a:t>menuntun</a:t>
            </a:r>
            <a:r>
              <a:rPr lang="en-ID" dirty="0"/>
              <a:t> Israel, </a:t>
            </a:r>
            <a:r>
              <a:rPr lang="en-ID" dirty="0" err="1"/>
              <a:t>bukan</a:t>
            </a:r>
            <a:r>
              <a:rPr lang="en-ID" dirty="0"/>
              <a:t> </a:t>
            </a:r>
            <a:r>
              <a:rPr lang="en-ID" dirty="0" err="1"/>
              <a:t>untuk</a:t>
            </a:r>
            <a:r>
              <a:rPr lang="en-ID" dirty="0"/>
              <a:t> </a:t>
            </a:r>
            <a:r>
              <a:rPr lang="en-ID" dirty="0" err="1"/>
              <a:t>kepentingannya</a:t>
            </a:r>
            <a:r>
              <a:rPr lang="en-ID" dirty="0"/>
              <a:t> </a:t>
            </a:r>
            <a:r>
              <a:rPr lang="en-ID" dirty="0" err="1"/>
              <a:t>sendiri</a:t>
            </a:r>
            <a:r>
              <a:rPr lang="en-ID" dirty="0"/>
              <a:t>, </a:t>
            </a:r>
            <a:r>
              <a:rPr lang="en-ID" dirty="0" err="1"/>
              <a:t>tapi</a:t>
            </a:r>
            <a:r>
              <a:rPr lang="en-ID" dirty="0"/>
              <a:t> agar </a:t>
            </a:r>
            <a:r>
              <a:rPr lang="en-ID" dirty="0" err="1"/>
              <a:t>umat</a:t>
            </a:r>
            <a:r>
              <a:rPr lang="en-ID" dirty="0"/>
              <a:t> </a:t>
            </a:r>
            <a:r>
              <a:rPr lang="en-ID" dirty="0" err="1"/>
              <a:t>mewarisi</a:t>
            </a:r>
            <a:r>
              <a:rPr lang="en-ID" dirty="0"/>
              <a:t> </a:t>
            </a:r>
            <a:r>
              <a:rPr lang="en-ID" dirty="0" err="1"/>
              <a:t>janji</a:t>
            </a:r>
            <a:r>
              <a:rPr lang="en-ID" dirty="0"/>
              <a:t> Allah.</a:t>
            </a:r>
          </a:p>
          <a:p>
            <a:pPr marL="742950" lvl="1" indent="-285750">
              <a:buFont typeface="+mj-lt"/>
              <a:buAutoNum type="arabicPeriod"/>
            </a:pPr>
            <a:r>
              <a:rPr lang="en-ID" dirty="0" err="1"/>
              <a:t>Pemimpin</a:t>
            </a:r>
            <a:r>
              <a:rPr lang="en-ID" dirty="0"/>
              <a:t> </a:t>
            </a:r>
            <a:r>
              <a:rPr lang="en-ID" dirty="0" err="1"/>
              <a:t>sejati</a:t>
            </a:r>
            <a:r>
              <a:rPr lang="en-ID" dirty="0"/>
              <a:t> </a:t>
            </a:r>
            <a:r>
              <a:rPr lang="en-ID" dirty="0" err="1"/>
              <a:t>menempatkan</a:t>
            </a:r>
            <a:r>
              <a:rPr lang="en-ID" dirty="0"/>
              <a:t> </a:t>
            </a:r>
            <a:r>
              <a:rPr lang="en-ID" dirty="0" err="1"/>
              <a:t>kepentingan</a:t>
            </a:r>
            <a:r>
              <a:rPr lang="en-ID" dirty="0"/>
              <a:t> Allah dan </a:t>
            </a:r>
            <a:r>
              <a:rPr lang="en-ID" dirty="0" err="1"/>
              <a:t>umat</a:t>
            </a:r>
            <a:r>
              <a:rPr lang="en-ID" dirty="0"/>
              <a:t> di </a:t>
            </a:r>
            <a:r>
              <a:rPr lang="en-ID" dirty="0" err="1"/>
              <a:t>atas</a:t>
            </a:r>
            <a:r>
              <a:rPr lang="en-ID" dirty="0"/>
              <a:t> </a:t>
            </a:r>
            <a:r>
              <a:rPr lang="en-ID" dirty="0" err="1"/>
              <a:t>dirinya</a:t>
            </a:r>
            <a:r>
              <a:rPr lang="en-ID" dirty="0"/>
              <a:t>.</a:t>
            </a:r>
          </a:p>
          <a:p>
            <a:endParaRPr lang="en-ID" b="1" dirty="0"/>
          </a:p>
          <a:p>
            <a:r>
              <a:rPr lang="en-ID" b="1" dirty="0" err="1"/>
              <a:t>Implikasi</a:t>
            </a:r>
            <a:r>
              <a:rPr lang="en-ID" b="1" dirty="0"/>
              <a:t> </a:t>
            </a:r>
            <a:r>
              <a:rPr lang="en-ID" b="1" dirty="0" err="1"/>
              <a:t>Bagi</a:t>
            </a:r>
            <a:r>
              <a:rPr lang="en-ID" b="1" dirty="0"/>
              <a:t> Kita</a:t>
            </a:r>
          </a:p>
          <a:p>
            <a:pPr>
              <a:buFont typeface="Arial" panose="020B0604020202020204" pitchFamily="34" charset="0"/>
              <a:buChar char="•"/>
            </a:pPr>
            <a:r>
              <a:rPr lang="en-ID" b="1" dirty="0" err="1"/>
              <a:t>Gereja</a:t>
            </a:r>
            <a:r>
              <a:rPr lang="en-ID" b="1" dirty="0"/>
              <a:t> dan </a:t>
            </a:r>
            <a:r>
              <a:rPr lang="en-ID" b="1" dirty="0" err="1"/>
              <a:t>pelayanan</a:t>
            </a:r>
            <a:r>
              <a:rPr lang="en-ID" b="1" dirty="0"/>
              <a:t> </a:t>
            </a:r>
            <a:r>
              <a:rPr lang="en-ID" b="1" dirty="0" err="1"/>
              <a:t>butuh</a:t>
            </a:r>
            <a:r>
              <a:rPr lang="en-ID" b="1" dirty="0"/>
              <a:t> </a:t>
            </a:r>
            <a:r>
              <a:rPr lang="en-ID" b="1" dirty="0" err="1"/>
              <a:t>pemimpin</a:t>
            </a:r>
            <a:r>
              <a:rPr lang="en-ID" b="1" dirty="0"/>
              <a:t> </a:t>
            </a:r>
            <a:r>
              <a:rPr lang="en-ID" b="1" dirty="0" err="1"/>
              <a:t>berkarakter</a:t>
            </a:r>
            <a:r>
              <a:rPr lang="en-ID" b="1" dirty="0"/>
              <a:t>, </a:t>
            </a:r>
            <a:r>
              <a:rPr lang="en-ID" b="1" dirty="0" err="1"/>
              <a:t>bukan</a:t>
            </a:r>
            <a:r>
              <a:rPr lang="en-ID" b="1" dirty="0"/>
              <a:t> </a:t>
            </a:r>
            <a:r>
              <a:rPr lang="en-ID" b="1" dirty="0" err="1"/>
              <a:t>sekadar</a:t>
            </a:r>
            <a:r>
              <a:rPr lang="en-ID" b="1" dirty="0"/>
              <a:t> </a:t>
            </a:r>
            <a:r>
              <a:rPr lang="en-ID" b="1" dirty="0" err="1"/>
              <a:t>karismatik</a:t>
            </a:r>
            <a:r>
              <a:rPr lang="en-ID" b="1" dirty="0"/>
              <a:t>.</a:t>
            </a:r>
            <a:r>
              <a:rPr lang="en-ID" dirty="0"/>
              <a:t> Dunia </a:t>
            </a:r>
            <a:r>
              <a:rPr lang="en-ID" dirty="0" err="1"/>
              <a:t>sering</a:t>
            </a:r>
            <a:r>
              <a:rPr lang="en-ID" dirty="0"/>
              <a:t> </a:t>
            </a:r>
            <a:r>
              <a:rPr lang="en-ID" dirty="0" err="1"/>
              <a:t>terpesona</a:t>
            </a:r>
            <a:r>
              <a:rPr lang="en-ID" dirty="0"/>
              <a:t> oleh </a:t>
            </a:r>
            <a:r>
              <a:rPr lang="en-ID" dirty="0" err="1"/>
              <a:t>pidato</a:t>
            </a:r>
            <a:r>
              <a:rPr lang="en-ID" dirty="0"/>
              <a:t> </a:t>
            </a:r>
            <a:r>
              <a:rPr lang="en-ID" dirty="0" err="1"/>
              <a:t>hebat</a:t>
            </a:r>
            <a:r>
              <a:rPr lang="en-ID" dirty="0"/>
              <a:t>, </a:t>
            </a:r>
            <a:r>
              <a:rPr lang="en-ID" dirty="0" err="1"/>
              <a:t>gaya</a:t>
            </a:r>
            <a:r>
              <a:rPr lang="en-ID" dirty="0"/>
              <a:t> </a:t>
            </a:r>
            <a:r>
              <a:rPr lang="en-ID" dirty="0" err="1"/>
              <a:t>menarik</a:t>
            </a:r>
            <a:r>
              <a:rPr lang="en-ID" dirty="0"/>
              <a:t>, </a:t>
            </a:r>
            <a:r>
              <a:rPr lang="en-ID" dirty="0" err="1"/>
              <a:t>atau</a:t>
            </a:r>
            <a:r>
              <a:rPr lang="en-ID" dirty="0"/>
              <a:t> </a:t>
            </a:r>
            <a:r>
              <a:rPr lang="en-ID" dirty="0" err="1"/>
              <a:t>kecerdasan</a:t>
            </a:r>
            <a:r>
              <a:rPr lang="en-ID" dirty="0"/>
              <a:t> </a:t>
            </a:r>
            <a:r>
              <a:rPr lang="en-ID" dirty="0" err="1"/>
              <a:t>manajemen</a:t>
            </a:r>
            <a:r>
              <a:rPr lang="en-ID" dirty="0"/>
              <a:t>, </a:t>
            </a:r>
            <a:r>
              <a:rPr lang="en-ID" dirty="0" err="1"/>
              <a:t>tetapi</a:t>
            </a:r>
            <a:r>
              <a:rPr lang="en-ID" dirty="0"/>
              <a:t> Allah </a:t>
            </a:r>
            <a:r>
              <a:rPr lang="en-ID" dirty="0" err="1"/>
              <a:t>mencari</a:t>
            </a:r>
            <a:r>
              <a:rPr lang="en-ID" dirty="0"/>
              <a:t> </a:t>
            </a:r>
            <a:r>
              <a:rPr lang="en-ID" dirty="0" err="1"/>
              <a:t>hati</a:t>
            </a:r>
            <a:r>
              <a:rPr lang="en-ID" dirty="0"/>
              <a:t> yang </a:t>
            </a:r>
            <a:r>
              <a:rPr lang="en-ID" dirty="0" err="1"/>
              <a:t>tulus</a:t>
            </a:r>
            <a:r>
              <a:rPr lang="en-ID" dirty="0"/>
              <a:t>, </a:t>
            </a:r>
            <a:r>
              <a:rPr lang="en-ID" dirty="0" err="1"/>
              <a:t>setia</a:t>
            </a:r>
            <a:r>
              <a:rPr lang="en-ID" dirty="0"/>
              <a:t>, dan </a:t>
            </a:r>
            <a:r>
              <a:rPr lang="en-ID" dirty="0" err="1"/>
              <a:t>berani</a:t>
            </a:r>
            <a:r>
              <a:rPr lang="en-ID" dirty="0"/>
              <a:t>.</a:t>
            </a:r>
          </a:p>
          <a:p>
            <a:pPr>
              <a:buFont typeface="Arial" panose="020B0604020202020204" pitchFamily="34" charset="0"/>
              <a:buChar char="•"/>
            </a:pPr>
            <a:r>
              <a:rPr lang="en-ID" b="1" dirty="0" err="1"/>
              <a:t>Pemimpin</a:t>
            </a:r>
            <a:r>
              <a:rPr lang="en-ID" b="1" dirty="0"/>
              <a:t> Kristen </a:t>
            </a:r>
            <a:r>
              <a:rPr lang="en-ID" b="1" dirty="0" err="1"/>
              <a:t>adalah</a:t>
            </a:r>
            <a:r>
              <a:rPr lang="en-ID" b="1" dirty="0"/>
              <a:t> </a:t>
            </a:r>
            <a:r>
              <a:rPr lang="en-ID" b="1" dirty="0" err="1"/>
              <a:t>cermin</a:t>
            </a:r>
            <a:r>
              <a:rPr lang="en-ID" b="1" dirty="0"/>
              <a:t> </a:t>
            </a:r>
            <a:r>
              <a:rPr lang="en-ID" b="1" dirty="0" err="1"/>
              <a:t>Kristus</a:t>
            </a:r>
            <a:r>
              <a:rPr lang="en-ID" b="1" dirty="0"/>
              <a:t>.</a:t>
            </a:r>
            <a:r>
              <a:rPr lang="en-ID" dirty="0"/>
              <a:t> Paulus </a:t>
            </a:r>
            <a:r>
              <a:rPr lang="en-ID" dirty="0" err="1"/>
              <a:t>berkata</a:t>
            </a:r>
            <a:r>
              <a:rPr lang="en-ID" dirty="0"/>
              <a:t>: </a:t>
            </a:r>
            <a:r>
              <a:rPr lang="en-ID" i="1" dirty="0"/>
              <a:t>“</a:t>
            </a:r>
            <a:r>
              <a:rPr lang="en-ID" i="1" dirty="0" err="1"/>
              <a:t>Hendaklah</a:t>
            </a:r>
            <a:r>
              <a:rPr lang="en-ID" i="1" dirty="0"/>
              <a:t> </a:t>
            </a:r>
            <a:r>
              <a:rPr lang="en-ID" i="1" dirty="0" err="1"/>
              <a:t>kamu</a:t>
            </a:r>
            <a:r>
              <a:rPr lang="en-ID" i="1" dirty="0"/>
              <a:t> </a:t>
            </a:r>
            <a:r>
              <a:rPr lang="en-ID" i="1" dirty="0" err="1"/>
              <a:t>menjadi</a:t>
            </a:r>
            <a:r>
              <a:rPr lang="en-ID" i="1" dirty="0"/>
              <a:t> </a:t>
            </a:r>
            <a:r>
              <a:rPr lang="en-ID" i="1" dirty="0" err="1"/>
              <a:t>pengikutku</a:t>
            </a:r>
            <a:r>
              <a:rPr lang="en-ID" i="1" dirty="0"/>
              <a:t>, </a:t>
            </a:r>
            <a:r>
              <a:rPr lang="en-ID" i="1" dirty="0" err="1"/>
              <a:t>sama</a:t>
            </a:r>
            <a:r>
              <a:rPr lang="en-ID" i="1" dirty="0"/>
              <a:t> </a:t>
            </a:r>
            <a:r>
              <a:rPr lang="en-ID" i="1" dirty="0" err="1"/>
              <a:t>seperti</a:t>
            </a:r>
            <a:r>
              <a:rPr lang="en-ID" i="1" dirty="0"/>
              <a:t> </a:t>
            </a:r>
            <a:r>
              <a:rPr lang="en-ID" i="1" dirty="0" err="1"/>
              <a:t>aku</a:t>
            </a:r>
            <a:r>
              <a:rPr lang="en-ID" i="1" dirty="0"/>
              <a:t> juga </a:t>
            </a:r>
            <a:r>
              <a:rPr lang="en-ID" i="1" dirty="0" err="1"/>
              <a:t>pengikut</a:t>
            </a:r>
            <a:r>
              <a:rPr lang="en-ID" i="1" dirty="0"/>
              <a:t> </a:t>
            </a:r>
            <a:r>
              <a:rPr lang="en-ID" i="1" dirty="0" err="1"/>
              <a:t>Kristus</a:t>
            </a:r>
            <a:r>
              <a:rPr lang="en-ID" i="1" dirty="0"/>
              <a:t>”</a:t>
            </a:r>
            <a:r>
              <a:rPr lang="en-ID" dirty="0"/>
              <a:t> (1 Kor. 11:1). </a:t>
            </a:r>
            <a:r>
              <a:rPr lang="en-ID" dirty="0" err="1"/>
              <a:t>Artinya</a:t>
            </a:r>
            <a:r>
              <a:rPr lang="en-ID" dirty="0"/>
              <a:t>, </a:t>
            </a:r>
            <a:r>
              <a:rPr lang="en-ID" dirty="0" err="1"/>
              <a:t>integritas</a:t>
            </a:r>
            <a:r>
              <a:rPr lang="en-ID" dirty="0"/>
              <a:t> </a:t>
            </a:r>
            <a:r>
              <a:rPr lang="en-ID" dirty="0" err="1"/>
              <a:t>hidup</a:t>
            </a:r>
            <a:r>
              <a:rPr lang="en-ID" dirty="0"/>
              <a:t> </a:t>
            </a:r>
            <a:r>
              <a:rPr lang="en-ID" dirty="0" err="1"/>
              <a:t>lebih</a:t>
            </a:r>
            <a:r>
              <a:rPr lang="en-ID" dirty="0"/>
              <a:t> </a:t>
            </a:r>
            <a:r>
              <a:rPr lang="en-ID" dirty="0" err="1"/>
              <a:t>penting</a:t>
            </a:r>
            <a:r>
              <a:rPr lang="en-ID" dirty="0"/>
              <a:t> </a:t>
            </a:r>
            <a:r>
              <a:rPr lang="en-ID" dirty="0" err="1"/>
              <a:t>daripada</a:t>
            </a:r>
            <a:r>
              <a:rPr lang="en-ID" dirty="0"/>
              <a:t> </a:t>
            </a:r>
            <a:r>
              <a:rPr lang="en-ID" dirty="0" err="1"/>
              <a:t>keterampilan</a:t>
            </a:r>
            <a:r>
              <a:rPr lang="en-ID" dirty="0"/>
              <a:t> </a:t>
            </a:r>
            <a:r>
              <a:rPr lang="en-ID" dirty="0" err="1"/>
              <a:t>tampil</a:t>
            </a:r>
            <a:r>
              <a:rPr lang="en-ID" dirty="0"/>
              <a:t>.</a:t>
            </a:r>
          </a:p>
          <a:p>
            <a:pPr>
              <a:buFont typeface="Arial" panose="020B0604020202020204" pitchFamily="34" charset="0"/>
              <a:buChar char="•"/>
            </a:pPr>
            <a:r>
              <a:rPr lang="en-ID" b="1" dirty="0" err="1"/>
              <a:t>Setiap</a:t>
            </a:r>
            <a:r>
              <a:rPr lang="en-ID" b="1" dirty="0"/>
              <a:t> </a:t>
            </a:r>
            <a:r>
              <a:rPr lang="en-ID" b="1" dirty="0" err="1"/>
              <a:t>anggota</a:t>
            </a:r>
            <a:r>
              <a:rPr lang="en-ID" b="1" dirty="0"/>
              <a:t> </a:t>
            </a:r>
            <a:r>
              <a:rPr lang="en-ID" b="1" dirty="0" err="1"/>
              <a:t>bisa</a:t>
            </a:r>
            <a:r>
              <a:rPr lang="en-ID" b="1" dirty="0"/>
              <a:t> </a:t>
            </a:r>
            <a:r>
              <a:rPr lang="en-ID" b="1" dirty="0" err="1"/>
              <a:t>menjadi</a:t>
            </a:r>
            <a:r>
              <a:rPr lang="en-ID" b="1" dirty="0"/>
              <a:t> </a:t>
            </a:r>
            <a:r>
              <a:rPr lang="en-ID" b="1" dirty="0" err="1"/>
              <a:t>pemimpin</a:t>
            </a:r>
            <a:r>
              <a:rPr lang="en-ID" b="1" dirty="0"/>
              <a:t> </a:t>
            </a:r>
            <a:r>
              <a:rPr lang="en-ID" b="1" dirty="0" err="1"/>
              <a:t>rohani</a:t>
            </a:r>
            <a:r>
              <a:rPr lang="en-ID" b="1" dirty="0"/>
              <a:t>.</a:t>
            </a:r>
            <a:r>
              <a:rPr lang="en-ID" dirty="0"/>
              <a:t> Kita </a:t>
            </a:r>
            <a:r>
              <a:rPr lang="en-ID" dirty="0" err="1"/>
              <a:t>mungkin</a:t>
            </a:r>
            <a:r>
              <a:rPr lang="en-ID" dirty="0"/>
              <a:t> </a:t>
            </a:r>
            <a:r>
              <a:rPr lang="en-ID" dirty="0" err="1"/>
              <a:t>tidak</a:t>
            </a:r>
            <a:r>
              <a:rPr lang="en-ID" dirty="0"/>
              <a:t> </a:t>
            </a:r>
            <a:r>
              <a:rPr lang="en-ID" dirty="0" err="1"/>
              <a:t>memiliki</a:t>
            </a:r>
            <a:r>
              <a:rPr lang="en-ID" dirty="0"/>
              <a:t> </a:t>
            </a:r>
            <a:r>
              <a:rPr lang="en-ID" dirty="0" err="1"/>
              <a:t>karisma</a:t>
            </a:r>
            <a:r>
              <a:rPr lang="en-ID" dirty="0"/>
              <a:t> </a:t>
            </a:r>
            <a:r>
              <a:rPr lang="en-ID" dirty="0" err="1"/>
              <a:t>besar</a:t>
            </a:r>
            <a:r>
              <a:rPr lang="en-ID" dirty="0"/>
              <a:t>, </a:t>
            </a:r>
            <a:r>
              <a:rPr lang="en-ID" dirty="0" err="1"/>
              <a:t>tapi</a:t>
            </a:r>
            <a:r>
              <a:rPr lang="en-ID" dirty="0"/>
              <a:t> </a:t>
            </a:r>
            <a:r>
              <a:rPr lang="en-ID" dirty="0" err="1"/>
              <a:t>kalau</a:t>
            </a:r>
            <a:r>
              <a:rPr lang="en-ID" dirty="0"/>
              <a:t> </a:t>
            </a:r>
            <a:r>
              <a:rPr lang="en-ID" dirty="0" err="1"/>
              <a:t>kita</a:t>
            </a:r>
            <a:r>
              <a:rPr lang="en-ID" dirty="0"/>
              <a:t> </a:t>
            </a:r>
            <a:r>
              <a:rPr lang="en-ID" dirty="0" err="1"/>
              <a:t>hidup</a:t>
            </a:r>
            <a:r>
              <a:rPr lang="en-ID" dirty="0"/>
              <a:t> </a:t>
            </a:r>
            <a:r>
              <a:rPr lang="en-ID" dirty="0" err="1"/>
              <a:t>dengan</a:t>
            </a:r>
            <a:r>
              <a:rPr lang="en-ID" dirty="0"/>
              <a:t> </a:t>
            </a:r>
            <a:r>
              <a:rPr lang="en-ID" dirty="0" err="1"/>
              <a:t>karakter</a:t>
            </a:r>
            <a:r>
              <a:rPr lang="en-ID" dirty="0"/>
              <a:t> </a:t>
            </a:r>
            <a:r>
              <a:rPr lang="en-ID" dirty="0" err="1"/>
              <a:t>Kristus</a:t>
            </a:r>
            <a:r>
              <a:rPr lang="en-ID" dirty="0"/>
              <a:t>, </a:t>
            </a:r>
            <a:r>
              <a:rPr lang="en-ID" dirty="0" err="1"/>
              <a:t>kita</a:t>
            </a:r>
            <a:r>
              <a:rPr lang="en-ID" dirty="0"/>
              <a:t> </a:t>
            </a:r>
            <a:r>
              <a:rPr lang="en-ID" dirty="0" err="1"/>
              <a:t>akan</a:t>
            </a:r>
            <a:r>
              <a:rPr lang="en-ID" dirty="0"/>
              <a:t> </a:t>
            </a:r>
            <a:r>
              <a:rPr lang="en-ID" dirty="0" err="1"/>
              <a:t>memengaruhi</a:t>
            </a:r>
            <a:r>
              <a:rPr lang="en-ID" dirty="0"/>
              <a:t> orang-orang di </a:t>
            </a:r>
            <a:r>
              <a:rPr lang="en-ID" dirty="0" err="1"/>
              <a:t>sekitar</a:t>
            </a:r>
            <a:r>
              <a:rPr lang="en-ID" dirty="0"/>
              <a:t> </a:t>
            </a:r>
            <a:r>
              <a:rPr lang="en-ID" dirty="0" err="1"/>
              <a:t>kita</a:t>
            </a:r>
            <a:r>
              <a:rPr lang="en-ID" dirty="0"/>
              <a:t> — </a:t>
            </a:r>
            <a:r>
              <a:rPr lang="en-ID" dirty="0" err="1"/>
              <a:t>keluarga</a:t>
            </a:r>
            <a:r>
              <a:rPr lang="en-ID" dirty="0"/>
              <a:t>, </a:t>
            </a:r>
            <a:r>
              <a:rPr lang="en-ID" dirty="0" err="1"/>
              <a:t>jemaat</a:t>
            </a:r>
            <a:r>
              <a:rPr lang="en-ID" dirty="0"/>
              <a:t>, </a:t>
            </a:r>
            <a:r>
              <a:rPr lang="en-ID" dirty="0" err="1"/>
              <a:t>bahkan</a:t>
            </a:r>
            <a:r>
              <a:rPr lang="en-ID" dirty="0"/>
              <a:t> </a:t>
            </a:r>
            <a:r>
              <a:rPr lang="en-ID" dirty="0" err="1"/>
              <a:t>masyarakat</a:t>
            </a:r>
            <a:r>
              <a:rPr lang="en-ID" dirty="0"/>
              <a:t>.</a:t>
            </a:r>
          </a:p>
          <a:p>
            <a:pPr>
              <a:lnSpc>
                <a:spcPct val="115000"/>
              </a:lnSpc>
              <a:spcAft>
                <a:spcPts val="800"/>
              </a:spcAft>
            </a:pP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5</a:t>
            </a:fld>
            <a:endParaRPr lang="en-ID"/>
          </a:p>
        </p:txBody>
      </p:sp>
    </p:spTree>
    <p:extLst>
      <p:ext uri="{BB962C8B-B14F-4D97-AF65-F5344CB8AC3E}">
        <p14:creationId xmlns:p14="http://schemas.microsoft.com/office/powerpoint/2010/main" val="220287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2. Yordan.</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Ibrani: Yarden, dari kata kerja yarad, "turun." Nama itu dengan tepat menggambarkan arus deras sungai itu, yang berhulu di lereng Gunung Hermon setinggi 9.232 kaki (2.814 m), dan turun dengan kecepatan 60 kaki per mil, ke Laut Galilea, 686 kaki (209 m) di bawah permukaan laut. Setelah meninggalkan Laut Galilea, kecepatan turunnya jauh lebih rendah, sekitar 10 kaki (3 m) per mil. Pada musim semi, ketika salju di Gunung Hermon mencair, sungai itu meluap dan menjadi aliran deras dari Hermon hingga Laut Mati, sekitar 1.300 kaki (400 m) di bawah permukaan laut, badan air terendah di bumi. Alasan untuk nama Ibraninya, "yang turun," sudah jelas. Di atas sungai inilah Yosua akan memimpin Israel.</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800" b="1" dirty="0">
                <a:effectLst/>
                <a:latin typeface="Calibri" panose="020F0502020204030204" pitchFamily="34" charset="0"/>
                <a:ea typeface="Calibri" panose="020F0502020204030204" pitchFamily="34" charset="0"/>
                <a:cs typeface="Times New Roman" panose="02020603050405020304" pitchFamily="18" charset="0"/>
              </a:rPr>
              <a:t>Saya memberi.</a:t>
            </a:r>
            <a:r>
              <a:rPr lang="id-ID" sz="1800" dirty="0">
                <a:effectLst/>
                <a:latin typeface="Calibri" panose="020F0502020204030204" pitchFamily="34" charset="0"/>
                <a:ea typeface="Calibri" panose="020F0502020204030204" pitchFamily="34" charset="0"/>
                <a:cs typeface="Times New Roman" panose="02020603050405020304" pitchFamily="18" charset="0"/>
              </a:rPr>
              <a:t> Allah menekankan fakta bahwa Dialah yang memberi mereka hak atas tanah Kanaan. Janji yang diberikan kepada Abraham (Kej. 13:15) kini harus digenapi bagi keturunannya (lihat Kej. 15:16-21). Kejahatan orang Amori telah "genap", dan mereka harus diusir. Namun, penaklukan Kanaan haruslah bersifat progresif. Kanaan hanya akan menjadi milik mereka jika mereka maju untuk memilikinya dengan iman dan ketaatan. Demikian pula halnya dengan semua janji Allah. Janji-janji itu hanya menjadi milik kita jika kita terus maju untuk mendapatkannya. Karunia-karunia-Nya lebih besar sebanding dengan kapasitas kita untuk menerimanya. Kapasitas kita untuk menerima bertambah seiring bertambahnya karunia, dan sumber daya Allah tidak terbatas. Kemampuan-Nya untuk memberi hanya dibatasi oleh kapasitas kita untuk menerima. Francis D. Nichol, The Seventh-day Adventist Bible Commentary: The Holy Bible With Exegetical and Expository Comment., Commentary Reference Series (Washington, D.C.: Review and Herald Publishing Association, 1978), Yos 1:2.</a:t>
            </a: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7</a:t>
            </a:fld>
            <a:endParaRPr lang="en-ID"/>
          </a:p>
        </p:txBody>
      </p:sp>
    </p:spTree>
    <p:extLst>
      <p:ext uri="{BB962C8B-B14F-4D97-AF65-F5344CB8AC3E}">
        <p14:creationId xmlns:p14="http://schemas.microsoft.com/office/powerpoint/2010/main" val="169775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3. Setiap tempat.</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Ayat 3 diduga dimaksudkan untuk menyiratkan betapa mudahnya orang Israel menaklukkan seluruh negeri, sebagaimana diilustrasikan oleh penaklukan Yerikho. Hanya ketidaksetiaan mereka kepada Allah yang, dalam hal apa pun, seperti yang terjadi kemudian di Ai, membuat penaklukan itu lebih sulit daripada yang seharusnya.</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Telapak kaki Anda.</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Merupakan kebiasaan primitif untuk mengukur dengan kaki tanah yang akan digarap atau dibangun. Telapak kaki dianggap sebagai simbol kepemilikan, yang menunjukkan bahwa tanah tersebut telah ditandai oleh kaki pemilik yang dituju, yang dengan demikian memperolehnya sebagai miliknya sendiri. Hal ini masih berlaku, secara kiasan, dalam pengambilan sebuah rumah pertanian.</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800" dirty="0">
                <a:effectLst/>
                <a:latin typeface="Calibri" panose="020F0502020204030204" pitchFamily="34" charset="0"/>
                <a:ea typeface="Calibri" panose="020F0502020204030204" pitchFamily="34" charset="0"/>
                <a:cs typeface="Times New Roman" panose="02020603050405020304" pitchFamily="18" charset="0"/>
              </a:rPr>
              <a:t>Maka, implikasinya adalah bahwa mereka harus melakukan sesuatu untuk mendapatkan kepemilikan atas tanah tersebut. Orang Israel hanya akan memiliki tanah sebanyak yang mereka injak dengan telapak kaki mereka. Janji mereka adalah janji yang berlimpah, tetapi itu hanya dapat diwujudkan dengan usaha mereka sendiri. </a:t>
            </a:r>
            <a:r>
              <a:rPr lang="id-ID" sz="1800" b="1" dirty="0">
                <a:effectLst/>
                <a:latin typeface="Calibri" panose="020F0502020204030204" pitchFamily="34" charset="0"/>
                <a:ea typeface="Calibri" panose="020F0502020204030204" pitchFamily="34" charset="0"/>
                <a:cs typeface="Times New Roman" panose="02020603050405020304" pitchFamily="18" charset="0"/>
              </a:rPr>
              <a:t>Ini adalah hukum ilahi, yang berlaku bagi warisan rohani kita maupun warisan kuno Israel literal, bahwa hanya saat kita melangkah maju dalam iman, mengklaim janji-janji itu, barulah janji-janji itu menjadi milik kita.</a:t>
            </a:r>
            <a:r>
              <a:rPr lang="id-ID" sz="1800" dirty="0">
                <a:effectLst/>
                <a:latin typeface="Calibri" panose="020F0502020204030204" pitchFamily="34" charset="0"/>
                <a:ea typeface="Calibri" panose="020F0502020204030204" pitchFamily="34" charset="0"/>
                <a:cs typeface="Times New Roman" panose="02020603050405020304" pitchFamily="18" charset="0"/>
              </a:rPr>
              <a:t> Kita memiliki Alkitab, dan mungkin berpikir kita mengetahuinya dengan baik; namun dari ladang harta karun yang luas dan tak terbatas ini, kita mungkin pada kenyataannya tidak memiliki lebih dari sekadar fragmen belaka. Hanya "tempat yang akan diinjak telapak kakimu" adalah milikmu. Hanya apa yang kita ambil untuk diri kita sendiri adalah milik kita sendiri. Area-area luas yang terabaikan menanti untuk kita miliki. Hal yang sama berlaku untuk hak istimewa dan berkat-berkat kasih karunia. Itu hanya dibatasi oleh batasan-batasan yang kita sendiri berikan padanya. Betapa luasnya, belum diklaim, dan belum diinjaknya tanah perjanjian itu. Akhirnya, ada Kanaan surgawi, yang telah dijanjikan Allah kepada semua orang Israel sejati sepanjang masa. Francis D. Nichol, The Seventh-day Adventist Bible Commentary : The Holy Bible With Exegetical and Expository Comment., Commentary Reference Series (Washington, D.C.: Review and Herald Publishing Association, 1978), Jos 1:3.</a:t>
            </a: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9</a:t>
            </a:fld>
            <a:endParaRPr lang="en-ID"/>
          </a:p>
        </p:txBody>
      </p:sp>
    </p:spTree>
    <p:extLst>
      <p:ext uri="{BB962C8B-B14F-4D97-AF65-F5344CB8AC3E}">
        <p14:creationId xmlns:p14="http://schemas.microsoft.com/office/powerpoint/2010/main" val="125064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800" b="1" dirty="0">
                <a:effectLst/>
                <a:latin typeface="Calibri" panose="020F0502020204030204" pitchFamily="34" charset="0"/>
                <a:ea typeface="Calibri" panose="020F0502020204030204" pitchFamily="34" charset="0"/>
                <a:cs typeface="Times New Roman" panose="02020603050405020304" pitchFamily="18" charset="0"/>
              </a:rPr>
              <a:t>9. Jadilah kuat.</a:t>
            </a:r>
            <a:r>
              <a:rPr lang="id-ID" sz="1800" dirty="0">
                <a:effectLst/>
                <a:latin typeface="Calibri" panose="020F0502020204030204" pitchFamily="34" charset="0"/>
                <a:ea typeface="Calibri" panose="020F0502020204030204" pitchFamily="34" charset="0"/>
                <a:cs typeface="Times New Roman" panose="02020603050405020304" pitchFamily="18" charset="0"/>
              </a:rPr>
              <a:t> Untuk ketiga kalinya Allah memberikan perintah ini (lihat ayat 6, 7). Yosua telah menunjukkan keberanian di tahun-tahun sebelumnya, namun Allah mengulangi perintah ini berulang kali. Yosua rendah hati di matanya sendiri, bukannya tidak percaya akan kuasa Allah dan janji-janji-Nya, tetapi ragu akan dirinya sendiri, akan kebijaksanaan, kekuatan, dan kecukupannya sendiri untuk tugas yang ada di depannya. Mungkin perasaan ini sebagian disebabkan oleh pergaulannya dengan orang sehebat Musa. Allah sangat menghargai jiwa yang rendah hati, karena Allah dapat bekerja untuk dan bersama orang seperti itu (lihat Yes. 57:15). Kerendahan hati Yosua sendiri dengan fasih membuktikan kesesuaiannya untuk tugas suci yang dipercayakan kepadanya. Francis D. Nichol, The Seventh-day Adventist Bible Commentary: The Holy Bible With Exegetical and Expository Comment., Commentary Reference Series (Washington, D.C.: Review and Herald Publishing Association, 1978), Yos. 1:9.</a:t>
            </a: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10</a:t>
            </a:fld>
            <a:endParaRPr lang="en-ID"/>
          </a:p>
        </p:txBody>
      </p:sp>
    </p:spTree>
    <p:extLst>
      <p:ext uri="{BB962C8B-B14F-4D97-AF65-F5344CB8AC3E}">
        <p14:creationId xmlns:p14="http://schemas.microsoft.com/office/powerpoint/2010/main" val="84139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id-ID" sz="1800" b="1" kern="100" dirty="0">
                <a:effectLst/>
                <a:latin typeface="Calibri" panose="020F0502020204030204" pitchFamily="34" charset="0"/>
                <a:ea typeface="Calibri" panose="020F0502020204030204" pitchFamily="34" charset="0"/>
                <a:cs typeface="Times New Roman" panose="02020603050405020304" pitchFamily="18" charset="0"/>
              </a:rPr>
              <a:t>8. Tidak pergi.</a:t>
            </a: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“Setelah menetap di Kanaan, perintah-perintah ilahi harus diulang setiap hari di setiap rumah” (PK 464). Yosua sendiri diharapkan untuk melakukan apa yang diperintahkan kepada umat, bukan sebagai ketetapan yang sewenang-wenang, tetapi karena itu akan menjadi kunci keberhasilannya sendiri. Ini juga merupakan instruksi Allah kepada raja Israel, ketika mereka seharusnya memilikinya (Ul. 17:18-20). Ia harus meminta salinannya sendiri ditranskripsi dari salinan yang disimpan di tempat kudus. Berikut adalah bukti salinan Pentateukh yang dibuat untuk para imam. Yosua diberi instruksi serupa (lihat Ul. 17:18). Sesuai dengan perintah Ul. 31:10-13, yang mengatur pengulangan umum kata-kata kitab hukum setiap tujuh tahun, salinan-salinan lain dibuat. Proses ini mahal dan membosankan, dan jumlah salinannya terbatas. Dari salinan tersebut, Yosua membacakan seluruh perkataan hukum Taurat di hadapan seluruh jemaat (Yosua 8:35).</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Agar umat dapat menghafal hukum Taurat, mereka harus menuliskannya pada tiang pintu dan mengajarkannya terus-menerus kepada anak-anak mereka (Ulangan 11:18-12). Hari ini setiap orang boleh memiliki salinan "hukum Taurat" mereka sendiri. Hak istimewa yang luar biasa. Jika Yosua pernah merasa penting untuk mengucapkan kata-kata ini, saat ini hal itu menjadi kewajiban yang sama penting dan sakralnya. Kepatuhan pada hukum kehidupan tetap menjadi kunci kesuksesan, karena hukum itu menyelaraskan kita dengan keharmonisan surga. Diciptakan menurut gambar Allah, kita dibentuk untuk hidup selaras dengan hukum-hukum Allah. Kepatuhan pada hukum-hukum tersebut menjamin kesuksesan jasmani dan rohani (lihat DA 827).</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id-ID"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id-ID" sz="1800" b="1" dirty="0">
                <a:effectLst/>
                <a:latin typeface="Calibri" panose="020F0502020204030204" pitchFamily="34" charset="0"/>
                <a:ea typeface="Calibri" panose="020F0502020204030204" pitchFamily="34" charset="0"/>
                <a:cs typeface="Times New Roman" panose="02020603050405020304" pitchFamily="18" charset="0"/>
              </a:rPr>
              <a:t>Bermeditasi.</a:t>
            </a:r>
            <a:r>
              <a:rPr lang="id-ID" sz="1800" dirty="0">
                <a:effectLst/>
                <a:latin typeface="Calibri" panose="020F0502020204030204" pitchFamily="34" charset="0"/>
                <a:ea typeface="Calibri" panose="020F0502020204030204" pitchFamily="34" charset="0"/>
                <a:cs typeface="Times New Roman" panose="02020603050405020304" pitchFamily="18" charset="0"/>
              </a:rPr>
              <a:t> Kata Ibrani yang diterjemahkan demikian menyiratkan jenis perenungan mental yang terkadang dapat diungkapkan dengan suara yang dapat didengar—hasil dari konsentrasi yang intens. Jika kesibukan manusia dapat membebaskannya dari meditasi dan tindakan pengabdian lainnya, karena kurangnya waktu, Yosua mungkin memenuhi syarat. Meskipun kepercayaan dan tanggung jawab besar dilimpahkan kepadanya, ia tetap harus meluangkan waktu untuk bermeditasi. Betapa banyak kerugian yang dialami kehidupan kita yang terburu-buru karena kurangnya meditasi. Kita begitu cepat membaca teks-teks Kitab Suci sehingga kita sering kehilangan permata-permata berharga yang langka. Jika kita mengambil sebuah frasa dan merenungkannya, menutup dunia dan mengizinkan Tuhan berbicara kepada kita dan mengarahkan pikiran kita, kita akan menemukan kebenaran-kebenaran menakjubkan yang tak pernah kita bayangkan sebelumnya. “Satu bagian yang dipelajari sampai maknanya jelas bagi pikiran, dan hubungannya dengan rencana keselamatan menjadi nyata, lebih berharga daripada membaca banyak bab tanpa tujuan yang pasti dan tanpa memperoleh instruksi positif” (SC 95). Meditasi secara logis menghasilkan, dan harus diikuti oleh, perilaku yang tepat—“agar engkau dapat mengamati.” Francis D. Nichol, The Seventh-day Adventist Bible Commentary : The Holy Bible With Exegetical and Expository Comment., Commentary Reference Series (Washington, D.C.: Review and Herald Publishing Association, 1978), Jos 1:8.</a:t>
            </a:r>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11</a:t>
            </a:fld>
            <a:endParaRPr lang="en-ID"/>
          </a:p>
        </p:txBody>
      </p:sp>
    </p:spTree>
    <p:extLst>
      <p:ext uri="{BB962C8B-B14F-4D97-AF65-F5344CB8AC3E}">
        <p14:creationId xmlns:p14="http://schemas.microsoft.com/office/powerpoint/2010/main" val="153118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800" b="1" dirty="0" err="1">
                <a:effectLst/>
                <a:latin typeface="Times New Roman" panose="02020603050405020304" pitchFamily="18" charset="0"/>
                <a:ea typeface="Times New Roman" panose="02020603050405020304" pitchFamily="18" charset="0"/>
              </a:rPr>
              <a:t>Bahan</a:t>
            </a:r>
            <a:r>
              <a:rPr lang="en-ID" sz="1800" b="1" dirty="0">
                <a:effectLst/>
                <a:latin typeface="Times New Roman" panose="02020603050405020304" pitchFamily="18" charset="0"/>
                <a:ea typeface="Times New Roman" panose="02020603050405020304" pitchFamily="18" charset="0"/>
              </a:rPr>
              <a:t> </a:t>
            </a:r>
            <a:r>
              <a:rPr lang="en-ID" sz="1800" b="1" dirty="0" err="1">
                <a:effectLst/>
                <a:latin typeface="Times New Roman" panose="02020603050405020304" pitchFamily="18" charset="0"/>
                <a:ea typeface="Times New Roman" panose="02020603050405020304" pitchFamily="18" charset="0"/>
              </a:rPr>
              <a:t>Resep</a:t>
            </a:r>
            <a:endParaRPr lang="en-ID" sz="1800" b="1" dirty="0">
              <a:effectLst/>
              <a:latin typeface="Times New Roman" panose="02020603050405020304" pitchFamily="18" charset="0"/>
              <a:ea typeface="Times New Roman" panose="02020603050405020304" pitchFamily="18" charset="0"/>
            </a:endParaRPr>
          </a:p>
          <a:p>
            <a:r>
              <a:rPr lang="en-ID" dirty="0" err="1"/>
              <a:t>Keberanian</a:t>
            </a:r>
            <a:r>
              <a:rPr lang="en-ID" dirty="0"/>
              <a:t> &amp; </a:t>
            </a:r>
            <a:r>
              <a:rPr lang="en-ID" dirty="0" err="1"/>
              <a:t>Keteguhan</a:t>
            </a:r>
            <a:r>
              <a:rPr lang="en-ID" dirty="0"/>
              <a:t> - “</a:t>
            </a:r>
            <a:r>
              <a:rPr lang="en-ID" dirty="0" err="1"/>
              <a:t>Kuatkan</a:t>
            </a:r>
            <a:r>
              <a:rPr lang="en-ID" dirty="0"/>
              <a:t> dan </a:t>
            </a:r>
            <a:r>
              <a:rPr lang="en-ID" dirty="0" err="1"/>
              <a:t>teguhkanlah</a:t>
            </a:r>
            <a:r>
              <a:rPr lang="en-ID" dirty="0"/>
              <a:t> </a:t>
            </a:r>
            <a:r>
              <a:rPr lang="en-ID" dirty="0" err="1"/>
              <a:t>hatimu</a:t>
            </a:r>
            <a:r>
              <a:rPr lang="en-ID" dirty="0"/>
              <a:t>” (</a:t>
            </a:r>
            <a:r>
              <a:rPr lang="en-ID" dirty="0" err="1"/>
              <a:t>Yos</a:t>
            </a:r>
            <a:r>
              <a:rPr lang="en-ID" dirty="0"/>
              <a:t>. 1:6,7,9) – </a:t>
            </a:r>
            <a:r>
              <a:rPr lang="en-ID" dirty="0" err="1"/>
              <a:t>hidup</a:t>
            </a:r>
            <a:r>
              <a:rPr lang="en-ID" dirty="0"/>
              <a:t> </a:t>
            </a:r>
            <a:r>
              <a:rPr lang="en-ID" dirty="0" err="1"/>
              <a:t>iman</a:t>
            </a:r>
            <a:r>
              <a:rPr lang="en-ID" dirty="0"/>
              <a:t> </a:t>
            </a:r>
            <a:r>
              <a:rPr lang="en-ID" dirty="0" err="1"/>
              <a:t>tidak</a:t>
            </a:r>
            <a:r>
              <a:rPr lang="en-ID" dirty="0"/>
              <a:t> </a:t>
            </a:r>
            <a:r>
              <a:rPr lang="en-ID" dirty="0" err="1"/>
              <a:t>bisa</a:t>
            </a:r>
            <a:r>
              <a:rPr lang="en-ID" dirty="0"/>
              <a:t> </a:t>
            </a:r>
            <a:r>
              <a:rPr lang="en-ID" dirty="0" err="1"/>
              <a:t>lemah</a:t>
            </a:r>
            <a:r>
              <a:rPr lang="en-ID" dirty="0"/>
              <a:t>, </a:t>
            </a:r>
            <a:r>
              <a:rPr lang="en-ID" dirty="0" err="1"/>
              <a:t>harus</a:t>
            </a:r>
            <a:r>
              <a:rPr lang="en-ID" dirty="0"/>
              <a:t> </a:t>
            </a:r>
            <a:r>
              <a:rPr lang="en-ID" dirty="0" err="1"/>
              <a:t>berani</a:t>
            </a:r>
            <a:r>
              <a:rPr lang="en-ID" dirty="0"/>
              <a:t> </a:t>
            </a:r>
            <a:r>
              <a:rPr lang="en-ID" dirty="0" err="1"/>
              <a:t>dalam</a:t>
            </a:r>
            <a:r>
              <a:rPr lang="en-ID" dirty="0"/>
              <a:t> </a:t>
            </a:r>
            <a:r>
              <a:rPr lang="en-ID" dirty="0" err="1"/>
              <a:t>menghadapi</a:t>
            </a:r>
            <a:r>
              <a:rPr lang="en-ID" dirty="0"/>
              <a:t> </a:t>
            </a:r>
            <a:r>
              <a:rPr lang="en-ID" dirty="0" err="1"/>
              <a:t>tantangan</a:t>
            </a:r>
            <a:r>
              <a:rPr lang="en-ID" dirty="0"/>
              <a:t> </a:t>
            </a:r>
            <a:r>
              <a:rPr lang="en-ID" dirty="0" err="1"/>
              <a:t>rohani</a:t>
            </a:r>
            <a:endParaRPr lang="en-ID" dirty="0"/>
          </a:p>
          <a:p>
            <a:r>
              <a:rPr lang="en-ID" dirty="0" err="1"/>
              <a:t>Ketaatan</a:t>
            </a:r>
            <a:r>
              <a:rPr lang="en-ID" dirty="0"/>
              <a:t> pada </a:t>
            </a:r>
            <a:r>
              <a:rPr lang="en-ID" dirty="0" err="1"/>
              <a:t>Firman</a:t>
            </a:r>
            <a:r>
              <a:rPr lang="en-ID" dirty="0"/>
              <a:t> - </a:t>
            </a:r>
            <a:r>
              <a:rPr lang="en-ID" dirty="0" err="1"/>
              <a:t>Hidup</a:t>
            </a:r>
            <a:r>
              <a:rPr lang="en-ID" dirty="0"/>
              <a:t> </a:t>
            </a:r>
            <a:r>
              <a:rPr lang="en-ID" dirty="0" err="1"/>
              <a:t>dalam</a:t>
            </a:r>
            <a:r>
              <a:rPr lang="en-ID" dirty="0"/>
              <a:t> garis </a:t>
            </a:r>
            <a:r>
              <a:rPr lang="en-ID" dirty="0" err="1"/>
              <a:t>firman</a:t>
            </a:r>
            <a:r>
              <a:rPr lang="en-ID" dirty="0"/>
              <a:t> </a:t>
            </a:r>
            <a:r>
              <a:rPr lang="en-ID" dirty="0" err="1"/>
              <a:t>Tuhan</a:t>
            </a:r>
            <a:r>
              <a:rPr lang="en-ID" dirty="0"/>
              <a:t>, “</a:t>
            </a:r>
            <a:r>
              <a:rPr lang="en-ID" dirty="0" err="1"/>
              <a:t>jangan</a:t>
            </a:r>
            <a:r>
              <a:rPr lang="en-ID" dirty="0"/>
              <a:t> </a:t>
            </a:r>
            <a:r>
              <a:rPr lang="en-ID" dirty="0" err="1"/>
              <a:t>menyimpang</a:t>
            </a:r>
            <a:r>
              <a:rPr lang="en-ID" dirty="0"/>
              <a:t> </a:t>
            </a:r>
            <a:r>
              <a:rPr lang="en-ID" dirty="0" err="1"/>
              <a:t>ke</a:t>
            </a:r>
            <a:r>
              <a:rPr lang="en-ID" dirty="0"/>
              <a:t> </a:t>
            </a:r>
            <a:r>
              <a:rPr lang="en-ID" dirty="0" err="1"/>
              <a:t>kanan</a:t>
            </a:r>
            <a:r>
              <a:rPr lang="en-ID" dirty="0"/>
              <a:t> </a:t>
            </a:r>
            <a:r>
              <a:rPr lang="en-ID" dirty="0" err="1"/>
              <a:t>atau</a:t>
            </a:r>
            <a:r>
              <a:rPr lang="en-ID" dirty="0"/>
              <a:t> </a:t>
            </a:r>
            <a:r>
              <a:rPr lang="en-ID" dirty="0" err="1"/>
              <a:t>ke</a:t>
            </a:r>
            <a:r>
              <a:rPr lang="en-ID" dirty="0"/>
              <a:t> </a:t>
            </a:r>
            <a:r>
              <a:rPr lang="en-ID" dirty="0" err="1"/>
              <a:t>kiri</a:t>
            </a:r>
            <a:r>
              <a:rPr lang="en-ID" dirty="0"/>
              <a:t>” (</a:t>
            </a:r>
            <a:r>
              <a:rPr lang="en-ID" dirty="0" err="1"/>
              <a:t>Yos</a:t>
            </a:r>
            <a:r>
              <a:rPr lang="en-ID" dirty="0"/>
              <a:t>. 1:7)</a:t>
            </a:r>
          </a:p>
          <a:p>
            <a:r>
              <a:rPr lang="en-ID" dirty="0" err="1"/>
              <a:t>Renungan</a:t>
            </a:r>
            <a:r>
              <a:rPr lang="en-ID" dirty="0"/>
              <a:t> &amp; </a:t>
            </a:r>
            <a:r>
              <a:rPr lang="en-ID" dirty="0" err="1"/>
              <a:t>Pembacaan</a:t>
            </a:r>
            <a:r>
              <a:rPr lang="en-ID" dirty="0"/>
              <a:t> </a:t>
            </a:r>
            <a:r>
              <a:rPr lang="en-ID" dirty="0" err="1"/>
              <a:t>Firman</a:t>
            </a:r>
            <a:r>
              <a:rPr lang="en-ID" dirty="0"/>
              <a:t> </a:t>
            </a:r>
            <a:r>
              <a:rPr lang="en-ID" dirty="0" err="1"/>
              <a:t>secara</a:t>
            </a:r>
            <a:r>
              <a:rPr lang="en-ID" dirty="0"/>
              <a:t> </a:t>
            </a:r>
            <a:r>
              <a:rPr lang="en-ID" dirty="0" err="1"/>
              <a:t>terus-menerus</a:t>
            </a:r>
            <a:r>
              <a:rPr lang="en-ID" dirty="0"/>
              <a:t> - “</a:t>
            </a:r>
            <a:r>
              <a:rPr lang="en-ID" dirty="0" err="1"/>
              <a:t>Janganlah</a:t>
            </a:r>
            <a:r>
              <a:rPr lang="en-ID" dirty="0"/>
              <a:t> </a:t>
            </a:r>
            <a:r>
              <a:rPr lang="en-ID" dirty="0" err="1"/>
              <a:t>engkau</a:t>
            </a:r>
            <a:r>
              <a:rPr lang="en-ID" dirty="0"/>
              <a:t> </a:t>
            </a:r>
            <a:r>
              <a:rPr lang="en-ID" dirty="0" err="1"/>
              <a:t>lupa</a:t>
            </a:r>
            <a:r>
              <a:rPr lang="en-ID" dirty="0"/>
              <a:t> </a:t>
            </a:r>
            <a:r>
              <a:rPr lang="en-ID" dirty="0" err="1"/>
              <a:t>memperkatakan</a:t>
            </a:r>
            <a:r>
              <a:rPr lang="en-ID" dirty="0"/>
              <a:t> kitab </a:t>
            </a:r>
            <a:r>
              <a:rPr lang="en-ID" dirty="0" err="1"/>
              <a:t>Taurat</a:t>
            </a:r>
            <a:r>
              <a:rPr lang="en-ID" dirty="0"/>
              <a:t> … </a:t>
            </a:r>
            <a:r>
              <a:rPr lang="en-ID" dirty="0" err="1"/>
              <a:t>renungkan</a:t>
            </a:r>
            <a:r>
              <a:rPr lang="en-ID" dirty="0"/>
              <a:t> </a:t>
            </a:r>
            <a:r>
              <a:rPr lang="en-ID" dirty="0" err="1"/>
              <a:t>siang</a:t>
            </a:r>
            <a:r>
              <a:rPr lang="en-ID" dirty="0"/>
              <a:t> dan </a:t>
            </a:r>
            <a:r>
              <a:rPr lang="en-ID" dirty="0" err="1"/>
              <a:t>malam</a:t>
            </a:r>
            <a:r>
              <a:rPr lang="en-ID" dirty="0"/>
              <a:t>” (</a:t>
            </a:r>
            <a:r>
              <a:rPr lang="en-ID" dirty="0" err="1"/>
              <a:t>Yos</a:t>
            </a:r>
            <a:r>
              <a:rPr lang="en-ID" dirty="0"/>
              <a:t>. 1:8)</a:t>
            </a:r>
          </a:p>
          <a:p>
            <a:r>
              <a:rPr lang="nl-NL" dirty="0"/>
              <a:t>Iman dan Respon terhadap Janji Allah - </a:t>
            </a:r>
            <a:r>
              <a:rPr lang="en-ID" dirty="0"/>
              <a:t>Allah </a:t>
            </a:r>
            <a:r>
              <a:rPr lang="en-ID" dirty="0" err="1"/>
              <a:t>sudah</a:t>
            </a:r>
            <a:r>
              <a:rPr lang="en-ID" dirty="0"/>
              <a:t> “</a:t>
            </a:r>
            <a:r>
              <a:rPr lang="en-ID" dirty="0" err="1"/>
              <a:t>memberikan</a:t>
            </a:r>
            <a:r>
              <a:rPr lang="en-ID" dirty="0"/>
              <a:t>” </a:t>
            </a:r>
            <a:r>
              <a:rPr lang="en-ID" dirty="0" err="1"/>
              <a:t>janji</a:t>
            </a:r>
            <a:r>
              <a:rPr lang="en-ID" dirty="0"/>
              <a:t> (</a:t>
            </a:r>
            <a:r>
              <a:rPr lang="en-ID" dirty="0" err="1"/>
              <a:t>Yos</a:t>
            </a:r>
            <a:r>
              <a:rPr lang="en-ID" dirty="0"/>
              <a:t>. 1:2–3), </a:t>
            </a:r>
            <a:r>
              <a:rPr lang="en-ID" dirty="0" err="1"/>
              <a:t>tetapi</a:t>
            </a:r>
            <a:r>
              <a:rPr lang="en-ID" dirty="0"/>
              <a:t> </a:t>
            </a:r>
            <a:r>
              <a:rPr lang="en-ID" dirty="0" err="1"/>
              <a:t>umat</a:t>
            </a:r>
            <a:r>
              <a:rPr lang="en-ID" dirty="0"/>
              <a:t> </a:t>
            </a:r>
            <a:r>
              <a:rPr lang="en-ID" dirty="0" err="1"/>
              <a:t>harus</a:t>
            </a:r>
            <a:r>
              <a:rPr lang="en-ID" dirty="0"/>
              <a:t> “</a:t>
            </a:r>
            <a:r>
              <a:rPr lang="en-ID" dirty="0" err="1"/>
              <a:t>melangkah</a:t>
            </a:r>
            <a:r>
              <a:rPr lang="en-ID" dirty="0"/>
              <a:t>/</a:t>
            </a:r>
            <a:r>
              <a:rPr lang="en-ID" dirty="0" err="1"/>
              <a:t>injak</a:t>
            </a:r>
            <a:r>
              <a:rPr lang="en-ID" dirty="0"/>
              <a:t>” agar </a:t>
            </a:r>
            <a:r>
              <a:rPr lang="en-ID" dirty="0" err="1"/>
              <a:t>janji</a:t>
            </a:r>
            <a:r>
              <a:rPr lang="en-ID" dirty="0"/>
              <a:t> </a:t>
            </a:r>
            <a:r>
              <a:rPr lang="en-ID" dirty="0" err="1"/>
              <a:t>itu</a:t>
            </a:r>
            <a:r>
              <a:rPr lang="en-ID" dirty="0"/>
              <a:t> </a:t>
            </a:r>
            <a:r>
              <a:rPr lang="en-ID" dirty="0" err="1"/>
              <a:t>nyata</a:t>
            </a:r>
            <a:endParaRPr lang="en-ID" dirty="0"/>
          </a:p>
          <a:p>
            <a:r>
              <a:rPr lang="en-ID" dirty="0" err="1"/>
              <a:t>Kepemimpinan</a:t>
            </a:r>
            <a:r>
              <a:rPr lang="en-ID" dirty="0"/>
              <a:t> spiritual </a:t>
            </a:r>
            <a:r>
              <a:rPr lang="en-ID" dirty="0" err="1"/>
              <a:t>berdasarkan</a:t>
            </a:r>
            <a:r>
              <a:rPr lang="en-ID" dirty="0"/>
              <a:t> </a:t>
            </a:r>
            <a:r>
              <a:rPr lang="en-ID" dirty="0" err="1"/>
              <a:t>karakter</a:t>
            </a:r>
            <a:r>
              <a:rPr lang="en-ID" dirty="0"/>
              <a:t> Allah - </a:t>
            </a:r>
            <a:r>
              <a:rPr lang="en-ID" dirty="0" err="1"/>
              <a:t>Yosua</a:t>
            </a:r>
            <a:r>
              <a:rPr lang="en-ID" dirty="0"/>
              <a:t> </a:t>
            </a:r>
            <a:r>
              <a:rPr lang="en-ID" dirty="0" err="1"/>
              <a:t>sebagai</a:t>
            </a:r>
            <a:r>
              <a:rPr lang="en-ID" dirty="0"/>
              <a:t> </a:t>
            </a:r>
            <a:r>
              <a:rPr lang="en-ID" dirty="0" err="1"/>
              <a:t>pemimpin</a:t>
            </a:r>
            <a:r>
              <a:rPr lang="en-ID" dirty="0"/>
              <a:t> </a:t>
            </a:r>
            <a:r>
              <a:rPr lang="en-ID" dirty="0" err="1"/>
              <a:t>bukan</a:t>
            </a:r>
            <a:r>
              <a:rPr lang="en-ID" dirty="0"/>
              <a:t> oleh </a:t>
            </a:r>
            <a:r>
              <a:rPr lang="en-ID" dirty="0" err="1"/>
              <a:t>kuasa</a:t>
            </a:r>
            <a:r>
              <a:rPr lang="en-ID" dirty="0"/>
              <a:t> </a:t>
            </a:r>
            <a:r>
              <a:rPr lang="en-ID" dirty="0" err="1"/>
              <a:t>duniawi</a:t>
            </a:r>
            <a:r>
              <a:rPr lang="en-ID" dirty="0"/>
              <a:t>, </a:t>
            </a:r>
            <a:r>
              <a:rPr lang="en-ID" dirty="0" err="1"/>
              <a:t>melainkan</a:t>
            </a:r>
            <a:r>
              <a:rPr lang="en-ID" dirty="0"/>
              <a:t> oleh </a:t>
            </a:r>
            <a:r>
              <a:rPr lang="en-ID" dirty="0" err="1"/>
              <a:t>Roh</a:t>
            </a:r>
            <a:r>
              <a:rPr lang="en-ID" dirty="0"/>
              <a:t> dan </a:t>
            </a:r>
            <a:r>
              <a:rPr lang="en-ID" dirty="0" err="1"/>
              <a:t>ketaatan</a:t>
            </a:r>
            <a:endParaRPr lang="en-ID" dirty="0"/>
          </a:p>
          <a:p>
            <a:endParaRPr lang="en-ID" dirty="0"/>
          </a:p>
          <a:p>
            <a:endParaRPr lang="en-ID" dirty="0"/>
          </a:p>
        </p:txBody>
      </p:sp>
      <p:sp>
        <p:nvSpPr>
          <p:cNvPr id="4" name="Slide Number Placeholder 3"/>
          <p:cNvSpPr>
            <a:spLocks noGrp="1"/>
          </p:cNvSpPr>
          <p:nvPr>
            <p:ph type="sldNum" sz="quarter" idx="5"/>
          </p:nvPr>
        </p:nvSpPr>
        <p:spPr/>
        <p:txBody>
          <a:bodyPr/>
          <a:lstStyle/>
          <a:p>
            <a:fld id="{4429A7AF-7200-4DC3-B10D-61078A61AB55}" type="slidenum">
              <a:rPr lang="en-ID" smtClean="0"/>
              <a:t>12</a:t>
            </a:fld>
            <a:endParaRPr lang="en-ID"/>
          </a:p>
        </p:txBody>
      </p:sp>
    </p:spTree>
    <p:extLst>
      <p:ext uri="{BB962C8B-B14F-4D97-AF65-F5344CB8AC3E}">
        <p14:creationId xmlns:p14="http://schemas.microsoft.com/office/powerpoint/2010/main" val="33637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03/10/2025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03/10/2025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7.jpeg"/><Relationship Id="rId21" Type="http://schemas.openxmlformats.org/officeDocument/2006/relationships/image" Target="../media/image30.jpeg"/><Relationship Id="rId7" Type="http://schemas.openxmlformats.org/officeDocument/2006/relationships/diagramColors" Target="../diagrams/colors1.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diagramLayout" Target="../diagrams/layout1.xml"/><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5.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en" sz="6600" b="1" noProof="0" dirty="0">
                <a:blipFill dpi="0" rotWithShape="1">
                  <a:blip r:embed="rId4"/>
                  <a:srcRect/>
                  <a:stretch>
                    <a:fillRect/>
                  </a:stretch>
                </a:blipFill>
              </a:rPr>
              <a:t>RESEP UNTUK SUKSES</a:t>
            </a: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en" sz="1600" b="1" noProof="0" dirty="0">
                <a:solidFill>
                  <a:srgbClr val="F4CF80"/>
                </a:solidFill>
                <a:effectLst>
                  <a:outerShdw blurRad="38100" dist="38100" dir="2700000" algn="tl">
                    <a:srgbClr val="000000">
                      <a:alpha val="43137"/>
                    </a:srgbClr>
                  </a:outerShdw>
                </a:effectLst>
              </a:rPr>
              <a:t>Lesson 1 for October 4,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646331"/>
          </a:xfrm>
          <a:prstGeom prst="rect">
            <a:avLst/>
          </a:prstGeom>
          <a:noFill/>
        </p:spPr>
        <p:txBody>
          <a:bodyPr wrap="square">
            <a:spAutoFit/>
          </a:bodyPr>
          <a:lstStyle/>
          <a:p>
            <a:pPr algn="ctr"/>
            <a:r>
              <a:rPr lang="en" sz="3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KEKUATAN DAN KETEGUHAN</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885943"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en-ID" b="1" dirty="0" err="1">
                <a:solidFill>
                  <a:schemeClr val="accent5">
                    <a:lumMod val="75000"/>
                  </a:schemeClr>
                </a:solidFill>
                <a:latin typeface="Comic Sans MS" panose="030F0702030302020204" pitchFamily="66" charset="0"/>
              </a:rPr>
              <a:t>Bukankah</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telah</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Kuperintahkan</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kepadamu</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kuatkan</a:t>
            </a:r>
            <a:r>
              <a:rPr lang="en-ID" b="1" dirty="0">
                <a:solidFill>
                  <a:schemeClr val="accent5">
                    <a:lumMod val="75000"/>
                  </a:schemeClr>
                </a:solidFill>
                <a:latin typeface="Comic Sans MS" panose="030F0702030302020204" pitchFamily="66" charset="0"/>
              </a:rPr>
              <a:t> dan </a:t>
            </a:r>
            <a:r>
              <a:rPr lang="en-ID" b="1" dirty="0" err="1">
                <a:solidFill>
                  <a:schemeClr val="accent5">
                    <a:lumMod val="75000"/>
                  </a:schemeClr>
                </a:solidFill>
                <a:latin typeface="Comic Sans MS" panose="030F0702030302020204" pitchFamily="66" charset="0"/>
              </a:rPr>
              <a:t>teguhkanlah</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hatimu</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Janganlah</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kecut</a:t>
            </a:r>
            <a:r>
              <a:rPr lang="en-ID" b="1" dirty="0">
                <a:solidFill>
                  <a:schemeClr val="accent5">
                    <a:lumMod val="75000"/>
                  </a:schemeClr>
                </a:solidFill>
                <a:latin typeface="Comic Sans MS" panose="030F0702030302020204" pitchFamily="66" charset="0"/>
              </a:rPr>
              <a:t> dan </a:t>
            </a:r>
            <a:r>
              <a:rPr lang="en-ID" b="1" dirty="0" err="1">
                <a:solidFill>
                  <a:schemeClr val="accent5">
                    <a:lumMod val="75000"/>
                  </a:schemeClr>
                </a:solidFill>
                <a:latin typeface="Comic Sans MS" panose="030F0702030302020204" pitchFamily="66" charset="0"/>
              </a:rPr>
              <a:t>tawar</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hati</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sebab</a:t>
            </a:r>
            <a:r>
              <a:rPr lang="en-ID" b="1" dirty="0">
                <a:solidFill>
                  <a:schemeClr val="accent5">
                    <a:lumMod val="75000"/>
                  </a:schemeClr>
                </a:solidFill>
                <a:latin typeface="Comic Sans MS" panose="030F0702030302020204" pitchFamily="66" charset="0"/>
              </a:rPr>
              <a:t> TUHAN, </a:t>
            </a:r>
            <a:r>
              <a:rPr lang="en-ID" b="1" dirty="0" err="1">
                <a:solidFill>
                  <a:schemeClr val="accent5">
                    <a:lumMod val="75000"/>
                  </a:schemeClr>
                </a:solidFill>
                <a:latin typeface="Comic Sans MS" panose="030F0702030302020204" pitchFamily="66" charset="0"/>
              </a:rPr>
              <a:t>Allahmu</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menyertai</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engkau</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ke</a:t>
            </a:r>
            <a:r>
              <a:rPr lang="en-ID" b="1" dirty="0">
                <a:solidFill>
                  <a:schemeClr val="accent5">
                    <a:lumMod val="75000"/>
                  </a:schemeClr>
                </a:solidFill>
                <a:latin typeface="Comic Sans MS" panose="030F0702030302020204" pitchFamily="66" charset="0"/>
              </a:rPr>
              <a:t> mana pun </a:t>
            </a:r>
            <a:r>
              <a:rPr lang="en-ID" b="1" dirty="0" err="1">
                <a:solidFill>
                  <a:schemeClr val="accent5">
                    <a:lumMod val="75000"/>
                  </a:schemeClr>
                </a:solidFill>
                <a:latin typeface="Comic Sans MS" panose="030F0702030302020204" pitchFamily="66" charset="0"/>
              </a:rPr>
              <a:t>engkau</a:t>
            </a:r>
            <a:r>
              <a:rPr lang="en-ID" b="1" dirty="0">
                <a:solidFill>
                  <a:schemeClr val="accent5">
                    <a:lumMod val="75000"/>
                  </a:schemeClr>
                </a:solidFill>
                <a:latin typeface="Comic Sans MS" panose="030F0702030302020204" pitchFamily="66" charset="0"/>
              </a:rPr>
              <a:t> </a:t>
            </a:r>
            <a:r>
              <a:rPr lang="en-ID" b="1" dirty="0" err="1">
                <a:solidFill>
                  <a:schemeClr val="accent5">
                    <a:lumMod val="75000"/>
                  </a:schemeClr>
                </a:solidFill>
                <a:latin typeface="Comic Sans MS" panose="030F0702030302020204" pitchFamily="66" charset="0"/>
              </a:rPr>
              <a:t>pergi</a:t>
            </a:r>
            <a:r>
              <a:rPr lang="en-ID" b="1" dirty="0">
                <a:solidFill>
                  <a:schemeClr val="accent5">
                    <a:lumMod val="75000"/>
                  </a:schemeClr>
                </a:solidFill>
                <a:latin typeface="Comic Sans MS" panose="030F0702030302020204" pitchFamily="66" charset="0"/>
              </a:rPr>
              <a:t>.</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(Yosua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594538" y="1876217"/>
            <a:ext cx="8559738" cy="646331"/>
          </a:xfrm>
          <a:prstGeom prst="rect">
            <a:avLst/>
          </a:prstGeom>
          <a:noFill/>
        </p:spPr>
        <p:txBody>
          <a:bodyPr wrap="square" rtlCol="0">
            <a:spAutoFit/>
          </a:bodyPr>
          <a:lstStyle/>
          <a:p>
            <a:pPr>
              <a:spcBef>
                <a:spcPts val="600"/>
              </a:spcBef>
            </a:pPr>
            <a:r>
              <a:rPr lang="en-ID" b="1" dirty="0" err="1"/>
              <a:t>Sebelum</a:t>
            </a:r>
            <a:r>
              <a:rPr lang="en-ID" b="1" dirty="0"/>
              <a:t> </a:t>
            </a:r>
            <a:r>
              <a:rPr lang="en-ID" b="1" dirty="0" err="1"/>
              <a:t>meminta</a:t>
            </a:r>
            <a:r>
              <a:rPr lang="en-ID" b="1" dirty="0"/>
              <a:t> </a:t>
            </a:r>
            <a:r>
              <a:rPr lang="en-ID" b="1" dirty="0" err="1"/>
              <a:t>untuk</a:t>
            </a:r>
            <a:r>
              <a:rPr lang="en-ID" b="1" dirty="0"/>
              <a:t> </a:t>
            </a:r>
            <a:r>
              <a:rPr lang="en-ID" b="1" dirty="0" err="1"/>
              <a:t>kuat</a:t>
            </a:r>
            <a:r>
              <a:rPr lang="en-ID" b="1" dirty="0"/>
              <a:t> dan </a:t>
            </a:r>
            <a:r>
              <a:rPr lang="en-ID" b="1" dirty="0" err="1"/>
              <a:t>teguh</a:t>
            </a:r>
            <a:r>
              <a:rPr lang="en-ID" b="1" dirty="0"/>
              <a:t> </a:t>
            </a:r>
            <a:r>
              <a:rPr lang="en-ID" b="1" dirty="0" err="1"/>
              <a:t>kepada</a:t>
            </a:r>
            <a:r>
              <a:rPr lang="en-ID" b="1" dirty="0"/>
              <a:t> </a:t>
            </a:r>
            <a:r>
              <a:rPr lang="en-ID" b="1" dirty="0" err="1"/>
              <a:t>Yosua</a:t>
            </a:r>
            <a:r>
              <a:rPr lang="en-ID" b="1" dirty="0"/>
              <a:t> </a:t>
            </a:r>
            <a:r>
              <a:rPr lang="en-ID" b="1" dirty="0" err="1"/>
              <a:t>dalam</a:t>
            </a:r>
            <a:r>
              <a:rPr lang="en-ID" b="1" dirty="0"/>
              <a:t> </a:t>
            </a:r>
            <a:r>
              <a:rPr lang="en-ID" b="1" dirty="0" err="1"/>
              <a:t>pertempuran</a:t>
            </a:r>
            <a:r>
              <a:rPr lang="en-ID" b="1" dirty="0"/>
              <a:t> (</a:t>
            </a:r>
            <a:r>
              <a:rPr lang="en-ID" b="1" dirty="0" err="1"/>
              <a:t>Yos</a:t>
            </a:r>
            <a:r>
              <a:rPr lang="en-ID" b="1" dirty="0"/>
              <a:t> 1:9), Allah </a:t>
            </a:r>
            <a:r>
              <a:rPr lang="en-ID" b="1" dirty="0" err="1"/>
              <a:t>meminta</a:t>
            </a:r>
            <a:r>
              <a:rPr lang="en-ID" b="1" dirty="0"/>
              <a:t> </a:t>
            </a:r>
            <a:r>
              <a:rPr lang="en-ID" b="1" dirty="0" err="1"/>
              <a:t>kuat</a:t>
            </a:r>
            <a:r>
              <a:rPr lang="en-ID" b="1" dirty="0"/>
              <a:t> dan </a:t>
            </a:r>
            <a:r>
              <a:rPr lang="en-ID" b="1" dirty="0" err="1"/>
              <a:t>teguh</a:t>
            </a:r>
            <a:r>
              <a:rPr lang="en-ID" b="1" dirty="0"/>
              <a:t> </a:t>
            </a:r>
            <a:r>
              <a:rPr lang="en-ID" b="1" dirty="0" err="1"/>
              <a:t>untuk</a:t>
            </a:r>
            <a:r>
              <a:rPr lang="en-ID" b="1" dirty="0"/>
              <a:t> </a:t>
            </a:r>
            <a:r>
              <a:rPr lang="en-ID" b="1" dirty="0" err="1"/>
              <a:t>menaati</a:t>
            </a:r>
            <a:r>
              <a:rPr lang="en-ID" b="1" dirty="0"/>
              <a:t> Hukum </a:t>
            </a:r>
            <a:r>
              <a:rPr lang="en-ID" b="1" dirty="0" err="1"/>
              <a:t>Taurat</a:t>
            </a:r>
            <a:r>
              <a:rPr lang="en-ID" b="1" dirty="0"/>
              <a:t> (</a:t>
            </a:r>
            <a:r>
              <a:rPr lang="en-ID" b="1" dirty="0" err="1"/>
              <a:t>Yos</a:t>
            </a:r>
            <a:r>
              <a:rPr lang="en-ID" b="1" dirty="0"/>
              <a:t> 1:7).</a:t>
            </a:r>
            <a:endParaRPr lang="en" b="1" noProof="0" dirty="0"/>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25" y="31080"/>
            <a:ext cx="3786724"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6" y="3380565"/>
            <a:ext cx="6515363" cy="2308324"/>
          </a:xfrm>
          <a:prstGeom prst="rect">
            <a:avLst/>
          </a:prstGeom>
          <a:noFill/>
        </p:spPr>
        <p:txBody>
          <a:bodyPr wrap="square">
            <a:spAutoFit/>
          </a:bodyPr>
          <a:lstStyle/>
          <a:p>
            <a:pPr>
              <a:spcBef>
                <a:spcPts val="600"/>
              </a:spcBef>
            </a:pPr>
            <a:r>
              <a:rPr lang="en-ID" b="1" dirty="0"/>
              <a:t>Di </a:t>
            </a:r>
            <a:r>
              <a:rPr lang="en-ID" b="1" dirty="0" err="1"/>
              <a:t>pihak</a:t>
            </a:r>
            <a:r>
              <a:rPr lang="en-ID" b="1" dirty="0"/>
              <a:t>-Nya, </a:t>
            </a:r>
            <a:r>
              <a:rPr lang="en-ID" b="1" dirty="0" err="1"/>
              <a:t>Dia</a:t>
            </a:r>
            <a:r>
              <a:rPr lang="en-ID" b="1" dirty="0"/>
              <a:t> </a:t>
            </a:r>
            <a:r>
              <a:rPr lang="en-ID" b="1" dirty="0" err="1"/>
              <a:t>berjanji</a:t>
            </a:r>
            <a:r>
              <a:rPr lang="en-ID" b="1" dirty="0"/>
              <a:t> </a:t>
            </a:r>
            <a:r>
              <a:rPr lang="en-ID" b="1" dirty="0" err="1"/>
              <a:t>bahwa</a:t>
            </a:r>
            <a:r>
              <a:rPr lang="en-ID" b="1" dirty="0"/>
              <a:t> </a:t>
            </a:r>
            <a:r>
              <a:rPr lang="en-ID" b="1" dirty="0" err="1"/>
              <a:t>Dia</a:t>
            </a:r>
            <a:r>
              <a:rPr lang="en-ID" b="1" dirty="0"/>
              <a:t> “</a:t>
            </a:r>
            <a:r>
              <a:rPr lang="en-ID" b="1" dirty="0" err="1"/>
              <a:t>akan</a:t>
            </a:r>
            <a:r>
              <a:rPr lang="en-ID" b="1" dirty="0"/>
              <a:t> </a:t>
            </a:r>
            <a:r>
              <a:rPr lang="en-ID" b="1" dirty="0" err="1"/>
              <a:t>menyertai</a:t>
            </a:r>
            <a:r>
              <a:rPr lang="en-ID" b="1" dirty="0"/>
              <a:t> </a:t>
            </a:r>
            <a:r>
              <a:rPr lang="en-ID" b="1" dirty="0" err="1"/>
              <a:t>kamu</a:t>
            </a:r>
            <a:r>
              <a:rPr lang="en-ID" b="1" dirty="0"/>
              <a:t> </a:t>
            </a:r>
            <a:r>
              <a:rPr lang="en-ID" b="1" dirty="0" err="1"/>
              <a:t>ke</a:t>
            </a:r>
            <a:r>
              <a:rPr lang="en-ID" b="1" dirty="0"/>
              <a:t> mana pun </a:t>
            </a:r>
            <a:r>
              <a:rPr lang="en-ID" b="1" dirty="0" err="1"/>
              <a:t>engkau</a:t>
            </a:r>
            <a:r>
              <a:rPr lang="en-ID" b="1" dirty="0"/>
              <a:t> </a:t>
            </a:r>
            <a:r>
              <a:rPr lang="en-ID" b="1" dirty="0" err="1"/>
              <a:t>pergi</a:t>
            </a:r>
            <a:r>
              <a:rPr lang="en-ID" b="1" dirty="0"/>
              <a:t>” (</a:t>
            </a:r>
            <a:r>
              <a:rPr lang="en-ID" b="1" dirty="0" err="1"/>
              <a:t>Yos</a:t>
            </a:r>
            <a:r>
              <a:rPr lang="en-ID" b="1" dirty="0"/>
              <a:t> 1:9), </a:t>
            </a:r>
            <a:r>
              <a:rPr lang="en-ID" b="1" dirty="0" err="1"/>
              <a:t>menolong</a:t>
            </a:r>
            <a:r>
              <a:rPr lang="en-ID" b="1" dirty="0"/>
              <a:t> </a:t>
            </a:r>
            <a:r>
              <a:rPr lang="en-ID" b="1" dirty="0" err="1"/>
              <a:t>kita</a:t>
            </a:r>
            <a:r>
              <a:rPr lang="en-ID" b="1" dirty="0"/>
              <a:t> </a:t>
            </a:r>
            <a:r>
              <a:rPr lang="en-ID" b="1" dirty="0" err="1"/>
              <a:t>berperang</a:t>
            </a:r>
            <a:r>
              <a:rPr lang="en-ID" b="1" dirty="0"/>
              <a:t> </a:t>
            </a:r>
            <a:r>
              <a:rPr lang="en-ID" b="1" dirty="0" err="1"/>
              <a:t>dalam</a:t>
            </a:r>
            <a:r>
              <a:rPr lang="en-ID" b="1" dirty="0"/>
              <a:t> </a:t>
            </a:r>
            <a:r>
              <a:rPr lang="en-ID" b="1" dirty="0" err="1"/>
              <a:t>peperangan</a:t>
            </a:r>
            <a:r>
              <a:rPr lang="en-ID" b="1" dirty="0"/>
              <a:t> yang </a:t>
            </a:r>
            <a:r>
              <a:rPr lang="en-ID" b="1" dirty="0" err="1"/>
              <a:t>sedang</a:t>
            </a:r>
            <a:r>
              <a:rPr lang="en-ID" b="1" dirty="0"/>
              <a:t> </a:t>
            </a:r>
            <a:r>
              <a:rPr lang="en-ID" b="1" dirty="0" err="1"/>
              <a:t>kita</a:t>
            </a:r>
            <a:r>
              <a:rPr lang="en-ID" b="1" dirty="0"/>
              <a:t> </a:t>
            </a:r>
            <a:r>
              <a:rPr lang="en-ID" b="1" dirty="0" err="1"/>
              <a:t>hadapi</a:t>
            </a:r>
            <a:r>
              <a:rPr lang="en-ID" b="1" dirty="0"/>
              <a:t>. </a:t>
            </a:r>
            <a:r>
              <a:rPr lang="en-ID" b="1" dirty="0" err="1"/>
              <a:t>Bukan</a:t>
            </a:r>
            <a:r>
              <a:rPr lang="en-ID" b="1" dirty="0"/>
              <a:t> </a:t>
            </a:r>
            <a:r>
              <a:rPr lang="en-ID" b="1" dirty="0" err="1"/>
              <a:t>peperangan</a:t>
            </a:r>
            <a:r>
              <a:rPr lang="en-ID" b="1" dirty="0"/>
              <a:t> </a:t>
            </a:r>
            <a:r>
              <a:rPr lang="en-ID" b="1" dirty="0" err="1"/>
              <a:t>fisik</a:t>
            </a:r>
            <a:r>
              <a:rPr lang="en-ID" b="1" dirty="0"/>
              <a:t>, </a:t>
            </a:r>
            <a:r>
              <a:rPr lang="en-ID" b="1" dirty="0" err="1"/>
              <a:t>melainkan</a:t>
            </a:r>
            <a:r>
              <a:rPr lang="en-ID" b="1" dirty="0"/>
              <a:t> “</a:t>
            </a:r>
            <a:r>
              <a:rPr lang="en-ID" b="1" dirty="0" err="1"/>
              <a:t>melawan</a:t>
            </a:r>
            <a:r>
              <a:rPr lang="en-ID" b="1" dirty="0"/>
              <a:t> </a:t>
            </a:r>
            <a:r>
              <a:rPr lang="en-ID" b="1" dirty="0" err="1"/>
              <a:t>pemerintah-pemerintah</a:t>
            </a:r>
            <a:r>
              <a:rPr lang="en-ID" b="1" dirty="0"/>
              <a:t>, </a:t>
            </a:r>
            <a:r>
              <a:rPr lang="en-ID" b="1" dirty="0" err="1"/>
              <a:t>melawan</a:t>
            </a:r>
            <a:r>
              <a:rPr lang="en-ID" b="1" dirty="0"/>
              <a:t> </a:t>
            </a:r>
            <a:r>
              <a:rPr lang="en-ID" b="1" dirty="0" err="1"/>
              <a:t>penguasa-penguasa</a:t>
            </a:r>
            <a:r>
              <a:rPr lang="en-ID" b="1" dirty="0"/>
              <a:t>, </a:t>
            </a:r>
            <a:r>
              <a:rPr lang="en-ID" b="1" dirty="0" err="1"/>
              <a:t>melawan</a:t>
            </a:r>
            <a:r>
              <a:rPr lang="en-ID" b="1" dirty="0"/>
              <a:t> penghulu-penghulu dunia yang </a:t>
            </a:r>
            <a:r>
              <a:rPr lang="en-ID" b="1" dirty="0" err="1"/>
              <a:t>gelap</a:t>
            </a:r>
            <a:r>
              <a:rPr lang="en-ID" b="1" dirty="0"/>
              <a:t> </a:t>
            </a:r>
            <a:r>
              <a:rPr lang="en-ID" b="1" dirty="0" err="1"/>
              <a:t>ini</a:t>
            </a:r>
            <a:r>
              <a:rPr lang="en-ID" b="1" dirty="0"/>
              <a:t>, </a:t>
            </a:r>
            <a:r>
              <a:rPr lang="en-ID" b="1" dirty="0" err="1"/>
              <a:t>melawan</a:t>
            </a:r>
            <a:r>
              <a:rPr lang="en-ID" b="1" dirty="0"/>
              <a:t> </a:t>
            </a:r>
            <a:r>
              <a:rPr lang="en-ID" b="1" dirty="0" err="1"/>
              <a:t>roh-roh</a:t>
            </a:r>
            <a:r>
              <a:rPr lang="en-ID" b="1" dirty="0"/>
              <a:t> </a:t>
            </a:r>
            <a:r>
              <a:rPr lang="en-ID" b="1" dirty="0" err="1"/>
              <a:t>jahat</a:t>
            </a:r>
            <a:r>
              <a:rPr lang="en-ID" b="1" dirty="0"/>
              <a:t> di </a:t>
            </a:r>
            <a:r>
              <a:rPr lang="en-ID" b="1" dirty="0" err="1"/>
              <a:t>udara</a:t>
            </a:r>
            <a:r>
              <a:rPr lang="en-ID" b="1" dirty="0"/>
              <a:t>” (</a:t>
            </a:r>
            <a:r>
              <a:rPr lang="en-ID" b="1" dirty="0" err="1"/>
              <a:t>Ef</a:t>
            </a:r>
            <a:r>
              <a:rPr lang="en-ID" b="1" dirty="0"/>
              <a:t> 6:12). </a:t>
            </a:r>
            <a:r>
              <a:rPr lang="en-ID" b="1" dirty="0" err="1"/>
              <a:t>Untuk</a:t>
            </a:r>
            <a:r>
              <a:rPr lang="en-ID" b="1" dirty="0"/>
              <a:t> </a:t>
            </a:r>
            <a:r>
              <a:rPr lang="en-ID" b="1" dirty="0" err="1"/>
              <a:t>melakukan</a:t>
            </a:r>
            <a:r>
              <a:rPr lang="en-ID" b="1" dirty="0"/>
              <a:t> </a:t>
            </a:r>
            <a:r>
              <a:rPr lang="en-ID" b="1" dirty="0" err="1"/>
              <a:t>ini</a:t>
            </a:r>
            <a:r>
              <a:rPr lang="en-ID" b="1" dirty="0"/>
              <a:t>, </a:t>
            </a:r>
            <a:r>
              <a:rPr lang="en-ID" b="1" dirty="0" err="1"/>
              <a:t>Dia</a:t>
            </a:r>
            <a:r>
              <a:rPr lang="en-ID" b="1" dirty="0"/>
              <a:t> </a:t>
            </a:r>
            <a:r>
              <a:rPr lang="en-ID" b="1" dirty="0" err="1"/>
              <a:t>telah</a:t>
            </a:r>
            <a:r>
              <a:rPr lang="en-ID" b="1" dirty="0"/>
              <a:t> </a:t>
            </a:r>
            <a:r>
              <a:rPr lang="en-ID" b="1" dirty="0" err="1"/>
              <a:t>menyediakan</a:t>
            </a:r>
            <a:r>
              <a:rPr lang="en-ID" b="1" dirty="0"/>
              <a:t> </a:t>
            </a:r>
            <a:r>
              <a:rPr lang="en-ID" b="1" dirty="0" err="1"/>
              <a:t>senjata</a:t>
            </a:r>
            <a:r>
              <a:rPr lang="en-ID" b="1" dirty="0"/>
              <a:t> yang </a:t>
            </a:r>
            <a:r>
              <a:rPr lang="en-ID" b="1" dirty="0" err="1"/>
              <a:t>diperlukan</a:t>
            </a:r>
            <a:r>
              <a:rPr lang="en-ID" b="1" dirty="0"/>
              <a:t> </a:t>
            </a:r>
            <a:r>
              <a:rPr lang="en-ID" b="1" dirty="0" err="1"/>
              <a:t>bagi</a:t>
            </a:r>
            <a:r>
              <a:rPr lang="en-ID" b="1" dirty="0"/>
              <a:t> </a:t>
            </a:r>
            <a:r>
              <a:rPr lang="en-ID" b="1" dirty="0" err="1"/>
              <a:t>kita</a:t>
            </a:r>
            <a:r>
              <a:rPr lang="en-ID" b="1" dirty="0"/>
              <a:t> (</a:t>
            </a:r>
            <a:r>
              <a:rPr lang="en-ID" b="1" dirty="0" err="1"/>
              <a:t>Ef</a:t>
            </a:r>
            <a:r>
              <a:rPr lang="en-ID" b="1" dirty="0"/>
              <a:t> 6:13-17).</a:t>
            </a:r>
            <a:endParaRPr lang="en" b="1" noProof="0" dirty="0"/>
          </a:p>
        </p:txBody>
      </p:sp>
      <p:sp>
        <p:nvSpPr>
          <p:cNvPr id="7" name="CuadroTexto 6">
            <a:extLst>
              <a:ext uri="{FF2B5EF4-FFF2-40B4-BE49-F238E27FC236}">
                <a16:creationId xmlns:a16="http://schemas.microsoft.com/office/drawing/2014/main" id="{F1072CBA-08C2-5FC8-F003-5EC44E9794BC}"/>
              </a:ext>
            </a:extLst>
          </p:cNvPr>
          <p:cNvSpPr txBox="1"/>
          <p:nvPr/>
        </p:nvSpPr>
        <p:spPr>
          <a:xfrm>
            <a:off x="3448050" y="2654666"/>
            <a:ext cx="8743949" cy="646331"/>
          </a:xfrm>
          <a:prstGeom prst="rect">
            <a:avLst/>
          </a:prstGeom>
          <a:noFill/>
        </p:spPr>
        <p:txBody>
          <a:bodyPr wrap="square">
            <a:spAutoFit/>
          </a:bodyPr>
          <a:lstStyle/>
          <a:p>
            <a:pPr>
              <a:spcBef>
                <a:spcPts val="600"/>
              </a:spcBef>
            </a:pPr>
            <a:r>
              <a:rPr lang="en-ID" b="1" dirty="0"/>
              <a:t>Hal </a:t>
            </a:r>
            <a:r>
              <a:rPr lang="en-ID" b="1" dirty="0" err="1"/>
              <a:t>ini</a:t>
            </a:r>
            <a:r>
              <a:rPr lang="en-ID" b="1" dirty="0"/>
              <a:t> juga </a:t>
            </a:r>
            <a:r>
              <a:rPr lang="en-ID" b="1" dirty="0" err="1"/>
              <a:t>berlaku</a:t>
            </a:r>
            <a:r>
              <a:rPr lang="en-ID" b="1" dirty="0"/>
              <a:t> </a:t>
            </a:r>
            <a:r>
              <a:rPr lang="en-ID" b="1" dirty="0" err="1"/>
              <a:t>saat</a:t>
            </a:r>
            <a:r>
              <a:rPr lang="en-ID" b="1" dirty="0"/>
              <a:t> </a:t>
            </a:r>
            <a:r>
              <a:rPr lang="en-ID" b="1" dirty="0" err="1"/>
              <a:t>ini</a:t>
            </a:r>
            <a:r>
              <a:rPr lang="en-ID" b="1" dirty="0"/>
              <a:t>. Allah </a:t>
            </a:r>
            <a:r>
              <a:rPr lang="en-ID" b="1" dirty="0" err="1"/>
              <a:t>meminta</a:t>
            </a:r>
            <a:r>
              <a:rPr lang="en-ID" b="1" dirty="0"/>
              <a:t> </a:t>
            </a:r>
            <a:r>
              <a:rPr lang="en-ID" b="1" dirty="0" err="1"/>
              <a:t>kita</a:t>
            </a:r>
            <a:r>
              <a:rPr lang="en-ID" b="1" dirty="0"/>
              <a:t> </a:t>
            </a:r>
            <a:r>
              <a:rPr lang="en-ID" b="1" dirty="0" err="1"/>
              <a:t>untuk</a:t>
            </a:r>
            <a:r>
              <a:rPr lang="en-ID" b="1" dirty="0"/>
              <a:t> </a:t>
            </a:r>
            <a:r>
              <a:rPr lang="en-ID" b="1" dirty="0" err="1"/>
              <a:t>berusaha</a:t>
            </a:r>
            <a:r>
              <a:rPr lang="en-ID" b="1" dirty="0"/>
              <a:t> </a:t>
            </a:r>
            <a:r>
              <a:rPr lang="en-ID" b="1" dirty="0" err="1"/>
              <a:t>menaati</a:t>
            </a:r>
            <a:r>
              <a:rPr lang="en-ID" b="1" dirty="0"/>
              <a:t> </a:t>
            </a:r>
            <a:r>
              <a:rPr lang="en-ID" b="1" dirty="0" err="1"/>
              <a:t>hukum</a:t>
            </a:r>
            <a:r>
              <a:rPr lang="en-ID" b="1" dirty="0"/>
              <a:t>-Nya (Wahyu 14:12). Hal </a:t>
            </a:r>
            <a:r>
              <a:rPr lang="en-ID" b="1" dirty="0" err="1"/>
              <a:t>ini</a:t>
            </a:r>
            <a:r>
              <a:rPr lang="en-ID" b="1" dirty="0"/>
              <a:t> </a:t>
            </a:r>
            <a:r>
              <a:rPr lang="en-ID" b="1" dirty="0" err="1"/>
              <a:t>memerlukan</a:t>
            </a:r>
            <a:r>
              <a:rPr lang="en-ID" b="1" dirty="0"/>
              <a:t> </a:t>
            </a:r>
            <a:r>
              <a:rPr lang="en-ID" b="1" dirty="0" err="1"/>
              <a:t>keberanian</a:t>
            </a:r>
            <a:r>
              <a:rPr lang="en-ID" b="1" dirty="0"/>
              <a:t> yang </a:t>
            </a:r>
            <a:r>
              <a:rPr lang="en-ID" b="1" dirty="0" err="1"/>
              <a:t>besar</a:t>
            </a:r>
            <a:r>
              <a:rPr lang="en-ID" b="1" dirty="0"/>
              <a:t> </a:t>
            </a:r>
            <a:r>
              <a:rPr lang="en-ID" b="1" dirty="0" err="1"/>
              <a:t>dari</a:t>
            </a:r>
            <a:r>
              <a:rPr lang="en-ID" b="1" dirty="0"/>
              <a:t> </a:t>
            </a:r>
            <a:r>
              <a:rPr lang="en-ID" b="1" dirty="0" err="1"/>
              <a:t>pihak</a:t>
            </a:r>
            <a:r>
              <a:rPr lang="en-ID" b="1" dirty="0"/>
              <a:t> </a:t>
            </a:r>
            <a:r>
              <a:rPr lang="en-ID" b="1" dirty="0" err="1"/>
              <a:t>kita</a:t>
            </a:r>
            <a:r>
              <a:rPr lang="en-ID" b="1" dirty="0"/>
              <a:t>.</a:t>
            </a:r>
            <a:endParaRPr lang="en" b="1" noProof="0" dirty="0"/>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837513"/>
            <a:ext cx="6515364" cy="923330"/>
          </a:xfrm>
          <a:prstGeom prst="rect">
            <a:avLst/>
          </a:prstGeom>
          <a:noFill/>
        </p:spPr>
        <p:txBody>
          <a:bodyPr wrap="square">
            <a:spAutoFit/>
          </a:bodyPr>
          <a:lstStyle/>
          <a:p>
            <a:pPr>
              <a:spcBef>
                <a:spcPts val="600"/>
              </a:spcBef>
            </a:pPr>
            <a:r>
              <a:rPr lang="en-ID" b="1" dirty="0" err="1"/>
              <a:t>Kunci</a:t>
            </a:r>
            <a:r>
              <a:rPr lang="en-ID" b="1" dirty="0"/>
              <a:t> </a:t>
            </a:r>
            <a:r>
              <a:rPr lang="en-ID" b="1" dirty="0" err="1"/>
              <a:t>kesuksesan</a:t>
            </a:r>
            <a:r>
              <a:rPr lang="en-ID" b="1" dirty="0"/>
              <a:t> </a:t>
            </a:r>
            <a:r>
              <a:rPr lang="en-ID" b="1" dirty="0" err="1"/>
              <a:t>adalah</a:t>
            </a:r>
            <a:r>
              <a:rPr lang="en-ID" b="1" dirty="0"/>
              <a:t> </a:t>
            </a:r>
            <a:r>
              <a:rPr lang="en-ID" b="1" dirty="0" err="1"/>
              <a:t>percaya</a:t>
            </a:r>
            <a:r>
              <a:rPr lang="en-ID" b="1" dirty="0"/>
              <a:t> </a:t>
            </a:r>
            <a:r>
              <a:rPr lang="en-ID" b="1" dirty="0" err="1"/>
              <a:t>sepenuhnya</a:t>
            </a:r>
            <a:r>
              <a:rPr lang="en-ID" b="1" dirty="0"/>
              <a:t> </a:t>
            </a:r>
            <a:r>
              <a:rPr lang="en-ID" b="1" dirty="0" err="1"/>
              <a:t>kepada</a:t>
            </a:r>
            <a:r>
              <a:rPr lang="en-ID" b="1" dirty="0"/>
              <a:t> Allah. Dan </a:t>
            </a:r>
            <a:r>
              <a:rPr lang="en-ID" b="1" dirty="0" err="1"/>
              <a:t>untuk</a:t>
            </a:r>
            <a:r>
              <a:rPr lang="en-ID" b="1" dirty="0"/>
              <a:t> </a:t>
            </a:r>
            <a:r>
              <a:rPr lang="en-ID" b="1" dirty="0" err="1"/>
              <a:t>melakukannya</a:t>
            </a:r>
            <a:r>
              <a:rPr lang="en-ID" b="1" dirty="0"/>
              <a:t>, </a:t>
            </a:r>
            <a:r>
              <a:rPr lang="en-ID" b="1" dirty="0" err="1"/>
              <a:t>kita</a:t>
            </a:r>
            <a:r>
              <a:rPr lang="en-ID" b="1" dirty="0"/>
              <a:t> </a:t>
            </a:r>
            <a:r>
              <a:rPr lang="en-ID" b="1" dirty="0" err="1"/>
              <a:t>perlu</a:t>
            </a:r>
            <a:r>
              <a:rPr lang="en-ID" b="1" dirty="0"/>
              <a:t> </a:t>
            </a:r>
            <a:r>
              <a:rPr lang="en-ID" b="1" dirty="0" err="1"/>
              <a:t>terhubung</a:t>
            </a:r>
            <a:r>
              <a:rPr lang="en-ID" b="1" dirty="0"/>
              <a:t> </a:t>
            </a:r>
            <a:r>
              <a:rPr lang="en-ID" b="1" dirty="0" err="1"/>
              <a:t>dengan</a:t>
            </a:r>
            <a:r>
              <a:rPr lang="en-ID" b="1" dirty="0"/>
              <a:t>-Nya </a:t>
            </a:r>
            <a:r>
              <a:rPr lang="en-ID" b="1" dirty="0" err="1"/>
              <a:t>setiap</a:t>
            </a:r>
            <a:r>
              <a:rPr lang="en-ID" b="1" dirty="0"/>
              <a:t> </a:t>
            </a:r>
            <a:r>
              <a:rPr lang="en-ID" b="1" dirty="0" err="1"/>
              <a:t>hari</a:t>
            </a:r>
            <a:r>
              <a:rPr lang="en-ID" b="1" dirty="0"/>
              <a:t> (</a:t>
            </a:r>
            <a:r>
              <a:rPr lang="en-ID" b="1" dirty="0" err="1"/>
              <a:t>Ef</a:t>
            </a:r>
            <a:r>
              <a:rPr lang="en-ID" b="1" dirty="0"/>
              <a:t> 6:18).</a:t>
            </a:r>
            <a:endParaRPr lang="en" b="1" noProof="0" dirty="0"/>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KEBERHASILAN MISI</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882867" y="614273"/>
            <a:ext cx="10402120" cy="923330"/>
          </a:xfrm>
          <a:prstGeom prst="rect">
            <a:avLst/>
          </a:prstGeom>
          <a:noFill/>
        </p:spPr>
        <p:txBody>
          <a:bodyPr wrap="square">
            <a:spAutoFit/>
          </a:bodyPr>
          <a:lstStyle/>
          <a:p>
            <a:pPr algn="ct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Janganlah</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engkau</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lupa</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memperkatakan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kitab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Taurat</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ini</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tetapi</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renungkanlah</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itu</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siang</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dan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malam</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supaya</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engkau</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bertindak</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hati-hati</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sesuai</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dengan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segala</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yang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tertulis</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di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dalamnya</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sebab</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dengan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demikian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perjalananmu</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akan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berhasil</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dan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engkau</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akan</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D6BDE4"/>
                </a:solidFill>
                <a:effectLst>
                  <a:outerShdw blurRad="38100" dist="38100" dir="2700000" algn="tl">
                    <a:srgbClr val="000000">
                      <a:alpha val="43137"/>
                    </a:srgbClr>
                  </a:outerShdw>
                </a:effectLst>
                <a:latin typeface="Comic Sans MS" panose="030F0702030302020204" pitchFamily="66" charset="0"/>
              </a:rPr>
              <a:t>beruntung</a:t>
            </a:r>
            <a:r>
              <a:rPr lang="en-ID" b="1"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(Yosua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spcBef>
                <a:spcPts val="600"/>
              </a:spcBef>
            </a:pPr>
            <a:r>
              <a:rPr lang="en-ID" sz="2000" b="1" dirty="0"/>
              <a:t>Kita </a:t>
            </a:r>
            <a:r>
              <a:rPr lang="en-ID" sz="2000" b="1" dirty="0" err="1"/>
              <a:t>akan</a:t>
            </a:r>
            <a:r>
              <a:rPr lang="en-ID" sz="2000" b="1" dirty="0"/>
              <a:t> </a:t>
            </a:r>
            <a:r>
              <a:rPr lang="en-ID" sz="2000" b="1" dirty="0" err="1"/>
              <a:t>berhasil</a:t>
            </a:r>
            <a:r>
              <a:rPr lang="en-ID" sz="2000" b="1" dirty="0"/>
              <a:t> </a:t>
            </a:r>
            <a:r>
              <a:rPr lang="en-ID" sz="2000" b="1" dirty="0" err="1"/>
              <a:t>jika</a:t>
            </a:r>
            <a:r>
              <a:rPr lang="en-ID" sz="2000" b="1" dirty="0"/>
              <a:t> </a:t>
            </a:r>
            <a:r>
              <a:rPr lang="en-ID" sz="2000" b="1" dirty="0" err="1"/>
              <a:t>kita</a:t>
            </a:r>
            <a:r>
              <a:rPr lang="en-ID" sz="2000" b="1" dirty="0"/>
              <a:t> </a:t>
            </a:r>
            <a:r>
              <a:rPr lang="en-ID" sz="2000" b="1" dirty="0" err="1"/>
              <a:t>mengikuti</a:t>
            </a:r>
            <a:r>
              <a:rPr lang="en-ID" sz="2000" b="1" dirty="0"/>
              <a:t> </a:t>
            </a:r>
            <a:r>
              <a:rPr lang="en-ID" sz="2000" b="1" dirty="0" err="1"/>
              <a:t>prinsip</a:t>
            </a:r>
            <a:r>
              <a:rPr lang="en-ID" sz="2000" b="1" dirty="0"/>
              <a:t> dan </a:t>
            </a:r>
            <a:r>
              <a:rPr lang="en-ID" sz="2000" b="1" dirty="0" err="1"/>
              <a:t>nilai</a:t>
            </a:r>
            <a:r>
              <a:rPr lang="en-ID" sz="2000" b="1" dirty="0"/>
              <a:t> yang </a:t>
            </a:r>
            <a:r>
              <a:rPr lang="en-ID" sz="2000" b="1" dirty="0" err="1"/>
              <a:t>diungkapkan</a:t>
            </a:r>
            <a:r>
              <a:rPr lang="en-ID" sz="2000" b="1" dirty="0"/>
              <a:t> </a:t>
            </a:r>
            <a:r>
              <a:rPr lang="en-ID" sz="2000" b="1" dirty="0" err="1"/>
              <a:t>dalam</a:t>
            </a:r>
            <a:r>
              <a:rPr lang="en-ID" sz="2000" b="1" dirty="0"/>
              <a:t> Hukum Allah. </a:t>
            </a:r>
            <a:r>
              <a:rPr lang="en-ID" sz="2000" b="1" dirty="0" err="1"/>
              <a:t>Tetapi</a:t>
            </a:r>
            <a:r>
              <a:rPr lang="en-ID" sz="2000" b="1" dirty="0"/>
              <a:t> </a:t>
            </a:r>
            <a:r>
              <a:rPr lang="en-ID" sz="2000" b="1" dirty="0" err="1"/>
              <a:t>bukankah</a:t>
            </a:r>
            <a:r>
              <a:rPr lang="en-ID" sz="2000" b="1" dirty="0"/>
              <a:t> </a:t>
            </a:r>
            <a:r>
              <a:rPr lang="en-ID" sz="2000" b="1" dirty="0" err="1"/>
              <a:t>ini</a:t>
            </a:r>
            <a:r>
              <a:rPr lang="en-ID" sz="2000" b="1" dirty="0"/>
              <a:t> </a:t>
            </a:r>
            <a:r>
              <a:rPr lang="en-ID" sz="2000" b="1" dirty="0" err="1"/>
              <a:t>keselamatan</a:t>
            </a:r>
            <a:r>
              <a:rPr lang="en-ID" sz="2000" b="1" dirty="0"/>
              <a:t> </a:t>
            </a:r>
            <a:r>
              <a:rPr lang="en-ID" sz="2000" b="1" dirty="0" err="1"/>
              <a:t>melalui</a:t>
            </a:r>
            <a:r>
              <a:rPr lang="en-ID" sz="2000" b="1" dirty="0"/>
              <a:t> </a:t>
            </a:r>
            <a:r>
              <a:rPr lang="en-ID" sz="2000" b="1" dirty="0" err="1"/>
              <a:t>perbuatan</a:t>
            </a:r>
            <a:r>
              <a:rPr lang="en-ID" sz="2000" b="1" dirty="0"/>
              <a:t>?</a:t>
            </a:r>
            <a:endParaRPr lang="en" sz="2000" b="1" noProof="0" dirty="0"/>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5759"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559681"/>
            <a:ext cx="4539798" cy="1015663"/>
          </a:xfrm>
          <a:prstGeom prst="rect">
            <a:avLst/>
          </a:prstGeom>
          <a:noFill/>
        </p:spPr>
        <p:txBody>
          <a:bodyPr wrap="square">
            <a:spAutoFit/>
          </a:bodyPr>
          <a:lstStyle/>
          <a:p>
            <a:pPr>
              <a:spcBef>
                <a:spcPts val="600"/>
              </a:spcBef>
            </a:pPr>
            <a:r>
              <a:rPr lang="en-ID" sz="2000" b="1" dirty="0" err="1"/>
              <a:t>Kesuksesan</a:t>
            </a:r>
            <a:r>
              <a:rPr lang="en-ID" sz="2000" b="1" dirty="0"/>
              <a:t> </a:t>
            </a:r>
            <a:r>
              <a:rPr lang="en-ID" sz="2000" b="1" dirty="0" err="1"/>
              <a:t>dari</a:t>
            </a:r>
            <a:r>
              <a:rPr lang="en-ID" sz="2000" b="1" dirty="0"/>
              <a:t> </a:t>
            </a:r>
            <a:r>
              <a:rPr lang="en-ID" sz="2000" b="1" dirty="0" err="1"/>
              <a:t>sudut</a:t>
            </a:r>
            <a:r>
              <a:rPr lang="en-ID" sz="2000" b="1" dirty="0"/>
              <a:t> </a:t>
            </a:r>
            <a:r>
              <a:rPr lang="en-ID" sz="2000" b="1" dirty="0" err="1"/>
              <a:t>pandang</a:t>
            </a:r>
            <a:r>
              <a:rPr lang="en-ID" sz="2000" b="1" dirty="0"/>
              <a:t> </a:t>
            </a:r>
            <a:r>
              <a:rPr lang="en-ID" sz="2000" b="1" dirty="0" err="1"/>
              <a:t>ilahi</a:t>
            </a:r>
            <a:r>
              <a:rPr lang="en-ID" sz="2000" b="1" dirty="0"/>
              <a:t> </a:t>
            </a:r>
            <a:r>
              <a:rPr lang="en-ID" sz="2000" b="1" dirty="0" err="1"/>
              <a:t>tidak</a:t>
            </a:r>
            <a:r>
              <a:rPr lang="en-ID" sz="2000" b="1" dirty="0"/>
              <a:t> </a:t>
            </a:r>
            <a:r>
              <a:rPr lang="en-ID" sz="2000" b="1" dirty="0" err="1"/>
              <a:t>sama</a:t>
            </a:r>
            <a:r>
              <a:rPr lang="en-ID" sz="2000" b="1" dirty="0"/>
              <a:t> </a:t>
            </a:r>
            <a:r>
              <a:rPr lang="en-ID" sz="2000" b="1" dirty="0" err="1"/>
              <a:t>dengan</a:t>
            </a:r>
            <a:r>
              <a:rPr lang="en-ID" sz="2000" b="1" dirty="0"/>
              <a:t> </a:t>
            </a:r>
            <a:r>
              <a:rPr lang="en-ID" sz="2000" b="1" dirty="0" err="1"/>
              <a:t>kesuksesan</a:t>
            </a:r>
            <a:r>
              <a:rPr lang="en-ID" sz="2000" b="1" dirty="0"/>
              <a:t> </a:t>
            </a:r>
            <a:r>
              <a:rPr lang="en-ID" sz="2000" b="1" dirty="0" err="1"/>
              <a:t>dari</a:t>
            </a:r>
            <a:r>
              <a:rPr lang="en-ID" sz="2000" b="1" dirty="0"/>
              <a:t> </a:t>
            </a:r>
            <a:r>
              <a:rPr lang="en-ID" sz="2000" b="1" dirty="0" err="1"/>
              <a:t>sudut</a:t>
            </a:r>
            <a:r>
              <a:rPr lang="en-ID" sz="2000" b="1" dirty="0"/>
              <a:t> </a:t>
            </a:r>
            <a:r>
              <a:rPr lang="en-ID" sz="2000" b="1" dirty="0" err="1"/>
              <a:t>pandang</a:t>
            </a:r>
            <a:r>
              <a:rPr lang="en-ID" sz="2000" b="1" dirty="0"/>
              <a:t> </a:t>
            </a:r>
            <a:r>
              <a:rPr lang="en-ID" sz="2000" b="1" dirty="0" err="1"/>
              <a:t>manusia</a:t>
            </a:r>
            <a:r>
              <a:rPr lang="en-ID" sz="2000" b="1" dirty="0"/>
              <a:t>.</a:t>
            </a:r>
            <a:endParaRPr lang="en" sz="2000" b="1" noProof="0" dirty="0"/>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569118"/>
            <a:ext cx="4707548" cy="1323439"/>
          </a:xfrm>
          <a:prstGeom prst="rect">
            <a:avLst/>
          </a:prstGeom>
          <a:noFill/>
        </p:spPr>
        <p:txBody>
          <a:bodyPr wrap="square">
            <a:spAutoFit/>
          </a:bodyPr>
          <a:lstStyle/>
          <a:p>
            <a:pPr>
              <a:spcBef>
                <a:spcPts val="600"/>
              </a:spcBef>
            </a:pPr>
            <a:r>
              <a:rPr lang="en-ID" sz="2000" b="1" dirty="0" err="1"/>
              <a:t>Kesuksesan</a:t>
            </a:r>
            <a:r>
              <a:rPr lang="en-ID" sz="2000" b="1" dirty="0"/>
              <a:t> </a:t>
            </a:r>
            <a:r>
              <a:rPr lang="en-ID" sz="2000" b="1" dirty="0" err="1"/>
              <a:t>sesaat</a:t>
            </a:r>
            <a:r>
              <a:rPr lang="en-ID" sz="2000" b="1" dirty="0"/>
              <a:t> di dunia </a:t>
            </a:r>
            <a:r>
              <a:rPr lang="en-ID" sz="2000" b="1" dirty="0" err="1"/>
              <a:t>ini</a:t>
            </a:r>
            <a:r>
              <a:rPr lang="en-ID" sz="2000" b="1" dirty="0"/>
              <a:t> </a:t>
            </a:r>
            <a:r>
              <a:rPr lang="en-ID" sz="2000" b="1" dirty="0" err="1"/>
              <a:t>dapat</a:t>
            </a:r>
            <a:r>
              <a:rPr lang="en-ID" sz="2000" b="1" dirty="0"/>
              <a:t> </a:t>
            </a:r>
            <a:r>
              <a:rPr lang="en-ID" sz="2000" b="1" dirty="0" err="1"/>
              <a:t>dicapai</a:t>
            </a:r>
            <a:r>
              <a:rPr lang="en-ID" sz="2000" b="1" dirty="0"/>
              <a:t> </a:t>
            </a:r>
            <a:r>
              <a:rPr lang="en-ID" sz="2000" b="1" dirty="0" err="1"/>
              <a:t>dengan</a:t>
            </a:r>
            <a:r>
              <a:rPr lang="en-ID" sz="2000" b="1" dirty="0"/>
              <a:t> </a:t>
            </a:r>
            <a:r>
              <a:rPr lang="en-ID" sz="2000" b="1" dirty="0" err="1"/>
              <a:t>melanggar</a:t>
            </a:r>
            <a:r>
              <a:rPr lang="en-ID" sz="2000" b="1" dirty="0"/>
              <a:t> </a:t>
            </a:r>
            <a:r>
              <a:rPr lang="en-ID" sz="2000" b="1" dirty="0" err="1"/>
              <a:t>hukum</a:t>
            </a:r>
            <a:r>
              <a:rPr lang="en-ID" sz="2000" b="1" dirty="0"/>
              <a:t> </a:t>
            </a:r>
            <a:r>
              <a:rPr lang="en-ID" sz="2000" b="1" dirty="0" err="1"/>
              <a:t>ilahi</a:t>
            </a:r>
            <a:r>
              <a:rPr lang="en-ID" sz="2000" b="1" dirty="0"/>
              <a:t> dan </a:t>
            </a:r>
            <a:r>
              <a:rPr lang="en-ID" sz="2000" b="1" dirty="0" err="1"/>
              <a:t>manusia</a:t>
            </a:r>
            <a:r>
              <a:rPr lang="en-ID" sz="2000" b="1" dirty="0"/>
              <a:t>, </a:t>
            </a:r>
            <a:r>
              <a:rPr lang="en-ID" sz="2000" b="1" dirty="0" err="1"/>
              <a:t>tetapi</a:t>
            </a:r>
            <a:r>
              <a:rPr lang="en-ID" sz="2000" b="1" dirty="0"/>
              <a:t> </a:t>
            </a:r>
            <a:r>
              <a:rPr lang="en-ID" sz="2000" b="1" dirty="0" err="1"/>
              <a:t>kesuksesan</a:t>
            </a:r>
            <a:r>
              <a:rPr lang="en-ID" sz="2000" b="1" dirty="0"/>
              <a:t> </a:t>
            </a:r>
            <a:r>
              <a:rPr lang="en-ID" sz="2000" b="1" dirty="0" err="1"/>
              <a:t>sejati</a:t>
            </a:r>
            <a:r>
              <a:rPr lang="en-ID" sz="2000" b="1" dirty="0"/>
              <a:t> dan </a:t>
            </a:r>
            <a:r>
              <a:rPr lang="en-ID" sz="2000" b="1" dirty="0" err="1"/>
              <a:t>kekal</a:t>
            </a:r>
            <a:r>
              <a:rPr lang="en-ID" sz="2000" b="1" dirty="0"/>
              <a:t> </a:t>
            </a:r>
            <a:r>
              <a:rPr lang="en-ID" sz="2000" b="1" dirty="0" err="1"/>
              <a:t>tidak</a:t>
            </a:r>
            <a:r>
              <a:rPr lang="en-ID" sz="2000" b="1" dirty="0"/>
              <a:t> </a:t>
            </a:r>
            <a:r>
              <a:rPr lang="en-ID" sz="2000" b="1" dirty="0" err="1"/>
              <a:t>dapat</a:t>
            </a:r>
            <a:r>
              <a:rPr lang="en-ID" sz="2000" b="1" dirty="0"/>
              <a:t> (</a:t>
            </a:r>
            <a:r>
              <a:rPr lang="en-ID" sz="2000" b="1" dirty="0" err="1"/>
              <a:t>Yosua</a:t>
            </a:r>
            <a:r>
              <a:rPr lang="en-ID" sz="2000" b="1" dirty="0"/>
              <a:t> 1:8).</a:t>
            </a:r>
            <a:endParaRPr lang="en" sz="2000" b="1" noProof="0" dirty="0"/>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95767"/>
            <a:ext cx="6587672" cy="1938992"/>
          </a:xfrm>
          <a:prstGeom prst="rect">
            <a:avLst/>
          </a:prstGeom>
          <a:noFill/>
        </p:spPr>
        <p:txBody>
          <a:bodyPr wrap="square">
            <a:spAutoFit/>
          </a:bodyPr>
          <a:lstStyle/>
          <a:p>
            <a:pPr>
              <a:spcBef>
                <a:spcPts val="600"/>
              </a:spcBef>
            </a:pPr>
            <a:r>
              <a:rPr lang="en-ID" sz="2000" b="1" dirty="0"/>
              <a:t>Sama </a:t>
            </a:r>
            <a:r>
              <a:rPr lang="en-ID" sz="2000" b="1" dirty="0" err="1"/>
              <a:t>sekali</a:t>
            </a:r>
            <a:r>
              <a:rPr lang="en-ID" sz="2000" b="1" dirty="0"/>
              <a:t> </a:t>
            </a:r>
            <a:r>
              <a:rPr lang="en-ID" sz="2000" b="1" dirty="0" err="1"/>
              <a:t>tidak</a:t>
            </a:r>
            <a:r>
              <a:rPr lang="en-ID" sz="2000" b="1" dirty="0"/>
              <a:t>. Iman dan Hukum </a:t>
            </a:r>
            <a:r>
              <a:rPr lang="en-ID" sz="2000" b="1" dirty="0" err="1"/>
              <a:t>tidak</a:t>
            </a:r>
            <a:r>
              <a:rPr lang="en-ID" sz="2000" b="1" dirty="0"/>
              <a:t> </a:t>
            </a:r>
            <a:r>
              <a:rPr lang="en-ID" sz="2000" b="1" dirty="0" err="1"/>
              <a:t>saling</a:t>
            </a:r>
            <a:r>
              <a:rPr lang="en-ID" sz="2000" b="1" dirty="0"/>
              <a:t> </a:t>
            </a:r>
            <a:r>
              <a:rPr lang="en-ID" sz="2000" b="1" dirty="0" err="1"/>
              <a:t>eksklusif</a:t>
            </a:r>
            <a:r>
              <a:rPr lang="en-ID" sz="2000" b="1" dirty="0"/>
              <a:t>, </a:t>
            </a:r>
            <a:r>
              <a:rPr lang="en-ID" sz="2000" b="1" dirty="0" err="1"/>
              <a:t>melainkan</a:t>
            </a:r>
            <a:r>
              <a:rPr lang="en-ID" sz="2000" b="1" dirty="0"/>
              <a:t> </a:t>
            </a:r>
            <a:r>
              <a:rPr lang="en-ID" sz="2000" b="1" dirty="0" err="1"/>
              <a:t>saling</a:t>
            </a:r>
            <a:r>
              <a:rPr lang="en-ID" sz="2000" b="1" dirty="0"/>
              <a:t> </a:t>
            </a:r>
            <a:r>
              <a:rPr lang="en-ID" sz="2000" b="1" dirty="0" err="1"/>
              <a:t>melengkapi</a:t>
            </a:r>
            <a:r>
              <a:rPr lang="en-ID" sz="2000" b="1" dirty="0"/>
              <a:t> (Rm 3:31). Ketika </a:t>
            </a:r>
            <a:r>
              <a:rPr lang="en-ID" sz="2000" b="1" dirty="0" err="1"/>
              <a:t>kita</a:t>
            </a:r>
            <a:r>
              <a:rPr lang="en-ID" sz="2000" b="1" dirty="0"/>
              <a:t> </a:t>
            </a:r>
            <a:r>
              <a:rPr lang="en-ID" sz="2000" b="1" dirty="0" err="1"/>
              <a:t>berbicara</a:t>
            </a:r>
            <a:r>
              <a:rPr lang="en-ID" sz="2000" b="1" dirty="0"/>
              <a:t> </a:t>
            </a:r>
            <a:r>
              <a:rPr lang="en-ID" sz="2000" b="1" dirty="0" err="1"/>
              <a:t>tentang</a:t>
            </a:r>
            <a:r>
              <a:rPr lang="en-ID" sz="2000" b="1" dirty="0"/>
              <a:t> Hukum, </a:t>
            </a:r>
            <a:r>
              <a:rPr lang="en-ID" sz="2000" b="1" dirty="0" err="1"/>
              <a:t>kita</a:t>
            </a:r>
            <a:r>
              <a:rPr lang="en-ID" sz="2000" b="1" dirty="0"/>
              <a:t> </a:t>
            </a:r>
            <a:r>
              <a:rPr lang="en-ID" sz="2000" b="1" dirty="0" err="1"/>
              <a:t>berbicara</a:t>
            </a:r>
            <a:r>
              <a:rPr lang="en-ID" sz="2000" b="1" dirty="0"/>
              <a:t> </a:t>
            </a:r>
            <a:r>
              <a:rPr lang="en-ID" sz="2000" b="1" dirty="0" err="1"/>
              <a:t>tentang</a:t>
            </a:r>
            <a:r>
              <a:rPr lang="en-ID" sz="2000" b="1" dirty="0"/>
              <a:t> </a:t>
            </a:r>
            <a:r>
              <a:rPr lang="en-ID" sz="2000" b="1" dirty="0" err="1"/>
              <a:t>cara</a:t>
            </a:r>
            <a:r>
              <a:rPr lang="en-ID" sz="2000" b="1" dirty="0"/>
              <a:t> </a:t>
            </a:r>
            <a:r>
              <a:rPr lang="en-ID" sz="2000" b="1" dirty="0" err="1"/>
              <a:t>kita</a:t>
            </a:r>
            <a:r>
              <a:rPr lang="en-ID" sz="2000" b="1" dirty="0"/>
              <a:t> </a:t>
            </a:r>
            <a:r>
              <a:rPr lang="en-ID" sz="2000" b="1" dirty="0" err="1"/>
              <a:t>seharusnya</a:t>
            </a:r>
            <a:r>
              <a:rPr lang="en-ID" sz="2000" b="1" dirty="0"/>
              <a:t> </a:t>
            </a:r>
            <a:r>
              <a:rPr lang="en-ID" sz="2000" b="1" dirty="0" err="1"/>
              <a:t>hidup</a:t>
            </a:r>
            <a:r>
              <a:rPr lang="en-ID" sz="2000" b="1" dirty="0"/>
              <a:t>, </a:t>
            </a:r>
            <a:r>
              <a:rPr lang="en-ID" sz="2000" b="1" dirty="0" err="1"/>
              <a:t>bukan</a:t>
            </a:r>
            <a:r>
              <a:rPr lang="en-ID" sz="2000" b="1" dirty="0"/>
              <a:t> </a:t>
            </a:r>
            <a:r>
              <a:rPr lang="en-ID" sz="2000" b="1" dirty="0" err="1"/>
              <a:t>cara</a:t>
            </a:r>
            <a:r>
              <a:rPr lang="en-ID" sz="2000" b="1" dirty="0"/>
              <a:t> </a:t>
            </a:r>
            <a:r>
              <a:rPr lang="en-ID" sz="2000" b="1" dirty="0" err="1"/>
              <a:t>kita</a:t>
            </a:r>
            <a:r>
              <a:rPr lang="en-ID" sz="2000" b="1" dirty="0"/>
              <a:t> </a:t>
            </a:r>
            <a:r>
              <a:rPr lang="en-ID" sz="2000" b="1" dirty="0" err="1"/>
              <a:t>diselamatkan</a:t>
            </a:r>
            <a:r>
              <a:rPr lang="en-ID" sz="2000" b="1" dirty="0"/>
              <a:t>. </a:t>
            </a:r>
            <a:r>
              <a:rPr lang="en-ID" sz="2000" b="1" dirty="0" err="1"/>
              <a:t>Hubungan</a:t>
            </a:r>
            <a:r>
              <a:rPr lang="en-ID" sz="2000" b="1" dirty="0"/>
              <a:t> </a:t>
            </a:r>
            <a:r>
              <a:rPr lang="en-ID" sz="2000" b="1" dirty="0" err="1"/>
              <a:t>kita</a:t>
            </a:r>
            <a:r>
              <a:rPr lang="en-ID" sz="2000" b="1" dirty="0"/>
              <a:t> </a:t>
            </a:r>
            <a:r>
              <a:rPr lang="en-ID" sz="2000" b="1" dirty="0" err="1"/>
              <a:t>dengan</a:t>
            </a:r>
            <a:r>
              <a:rPr lang="en-ID" sz="2000" b="1" dirty="0"/>
              <a:t> Allah </a:t>
            </a:r>
            <a:r>
              <a:rPr lang="en-ID" sz="2000" b="1" dirty="0" err="1"/>
              <a:t>terwujud</a:t>
            </a:r>
            <a:r>
              <a:rPr lang="en-ID" sz="2000" b="1" dirty="0"/>
              <a:t> </a:t>
            </a:r>
            <a:r>
              <a:rPr lang="en-ID" sz="2000" b="1" dirty="0" err="1"/>
              <a:t>dalam</a:t>
            </a:r>
            <a:r>
              <a:rPr lang="en-ID" sz="2000" b="1" dirty="0"/>
              <a:t> </a:t>
            </a:r>
            <a:r>
              <a:rPr lang="en-ID" sz="2000" b="1" dirty="0" err="1"/>
              <a:t>ketaatan</a:t>
            </a:r>
            <a:r>
              <a:rPr lang="en-ID" sz="2000" b="1" dirty="0"/>
              <a:t> </a:t>
            </a:r>
            <a:r>
              <a:rPr lang="en-ID" sz="2000" b="1" dirty="0" err="1"/>
              <a:t>kita</a:t>
            </a:r>
            <a:r>
              <a:rPr lang="en-ID" sz="2000" b="1" dirty="0"/>
              <a:t> pada </a:t>
            </a:r>
            <a:r>
              <a:rPr lang="en-ID" sz="2000" b="1" dirty="0" err="1"/>
              <a:t>kehendak</a:t>
            </a:r>
            <a:r>
              <a:rPr lang="en-ID" sz="2000" b="1" dirty="0"/>
              <a:t>-Nya.</a:t>
            </a:r>
            <a:endParaRPr lang="en" sz="2000" b="1" noProof="0" dirty="0"/>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10802" y="549403"/>
            <a:ext cx="8100151" cy="5478423"/>
          </a:xfrm>
          <a:prstGeom prst="rect">
            <a:avLst/>
          </a:prstGeom>
          <a:noFill/>
        </p:spPr>
        <p:txBody>
          <a:bodyPr wrap="square">
            <a:spAutoFit/>
          </a:bodyPr>
          <a:lstStyle/>
          <a:p>
            <a:pPr>
              <a:spcBef>
                <a:spcPts val="600"/>
              </a:spcBef>
            </a:pPr>
            <a:r>
              <a:rPr lang="en" sz="2500" b="1" noProof="0" dirty="0">
                <a:latin typeface="Constantia" panose="02030602050306030303" pitchFamily="18" charset="0"/>
              </a:rPr>
              <a:t>“</a:t>
            </a:r>
            <a:r>
              <a:rPr lang="en-ID" sz="2500" b="1" dirty="0">
                <a:latin typeface="Constantia" panose="02030602050306030303" pitchFamily="18" charset="0"/>
              </a:rPr>
              <a:t>Orang Kristen </a:t>
            </a:r>
            <a:r>
              <a:rPr lang="en-ID" sz="2500" b="1" dirty="0" err="1">
                <a:latin typeface="Constantia" panose="02030602050306030303" pitchFamily="18" charset="0"/>
              </a:rPr>
              <a:t>selalu</a:t>
            </a:r>
            <a:r>
              <a:rPr lang="en-ID" sz="2500" b="1" dirty="0">
                <a:latin typeface="Constantia" panose="02030602050306030303" pitchFamily="18" charset="0"/>
              </a:rPr>
              <a:t> </a:t>
            </a:r>
            <a:r>
              <a:rPr lang="en-ID" sz="2500" b="1" dirty="0" err="1">
                <a:latin typeface="Constantia" panose="02030602050306030303" pitchFamily="18" charset="0"/>
              </a:rPr>
              <a:t>mempunyai</a:t>
            </a:r>
            <a:r>
              <a:rPr lang="en-ID" sz="2500" b="1" dirty="0">
                <a:latin typeface="Constantia" panose="02030602050306030303" pitchFamily="18" charset="0"/>
              </a:rPr>
              <a:t> </a:t>
            </a:r>
            <a:r>
              <a:rPr lang="en-ID" sz="2500" b="1" dirty="0" err="1">
                <a:latin typeface="Constantia" panose="02030602050306030303" pitchFamily="18" charset="0"/>
              </a:rPr>
              <a:t>penolong</a:t>
            </a:r>
            <a:r>
              <a:rPr lang="en-ID" sz="2500" b="1" dirty="0">
                <a:latin typeface="Constantia" panose="02030602050306030303" pitchFamily="18" charset="0"/>
              </a:rPr>
              <a:t> yang </a:t>
            </a:r>
            <a:r>
              <a:rPr lang="en-ID" sz="2500" b="1" dirty="0" err="1">
                <a:latin typeface="Constantia" panose="02030602050306030303" pitchFamily="18" charset="0"/>
              </a:rPr>
              <a:t>kuat</a:t>
            </a:r>
            <a:r>
              <a:rPr lang="en-ID" sz="2500" b="1" dirty="0">
                <a:latin typeface="Constantia" panose="02030602050306030303" pitchFamily="18" charset="0"/>
              </a:rPr>
              <a:t> di </a:t>
            </a:r>
            <a:r>
              <a:rPr lang="en-ID" sz="2500" b="1" dirty="0" err="1">
                <a:latin typeface="Constantia" panose="02030602050306030303" pitchFamily="18" charset="0"/>
              </a:rPr>
              <a:t>dalam</a:t>
            </a:r>
            <a:r>
              <a:rPr lang="en-ID" sz="2500" b="1" dirty="0">
                <a:latin typeface="Constantia" panose="02030602050306030303" pitchFamily="18" charset="0"/>
              </a:rPr>
              <a:t> </a:t>
            </a:r>
            <a:r>
              <a:rPr lang="en-ID" sz="2500" b="1" dirty="0" err="1">
                <a:latin typeface="Constantia" panose="02030602050306030303" pitchFamily="18" charset="0"/>
              </a:rPr>
              <a:t>Tuhan</a:t>
            </a:r>
            <a:r>
              <a:rPr lang="en-ID" sz="2500" b="1" dirty="0">
                <a:latin typeface="Constantia" panose="02030602050306030303" pitchFamily="18" charset="0"/>
              </a:rPr>
              <a:t>. </a:t>
            </a:r>
            <a:r>
              <a:rPr lang="en-ID" sz="2500" b="1" dirty="0" err="1">
                <a:latin typeface="Constantia" panose="02030602050306030303" pitchFamily="18" charset="0"/>
              </a:rPr>
              <a:t>Caranya</a:t>
            </a:r>
            <a:r>
              <a:rPr lang="en-ID" sz="2500" b="1" dirty="0">
                <a:latin typeface="Constantia" panose="02030602050306030303" pitchFamily="18" charset="0"/>
              </a:rPr>
              <a:t> </a:t>
            </a:r>
            <a:r>
              <a:rPr lang="en-ID" sz="2500" b="1" dirty="0" err="1">
                <a:latin typeface="Constantia" panose="02030602050306030303" pitchFamily="18" charset="0"/>
              </a:rPr>
              <a:t>Tuhan</a:t>
            </a:r>
            <a:r>
              <a:rPr lang="en-ID" sz="2500" b="1" dirty="0">
                <a:latin typeface="Constantia" panose="02030602050306030303" pitchFamily="18" charset="0"/>
              </a:rPr>
              <a:t> </a:t>
            </a:r>
            <a:r>
              <a:rPr lang="en-ID" sz="2500" b="1" dirty="0" err="1">
                <a:latin typeface="Constantia" panose="02030602050306030303" pitchFamily="18" charset="0"/>
              </a:rPr>
              <a:t>menolong</a:t>
            </a:r>
            <a:r>
              <a:rPr lang="en-ID" sz="2500" b="1" dirty="0">
                <a:latin typeface="Constantia" panose="02030602050306030303" pitchFamily="18" charset="0"/>
              </a:rPr>
              <a:t> </a:t>
            </a:r>
            <a:r>
              <a:rPr lang="en-ID" sz="2500" b="1" dirty="0" err="1">
                <a:latin typeface="Constantia" panose="02030602050306030303" pitchFamily="18" charset="0"/>
              </a:rPr>
              <a:t>mungkin</a:t>
            </a:r>
            <a:r>
              <a:rPr lang="en-ID" sz="2500" b="1" dirty="0">
                <a:latin typeface="Constantia" panose="02030602050306030303" pitchFamily="18" charset="0"/>
              </a:rPr>
              <a:t> </a:t>
            </a:r>
            <a:r>
              <a:rPr lang="en-ID" sz="2500" b="1" dirty="0" err="1">
                <a:latin typeface="Constantia" panose="02030602050306030303" pitchFamily="18" charset="0"/>
              </a:rPr>
              <a:t>kita</a:t>
            </a:r>
            <a:r>
              <a:rPr lang="en-ID" sz="2500" b="1" dirty="0">
                <a:latin typeface="Constantia" panose="02030602050306030303" pitchFamily="18" charset="0"/>
              </a:rPr>
              <a:t> </a:t>
            </a:r>
            <a:r>
              <a:rPr lang="en-ID" sz="2500" b="1" dirty="0" err="1">
                <a:latin typeface="Constantia" panose="02030602050306030303" pitchFamily="18" charset="0"/>
              </a:rPr>
              <a:t>tidak</a:t>
            </a:r>
            <a:r>
              <a:rPr lang="en-ID" sz="2500" b="1" dirty="0">
                <a:latin typeface="Constantia" panose="02030602050306030303" pitchFamily="18" charset="0"/>
              </a:rPr>
              <a:t> </a:t>
            </a:r>
            <a:r>
              <a:rPr lang="en-ID" sz="2500" b="1" dirty="0" err="1">
                <a:latin typeface="Constantia" panose="02030602050306030303" pitchFamily="18" charset="0"/>
              </a:rPr>
              <a:t>tahu</a:t>
            </a:r>
            <a:r>
              <a:rPr lang="en-ID" sz="2500" b="1" dirty="0">
                <a:latin typeface="Constantia" panose="02030602050306030303" pitchFamily="18" charset="0"/>
              </a:rPr>
              <a:t>; </a:t>
            </a:r>
            <a:r>
              <a:rPr lang="en-ID" sz="2500" b="1" dirty="0" err="1">
                <a:latin typeface="Constantia" panose="02030602050306030303" pitchFamily="18" charset="0"/>
              </a:rPr>
              <a:t>tetapi</a:t>
            </a:r>
            <a:r>
              <a:rPr lang="en-ID" sz="2500" b="1" dirty="0">
                <a:latin typeface="Constantia" panose="02030602050306030303" pitchFamily="18" charset="0"/>
              </a:rPr>
              <a:t> yang </a:t>
            </a:r>
            <a:r>
              <a:rPr lang="en-ID" sz="2500" b="1" dirty="0" err="1">
                <a:latin typeface="Constantia" panose="02030602050306030303" pitchFamily="18" charset="0"/>
              </a:rPr>
              <a:t>kita</a:t>
            </a:r>
            <a:r>
              <a:rPr lang="en-ID" sz="2500" b="1" dirty="0">
                <a:latin typeface="Constantia" panose="02030602050306030303" pitchFamily="18" charset="0"/>
              </a:rPr>
              <a:t> </a:t>
            </a:r>
            <a:r>
              <a:rPr lang="en-ID" sz="2500" b="1" dirty="0" err="1">
                <a:latin typeface="Constantia" panose="02030602050306030303" pitchFamily="18" charset="0"/>
              </a:rPr>
              <a:t>ketahui</a:t>
            </a:r>
            <a:r>
              <a:rPr lang="en-ID" sz="2500" b="1" dirty="0">
                <a:latin typeface="Constantia" panose="02030602050306030303" pitchFamily="18" charset="0"/>
              </a:rPr>
              <a:t> </a:t>
            </a:r>
            <a:r>
              <a:rPr lang="en-ID" sz="2500" b="1" dirty="0" err="1">
                <a:latin typeface="Constantia" panose="02030602050306030303" pitchFamily="18" charset="0"/>
              </a:rPr>
              <a:t>ialah</a:t>
            </a:r>
            <a:r>
              <a:rPr lang="en-ID" sz="2500" b="1" dirty="0">
                <a:latin typeface="Constantia" panose="02030602050306030303" pitchFamily="18" charset="0"/>
              </a:rPr>
              <a:t>: </a:t>
            </a:r>
            <a:r>
              <a:rPr lang="en-ID" sz="2500" b="1" dirty="0" err="1">
                <a:latin typeface="Constantia" panose="02030602050306030303" pitchFamily="18" charset="0"/>
              </a:rPr>
              <a:t>Ia</a:t>
            </a:r>
            <a:r>
              <a:rPr lang="en-ID" sz="2500" b="1" dirty="0">
                <a:latin typeface="Constantia" panose="02030602050306030303" pitchFamily="18" charset="0"/>
              </a:rPr>
              <a:t> </a:t>
            </a:r>
            <a:r>
              <a:rPr lang="en-ID" sz="2500" b="1" dirty="0" err="1">
                <a:latin typeface="Constantia" panose="02030602050306030303" pitchFamily="18" charset="0"/>
              </a:rPr>
              <a:t>tidak</a:t>
            </a:r>
            <a:r>
              <a:rPr lang="en-ID" sz="2500" b="1" dirty="0">
                <a:latin typeface="Constantia" panose="02030602050306030303" pitchFamily="18" charset="0"/>
              </a:rPr>
              <a:t> </a:t>
            </a:r>
            <a:r>
              <a:rPr lang="en-ID" sz="2500" b="1" dirty="0" err="1">
                <a:latin typeface="Constantia" panose="02030602050306030303" pitchFamily="18" charset="0"/>
              </a:rPr>
              <a:t>pernah</a:t>
            </a:r>
            <a:r>
              <a:rPr lang="en-ID" sz="2500" b="1" dirty="0">
                <a:latin typeface="Constantia" panose="02030602050306030303" pitchFamily="18" charset="0"/>
              </a:rPr>
              <a:t> </a:t>
            </a:r>
            <a:r>
              <a:rPr lang="en-ID" sz="2500" b="1" dirty="0" err="1">
                <a:latin typeface="Constantia" panose="02030602050306030303" pitchFamily="18" charset="0"/>
              </a:rPr>
              <a:t>mengecewakan</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yang </a:t>
            </a:r>
            <a:r>
              <a:rPr lang="en-ID" sz="2500" b="1" dirty="0" err="1">
                <a:latin typeface="Constantia" panose="02030602050306030303" pitchFamily="18" charset="0"/>
              </a:rPr>
              <a:t>berharap</a:t>
            </a:r>
            <a:r>
              <a:rPr lang="en-ID" sz="2500" b="1" dirty="0">
                <a:latin typeface="Constantia" panose="02030602050306030303" pitchFamily="18" charset="0"/>
              </a:rPr>
              <a:t> pada-Nya. </a:t>
            </a:r>
            <a:r>
              <a:rPr lang="en-ID" sz="2500" b="1" dirty="0" err="1">
                <a:latin typeface="Constantia" panose="02030602050306030303" pitchFamily="18" charset="0"/>
              </a:rPr>
              <a:t>Sekiranya</a:t>
            </a:r>
            <a:r>
              <a:rPr lang="en-ID" sz="2500" b="1" dirty="0">
                <a:latin typeface="Constantia" panose="02030602050306030303" pitchFamily="18" charset="0"/>
              </a:rPr>
              <a:t> orang-orang Kristen </a:t>
            </a:r>
            <a:r>
              <a:rPr lang="en-ID" sz="2500" b="1" dirty="0" err="1">
                <a:latin typeface="Constantia" panose="02030602050306030303" pitchFamily="18" charset="0"/>
              </a:rPr>
              <a:t>menyadari</a:t>
            </a:r>
            <a:r>
              <a:rPr lang="en-ID" sz="2500" b="1" dirty="0">
                <a:latin typeface="Constantia" panose="02030602050306030303" pitchFamily="18" charset="0"/>
              </a:rPr>
              <a:t> </a:t>
            </a:r>
            <a:r>
              <a:rPr lang="en-ID" sz="2500" b="1" dirty="0" err="1">
                <a:latin typeface="Constantia" panose="02030602050306030303" pitchFamily="18" charset="0"/>
              </a:rPr>
              <a:t>berapa</a:t>
            </a:r>
            <a:r>
              <a:rPr lang="en-ID" sz="2500" b="1" dirty="0">
                <a:latin typeface="Constantia" panose="02030602050306030303" pitchFamily="18" charset="0"/>
              </a:rPr>
              <a:t> </a:t>
            </a:r>
            <a:r>
              <a:rPr lang="en-ID" sz="2500" b="1" dirty="0" err="1">
                <a:latin typeface="Constantia" panose="02030602050306030303" pitchFamily="18" charset="0"/>
              </a:rPr>
              <a:t>banyak</a:t>
            </a:r>
            <a:r>
              <a:rPr lang="en-ID" sz="2500" b="1" dirty="0">
                <a:latin typeface="Constantia" panose="02030602050306030303" pitchFamily="18" charset="0"/>
              </a:rPr>
              <a:t> kali </a:t>
            </a:r>
            <a:r>
              <a:rPr lang="en-ID" sz="2500" b="1" dirty="0" err="1">
                <a:latin typeface="Constantia" panose="02030602050306030303" pitchFamily="18" charset="0"/>
              </a:rPr>
              <a:t>Tuhan</a:t>
            </a:r>
            <a:r>
              <a:rPr lang="en-ID" sz="2500" b="1" dirty="0">
                <a:latin typeface="Constantia" panose="02030602050306030303" pitchFamily="18" charset="0"/>
              </a:rPr>
              <a:t> </a:t>
            </a:r>
            <a:r>
              <a:rPr lang="en-ID" sz="2500" b="1" dirty="0" err="1">
                <a:latin typeface="Constantia" panose="02030602050306030303" pitchFamily="18" charset="0"/>
              </a:rPr>
              <a:t>mengatur</a:t>
            </a:r>
            <a:r>
              <a:rPr lang="en-ID" sz="2500" b="1" dirty="0">
                <a:latin typeface="Constantia" panose="02030602050306030303" pitchFamily="18" charset="0"/>
              </a:rPr>
              <a:t> </a:t>
            </a:r>
            <a:r>
              <a:rPr lang="en-ID" sz="2500" b="1" dirty="0" err="1">
                <a:latin typeface="Constantia" panose="02030602050306030303" pitchFamily="18" charset="0"/>
              </a:rPr>
              <a:t>jalan</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supaya</a:t>
            </a:r>
            <a:r>
              <a:rPr lang="en-ID" sz="2500" b="1" dirty="0">
                <a:latin typeface="Constantia" panose="02030602050306030303" pitchFamily="18" charset="0"/>
              </a:rPr>
              <a:t> </a:t>
            </a:r>
            <a:r>
              <a:rPr lang="en-ID" sz="2500" b="1" dirty="0" err="1">
                <a:latin typeface="Constantia" panose="02030602050306030303" pitchFamily="18" charset="0"/>
              </a:rPr>
              <a:t>rencana</a:t>
            </a:r>
            <a:r>
              <a:rPr lang="en-ID" sz="2500" b="1" dirty="0">
                <a:latin typeface="Constantia" panose="02030602050306030303" pitchFamily="18" charset="0"/>
              </a:rPr>
              <a:t> </a:t>
            </a:r>
            <a:r>
              <a:rPr lang="en-ID" sz="2500" b="1" dirty="0" err="1">
                <a:latin typeface="Constantia" panose="02030602050306030303" pitchFamily="18" charset="0"/>
              </a:rPr>
              <a:t>musuh</a:t>
            </a:r>
            <a:r>
              <a:rPr lang="en-ID" sz="2500" b="1" dirty="0">
                <a:latin typeface="Constantia" panose="02030602050306030303" pitchFamily="18" charset="0"/>
              </a:rPr>
              <a:t> </a:t>
            </a:r>
            <a:r>
              <a:rPr lang="en-ID" sz="2500" b="1" dirty="0" err="1">
                <a:latin typeface="Constantia" panose="02030602050306030303" pitchFamily="18" charset="0"/>
              </a:rPr>
              <a:t>terhadap</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tidak</a:t>
            </a:r>
            <a:r>
              <a:rPr lang="en-ID" sz="2500" b="1" dirty="0">
                <a:latin typeface="Constantia" panose="02030602050306030303" pitchFamily="18" charset="0"/>
              </a:rPr>
              <a:t> </a:t>
            </a:r>
            <a:r>
              <a:rPr lang="en-ID" sz="2500" b="1" dirty="0" err="1">
                <a:latin typeface="Constantia" panose="02030602050306030303" pitchFamily="18" charset="0"/>
              </a:rPr>
              <a:t>akan</a:t>
            </a:r>
            <a:r>
              <a:rPr lang="en-ID" sz="2500" b="1" dirty="0">
                <a:latin typeface="Constantia" panose="02030602050306030303" pitchFamily="18" charset="0"/>
              </a:rPr>
              <a:t> </a:t>
            </a:r>
            <a:r>
              <a:rPr lang="en-ID" sz="2500" b="1" dirty="0" err="1">
                <a:latin typeface="Constantia" panose="02030602050306030303" pitchFamily="18" charset="0"/>
              </a:rPr>
              <a:t>terlaksana</a:t>
            </a:r>
            <a:r>
              <a:rPr lang="en-ID" sz="2500" b="1" dirty="0">
                <a:latin typeface="Constantia" panose="02030602050306030303" pitchFamily="18" charset="0"/>
              </a:rPr>
              <a:t>, </a:t>
            </a:r>
            <a:r>
              <a:rPr lang="en-ID" sz="2500" b="1" dirty="0" err="1">
                <a:latin typeface="Constantia" panose="02030602050306030303" pitchFamily="18" charset="0"/>
              </a:rPr>
              <a:t>maka</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tidak</a:t>
            </a:r>
            <a:r>
              <a:rPr lang="en-ID" sz="2500" b="1" dirty="0">
                <a:latin typeface="Constantia" panose="02030602050306030303" pitchFamily="18" charset="0"/>
              </a:rPr>
              <a:t> </a:t>
            </a:r>
            <a:r>
              <a:rPr lang="en-ID" sz="2500" b="1" dirty="0" err="1">
                <a:latin typeface="Constantia" panose="02030602050306030303" pitchFamily="18" charset="0"/>
              </a:rPr>
              <a:t>akan</a:t>
            </a:r>
            <a:r>
              <a:rPr lang="en-ID" sz="2500" b="1" dirty="0">
                <a:latin typeface="Constantia" panose="02030602050306030303" pitchFamily="18" charset="0"/>
              </a:rPr>
              <a:t> </a:t>
            </a:r>
            <a:r>
              <a:rPr lang="en-ID" sz="2500" b="1" dirty="0" err="1">
                <a:latin typeface="Constantia" panose="02030602050306030303" pitchFamily="18" charset="0"/>
              </a:rPr>
              <a:t>tersandung</a:t>
            </a:r>
            <a:r>
              <a:rPr lang="en-ID" sz="2500" b="1" dirty="0">
                <a:latin typeface="Constantia" panose="02030602050306030303" pitchFamily="18" charset="0"/>
              </a:rPr>
              <a:t> </a:t>
            </a:r>
            <a:r>
              <a:rPr lang="en-ID" sz="2500" b="1" dirty="0" err="1">
                <a:latin typeface="Constantia" panose="02030602050306030303" pitchFamily="18" charset="0"/>
              </a:rPr>
              <a:t>dalam</a:t>
            </a:r>
            <a:r>
              <a:rPr lang="en-ID" sz="2500" b="1" dirty="0">
                <a:latin typeface="Constantia" panose="02030602050306030303" pitchFamily="18" charset="0"/>
              </a:rPr>
              <a:t> </a:t>
            </a:r>
            <a:r>
              <a:rPr lang="en-ID" sz="2500" b="1" dirty="0" err="1">
                <a:latin typeface="Constantia" panose="02030602050306030303" pitchFamily="18" charset="0"/>
              </a:rPr>
              <a:t>persungutan</a:t>
            </a:r>
            <a:r>
              <a:rPr lang="en-ID" sz="2500" b="1" dirty="0">
                <a:latin typeface="Constantia" panose="02030602050306030303" pitchFamily="18" charset="0"/>
              </a:rPr>
              <a:t>. Iman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akan</a:t>
            </a:r>
            <a:r>
              <a:rPr lang="en-ID" sz="2500" b="1" dirty="0">
                <a:latin typeface="Constantia" panose="02030602050306030303" pitchFamily="18" charset="0"/>
              </a:rPr>
              <a:t> </a:t>
            </a:r>
            <a:r>
              <a:rPr lang="en-ID" sz="2500" b="1" dirty="0" err="1">
                <a:latin typeface="Constantia" panose="02030602050306030303" pitchFamily="18" charset="0"/>
              </a:rPr>
              <a:t>tinggal</a:t>
            </a:r>
            <a:r>
              <a:rPr lang="en-ID" sz="2500" b="1" dirty="0">
                <a:latin typeface="Constantia" panose="02030602050306030303" pitchFamily="18" charset="0"/>
              </a:rPr>
              <a:t> pada Allah, dan </a:t>
            </a:r>
            <a:r>
              <a:rPr lang="en-ID" sz="2500" b="1" dirty="0" err="1">
                <a:latin typeface="Constantia" panose="02030602050306030303" pitchFamily="18" charset="0"/>
              </a:rPr>
              <a:t>tidak</a:t>
            </a:r>
            <a:r>
              <a:rPr lang="en-ID" sz="2500" b="1" dirty="0">
                <a:latin typeface="Constantia" panose="02030602050306030303" pitchFamily="18" charset="0"/>
              </a:rPr>
              <a:t> </a:t>
            </a:r>
            <a:r>
              <a:rPr lang="en-ID" sz="2500" b="1" dirty="0" err="1">
                <a:latin typeface="Constantia" panose="02030602050306030303" pitchFamily="18" charset="0"/>
              </a:rPr>
              <a:t>ada</a:t>
            </a:r>
            <a:r>
              <a:rPr lang="en-ID" sz="2500" b="1" dirty="0">
                <a:latin typeface="Constantia" panose="02030602050306030303" pitchFamily="18" charset="0"/>
              </a:rPr>
              <a:t> </a:t>
            </a:r>
            <a:r>
              <a:rPr lang="en-ID" sz="2500" b="1" dirty="0" err="1">
                <a:latin typeface="Constantia" panose="02030602050306030303" pitchFamily="18" charset="0"/>
              </a:rPr>
              <a:t>kesusahan</a:t>
            </a:r>
            <a:r>
              <a:rPr lang="en-ID" sz="2500" b="1" dirty="0">
                <a:latin typeface="Constantia" panose="02030602050306030303" pitchFamily="18" charset="0"/>
              </a:rPr>
              <a:t> yang </a:t>
            </a:r>
            <a:r>
              <a:rPr lang="en-ID" sz="2500" b="1" dirty="0" err="1">
                <a:latin typeface="Constantia" panose="02030602050306030303" pitchFamily="18" charset="0"/>
              </a:rPr>
              <a:t>berkuasa</a:t>
            </a:r>
            <a:r>
              <a:rPr lang="en-ID" sz="2500" b="1" dirty="0">
                <a:latin typeface="Constantia" panose="02030602050306030303" pitchFamily="18" charset="0"/>
              </a:rPr>
              <a:t> </a:t>
            </a:r>
            <a:r>
              <a:rPr lang="en-ID" sz="2500" b="1" dirty="0" err="1">
                <a:latin typeface="Constantia" panose="02030602050306030303" pitchFamily="18" charset="0"/>
              </a:rPr>
              <a:t>menggoyangkan</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a:t>
            </a:r>
            <a:r>
              <a:rPr lang="en-ID" sz="2500" b="1" dirty="0" err="1">
                <a:latin typeface="Constantia" panose="02030602050306030303" pitchFamily="18" charset="0"/>
              </a:rPr>
              <a:t>akan</a:t>
            </a:r>
            <a:r>
              <a:rPr lang="en-ID" sz="2500" b="1" dirty="0">
                <a:latin typeface="Constantia" panose="02030602050306030303" pitchFamily="18" charset="0"/>
              </a:rPr>
              <a:t> </a:t>
            </a:r>
            <a:r>
              <a:rPr lang="en-ID" sz="2500" b="1" dirty="0" err="1">
                <a:latin typeface="Constantia" panose="02030602050306030303" pitchFamily="18" charset="0"/>
              </a:rPr>
              <a:t>mengakui</a:t>
            </a:r>
            <a:r>
              <a:rPr lang="en-ID" sz="2500" b="1" dirty="0">
                <a:latin typeface="Constantia" panose="02030602050306030303" pitchFamily="18" charset="0"/>
              </a:rPr>
              <a:t> </a:t>
            </a:r>
            <a:r>
              <a:rPr lang="en-ID" sz="2500" b="1" dirty="0" err="1">
                <a:latin typeface="Constantia" panose="02030602050306030303" pitchFamily="18" charset="0"/>
              </a:rPr>
              <a:t>Dia</a:t>
            </a:r>
            <a:r>
              <a:rPr lang="en-ID" sz="2500" b="1" dirty="0">
                <a:latin typeface="Constantia" panose="02030602050306030303" pitchFamily="18" charset="0"/>
              </a:rPr>
              <a:t> </a:t>
            </a:r>
            <a:r>
              <a:rPr lang="en-ID" sz="2500" b="1" dirty="0" err="1">
                <a:latin typeface="Constantia" panose="02030602050306030303" pitchFamily="18" charset="0"/>
              </a:rPr>
              <a:t>sebagai</a:t>
            </a:r>
            <a:r>
              <a:rPr lang="en-ID" sz="2500" b="1" dirty="0">
                <a:latin typeface="Constantia" panose="02030602050306030303" pitchFamily="18" charset="0"/>
              </a:rPr>
              <a:t> </a:t>
            </a:r>
            <a:r>
              <a:rPr lang="en-ID" sz="2500" b="1" dirty="0" err="1">
                <a:latin typeface="Constantia" panose="02030602050306030303" pitchFamily="18" charset="0"/>
              </a:rPr>
              <a:t>hikmat</a:t>
            </a:r>
            <a:r>
              <a:rPr lang="en-ID" sz="2500" b="1" dirty="0">
                <a:latin typeface="Constantia" panose="02030602050306030303" pitchFamily="18" charset="0"/>
              </a:rPr>
              <a:t> dan </a:t>
            </a:r>
            <a:r>
              <a:rPr lang="en-ID" sz="2500" b="1" dirty="0" err="1">
                <a:latin typeface="Constantia" panose="02030602050306030303" pitchFamily="18" charset="0"/>
              </a:rPr>
              <a:t>keberhasilan</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 dan </a:t>
            </a:r>
            <a:r>
              <a:rPr lang="en-ID" sz="2500" b="1" dirty="0" err="1">
                <a:latin typeface="Constantia" panose="02030602050306030303" pitchFamily="18" charset="0"/>
              </a:rPr>
              <a:t>Ia</a:t>
            </a:r>
            <a:r>
              <a:rPr lang="en-ID" sz="2500" b="1" dirty="0">
                <a:latin typeface="Constantia" panose="02030602050306030303" pitchFamily="18" charset="0"/>
              </a:rPr>
              <a:t> </a:t>
            </a:r>
            <a:r>
              <a:rPr lang="en-ID" sz="2500" b="1" dirty="0" err="1">
                <a:latin typeface="Constantia" panose="02030602050306030303" pitchFamily="18" charset="0"/>
              </a:rPr>
              <a:t>akan</a:t>
            </a:r>
            <a:r>
              <a:rPr lang="en-ID" sz="2500" b="1" dirty="0">
                <a:latin typeface="Constantia" panose="02030602050306030303" pitchFamily="18" charset="0"/>
              </a:rPr>
              <a:t> </a:t>
            </a:r>
            <a:r>
              <a:rPr lang="en-ID" sz="2500" b="1" dirty="0" err="1">
                <a:latin typeface="Constantia" panose="02030602050306030303" pitchFamily="18" charset="0"/>
              </a:rPr>
              <a:t>melaksanakan</a:t>
            </a:r>
            <a:r>
              <a:rPr lang="en-ID" sz="2500" b="1" dirty="0">
                <a:latin typeface="Constantia" panose="02030602050306030303" pitchFamily="18" charset="0"/>
              </a:rPr>
              <a:t> </a:t>
            </a:r>
            <a:r>
              <a:rPr lang="en-ID" sz="2500" b="1" dirty="0" err="1">
                <a:latin typeface="Constantia" panose="02030602050306030303" pitchFamily="18" charset="0"/>
              </a:rPr>
              <a:t>apa</a:t>
            </a:r>
            <a:r>
              <a:rPr lang="en-ID" sz="2500" b="1" dirty="0">
                <a:latin typeface="Constantia" panose="02030602050306030303" pitchFamily="18" charset="0"/>
              </a:rPr>
              <a:t> yang </a:t>
            </a:r>
            <a:r>
              <a:rPr lang="en-ID" sz="2500" b="1" dirty="0" err="1">
                <a:latin typeface="Constantia" panose="02030602050306030303" pitchFamily="18" charset="0"/>
              </a:rPr>
              <a:t>diinginkan</a:t>
            </a:r>
            <a:r>
              <a:rPr lang="en-ID" sz="2500" b="1" dirty="0">
                <a:latin typeface="Constantia" panose="02030602050306030303" pitchFamily="18" charset="0"/>
              </a:rPr>
              <a:t>-Nya </a:t>
            </a:r>
            <a:r>
              <a:rPr lang="en-ID" sz="2500" b="1" dirty="0" err="1">
                <a:latin typeface="Constantia" panose="02030602050306030303" pitchFamily="18" charset="0"/>
              </a:rPr>
              <a:t>untuk</a:t>
            </a:r>
            <a:r>
              <a:rPr lang="en-ID" sz="2500" b="1" dirty="0">
                <a:latin typeface="Constantia" panose="02030602050306030303" pitchFamily="18" charset="0"/>
              </a:rPr>
              <a:t> </a:t>
            </a:r>
            <a:r>
              <a:rPr lang="en-ID" sz="2500" b="1" dirty="0" err="1">
                <a:latin typeface="Constantia" panose="02030602050306030303" pitchFamily="18" charset="0"/>
              </a:rPr>
              <a:t>dilakukan</a:t>
            </a:r>
            <a:r>
              <a:rPr lang="en-ID" sz="2500" b="1" dirty="0">
                <a:latin typeface="Constantia" panose="02030602050306030303" pitchFamily="18" charset="0"/>
              </a:rPr>
              <a:t> </a:t>
            </a:r>
            <a:r>
              <a:rPr lang="en-ID" sz="2500" b="1" dirty="0" err="1">
                <a:latin typeface="Constantia" panose="02030602050306030303" pitchFamily="18" charset="0"/>
              </a:rPr>
              <a:t>melalui</a:t>
            </a:r>
            <a:r>
              <a:rPr lang="en-ID" sz="2500" b="1" dirty="0">
                <a:latin typeface="Constantia" panose="02030602050306030303" pitchFamily="18" charset="0"/>
              </a:rPr>
              <a:t> </a:t>
            </a:r>
            <a:r>
              <a:rPr lang="en-ID" sz="2500" b="1" dirty="0" err="1">
                <a:latin typeface="Constantia" panose="02030602050306030303" pitchFamily="18" charset="0"/>
              </a:rPr>
              <a:t>mereka</a:t>
            </a:r>
            <a:r>
              <a:rPr lang="en-ID" sz="2500" b="1" dirty="0">
                <a:latin typeface="Constantia" panose="02030602050306030303" pitchFamily="18" charset="0"/>
              </a:rPr>
              <a:t>.</a:t>
            </a:r>
            <a:r>
              <a:rPr lang="en" sz="25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6700804" y="5943600"/>
            <a:ext cx="3123227" cy="338554"/>
          </a:xfrm>
          <a:prstGeom prst="rect">
            <a:avLst/>
          </a:prstGeom>
          <a:noFill/>
        </p:spPr>
        <p:txBody>
          <a:bodyPr wrap="none" rtlCol="0">
            <a:spAutoFit/>
          </a:bodyPr>
          <a:lstStyle/>
          <a:p>
            <a:pPr algn="r"/>
            <a:r>
              <a:rPr lang="en" sz="1600" b="1" noProof="0" dirty="0"/>
              <a:t>EGW (Prophets and Kings,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116647"/>
            <a:ext cx="5254222" cy="661719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Hanya</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kuatkan</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dan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teguhkanlah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hatimu</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dengan</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sungguh-sungguh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bertindaklah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hati-hati</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sesuai</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dengan</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seluruh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hukum</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yang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telah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diperintahkan</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kepadamu</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oleh hamba-Ku Musa;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janganlah</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menyimpang</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ke</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kanan</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atau</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ke</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kiri</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supaya</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engkau</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beruntung</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ke</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mana pun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engkau</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ID" sz="3200" b="1" i="0" u="none" strike="noStrike" kern="1200" cap="none" spc="0" normalizeH="0" baseline="0" noProof="0" dirty="0" err="1">
                <a:ln w="12700" cmpd="sng">
                  <a:noFill/>
                  <a:prstDash val="solid"/>
                </a:ln>
                <a:solidFill>
                  <a:srgbClr val="693F17"/>
                </a:solidFill>
                <a:effectLst/>
                <a:uLnTx/>
                <a:uFillTx/>
                <a:latin typeface="Comic Sans MS" panose="030F0702030302020204" pitchFamily="66" charset="0"/>
                <a:ea typeface="+mn-ea"/>
                <a:cs typeface="+mn-cs"/>
              </a:rPr>
              <a:t>pergi</a:t>
            </a:r>
            <a:r>
              <a:rPr kumimoji="0" lang="en-ID"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 sz="32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a:t>
            </a:r>
            <a:r>
              <a:rPr kumimoji="0" lang="en" sz="36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 </a:t>
            </a:r>
            <a:r>
              <a:rPr kumimoji="0" lang="en" sz="28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rPr>
              <a:t>Yosua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ID" sz="2000" b="1" dirty="0" err="1">
                <a:solidFill>
                  <a:srgbClr val="0462B8"/>
                </a:solidFill>
              </a:rPr>
              <a:t>Pendahuluan</a:t>
            </a:r>
            <a:r>
              <a:rPr lang="en-ID" sz="2000" b="1" dirty="0">
                <a:solidFill>
                  <a:srgbClr val="0462B8"/>
                </a:solidFill>
              </a:rPr>
              <a:t> (</a:t>
            </a:r>
            <a:r>
              <a:rPr lang="en-ID" sz="2000" b="1" dirty="0" err="1">
                <a:solidFill>
                  <a:srgbClr val="0462B8"/>
                </a:solidFill>
              </a:rPr>
              <a:t>Yosua</a:t>
            </a:r>
            <a:r>
              <a:rPr lang="en-ID" sz="2000" b="1" dirty="0">
                <a:solidFill>
                  <a:srgbClr val="0462B8"/>
                </a:solidFill>
              </a:rPr>
              <a:t> 1:1-3)</a:t>
            </a:r>
            <a:r>
              <a:rPr lang="en" sz="2000" b="1" noProof="0" dirty="0">
                <a:solidFill>
                  <a:srgbClr val="0462B8"/>
                </a:solidFill>
              </a:rPr>
              <a:t>:</a:t>
            </a:r>
          </a:p>
          <a:p>
            <a:pPr lvl="1">
              <a:spcBef>
                <a:spcPts val="600"/>
              </a:spcBef>
            </a:pPr>
            <a:r>
              <a:rPr lang="en-ID" sz="2000" b="1" dirty="0"/>
              <a:t>Musa dan </a:t>
            </a:r>
            <a:r>
              <a:rPr lang="en-ID" sz="2000" b="1" dirty="0" err="1"/>
              <a:t>Yosua</a:t>
            </a:r>
            <a:endParaRPr lang="en" sz="2000" b="1" noProof="0" dirty="0"/>
          </a:p>
          <a:p>
            <a:pPr lvl="1">
              <a:spcBef>
                <a:spcPts val="600"/>
              </a:spcBef>
            </a:pPr>
            <a:r>
              <a:rPr lang="en-ID" sz="2000" b="1" dirty="0" err="1"/>
              <a:t>Struktur</a:t>
            </a:r>
            <a:r>
              <a:rPr lang="en-ID" sz="2000" b="1" dirty="0"/>
              <a:t> Kitab</a:t>
            </a:r>
            <a:endParaRPr lang="en" sz="2000" b="1" noProof="0" dirty="0"/>
          </a:p>
          <a:p>
            <a:pPr>
              <a:spcBef>
                <a:spcPts val="1800"/>
              </a:spcBef>
            </a:pPr>
            <a:r>
              <a:rPr lang="en-ID" sz="2000" b="1" dirty="0" err="1">
                <a:solidFill>
                  <a:srgbClr val="D10164"/>
                </a:solidFill>
              </a:rPr>
              <a:t>Misi</a:t>
            </a:r>
            <a:r>
              <a:rPr lang="en-ID" sz="2000" b="1" dirty="0">
                <a:solidFill>
                  <a:srgbClr val="D10164"/>
                </a:solidFill>
              </a:rPr>
              <a:t> </a:t>
            </a:r>
            <a:r>
              <a:rPr lang="en-ID" sz="2000" b="1" dirty="0" err="1">
                <a:solidFill>
                  <a:srgbClr val="D10164"/>
                </a:solidFill>
              </a:rPr>
              <a:t>Yosua</a:t>
            </a:r>
            <a:r>
              <a:rPr lang="en-ID" sz="2000" b="1" dirty="0">
                <a:solidFill>
                  <a:srgbClr val="D10164"/>
                </a:solidFill>
              </a:rPr>
              <a:t> (</a:t>
            </a:r>
            <a:r>
              <a:rPr lang="en-ID" sz="2000" b="1" dirty="0" err="1">
                <a:solidFill>
                  <a:srgbClr val="D10164"/>
                </a:solidFill>
              </a:rPr>
              <a:t>Yosua</a:t>
            </a:r>
            <a:r>
              <a:rPr lang="en-ID" sz="2000" b="1" dirty="0">
                <a:solidFill>
                  <a:srgbClr val="D10164"/>
                </a:solidFill>
              </a:rPr>
              <a:t> 1:4-9):</a:t>
            </a:r>
            <a:endParaRPr lang="en" sz="2000" b="1" noProof="0" dirty="0">
              <a:solidFill>
                <a:srgbClr val="D10164"/>
              </a:solidFill>
            </a:endParaRPr>
          </a:p>
          <a:p>
            <a:pPr lvl="1">
              <a:spcBef>
                <a:spcPts val="600"/>
              </a:spcBef>
            </a:pPr>
            <a:r>
              <a:rPr lang="en-ID" sz="2000" b="1" dirty="0" err="1"/>
              <a:t>Mewarisi</a:t>
            </a:r>
            <a:r>
              <a:rPr lang="en-ID" sz="2000" b="1" dirty="0"/>
              <a:t> </a:t>
            </a:r>
            <a:r>
              <a:rPr lang="en-ID" sz="2000" b="1" dirty="0" err="1"/>
              <a:t>janji-janji</a:t>
            </a:r>
            <a:endParaRPr lang="en" sz="2000" b="1" noProof="0" dirty="0"/>
          </a:p>
          <a:p>
            <a:pPr lvl="1">
              <a:spcBef>
                <a:spcPts val="600"/>
              </a:spcBef>
            </a:pPr>
            <a:r>
              <a:rPr lang="en-ID" sz="2000" b="1" dirty="0" err="1"/>
              <a:t>Kekuatan</a:t>
            </a:r>
            <a:r>
              <a:rPr lang="en-ID" sz="2000" b="1" dirty="0"/>
              <a:t> dan </a:t>
            </a:r>
            <a:r>
              <a:rPr lang="en-ID" sz="2000" b="1" dirty="0" err="1"/>
              <a:t>keteguhan</a:t>
            </a:r>
            <a:endParaRPr lang="en" sz="2000" b="1" noProof="0" dirty="0"/>
          </a:p>
          <a:p>
            <a:pPr lvl="1">
              <a:spcBef>
                <a:spcPts val="600"/>
              </a:spcBef>
            </a:pPr>
            <a:r>
              <a:rPr lang="en-ID" sz="2000" b="1" dirty="0" err="1"/>
              <a:t>Keberhasilan</a:t>
            </a:r>
            <a:r>
              <a:rPr lang="en-ID" sz="2000" b="1" dirty="0"/>
              <a:t> </a:t>
            </a:r>
            <a:r>
              <a:rPr lang="en-ID" sz="2000" b="1" dirty="0" err="1"/>
              <a:t>misi</a:t>
            </a:r>
            <a:endParaRPr lang="en" sz="2000" b="1" noProof="0" dirty="0"/>
          </a:p>
        </p:txBody>
      </p:sp>
      <p:sp>
        <p:nvSpPr>
          <p:cNvPr id="3" name="CuadroTexto 2">
            <a:extLst>
              <a:ext uri="{FF2B5EF4-FFF2-40B4-BE49-F238E27FC236}">
                <a16:creationId xmlns:a16="http://schemas.microsoft.com/office/drawing/2014/main" id="{59B81002-B88D-9D73-0FBF-8BF768060ADB}"/>
              </a:ext>
            </a:extLst>
          </p:cNvPr>
          <p:cNvSpPr txBox="1"/>
          <p:nvPr/>
        </p:nvSpPr>
        <p:spPr>
          <a:xfrm>
            <a:off x="4456497" y="199863"/>
            <a:ext cx="7735504" cy="1323439"/>
          </a:xfrm>
          <a:prstGeom prst="rect">
            <a:avLst/>
          </a:prstGeom>
          <a:noFill/>
        </p:spPr>
        <p:txBody>
          <a:bodyPr wrap="square" rtlCol="0">
            <a:spAutoFit/>
          </a:bodyPr>
          <a:lstStyle/>
          <a:p>
            <a:pPr>
              <a:spcBef>
                <a:spcPts val="600"/>
              </a:spcBef>
            </a:pPr>
            <a:r>
              <a:rPr lang="en-ID" sz="2000" b="1" dirty="0"/>
              <a:t>Setelah 40 </a:t>
            </a:r>
            <a:r>
              <a:rPr lang="en-ID" sz="2000" b="1" dirty="0" err="1"/>
              <a:t>tahun</a:t>
            </a:r>
            <a:r>
              <a:rPr lang="en-ID" sz="2000" b="1" dirty="0"/>
              <a:t> </a:t>
            </a:r>
            <a:r>
              <a:rPr lang="en-ID" sz="2000" b="1" dirty="0" err="1"/>
              <a:t>mengembara</a:t>
            </a:r>
            <a:r>
              <a:rPr lang="en-ID" sz="2000" b="1" dirty="0"/>
              <a:t>, </a:t>
            </a:r>
            <a:r>
              <a:rPr lang="en-ID" sz="2000" b="1" dirty="0" err="1"/>
              <a:t>generasi</a:t>
            </a:r>
            <a:r>
              <a:rPr lang="en-ID" sz="2000" b="1" dirty="0"/>
              <a:t> </a:t>
            </a:r>
            <a:r>
              <a:rPr lang="en-ID" sz="2000" b="1" dirty="0" err="1"/>
              <a:t>baru</a:t>
            </a:r>
            <a:r>
              <a:rPr lang="en-ID" sz="2000" b="1" dirty="0"/>
              <a:t> </a:t>
            </a:r>
            <a:r>
              <a:rPr lang="en-ID" sz="2000" b="1" dirty="0" err="1"/>
              <a:t>telah</a:t>
            </a:r>
            <a:r>
              <a:rPr lang="en-ID" sz="2000" b="1" dirty="0"/>
              <a:t> </a:t>
            </a:r>
            <a:r>
              <a:rPr lang="en-ID" sz="2000" b="1" dirty="0" err="1"/>
              <a:t>bangkit</a:t>
            </a:r>
            <a:r>
              <a:rPr lang="en-ID" sz="2000" b="1" dirty="0"/>
              <a:t>, dan </a:t>
            </a:r>
            <a:r>
              <a:rPr lang="en-ID" sz="2000" b="1" dirty="0" err="1"/>
              <a:t>waktunya</a:t>
            </a:r>
            <a:r>
              <a:rPr lang="en-ID" sz="2000" b="1" dirty="0"/>
              <a:t> </a:t>
            </a:r>
            <a:r>
              <a:rPr lang="en-ID" sz="2000" b="1" dirty="0" err="1"/>
              <a:t>telah</a:t>
            </a:r>
            <a:r>
              <a:rPr lang="en-ID" sz="2000" b="1" dirty="0"/>
              <a:t> </a:t>
            </a:r>
            <a:r>
              <a:rPr lang="en-ID" sz="2000" b="1" dirty="0" err="1"/>
              <a:t>tiba</a:t>
            </a:r>
            <a:r>
              <a:rPr lang="en-ID" sz="2000" b="1" dirty="0"/>
              <a:t> </a:t>
            </a:r>
            <a:r>
              <a:rPr lang="en-ID" sz="2000" b="1" dirty="0" err="1"/>
              <a:t>untuk</a:t>
            </a:r>
            <a:r>
              <a:rPr lang="en-ID" sz="2000" b="1" dirty="0"/>
              <a:t> </a:t>
            </a:r>
            <a:r>
              <a:rPr lang="en-ID" sz="2000" b="1" dirty="0" err="1"/>
              <a:t>menaklukkan</a:t>
            </a:r>
            <a:r>
              <a:rPr lang="en-ID" sz="2000" b="1" dirty="0"/>
              <a:t> Tanah </a:t>
            </a:r>
            <a:r>
              <a:rPr lang="en-ID" sz="2000" b="1" dirty="0" err="1"/>
              <a:t>Perjanjian</a:t>
            </a:r>
            <a:r>
              <a:rPr lang="en-ID" sz="2000" b="1" dirty="0"/>
              <a:t>. Musa </a:t>
            </a:r>
            <a:r>
              <a:rPr lang="en-ID" sz="2000" b="1" dirty="0" err="1"/>
              <a:t>telah</a:t>
            </a:r>
            <a:r>
              <a:rPr lang="en-ID" sz="2000" b="1" dirty="0"/>
              <a:t> </a:t>
            </a:r>
            <a:r>
              <a:rPr lang="en-ID" sz="2000" b="1" dirty="0" err="1"/>
              <a:t>wafat</a:t>
            </a:r>
            <a:r>
              <a:rPr lang="en-ID" sz="2000" b="1" dirty="0"/>
              <a:t>, dan </a:t>
            </a:r>
            <a:r>
              <a:rPr lang="en-ID" sz="2000" b="1" dirty="0" err="1"/>
              <a:t>seorang</a:t>
            </a:r>
            <a:r>
              <a:rPr lang="en-ID" sz="2000" b="1" dirty="0"/>
              <a:t> </a:t>
            </a:r>
            <a:r>
              <a:rPr lang="en-ID" sz="2000" b="1" dirty="0" err="1"/>
              <a:t>pemimpin</a:t>
            </a:r>
            <a:r>
              <a:rPr lang="en-ID" sz="2000" b="1" dirty="0"/>
              <a:t> </a:t>
            </a:r>
            <a:r>
              <a:rPr lang="en-ID" sz="2000" b="1" dirty="0" err="1"/>
              <a:t>baru</a:t>
            </a:r>
            <a:r>
              <a:rPr lang="en-ID" sz="2000" b="1" dirty="0"/>
              <a:t> </a:t>
            </a:r>
            <a:r>
              <a:rPr lang="en-ID" sz="2000" b="1" dirty="0" err="1"/>
              <a:t>telah</a:t>
            </a:r>
            <a:r>
              <a:rPr lang="en-ID" sz="2000" b="1" dirty="0"/>
              <a:t> </a:t>
            </a:r>
            <a:r>
              <a:rPr lang="en-ID" sz="2000" b="1" dirty="0" err="1"/>
              <a:t>dipilih</a:t>
            </a:r>
            <a:r>
              <a:rPr lang="en-ID" sz="2000" b="1" dirty="0"/>
              <a:t> oleh Allah </a:t>
            </a:r>
            <a:r>
              <a:rPr lang="en-ID" sz="2000" b="1" dirty="0" err="1"/>
              <a:t>untuk</a:t>
            </a:r>
            <a:r>
              <a:rPr lang="en-ID" sz="2000" b="1" dirty="0"/>
              <a:t> </a:t>
            </a:r>
            <a:r>
              <a:rPr lang="en-ID" sz="2000" b="1" dirty="0" err="1"/>
              <a:t>tugas</a:t>
            </a:r>
            <a:r>
              <a:rPr lang="en-ID" sz="2000" b="1" dirty="0"/>
              <a:t> </a:t>
            </a:r>
            <a:r>
              <a:rPr lang="en-ID" sz="2000" b="1" dirty="0" err="1"/>
              <a:t>ini</a:t>
            </a:r>
            <a:r>
              <a:rPr lang="en-ID" sz="2000" b="1" dirty="0"/>
              <a:t>: </a:t>
            </a:r>
            <a:r>
              <a:rPr lang="en-ID" sz="2000" b="1" dirty="0" err="1"/>
              <a:t>Yosua</a:t>
            </a:r>
            <a:r>
              <a:rPr lang="en-ID" sz="2000" b="1" dirty="0"/>
              <a:t>.</a:t>
            </a:r>
            <a:endParaRPr lang="en" sz="2000" b="1" noProof="0" dirty="0"/>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17"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456496" y="2215799"/>
            <a:ext cx="7735503" cy="1323439"/>
          </a:xfrm>
          <a:prstGeom prst="rect">
            <a:avLst/>
          </a:prstGeom>
          <a:noFill/>
        </p:spPr>
        <p:txBody>
          <a:bodyPr wrap="square">
            <a:spAutoFit/>
          </a:bodyPr>
          <a:lstStyle/>
          <a:p>
            <a:pPr>
              <a:spcBef>
                <a:spcPts val="600"/>
              </a:spcBef>
            </a:pPr>
            <a:r>
              <a:rPr lang="en-ID" sz="2000" b="1" dirty="0"/>
              <a:t>Saat </a:t>
            </a:r>
            <a:r>
              <a:rPr lang="en-ID" sz="2000" b="1" dirty="0" err="1"/>
              <a:t>generasi</a:t>
            </a:r>
            <a:r>
              <a:rPr lang="en-ID" sz="2000" b="1" dirty="0"/>
              <a:t> </a:t>
            </a:r>
            <a:r>
              <a:rPr lang="en-ID" sz="2000" b="1" dirty="0" err="1"/>
              <a:t>sekarang</a:t>
            </a:r>
            <a:r>
              <a:rPr lang="en-ID" sz="2000" b="1" dirty="0"/>
              <a:t> (</a:t>
            </a:r>
            <a:r>
              <a:rPr lang="en-ID" sz="2000" b="1" dirty="0" err="1"/>
              <a:t>kita</a:t>
            </a:r>
            <a:r>
              <a:rPr lang="en-ID" sz="2000" b="1" dirty="0"/>
              <a:t>) </a:t>
            </a:r>
            <a:r>
              <a:rPr lang="en-ID" sz="2000" b="1" dirty="0" err="1"/>
              <a:t>berdiri</a:t>
            </a:r>
            <a:r>
              <a:rPr lang="en-ID" sz="2000" b="1" dirty="0"/>
              <a:t> di </a:t>
            </a:r>
            <a:r>
              <a:rPr lang="en-ID" sz="2000" b="1" dirty="0" err="1"/>
              <a:t>perbatasan</a:t>
            </a:r>
            <a:r>
              <a:rPr lang="en-ID" sz="2000" b="1" dirty="0"/>
              <a:t> Kanaan </a:t>
            </a:r>
            <a:r>
              <a:rPr lang="en-ID" sz="2000" b="1" dirty="0" err="1"/>
              <a:t>surgawi</a:t>
            </a:r>
            <a:r>
              <a:rPr lang="en-ID" sz="2000" b="1" dirty="0"/>
              <a:t>, </a:t>
            </a:r>
            <a:r>
              <a:rPr lang="en-ID" sz="2000" b="1" dirty="0" err="1"/>
              <a:t>panggilan</a:t>
            </a:r>
            <a:r>
              <a:rPr lang="en-ID" sz="2000" b="1" dirty="0"/>
              <a:t> </a:t>
            </a:r>
            <a:r>
              <a:rPr lang="en-ID" sz="2000" b="1" dirty="0" err="1"/>
              <a:t>ilahi</a:t>
            </a:r>
            <a:r>
              <a:rPr lang="en-ID" sz="2000" b="1" dirty="0"/>
              <a:t> </a:t>
            </a:r>
            <a:r>
              <a:rPr lang="en-ID" sz="2000" b="1" dirty="0" err="1"/>
              <a:t>masih</a:t>
            </a:r>
            <a:r>
              <a:rPr lang="en-ID" sz="2000" b="1" dirty="0"/>
              <a:t> </a:t>
            </a:r>
            <a:r>
              <a:rPr lang="en-ID" sz="2000" b="1" dirty="0" err="1"/>
              <a:t>bergema</a:t>
            </a:r>
            <a:r>
              <a:rPr lang="en-ID" sz="2000" b="1" dirty="0"/>
              <a:t> </a:t>
            </a:r>
            <a:r>
              <a:rPr lang="en-ID" sz="2000" b="1" dirty="0" err="1"/>
              <a:t>dengan</a:t>
            </a:r>
            <a:r>
              <a:rPr lang="en-ID" sz="2000" b="1" dirty="0"/>
              <a:t> </a:t>
            </a:r>
            <a:r>
              <a:rPr lang="en-ID" sz="2000" b="1" dirty="0" err="1"/>
              <a:t>kuat</a:t>
            </a:r>
            <a:r>
              <a:rPr lang="en-ID" sz="2000" b="1" dirty="0"/>
              <a:t>: “Hanya, </a:t>
            </a:r>
            <a:r>
              <a:rPr lang="en-ID" sz="2000" b="1" dirty="0" err="1"/>
              <a:t>kuatkan</a:t>
            </a:r>
            <a:r>
              <a:rPr lang="en-ID" sz="2000" b="1" dirty="0"/>
              <a:t> dan </a:t>
            </a:r>
            <a:r>
              <a:rPr lang="en-ID" sz="2000" b="1" dirty="0" err="1"/>
              <a:t>teguhkanlah</a:t>
            </a:r>
            <a:r>
              <a:rPr lang="en-ID" sz="2000" b="1" dirty="0"/>
              <a:t> </a:t>
            </a:r>
            <a:r>
              <a:rPr lang="en-ID" sz="2000" b="1" dirty="0" err="1"/>
              <a:t>hatimu</a:t>
            </a:r>
            <a:r>
              <a:rPr lang="en-ID" sz="2000" b="1" dirty="0"/>
              <a:t> </a:t>
            </a:r>
            <a:r>
              <a:rPr lang="en-ID" sz="2000" b="1" dirty="0" err="1"/>
              <a:t>dengan</a:t>
            </a:r>
            <a:r>
              <a:rPr lang="en-ID" sz="2000" b="1" dirty="0"/>
              <a:t> </a:t>
            </a:r>
            <a:r>
              <a:rPr lang="en-ID" sz="2000" b="1" dirty="0" err="1"/>
              <a:t>sungguh-sungguh</a:t>
            </a:r>
            <a:r>
              <a:rPr lang="en-ID" sz="2000" b="1" dirty="0"/>
              <a:t>” </a:t>
            </a:r>
            <a:br>
              <a:rPr lang="en-ID" sz="2000" b="1" dirty="0"/>
            </a:br>
            <a:r>
              <a:rPr lang="en-ID" sz="2000" b="1" dirty="0"/>
              <a:t>(Yos 1:7).</a:t>
            </a:r>
            <a:endParaRPr lang="en" sz="2000" b="1" noProof="0" dirty="0"/>
          </a:p>
        </p:txBody>
      </p:sp>
      <p:sp>
        <p:nvSpPr>
          <p:cNvPr id="8" name="CuadroTexto 7">
            <a:extLst>
              <a:ext uri="{FF2B5EF4-FFF2-40B4-BE49-F238E27FC236}">
                <a16:creationId xmlns:a16="http://schemas.microsoft.com/office/drawing/2014/main" id="{477AD200-724B-8F5C-6260-8DD615C4C3D5}"/>
              </a:ext>
            </a:extLst>
          </p:cNvPr>
          <p:cNvSpPr txBox="1"/>
          <p:nvPr/>
        </p:nvSpPr>
        <p:spPr>
          <a:xfrm>
            <a:off x="4456497" y="1523302"/>
            <a:ext cx="7735503" cy="707886"/>
          </a:xfrm>
          <a:prstGeom prst="rect">
            <a:avLst/>
          </a:prstGeom>
          <a:noFill/>
        </p:spPr>
        <p:txBody>
          <a:bodyPr wrap="square">
            <a:spAutoFit/>
          </a:bodyPr>
          <a:lstStyle/>
          <a:p>
            <a:pPr>
              <a:spcBef>
                <a:spcPts val="600"/>
              </a:spcBef>
            </a:pPr>
            <a:r>
              <a:rPr lang="en-ID" sz="2000" b="1" dirty="0" err="1"/>
              <a:t>Sebelum</a:t>
            </a:r>
            <a:r>
              <a:rPr lang="en-ID" sz="2000" b="1" dirty="0"/>
              <a:t> </a:t>
            </a:r>
            <a:r>
              <a:rPr lang="en-ID" sz="2000" b="1" dirty="0" err="1"/>
              <a:t>memulai</a:t>
            </a:r>
            <a:r>
              <a:rPr lang="en-ID" sz="2000" b="1" dirty="0"/>
              <a:t> </a:t>
            </a:r>
            <a:r>
              <a:rPr lang="en-ID" sz="2000" b="1" dirty="0" err="1"/>
              <a:t>penaklukan</a:t>
            </a:r>
            <a:r>
              <a:rPr lang="en-ID" sz="2000" b="1" dirty="0"/>
              <a:t>, </a:t>
            </a:r>
            <a:r>
              <a:rPr lang="en-ID" sz="2000" b="1" dirty="0" err="1"/>
              <a:t>baik</a:t>
            </a:r>
            <a:r>
              <a:rPr lang="en-ID" sz="2000" b="1" dirty="0"/>
              <a:t> </a:t>
            </a:r>
            <a:r>
              <a:rPr lang="en-ID" sz="2000" b="1" dirty="0" err="1"/>
              <a:t>pemimpin</a:t>
            </a:r>
            <a:r>
              <a:rPr lang="en-ID" sz="2000" b="1" dirty="0"/>
              <a:t> </a:t>
            </a:r>
            <a:r>
              <a:rPr lang="en-ID" sz="2000" b="1" dirty="0" err="1"/>
              <a:t>baru</a:t>
            </a:r>
            <a:r>
              <a:rPr lang="en-ID" sz="2000" b="1" dirty="0"/>
              <a:t> </a:t>
            </a:r>
            <a:r>
              <a:rPr lang="en-ID" sz="2000" b="1" dirty="0" err="1"/>
              <a:t>maupun</a:t>
            </a:r>
            <a:r>
              <a:rPr lang="en-ID" sz="2000" b="1" dirty="0"/>
              <a:t> </a:t>
            </a:r>
            <a:r>
              <a:rPr lang="en-ID" sz="2000" b="1" dirty="0" err="1"/>
              <a:t>generasi</a:t>
            </a:r>
            <a:r>
              <a:rPr lang="en-ID" sz="2000" b="1" dirty="0"/>
              <a:t> </a:t>
            </a:r>
            <a:r>
              <a:rPr lang="en-ID" sz="2000" b="1" dirty="0" err="1"/>
              <a:t>baru</a:t>
            </a:r>
            <a:r>
              <a:rPr lang="en-ID" sz="2000" b="1" dirty="0"/>
              <a:t> </a:t>
            </a:r>
            <a:r>
              <a:rPr lang="en-ID" sz="2000" b="1" dirty="0" err="1"/>
              <a:t>dipanggil</a:t>
            </a:r>
            <a:r>
              <a:rPr lang="en-ID" sz="2000" b="1" dirty="0"/>
              <a:t> </a:t>
            </a:r>
            <a:r>
              <a:rPr lang="en-ID" sz="2000" b="1" dirty="0" err="1"/>
              <a:t>untuk</a:t>
            </a:r>
            <a:r>
              <a:rPr lang="en-ID" sz="2000" b="1" dirty="0"/>
              <a:t> </a:t>
            </a:r>
            <a:r>
              <a:rPr lang="en-ID" sz="2000" b="1" dirty="0" err="1"/>
              <a:t>percaya</a:t>
            </a:r>
            <a:r>
              <a:rPr lang="en-ID" sz="2000" b="1" dirty="0"/>
              <a:t> </a:t>
            </a:r>
            <a:r>
              <a:rPr lang="en-ID" sz="2000" b="1" dirty="0" err="1"/>
              <a:t>sepenuhnya</a:t>
            </a:r>
            <a:r>
              <a:rPr lang="en-ID" sz="2000" b="1" dirty="0"/>
              <a:t> </a:t>
            </a:r>
            <a:r>
              <a:rPr lang="en-ID" sz="2000" b="1" dirty="0" err="1"/>
              <a:t>kepada</a:t>
            </a:r>
            <a:r>
              <a:rPr lang="en-ID" sz="2000" b="1" dirty="0"/>
              <a:t> Allah.</a:t>
            </a:r>
            <a:endParaRPr lang="en" sz="2000" b="1" noProof="0" dirty="0"/>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PENDAHULUAN </a:t>
            </a:r>
          </a:p>
          <a:p>
            <a:r>
              <a:rPr lang="en" sz="5400" noProof="0" dirty="0"/>
              <a:t>(YOSUA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MUSA DAN YOSUA</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Sesudah</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Musa hamba TUHAN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mati</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berfirmanlah</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TUHAN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kepada</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Yosua</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bin Nun,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abdi</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Musa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demikian</a:t>
            </a:r>
            <a:r>
              <a:rPr lang="en-ID"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(Yosua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en-ID" sz="2000" b="1" dirty="0" err="1"/>
              <a:t>Dalam</a:t>
            </a:r>
            <a:r>
              <a:rPr lang="en-ID" sz="2000" b="1" dirty="0"/>
              <a:t> </a:t>
            </a:r>
            <a:r>
              <a:rPr lang="en-ID" sz="2000" b="1" dirty="0" err="1"/>
              <a:t>pasal</a:t>
            </a:r>
            <a:r>
              <a:rPr lang="en-ID" sz="2000" b="1" dirty="0"/>
              <a:t> </a:t>
            </a:r>
            <a:r>
              <a:rPr lang="en-ID" sz="2000" b="1" dirty="0" err="1"/>
              <a:t>pertama</a:t>
            </a:r>
            <a:r>
              <a:rPr lang="en-ID" sz="2000" b="1" dirty="0"/>
              <a:t> Kitab </a:t>
            </a:r>
            <a:r>
              <a:rPr lang="en-ID" sz="2000" b="1" dirty="0" err="1"/>
              <a:t>Yosua</a:t>
            </a:r>
            <a:r>
              <a:rPr lang="en-ID" sz="2000" b="1" dirty="0"/>
              <a:t>, Musa </a:t>
            </a:r>
            <a:r>
              <a:rPr lang="en-ID" sz="2000" b="1" dirty="0" err="1"/>
              <a:t>disebutkan</a:t>
            </a:r>
            <a:r>
              <a:rPr lang="en-ID" sz="2000" b="1" dirty="0"/>
              <a:t> </a:t>
            </a:r>
            <a:r>
              <a:rPr lang="en-ID" sz="2000" b="1" dirty="0" err="1"/>
              <a:t>sebelas</a:t>
            </a:r>
            <a:r>
              <a:rPr lang="en-ID" sz="2000" b="1" dirty="0"/>
              <a:t> kali, dan </a:t>
            </a:r>
            <a:r>
              <a:rPr lang="en-ID" sz="2000" b="1" dirty="0" err="1"/>
              <a:t>namanya</a:t>
            </a:r>
            <a:r>
              <a:rPr lang="en-ID" sz="2000" b="1" dirty="0"/>
              <a:t> </a:t>
            </a:r>
            <a:r>
              <a:rPr lang="en-ID" sz="2000" b="1" dirty="0" err="1"/>
              <a:t>muncul</a:t>
            </a:r>
            <a:r>
              <a:rPr lang="en-ID" sz="2000" b="1" dirty="0"/>
              <a:t> </a:t>
            </a:r>
            <a:r>
              <a:rPr lang="en-ID" sz="2000" b="1" dirty="0" err="1"/>
              <a:t>berulang</a:t>
            </a:r>
            <a:r>
              <a:rPr lang="en-ID" sz="2000" b="1" dirty="0"/>
              <a:t> kali di </a:t>
            </a:r>
            <a:r>
              <a:rPr lang="en-ID" sz="2000" b="1" dirty="0" err="1"/>
              <a:t>seluruh</a:t>
            </a:r>
            <a:r>
              <a:rPr lang="en-ID" sz="2000" b="1" dirty="0"/>
              <a:t> kitab.</a:t>
            </a:r>
            <a:endParaRPr lang="en" sz="2000" b="1" noProof="0"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632389432"/>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2"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5"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7"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8"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2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1"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1938992"/>
          </a:xfrm>
          <a:prstGeom prst="rect">
            <a:avLst/>
          </a:prstGeom>
          <a:noFill/>
        </p:spPr>
        <p:txBody>
          <a:bodyPr wrap="square" rtlCol="0">
            <a:spAutoFit/>
          </a:bodyPr>
          <a:lstStyle/>
          <a:p>
            <a:pPr>
              <a:spcBef>
                <a:spcPts val="600"/>
              </a:spcBef>
            </a:pPr>
            <a:r>
              <a:rPr lang="en-ID" sz="2000" b="1" dirty="0" err="1"/>
              <a:t>Meskipun</a:t>
            </a:r>
            <a:r>
              <a:rPr lang="en-ID" sz="2000" b="1" dirty="0"/>
              <a:t> </a:t>
            </a:r>
            <a:r>
              <a:rPr lang="en-ID" sz="2000" b="1" dirty="0" err="1"/>
              <a:t>pasal</a:t>
            </a:r>
            <a:r>
              <a:rPr lang="en-ID" sz="2000" b="1" dirty="0"/>
              <a:t> </a:t>
            </a:r>
            <a:r>
              <a:rPr lang="en-ID" sz="2000" b="1" dirty="0" err="1"/>
              <a:t>pertama</a:t>
            </a:r>
            <a:r>
              <a:rPr lang="en-ID" sz="2000" b="1" dirty="0"/>
              <a:t> Kitab </a:t>
            </a:r>
            <a:r>
              <a:rPr lang="en-ID" sz="2000" b="1" dirty="0" err="1"/>
              <a:t>Yosua</a:t>
            </a:r>
            <a:r>
              <a:rPr lang="en-ID" sz="2000" b="1" dirty="0"/>
              <a:t> </a:t>
            </a:r>
            <a:r>
              <a:rPr lang="en-ID" sz="2000" b="1" dirty="0" err="1"/>
              <a:t>mencatat</a:t>
            </a:r>
            <a:r>
              <a:rPr lang="en-ID" sz="2000" b="1" dirty="0"/>
              <a:t> </a:t>
            </a:r>
            <a:r>
              <a:rPr lang="en-ID" sz="2000" b="1" dirty="0" err="1"/>
              <a:t>transisi</a:t>
            </a:r>
            <a:r>
              <a:rPr lang="en-ID" sz="2000" b="1" dirty="0"/>
              <a:t> </a:t>
            </a:r>
            <a:r>
              <a:rPr lang="en-ID" sz="2000" b="1" dirty="0" err="1"/>
              <a:t>antara</a:t>
            </a:r>
            <a:r>
              <a:rPr lang="en-ID" sz="2000" b="1" dirty="0"/>
              <a:t> </a:t>
            </a:r>
            <a:r>
              <a:rPr lang="en-ID" sz="2000" b="1" dirty="0" err="1"/>
              <a:t>dua</a:t>
            </a:r>
            <a:r>
              <a:rPr lang="en-ID" sz="2000" b="1" dirty="0"/>
              <a:t> </a:t>
            </a:r>
            <a:r>
              <a:rPr lang="en-ID" sz="2000" b="1" dirty="0" err="1"/>
              <a:t>pemimpin</a:t>
            </a:r>
            <a:r>
              <a:rPr lang="en-ID" sz="2000" b="1" dirty="0"/>
              <a:t> </a:t>
            </a:r>
            <a:r>
              <a:rPr lang="en-ID" sz="2000" b="1" dirty="0" err="1"/>
              <a:t>besar</a:t>
            </a:r>
            <a:r>
              <a:rPr lang="en-ID" sz="2000" b="1" dirty="0"/>
              <a:t> Israel, </a:t>
            </a:r>
            <a:r>
              <a:rPr lang="en-ID" sz="2000" b="1" dirty="0" err="1"/>
              <a:t>keduanya</a:t>
            </a:r>
            <a:r>
              <a:rPr lang="en-ID" sz="2000" b="1" dirty="0"/>
              <a:t> </a:t>
            </a:r>
            <a:r>
              <a:rPr lang="en-ID" sz="2000" b="1" dirty="0" err="1"/>
              <a:t>bukanlah</a:t>
            </a:r>
            <a:r>
              <a:rPr lang="en-ID" sz="2000" b="1" dirty="0"/>
              <a:t> </a:t>
            </a:r>
            <a:r>
              <a:rPr lang="en-ID" sz="2000" b="1" dirty="0" err="1"/>
              <a:t>tokoh</a:t>
            </a:r>
            <a:r>
              <a:rPr lang="en-ID" sz="2000" b="1" dirty="0"/>
              <a:t> </a:t>
            </a:r>
            <a:r>
              <a:rPr lang="en-ID" sz="2000" b="1" dirty="0" err="1"/>
              <a:t>utama</a:t>
            </a:r>
            <a:r>
              <a:rPr lang="en-ID" sz="2000" b="1" dirty="0"/>
              <a:t> kitab </a:t>
            </a:r>
            <a:r>
              <a:rPr lang="en-ID" sz="2000" b="1" dirty="0" err="1"/>
              <a:t>ini</a:t>
            </a:r>
            <a:r>
              <a:rPr lang="en-ID" sz="2000" b="1" dirty="0"/>
              <a:t>. </a:t>
            </a:r>
            <a:r>
              <a:rPr lang="en-ID" sz="2000" b="1" dirty="0" err="1"/>
              <a:t>Tokoh</a:t>
            </a:r>
            <a:r>
              <a:rPr lang="en-ID" sz="2000" b="1" dirty="0"/>
              <a:t> </a:t>
            </a:r>
            <a:r>
              <a:rPr lang="en-ID" sz="2000" b="1" dirty="0" err="1"/>
              <a:t>terpenting</a:t>
            </a:r>
            <a:r>
              <a:rPr lang="en-ID" sz="2000" b="1" dirty="0"/>
              <a:t> </a:t>
            </a:r>
            <a:r>
              <a:rPr lang="en-ID" sz="2000" b="1" dirty="0" err="1"/>
              <a:t>adalah</a:t>
            </a:r>
            <a:r>
              <a:rPr lang="en-ID" sz="2000" b="1" dirty="0"/>
              <a:t> Allah </a:t>
            </a:r>
            <a:r>
              <a:rPr lang="en-ID" sz="2000" b="1" dirty="0" err="1"/>
              <a:t>sendiri</a:t>
            </a:r>
            <a:r>
              <a:rPr lang="en-ID" sz="2000" b="1" dirty="0"/>
              <a:t>, yang </a:t>
            </a:r>
            <a:r>
              <a:rPr lang="en-ID" sz="2000" b="1" dirty="0" err="1"/>
              <a:t>firman</a:t>
            </a:r>
            <a:r>
              <a:rPr lang="en-ID" sz="2000" b="1" dirty="0"/>
              <a:t>-Nya </a:t>
            </a:r>
            <a:r>
              <a:rPr lang="en-ID" sz="2000" b="1" dirty="0" err="1"/>
              <a:t>membuka</a:t>
            </a:r>
            <a:r>
              <a:rPr lang="en-ID" sz="2000" b="1" dirty="0"/>
              <a:t> kitab </a:t>
            </a:r>
            <a:r>
              <a:rPr lang="en-ID" sz="2000" b="1" dirty="0" err="1"/>
              <a:t>ini</a:t>
            </a:r>
            <a:r>
              <a:rPr lang="en-ID" sz="2000" b="1" dirty="0"/>
              <a:t>, dan yang </a:t>
            </a:r>
            <a:r>
              <a:rPr lang="en-ID" sz="2000" b="1" dirty="0" err="1"/>
              <a:t>kepemimpinannya</a:t>
            </a:r>
            <a:r>
              <a:rPr lang="en-ID" sz="2000" b="1" dirty="0"/>
              <a:t> </a:t>
            </a:r>
            <a:r>
              <a:rPr lang="en-ID" sz="2000" b="1" dirty="0" err="1"/>
              <a:t>merupakan</a:t>
            </a:r>
            <a:r>
              <a:rPr lang="en-ID" sz="2000" b="1" dirty="0"/>
              <a:t> </a:t>
            </a:r>
            <a:r>
              <a:rPr lang="en-ID" sz="2000" b="1" dirty="0" err="1"/>
              <a:t>tema</a:t>
            </a:r>
            <a:r>
              <a:rPr lang="en-ID" sz="2000" b="1" dirty="0"/>
              <a:t> </a:t>
            </a:r>
            <a:r>
              <a:rPr lang="en-ID" sz="2000" b="1" dirty="0" err="1"/>
              <a:t>utama</a:t>
            </a:r>
            <a:r>
              <a:rPr lang="en-ID" sz="2000" b="1" dirty="0"/>
              <a:t>. </a:t>
            </a:r>
            <a:r>
              <a:rPr lang="en-ID" sz="2000" b="1" dirty="0" err="1"/>
              <a:t>Tidak</a:t>
            </a:r>
            <a:r>
              <a:rPr lang="en-ID" sz="2000" b="1" dirty="0"/>
              <a:t> </a:t>
            </a:r>
            <a:r>
              <a:rPr lang="en-ID" sz="2000" b="1" dirty="0" err="1"/>
              <a:t>ada</a:t>
            </a:r>
            <a:r>
              <a:rPr lang="en-ID" sz="2000" b="1" dirty="0"/>
              <a:t> </a:t>
            </a:r>
            <a:r>
              <a:rPr lang="en-ID" sz="2000" b="1" dirty="0" err="1"/>
              <a:t>keraguan</a:t>
            </a:r>
            <a:r>
              <a:rPr lang="en-ID" sz="2000" b="1" dirty="0"/>
              <a:t> </a:t>
            </a:r>
            <a:r>
              <a:rPr lang="en-ID" sz="2000" b="1" dirty="0" err="1"/>
              <a:t>tentang</a:t>
            </a:r>
            <a:r>
              <a:rPr lang="en-ID" sz="2000" b="1" dirty="0"/>
              <a:t> </a:t>
            </a:r>
            <a:r>
              <a:rPr lang="en-ID" sz="2000" b="1" dirty="0" err="1"/>
              <a:t>siapa</a:t>
            </a:r>
            <a:r>
              <a:rPr lang="en-ID" sz="2000" b="1" dirty="0"/>
              <a:t> </a:t>
            </a:r>
            <a:r>
              <a:rPr lang="en-ID" sz="2000" b="1" dirty="0" err="1"/>
              <a:t>pemimpin</a:t>
            </a:r>
            <a:r>
              <a:rPr lang="en-ID" sz="2000" b="1" dirty="0"/>
              <a:t> </a:t>
            </a:r>
            <a:r>
              <a:rPr lang="en-ID" sz="2000" b="1" dirty="0" err="1"/>
              <a:t>sejati</a:t>
            </a:r>
            <a:r>
              <a:rPr lang="en-ID" sz="2000" b="1" dirty="0"/>
              <a:t> Israel.</a:t>
            </a:r>
            <a:endParaRPr lang="en" sz="2000" b="1" noProof="0"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3"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fi-FI" sz="2000" b="1" dirty="0"/>
              <a:t>Ada banyak kesamaan antara kedua pemimpin ini:</a:t>
            </a:r>
            <a:endParaRPr lang="en" sz="2000" b="1" noProof="0" dirty="0"/>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170646"/>
          </a:xfrm>
          <a:prstGeom prst="rect">
            <a:avLst/>
          </a:prstGeom>
          <a:noFill/>
        </p:spPr>
        <p:txBody>
          <a:bodyPr wrap="square">
            <a:spAutoFit/>
          </a:bodyPr>
          <a:lstStyle/>
          <a:p>
            <a:pPr>
              <a:spcBef>
                <a:spcPts val="600"/>
              </a:spcBef>
            </a:pPr>
            <a:r>
              <a:rPr lang="en" sz="2200" b="1" noProof="0" dirty="0">
                <a:latin typeface="Constantia" panose="02030602050306030303" pitchFamily="18" charset="0"/>
              </a:rPr>
              <a:t>“</a:t>
            </a:r>
            <a:r>
              <a:rPr lang="en-ID" sz="2200" b="1" dirty="0" err="1">
                <a:latin typeface="Constantia" panose="02030602050306030303" pitchFamily="18" charset="0"/>
              </a:rPr>
              <a:t>Sekarang</a:t>
            </a:r>
            <a:r>
              <a:rPr lang="en-ID" sz="2200" b="1" dirty="0">
                <a:latin typeface="Constantia" panose="02030602050306030303" pitchFamily="18" charset="0"/>
              </a:rPr>
              <a:t> </a:t>
            </a:r>
            <a:r>
              <a:rPr lang="en-ID" sz="2200" b="1" dirty="0" err="1">
                <a:latin typeface="Constantia" panose="02030602050306030303" pitchFamily="18" charset="0"/>
              </a:rPr>
              <a:t>Yosua</a:t>
            </a:r>
            <a:r>
              <a:rPr lang="en-ID" sz="2200" b="1" dirty="0">
                <a:latin typeface="Constantia" panose="02030602050306030303" pitchFamily="18" charset="0"/>
              </a:rPr>
              <a:t> </a:t>
            </a:r>
            <a:r>
              <a:rPr lang="en-ID" sz="2200" b="1" dirty="0" err="1">
                <a:latin typeface="Constantia" panose="02030602050306030303" pitchFamily="18" charset="0"/>
              </a:rPr>
              <a:t>adalah</a:t>
            </a:r>
            <a:r>
              <a:rPr lang="en-ID" sz="2200" b="1" dirty="0">
                <a:latin typeface="Constantia" panose="02030602050306030303" pitchFamily="18" charset="0"/>
              </a:rPr>
              <a:t> </a:t>
            </a:r>
            <a:r>
              <a:rPr lang="en-ID" sz="2200" b="1" dirty="0" err="1">
                <a:latin typeface="Constantia" panose="02030602050306030303" pitchFamily="18" charset="0"/>
              </a:rPr>
              <a:t>pemimpin</a:t>
            </a:r>
            <a:r>
              <a:rPr lang="en-ID" sz="2200" b="1" dirty="0">
                <a:latin typeface="Constantia" panose="02030602050306030303" pitchFamily="18" charset="0"/>
              </a:rPr>
              <a:t> Israel yang </a:t>
            </a:r>
            <a:r>
              <a:rPr lang="en-ID" sz="2200" b="1" dirty="0" err="1">
                <a:latin typeface="Constantia" panose="02030602050306030303" pitchFamily="18" charset="0"/>
              </a:rPr>
              <a:t>diakui</a:t>
            </a:r>
            <a:r>
              <a:rPr lang="en-ID" sz="2200" b="1" dirty="0">
                <a:latin typeface="Constantia" panose="02030602050306030303" pitchFamily="18" charset="0"/>
              </a:rPr>
              <a:t>. </a:t>
            </a:r>
            <a:r>
              <a:rPr lang="en-ID" sz="2200" b="1" dirty="0" err="1">
                <a:latin typeface="Constantia" panose="02030602050306030303" pitchFamily="18" charset="0"/>
              </a:rPr>
              <a:t>Ia</a:t>
            </a:r>
            <a:r>
              <a:rPr lang="en-ID" sz="2200" b="1" dirty="0">
                <a:latin typeface="Constantia" panose="02030602050306030303" pitchFamily="18" charset="0"/>
              </a:rPr>
              <a:t> </a:t>
            </a:r>
            <a:r>
              <a:rPr lang="en-ID" sz="2200" b="1" dirty="0" err="1">
                <a:latin typeface="Constantia" panose="02030602050306030303" pitchFamily="18" charset="0"/>
              </a:rPr>
              <a:t>telah</a:t>
            </a:r>
            <a:r>
              <a:rPr lang="en-ID" sz="2200" b="1" dirty="0">
                <a:latin typeface="Constantia" panose="02030602050306030303" pitchFamily="18" charset="0"/>
              </a:rPr>
              <a:t> </a:t>
            </a:r>
            <a:r>
              <a:rPr lang="en-ID" sz="2200" b="1" dirty="0" err="1">
                <a:latin typeface="Constantia" panose="02030602050306030303" pitchFamily="18" charset="0"/>
              </a:rPr>
              <a:t>dikenal</a:t>
            </a:r>
            <a:r>
              <a:rPr lang="en-ID" sz="2200" b="1" dirty="0">
                <a:latin typeface="Constantia" panose="02030602050306030303" pitchFamily="18" charset="0"/>
              </a:rPr>
              <a:t> </a:t>
            </a:r>
            <a:r>
              <a:rPr lang="en-ID" sz="2200" b="1" dirty="0" err="1">
                <a:latin typeface="Constantia" panose="02030602050306030303" pitchFamily="18" charset="0"/>
              </a:rPr>
              <a:t>terutama</a:t>
            </a:r>
            <a:r>
              <a:rPr lang="en-ID" sz="2200" b="1" dirty="0">
                <a:latin typeface="Constantia" panose="02030602050306030303" pitchFamily="18" charset="0"/>
              </a:rPr>
              <a:t> </a:t>
            </a:r>
            <a:r>
              <a:rPr lang="en-ID" sz="2200" b="1" dirty="0" err="1">
                <a:latin typeface="Constantia" panose="02030602050306030303" pitchFamily="18" charset="0"/>
              </a:rPr>
              <a:t>sekali</a:t>
            </a:r>
            <a:r>
              <a:rPr lang="en-ID" sz="2200" b="1" dirty="0">
                <a:latin typeface="Constantia" panose="02030602050306030303" pitchFamily="18" charset="0"/>
              </a:rPr>
              <a:t> </a:t>
            </a:r>
            <a:r>
              <a:rPr lang="en-ID" sz="2200" b="1" dirty="0" err="1">
                <a:latin typeface="Constantia" panose="02030602050306030303" pitchFamily="18" charset="0"/>
              </a:rPr>
              <a:t>sebagai</a:t>
            </a:r>
            <a:r>
              <a:rPr lang="en-ID" sz="2200" b="1" dirty="0">
                <a:latin typeface="Constantia" panose="02030602050306030303" pitchFamily="18" charset="0"/>
              </a:rPr>
              <a:t> </a:t>
            </a:r>
            <a:r>
              <a:rPr lang="en-ID" sz="2200" b="1" dirty="0" err="1">
                <a:latin typeface="Constantia" panose="02030602050306030303" pitchFamily="18" charset="0"/>
              </a:rPr>
              <a:t>seorang</a:t>
            </a:r>
            <a:r>
              <a:rPr lang="en-ID" sz="2200" b="1" dirty="0">
                <a:latin typeface="Constantia" panose="02030602050306030303" pitchFamily="18" charset="0"/>
              </a:rPr>
              <a:t> </a:t>
            </a:r>
            <a:r>
              <a:rPr lang="en-ID" sz="2200" b="1" dirty="0" err="1">
                <a:latin typeface="Constantia" panose="02030602050306030303" pitchFamily="18" charset="0"/>
              </a:rPr>
              <a:t>serdadu</a:t>
            </a:r>
            <a:r>
              <a:rPr lang="en-ID" sz="2200" b="1" dirty="0">
                <a:latin typeface="Constantia" panose="02030602050306030303" pitchFamily="18" charset="0"/>
              </a:rPr>
              <a:t>, dan </a:t>
            </a:r>
            <a:r>
              <a:rPr lang="en-ID" sz="2200" b="1" dirty="0" err="1">
                <a:latin typeface="Constantia" panose="02030602050306030303" pitchFamily="18" charset="0"/>
              </a:rPr>
              <a:t>kesanggupan</a:t>
            </a:r>
            <a:r>
              <a:rPr lang="en-ID" sz="2200" b="1" dirty="0">
                <a:latin typeface="Constantia" panose="02030602050306030303" pitchFamily="18" charset="0"/>
              </a:rPr>
              <a:t> </a:t>
            </a:r>
            <a:r>
              <a:rPr lang="en-ID" sz="2200" b="1" dirty="0" err="1">
                <a:latin typeface="Constantia" panose="02030602050306030303" pitchFamily="18" charset="0"/>
              </a:rPr>
              <a:t>serta</a:t>
            </a:r>
            <a:r>
              <a:rPr lang="en-ID" sz="2200" b="1" dirty="0">
                <a:latin typeface="Constantia" panose="02030602050306030303" pitchFamily="18" charset="0"/>
              </a:rPr>
              <a:t> </a:t>
            </a:r>
            <a:r>
              <a:rPr lang="en-ID" sz="2200" b="1" dirty="0" err="1">
                <a:latin typeface="Constantia" panose="02030602050306030303" pitchFamily="18" charset="0"/>
              </a:rPr>
              <a:t>talentatalentanya</a:t>
            </a:r>
            <a:r>
              <a:rPr lang="en-ID" sz="2200" b="1" dirty="0">
                <a:latin typeface="Constantia" panose="02030602050306030303" pitchFamily="18" charset="0"/>
              </a:rPr>
              <a:t> </a:t>
            </a:r>
            <a:r>
              <a:rPr lang="en-ID" sz="2200" b="1" dirty="0" err="1">
                <a:latin typeface="Constantia" panose="02030602050306030303" pitchFamily="18" charset="0"/>
              </a:rPr>
              <a:t>sangat</a:t>
            </a:r>
            <a:r>
              <a:rPr lang="en-ID" sz="2200" b="1" dirty="0">
                <a:latin typeface="Constantia" panose="02030602050306030303" pitchFamily="18" charset="0"/>
              </a:rPr>
              <a:t> </a:t>
            </a:r>
            <a:r>
              <a:rPr lang="en-ID" sz="2200" b="1" dirty="0" err="1">
                <a:latin typeface="Constantia" panose="02030602050306030303" pitchFamily="18" charset="0"/>
              </a:rPr>
              <a:t>berguna</a:t>
            </a:r>
            <a:r>
              <a:rPr lang="en-ID" sz="2200" b="1" dirty="0">
                <a:latin typeface="Constantia" panose="02030602050306030303" pitchFamily="18" charset="0"/>
              </a:rPr>
              <a:t> </a:t>
            </a:r>
            <a:r>
              <a:rPr lang="en-ID" sz="2200" b="1" dirty="0" err="1">
                <a:latin typeface="Constantia" panose="02030602050306030303" pitchFamily="18" charset="0"/>
              </a:rPr>
              <a:t>sekali</a:t>
            </a:r>
            <a:r>
              <a:rPr lang="en-ID" sz="2200" b="1" dirty="0">
                <a:latin typeface="Constantia" panose="02030602050306030303" pitchFamily="18" charset="0"/>
              </a:rPr>
              <a:t> </a:t>
            </a:r>
            <a:r>
              <a:rPr lang="en-ID" sz="2200" b="1" dirty="0" err="1">
                <a:latin typeface="Constantia" panose="02030602050306030303" pitchFamily="18" charset="0"/>
              </a:rPr>
              <a:t>terutama</a:t>
            </a:r>
            <a:r>
              <a:rPr lang="en-ID" sz="2200" b="1" dirty="0">
                <a:latin typeface="Constantia" panose="02030602050306030303" pitchFamily="18" charset="0"/>
              </a:rPr>
              <a:t> </a:t>
            </a:r>
            <a:r>
              <a:rPr lang="en-ID" sz="2200" b="1" dirty="0" err="1">
                <a:latin typeface="Constantia" panose="02030602050306030303" pitchFamily="18" charset="0"/>
              </a:rPr>
              <a:t>dalam</a:t>
            </a:r>
            <a:r>
              <a:rPr lang="en-ID" sz="2200" b="1" dirty="0">
                <a:latin typeface="Constantia" panose="02030602050306030303" pitchFamily="18" charset="0"/>
              </a:rPr>
              <a:t> </a:t>
            </a:r>
            <a:r>
              <a:rPr lang="en-ID" sz="2200" b="1" dirty="0" err="1">
                <a:latin typeface="Constantia" panose="02030602050306030303" pitchFamily="18" charset="0"/>
              </a:rPr>
              <a:t>saat</a:t>
            </a:r>
            <a:r>
              <a:rPr lang="en-ID" sz="2200" b="1" dirty="0">
                <a:latin typeface="Constantia" panose="02030602050306030303" pitchFamily="18" charset="0"/>
              </a:rPr>
              <a:t> </a:t>
            </a:r>
            <a:r>
              <a:rPr lang="en-ID" sz="2200" b="1" dirty="0" err="1">
                <a:latin typeface="Constantia" panose="02030602050306030303" pitchFamily="18" charset="0"/>
              </a:rPr>
              <a:t>seperti</a:t>
            </a:r>
            <a:r>
              <a:rPr lang="en-ID" sz="2200" b="1" dirty="0">
                <a:latin typeface="Constantia" panose="02030602050306030303" pitchFamily="18" charset="0"/>
              </a:rPr>
              <a:t> </a:t>
            </a:r>
            <a:r>
              <a:rPr lang="en-ID" sz="2200" b="1" dirty="0" err="1">
                <a:latin typeface="Constantia" panose="02030602050306030303" pitchFamily="18" charset="0"/>
              </a:rPr>
              <a:t>ini</a:t>
            </a:r>
            <a:r>
              <a:rPr lang="en-ID" sz="2200" b="1" dirty="0">
                <a:latin typeface="Constantia" panose="02030602050306030303" pitchFamily="18" charset="0"/>
              </a:rPr>
              <a:t> </a:t>
            </a:r>
            <a:r>
              <a:rPr lang="en-ID" sz="2200" b="1" dirty="0" err="1">
                <a:latin typeface="Constantia" panose="02030602050306030303" pitchFamily="18" charset="0"/>
              </a:rPr>
              <a:t>dalam</a:t>
            </a:r>
            <a:r>
              <a:rPr lang="en-ID" sz="2200" b="1" dirty="0">
                <a:latin typeface="Constantia" panose="02030602050306030303" pitchFamily="18" charset="0"/>
              </a:rPr>
              <a:t> </a:t>
            </a:r>
            <a:r>
              <a:rPr lang="en-ID" sz="2200" b="1" dirty="0" err="1">
                <a:latin typeface="Constantia" panose="02030602050306030303" pitchFamily="18" charset="0"/>
              </a:rPr>
              <a:t>sejarah</a:t>
            </a:r>
            <a:r>
              <a:rPr lang="en-ID" sz="2200" b="1" dirty="0">
                <a:latin typeface="Constantia" panose="02030602050306030303" pitchFamily="18" charset="0"/>
              </a:rPr>
              <a:t> Israel. </a:t>
            </a:r>
            <a:r>
              <a:rPr lang="en-ID" sz="2200" b="1" dirty="0" err="1">
                <a:latin typeface="Constantia" panose="02030602050306030303" pitchFamily="18" charset="0"/>
              </a:rPr>
              <a:t>Bersemangat</a:t>
            </a:r>
            <a:r>
              <a:rPr lang="en-ID" sz="2200" b="1" dirty="0">
                <a:latin typeface="Constantia" panose="02030602050306030303" pitchFamily="18" charset="0"/>
              </a:rPr>
              <a:t>, </a:t>
            </a:r>
            <a:r>
              <a:rPr lang="en-ID" sz="2200" b="1" dirty="0" err="1">
                <a:latin typeface="Constantia" panose="02030602050306030303" pitchFamily="18" charset="0"/>
              </a:rPr>
              <a:t>berpendirian</a:t>
            </a:r>
            <a:r>
              <a:rPr lang="en-ID" sz="2200" b="1" dirty="0">
                <a:latin typeface="Constantia" panose="02030602050306030303" pitchFamily="18" charset="0"/>
              </a:rPr>
              <a:t>, dan </a:t>
            </a:r>
            <a:r>
              <a:rPr lang="en-ID" sz="2200" b="1" dirty="0" err="1">
                <a:latin typeface="Constantia" panose="02030602050306030303" pitchFamily="18" charset="0"/>
              </a:rPr>
              <a:t>tabah</a:t>
            </a:r>
            <a:r>
              <a:rPr lang="en-ID" sz="2200" b="1" dirty="0">
                <a:latin typeface="Constantia" panose="02030602050306030303" pitchFamily="18" charset="0"/>
              </a:rPr>
              <a:t>, </a:t>
            </a:r>
            <a:r>
              <a:rPr lang="en-ID" sz="2200" b="1" dirty="0" err="1">
                <a:latin typeface="Constantia" panose="02030602050306030303" pitchFamily="18" charset="0"/>
              </a:rPr>
              <a:t>cekatan</a:t>
            </a:r>
            <a:r>
              <a:rPr lang="en-ID" sz="2200" b="1" dirty="0">
                <a:latin typeface="Constantia" panose="02030602050306030303" pitchFamily="18" charset="0"/>
              </a:rPr>
              <a:t>, </a:t>
            </a:r>
            <a:r>
              <a:rPr lang="en-ID" sz="2200" b="1" dirty="0" err="1">
                <a:latin typeface="Constantia" panose="02030602050306030303" pitchFamily="18" charset="0"/>
              </a:rPr>
              <a:t>tidak</a:t>
            </a:r>
            <a:r>
              <a:rPr lang="en-ID" sz="2200" b="1" dirty="0">
                <a:latin typeface="Constantia" panose="02030602050306030303" pitchFamily="18" charset="0"/>
              </a:rPr>
              <a:t> </a:t>
            </a:r>
            <a:r>
              <a:rPr lang="en-ID" sz="2200" b="1" dirty="0" err="1">
                <a:latin typeface="Constantia" panose="02030602050306030303" pitchFamily="18" charset="0"/>
              </a:rPr>
              <a:t>bercela</a:t>
            </a:r>
            <a:r>
              <a:rPr lang="en-ID" sz="2200" b="1" dirty="0">
                <a:latin typeface="Constantia" panose="02030602050306030303" pitchFamily="18" charset="0"/>
              </a:rPr>
              <a:t>, </a:t>
            </a:r>
            <a:r>
              <a:rPr lang="en-ID" sz="2200" b="1" dirty="0" err="1">
                <a:latin typeface="Constantia" panose="02030602050306030303" pitchFamily="18" charset="0"/>
              </a:rPr>
              <a:t>tidak</a:t>
            </a:r>
            <a:r>
              <a:rPr lang="en-ID" sz="2200" b="1" dirty="0">
                <a:latin typeface="Constantia" panose="02030602050306030303" pitchFamily="18" charset="0"/>
              </a:rPr>
              <a:t> </a:t>
            </a:r>
            <a:r>
              <a:rPr lang="en-ID" sz="2200" b="1" dirty="0" err="1">
                <a:latin typeface="Constantia" panose="02030602050306030303" pitchFamily="18" charset="0"/>
              </a:rPr>
              <a:t>mengingat</a:t>
            </a:r>
            <a:r>
              <a:rPr lang="en-ID" sz="2200" b="1" dirty="0">
                <a:latin typeface="Constantia" panose="02030602050306030303" pitchFamily="18" charset="0"/>
              </a:rPr>
              <a:t> </a:t>
            </a:r>
            <a:r>
              <a:rPr lang="en-ID" sz="2200" b="1" dirty="0" err="1">
                <a:latin typeface="Constantia" panose="02030602050306030303" pitchFamily="18" charset="0"/>
              </a:rPr>
              <a:t>kepentingan</a:t>
            </a:r>
            <a:r>
              <a:rPr lang="en-ID" sz="2200" b="1" dirty="0">
                <a:latin typeface="Constantia" panose="02030602050306030303" pitchFamily="18" charset="0"/>
              </a:rPr>
              <a:t> </a:t>
            </a:r>
            <a:r>
              <a:rPr lang="en-ID" sz="2200" b="1" dirty="0" err="1">
                <a:latin typeface="Constantia" panose="02030602050306030303" pitchFamily="18" charset="0"/>
              </a:rPr>
              <a:t>diri</a:t>
            </a:r>
            <a:r>
              <a:rPr lang="en-ID" sz="2200" b="1" dirty="0">
                <a:latin typeface="Constantia" panose="02030602050306030303" pitchFamily="18" charset="0"/>
              </a:rPr>
              <a:t> di </a:t>
            </a:r>
            <a:r>
              <a:rPr lang="en-ID" sz="2200" b="1" dirty="0" err="1">
                <a:latin typeface="Constantia" panose="02030602050306030303" pitchFamily="18" charset="0"/>
              </a:rPr>
              <a:t>dalam</a:t>
            </a:r>
            <a:r>
              <a:rPr lang="en-ID" sz="2200" b="1" dirty="0">
                <a:latin typeface="Constantia" panose="02030602050306030303" pitchFamily="18" charset="0"/>
              </a:rPr>
              <a:t> </a:t>
            </a:r>
            <a:r>
              <a:rPr lang="en-ID" sz="2200" b="1" dirty="0" err="1">
                <a:latin typeface="Constantia" panose="02030602050306030303" pitchFamily="18" charset="0"/>
              </a:rPr>
              <a:t>penjagaannya</a:t>
            </a:r>
            <a:r>
              <a:rPr lang="en-ID" sz="2200" b="1" dirty="0">
                <a:latin typeface="Constantia" panose="02030602050306030303" pitchFamily="18" charset="0"/>
              </a:rPr>
              <a:t> </a:t>
            </a:r>
            <a:r>
              <a:rPr lang="en-ID" sz="2200" b="1" dirty="0" err="1">
                <a:latin typeface="Constantia" panose="02030602050306030303" pitchFamily="18" charset="0"/>
              </a:rPr>
              <a:t>terhadap</a:t>
            </a:r>
            <a:r>
              <a:rPr lang="en-ID" sz="2200" b="1" dirty="0">
                <a:latin typeface="Constantia" panose="02030602050306030303" pitchFamily="18" charset="0"/>
              </a:rPr>
              <a:t> </a:t>
            </a:r>
            <a:r>
              <a:rPr lang="en-ID" sz="2200" b="1" dirty="0" err="1">
                <a:latin typeface="Constantia" panose="02030602050306030303" pitchFamily="18" charset="0"/>
              </a:rPr>
              <a:t>mereka</a:t>
            </a:r>
            <a:r>
              <a:rPr lang="en-ID" sz="2200" b="1" dirty="0">
                <a:latin typeface="Constantia" panose="02030602050306030303" pitchFamily="18" charset="0"/>
              </a:rPr>
              <a:t> yang </a:t>
            </a:r>
            <a:r>
              <a:rPr lang="en-ID" sz="2200" b="1" dirty="0" err="1">
                <a:latin typeface="Constantia" panose="02030602050306030303" pitchFamily="18" charset="0"/>
              </a:rPr>
              <a:t>telah</a:t>
            </a:r>
            <a:r>
              <a:rPr lang="en-ID" sz="2200" b="1" dirty="0">
                <a:latin typeface="Constantia" panose="02030602050306030303" pitchFamily="18" charset="0"/>
              </a:rPr>
              <a:t> </a:t>
            </a:r>
            <a:r>
              <a:rPr lang="en-ID" sz="2200" b="1" dirty="0" err="1">
                <a:latin typeface="Constantia" panose="02030602050306030303" pitchFamily="18" charset="0"/>
              </a:rPr>
              <a:t>diserahkan</a:t>
            </a:r>
            <a:r>
              <a:rPr lang="en-ID" sz="2200" b="1" dirty="0">
                <a:latin typeface="Constantia" panose="02030602050306030303" pitchFamily="18" charset="0"/>
              </a:rPr>
              <a:t> </a:t>
            </a:r>
            <a:r>
              <a:rPr lang="en-ID" sz="2200" b="1" dirty="0" err="1">
                <a:latin typeface="Constantia" panose="02030602050306030303" pitchFamily="18" charset="0"/>
              </a:rPr>
              <a:t>ke</a:t>
            </a:r>
            <a:r>
              <a:rPr lang="en-ID" sz="2200" b="1" dirty="0">
                <a:latin typeface="Constantia" panose="02030602050306030303" pitchFamily="18" charset="0"/>
              </a:rPr>
              <a:t> </a:t>
            </a:r>
            <a:r>
              <a:rPr lang="en-ID" sz="2200" b="1" dirty="0" err="1">
                <a:latin typeface="Constantia" panose="02030602050306030303" pitchFamily="18" charset="0"/>
              </a:rPr>
              <a:t>dalam</a:t>
            </a:r>
            <a:r>
              <a:rPr lang="en-ID" sz="2200" b="1" dirty="0">
                <a:latin typeface="Constantia" panose="02030602050306030303" pitchFamily="18" charset="0"/>
              </a:rPr>
              <a:t> </a:t>
            </a:r>
            <a:r>
              <a:rPr lang="en-ID" sz="2200" b="1" dirty="0" err="1">
                <a:latin typeface="Constantia" panose="02030602050306030303" pitchFamily="18" charset="0"/>
              </a:rPr>
              <a:t>tanggung</a:t>
            </a:r>
            <a:r>
              <a:rPr lang="en-ID" sz="2200" b="1" dirty="0">
                <a:latin typeface="Constantia" panose="02030602050306030303" pitchFamily="18" charset="0"/>
              </a:rPr>
              <a:t> </a:t>
            </a:r>
            <a:r>
              <a:rPr lang="en-ID" sz="2200" b="1" dirty="0" err="1">
                <a:latin typeface="Constantia" panose="02030602050306030303" pitchFamily="18" charset="0"/>
              </a:rPr>
              <a:t>jawabnya</a:t>
            </a:r>
            <a:r>
              <a:rPr lang="en-ID" sz="2200" b="1" dirty="0">
                <a:latin typeface="Constantia" panose="02030602050306030303" pitchFamily="18" charset="0"/>
              </a:rPr>
              <a:t>, dan di </a:t>
            </a:r>
            <a:r>
              <a:rPr lang="en-ID" sz="2200" b="1" dirty="0" err="1">
                <a:latin typeface="Constantia" panose="02030602050306030303" pitchFamily="18" charset="0"/>
              </a:rPr>
              <a:t>atas</a:t>
            </a:r>
            <a:r>
              <a:rPr lang="en-ID" sz="2200" b="1" dirty="0">
                <a:latin typeface="Constantia" panose="02030602050306030303" pitchFamily="18" charset="0"/>
              </a:rPr>
              <a:t> </a:t>
            </a:r>
            <a:r>
              <a:rPr lang="en-ID" sz="2200" b="1" dirty="0" err="1">
                <a:latin typeface="Constantia" panose="02030602050306030303" pitchFamily="18" charset="0"/>
              </a:rPr>
              <a:t>segala</a:t>
            </a:r>
            <a:r>
              <a:rPr lang="en-ID" sz="2200" b="1" dirty="0">
                <a:latin typeface="Constantia" panose="02030602050306030303" pitchFamily="18" charset="0"/>
              </a:rPr>
              <a:t> </a:t>
            </a:r>
            <a:r>
              <a:rPr lang="en-ID" sz="2200" b="1" dirty="0" err="1">
                <a:latin typeface="Constantia" panose="02030602050306030303" pitchFamily="18" charset="0"/>
              </a:rPr>
              <a:t>sesuatunya</a:t>
            </a:r>
            <a:r>
              <a:rPr lang="en-ID" sz="2200" b="1" dirty="0">
                <a:latin typeface="Constantia" panose="02030602050306030303" pitchFamily="18" charset="0"/>
              </a:rPr>
              <a:t>, </a:t>
            </a:r>
            <a:r>
              <a:rPr lang="en-ID" sz="2200" b="1" dirty="0" err="1">
                <a:latin typeface="Constantia" panose="02030602050306030303" pitchFamily="18" charset="0"/>
              </a:rPr>
              <a:t>diilhami</a:t>
            </a:r>
            <a:r>
              <a:rPr lang="en-ID" sz="2200" b="1" dirty="0">
                <a:latin typeface="Constantia" panose="02030602050306030303" pitchFamily="18" charset="0"/>
              </a:rPr>
              <a:t> oleh </a:t>
            </a:r>
            <a:r>
              <a:rPr lang="en-ID" sz="2200" b="1" dirty="0" err="1">
                <a:latin typeface="Constantia" panose="02030602050306030303" pitchFamily="18" charset="0"/>
              </a:rPr>
              <a:t>satu</a:t>
            </a:r>
            <a:r>
              <a:rPr lang="en-ID" sz="2200" b="1" dirty="0">
                <a:latin typeface="Constantia" panose="02030602050306030303" pitchFamily="18" charset="0"/>
              </a:rPr>
              <a:t> </a:t>
            </a:r>
            <a:r>
              <a:rPr lang="en-ID" sz="2200" b="1" dirty="0" err="1">
                <a:latin typeface="Constantia" panose="02030602050306030303" pitchFamily="18" charset="0"/>
              </a:rPr>
              <a:t>iman</a:t>
            </a:r>
            <a:r>
              <a:rPr lang="en-ID" sz="2200" b="1" dirty="0">
                <a:latin typeface="Constantia" panose="02030602050306030303" pitchFamily="18" charset="0"/>
              </a:rPr>
              <a:t> yang </a:t>
            </a:r>
            <a:r>
              <a:rPr lang="en-ID" sz="2200" b="1" dirty="0" err="1">
                <a:latin typeface="Constantia" panose="02030602050306030303" pitchFamily="18" charset="0"/>
              </a:rPr>
              <a:t>hidup</a:t>
            </a:r>
            <a:r>
              <a:rPr lang="en-ID" sz="2200" b="1" dirty="0">
                <a:latin typeface="Constantia" panose="02030602050306030303" pitchFamily="18" charset="0"/>
              </a:rPr>
              <a:t> </a:t>
            </a:r>
            <a:r>
              <a:rPr lang="en-ID" sz="2200" b="1" dirty="0" err="1">
                <a:latin typeface="Constantia" panose="02030602050306030303" pitchFamily="18" charset="0"/>
              </a:rPr>
              <a:t>kepada</a:t>
            </a:r>
            <a:r>
              <a:rPr lang="en-ID" sz="2200" b="1" dirty="0">
                <a:latin typeface="Constantia" panose="02030602050306030303" pitchFamily="18" charset="0"/>
              </a:rPr>
              <a:t> Allah—</a:t>
            </a:r>
            <a:r>
              <a:rPr lang="en-ID" sz="2200" b="1" dirty="0" err="1">
                <a:latin typeface="Constantia" panose="02030602050306030303" pitchFamily="18" charset="0"/>
              </a:rPr>
              <a:t>demikianlah</a:t>
            </a:r>
            <a:r>
              <a:rPr lang="en-ID" sz="2200" b="1" dirty="0">
                <a:latin typeface="Constantia" panose="02030602050306030303" pitchFamily="18" charset="0"/>
              </a:rPr>
              <a:t> </a:t>
            </a:r>
            <a:r>
              <a:rPr lang="en-ID" sz="2200" b="1" dirty="0" err="1">
                <a:latin typeface="Constantia" panose="02030602050306030303" pitchFamily="18" charset="0"/>
              </a:rPr>
              <a:t>tabiat</a:t>
            </a:r>
            <a:r>
              <a:rPr lang="en-ID" sz="2200" b="1" dirty="0">
                <a:latin typeface="Constantia" panose="02030602050306030303" pitchFamily="18" charset="0"/>
              </a:rPr>
              <a:t> orang yang </a:t>
            </a:r>
            <a:r>
              <a:rPr lang="en-ID" sz="2200" b="1" dirty="0" err="1">
                <a:latin typeface="Constantia" panose="02030602050306030303" pitchFamily="18" charset="0"/>
              </a:rPr>
              <a:t>telah</a:t>
            </a:r>
            <a:r>
              <a:rPr lang="en-ID" sz="2200" b="1" dirty="0">
                <a:latin typeface="Constantia" panose="02030602050306030303" pitchFamily="18" charset="0"/>
              </a:rPr>
              <a:t> </a:t>
            </a:r>
            <a:r>
              <a:rPr lang="en-ID" sz="2200" b="1" dirty="0" err="1">
                <a:latin typeface="Constantia" panose="02030602050306030303" pitchFamily="18" charset="0"/>
              </a:rPr>
              <a:t>dipilih</a:t>
            </a:r>
            <a:r>
              <a:rPr lang="en-ID" sz="2200" b="1" dirty="0">
                <a:latin typeface="Constantia" panose="02030602050306030303" pitchFamily="18" charset="0"/>
              </a:rPr>
              <a:t> </a:t>
            </a:r>
            <a:r>
              <a:rPr lang="en-ID" sz="2200" b="1" dirty="0" err="1">
                <a:latin typeface="Constantia" panose="02030602050306030303" pitchFamily="18" charset="0"/>
              </a:rPr>
              <a:t>ilahi</a:t>
            </a:r>
            <a:r>
              <a:rPr lang="en-ID" sz="2200" b="1" dirty="0">
                <a:latin typeface="Constantia" panose="02030602050306030303" pitchFamily="18" charset="0"/>
              </a:rPr>
              <a:t> </a:t>
            </a:r>
            <a:r>
              <a:rPr lang="en-ID" sz="2200" b="1" dirty="0" err="1">
                <a:latin typeface="Constantia" panose="02030602050306030303" pitchFamily="18" charset="0"/>
              </a:rPr>
              <a:t>untuk</a:t>
            </a:r>
            <a:r>
              <a:rPr lang="en-ID" sz="2200" b="1" dirty="0">
                <a:latin typeface="Constantia" panose="02030602050306030303" pitchFamily="18" charset="0"/>
              </a:rPr>
              <a:t> </a:t>
            </a:r>
            <a:r>
              <a:rPr lang="en-ID" sz="2200" b="1" dirty="0" err="1">
                <a:latin typeface="Constantia" panose="02030602050306030303" pitchFamily="18" charset="0"/>
              </a:rPr>
              <a:t>memimpin</a:t>
            </a:r>
            <a:r>
              <a:rPr lang="en-ID" sz="2200" b="1" dirty="0">
                <a:latin typeface="Constantia" panose="02030602050306030303" pitchFamily="18" charset="0"/>
              </a:rPr>
              <a:t> </a:t>
            </a:r>
            <a:r>
              <a:rPr lang="en-ID" sz="2200" b="1" dirty="0" err="1">
                <a:latin typeface="Constantia" panose="02030602050306030303" pitchFamily="18" charset="0"/>
              </a:rPr>
              <a:t>bala</a:t>
            </a:r>
            <a:r>
              <a:rPr lang="en-ID" sz="2200" b="1" dirty="0">
                <a:latin typeface="Constantia" panose="02030602050306030303" pitchFamily="18" charset="0"/>
              </a:rPr>
              <a:t> </a:t>
            </a:r>
            <a:r>
              <a:rPr lang="en-ID" sz="2200" b="1" dirty="0" err="1">
                <a:latin typeface="Constantia" panose="02030602050306030303" pitchFamily="18" charset="0"/>
              </a:rPr>
              <a:t>tentara</a:t>
            </a:r>
            <a:r>
              <a:rPr lang="en-ID" sz="2200" b="1" dirty="0">
                <a:latin typeface="Constantia" panose="02030602050306030303" pitchFamily="18" charset="0"/>
              </a:rPr>
              <a:t> Israel </a:t>
            </a:r>
            <a:r>
              <a:rPr lang="en-ID" sz="2200" b="1" dirty="0" err="1">
                <a:latin typeface="Constantia" panose="02030602050306030303" pitchFamily="18" charset="0"/>
              </a:rPr>
              <a:t>memasuki</a:t>
            </a:r>
            <a:r>
              <a:rPr lang="en-ID" sz="2200" b="1" dirty="0">
                <a:latin typeface="Constantia" panose="02030602050306030303" pitchFamily="18" charset="0"/>
              </a:rPr>
              <a:t> Tanah </a:t>
            </a:r>
            <a:r>
              <a:rPr lang="en-ID" sz="2200" b="1" dirty="0" err="1">
                <a:latin typeface="Constantia" panose="02030602050306030303" pitchFamily="18" charset="0"/>
              </a:rPr>
              <a:t>Perjanjian</a:t>
            </a:r>
            <a:r>
              <a:rPr lang="en-ID" sz="2200" b="1" dirty="0">
                <a:latin typeface="Constantia" panose="02030602050306030303" pitchFamily="18" charset="0"/>
              </a:rPr>
              <a:t> </a:t>
            </a:r>
            <a:r>
              <a:rPr lang="en-ID" sz="2200" b="1" dirty="0" err="1">
                <a:latin typeface="Constantia" panose="02030602050306030303" pitchFamily="18" charset="0"/>
              </a:rPr>
              <a:t>itu</a:t>
            </a:r>
            <a:r>
              <a:rPr lang="en-ID" sz="2200" b="1" dirty="0">
                <a:latin typeface="Constantia" panose="02030602050306030303" pitchFamily="18" charset="0"/>
              </a:rPr>
              <a:t>. </a:t>
            </a:r>
            <a:r>
              <a:rPr lang="en-ID" sz="2200" b="1" dirty="0" err="1">
                <a:latin typeface="Constantia" panose="02030602050306030303" pitchFamily="18" charset="0"/>
              </a:rPr>
              <a:t>Selama</a:t>
            </a:r>
            <a:r>
              <a:rPr lang="en-ID" sz="2200" b="1" dirty="0">
                <a:latin typeface="Constantia" panose="02030602050306030303" pitchFamily="18" charset="0"/>
              </a:rPr>
              <a:t> </a:t>
            </a:r>
            <a:r>
              <a:rPr lang="en-ID" sz="2200" b="1" dirty="0" err="1">
                <a:latin typeface="Constantia" panose="02030602050306030303" pitchFamily="18" charset="0"/>
              </a:rPr>
              <a:t>pengembaraan</a:t>
            </a:r>
            <a:r>
              <a:rPr lang="en-ID" sz="2200" b="1" dirty="0">
                <a:latin typeface="Constantia" panose="02030602050306030303" pitchFamily="18" charset="0"/>
              </a:rPr>
              <a:t> di </a:t>
            </a:r>
            <a:r>
              <a:rPr lang="en-ID" sz="2200" b="1" dirty="0" err="1">
                <a:latin typeface="Constantia" panose="02030602050306030303" pitchFamily="18" charset="0"/>
              </a:rPr>
              <a:t>padang</a:t>
            </a:r>
            <a:r>
              <a:rPr lang="en-ID" sz="2200" b="1" dirty="0">
                <a:latin typeface="Constantia" panose="02030602050306030303" pitchFamily="18" charset="0"/>
              </a:rPr>
              <a:t> </a:t>
            </a:r>
            <a:r>
              <a:rPr lang="en-ID" sz="2200" b="1" dirty="0" err="1">
                <a:latin typeface="Constantia" panose="02030602050306030303" pitchFamily="18" charset="0"/>
              </a:rPr>
              <a:t>belantara</a:t>
            </a:r>
            <a:r>
              <a:rPr lang="en-ID" sz="2200" b="1" dirty="0">
                <a:latin typeface="Constantia" panose="02030602050306030303" pitchFamily="18" charset="0"/>
              </a:rPr>
              <a:t> </a:t>
            </a:r>
            <a:r>
              <a:rPr lang="en-ID" sz="2200" b="1" dirty="0" err="1">
                <a:latin typeface="Constantia" panose="02030602050306030303" pitchFamily="18" charset="0"/>
              </a:rPr>
              <a:t>ia</a:t>
            </a:r>
            <a:r>
              <a:rPr lang="en-ID" sz="2200" b="1" dirty="0">
                <a:latin typeface="Constantia" panose="02030602050306030303" pitchFamily="18" charset="0"/>
              </a:rPr>
              <a:t> </a:t>
            </a:r>
            <a:r>
              <a:rPr lang="en-ID" sz="2200" b="1" dirty="0" err="1">
                <a:latin typeface="Constantia" panose="02030602050306030303" pitchFamily="18" charset="0"/>
              </a:rPr>
              <a:t>telah</a:t>
            </a:r>
            <a:r>
              <a:rPr lang="en-ID" sz="2200" b="1" dirty="0">
                <a:latin typeface="Constantia" panose="02030602050306030303" pitchFamily="18" charset="0"/>
              </a:rPr>
              <a:t> </a:t>
            </a:r>
            <a:r>
              <a:rPr lang="en-ID" sz="2200" b="1" dirty="0" err="1">
                <a:latin typeface="Constantia" panose="02030602050306030303" pitchFamily="18" charset="0"/>
              </a:rPr>
              <a:t>bertindak</a:t>
            </a:r>
            <a:r>
              <a:rPr lang="en-ID" sz="2200" b="1" dirty="0">
                <a:latin typeface="Constantia" panose="02030602050306030303" pitchFamily="18" charset="0"/>
              </a:rPr>
              <a:t> </a:t>
            </a:r>
            <a:r>
              <a:rPr lang="en-ID" sz="2200" b="1" dirty="0" err="1">
                <a:latin typeface="Constantia" panose="02030602050306030303" pitchFamily="18" charset="0"/>
              </a:rPr>
              <a:t>sebagai</a:t>
            </a:r>
            <a:r>
              <a:rPr lang="en-ID" sz="2200" b="1" dirty="0">
                <a:latin typeface="Constantia" panose="02030602050306030303" pitchFamily="18" charset="0"/>
              </a:rPr>
              <a:t> </a:t>
            </a:r>
            <a:r>
              <a:rPr lang="en-ID" sz="2200" b="1" dirty="0" err="1">
                <a:latin typeface="Constantia" panose="02030602050306030303" pitchFamily="18" charset="0"/>
              </a:rPr>
              <a:t>seorang</a:t>
            </a:r>
            <a:r>
              <a:rPr lang="en-ID" sz="2200" b="1" dirty="0">
                <a:latin typeface="Constantia" panose="02030602050306030303" pitchFamily="18" charset="0"/>
              </a:rPr>
              <a:t> </a:t>
            </a:r>
            <a:r>
              <a:rPr lang="en-ID" sz="2200" b="1" dirty="0" err="1">
                <a:latin typeface="Constantia" panose="02030602050306030303" pitchFamily="18" charset="0"/>
              </a:rPr>
              <a:t>perdana</a:t>
            </a:r>
            <a:r>
              <a:rPr lang="en-ID" sz="2200" b="1" dirty="0">
                <a:latin typeface="Constantia" panose="02030602050306030303" pitchFamily="18" charset="0"/>
              </a:rPr>
              <a:t> </a:t>
            </a:r>
            <a:r>
              <a:rPr lang="en-ID" sz="2200" b="1" dirty="0" err="1">
                <a:latin typeface="Constantia" panose="02030602050306030303" pitchFamily="18" charset="0"/>
              </a:rPr>
              <a:t>menteri</a:t>
            </a:r>
            <a:r>
              <a:rPr lang="en-ID" sz="2200" b="1" dirty="0">
                <a:latin typeface="Constantia" panose="02030602050306030303" pitchFamily="18" charset="0"/>
              </a:rPr>
              <a:t> </a:t>
            </a:r>
            <a:r>
              <a:rPr lang="en-ID" sz="2200" b="1" dirty="0" err="1">
                <a:latin typeface="Constantia" panose="02030602050306030303" pitchFamily="18" charset="0"/>
              </a:rPr>
              <a:t>kepada</a:t>
            </a:r>
            <a:r>
              <a:rPr lang="en-ID" sz="2200" b="1" dirty="0">
                <a:latin typeface="Constantia" panose="02030602050306030303" pitchFamily="18" charset="0"/>
              </a:rPr>
              <a:t> Musa, dan oleh </a:t>
            </a:r>
            <a:r>
              <a:rPr lang="en-ID" sz="2200" b="1" dirty="0" err="1">
                <a:latin typeface="Constantia" panose="02030602050306030303" pitchFamily="18" charset="0"/>
              </a:rPr>
              <a:t>ketulusannya</a:t>
            </a:r>
            <a:r>
              <a:rPr lang="en-ID" sz="2200" b="1" dirty="0">
                <a:latin typeface="Constantia" panose="02030602050306030303" pitchFamily="18" charset="0"/>
              </a:rPr>
              <a:t> yang </a:t>
            </a:r>
            <a:r>
              <a:rPr lang="en-ID" sz="2200" b="1" dirty="0" err="1">
                <a:latin typeface="Constantia" panose="02030602050306030303" pitchFamily="18" charset="0"/>
              </a:rPr>
              <a:t>diam-diam</a:t>
            </a:r>
            <a:r>
              <a:rPr lang="en-ID" sz="2200" b="1" dirty="0">
                <a:latin typeface="Constantia" panose="02030602050306030303" pitchFamily="18" charset="0"/>
              </a:rPr>
              <a:t> dan </a:t>
            </a:r>
            <a:r>
              <a:rPr lang="en-ID" sz="2200" b="1" dirty="0" err="1">
                <a:latin typeface="Constantia" panose="02030602050306030303" pitchFamily="18" charset="0"/>
              </a:rPr>
              <a:t>tidak</a:t>
            </a:r>
            <a:r>
              <a:rPr lang="en-ID" sz="2200" b="1" dirty="0">
                <a:latin typeface="Constantia" panose="02030602050306030303" pitchFamily="18" charset="0"/>
              </a:rPr>
              <a:t> </a:t>
            </a:r>
            <a:r>
              <a:rPr lang="en-ID" sz="2200" b="1" dirty="0" err="1">
                <a:latin typeface="Constantia" panose="02030602050306030303" pitchFamily="18" charset="0"/>
              </a:rPr>
              <a:t>berpura-pura</a:t>
            </a:r>
            <a:r>
              <a:rPr lang="en-ID" sz="2200" b="1" dirty="0">
                <a:latin typeface="Constantia" panose="02030602050306030303" pitchFamily="18" charset="0"/>
              </a:rPr>
              <a:t> </a:t>
            </a:r>
            <a:r>
              <a:rPr lang="en-ID" sz="2200" b="1" dirty="0" err="1">
                <a:latin typeface="Constantia" panose="02030602050306030303" pitchFamily="18" charset="0"/>
              </a:rPr>
              <a:t>itu</a:t>
            </a:r>
            <a:r>
              <a:rPr lang="en-ID" sz="2200" b="1" dirty="0">
                <a:latin typeface="Constantia" panose="02030602050306030303" pitchFamily="18" charset="0"/>
              </a:rPr>
              <a:t>, </a:t>
            </a:r>
            <a:r>
              <a:rPr lang="en-ID" sz="2200" b="1" dirty="0" err="1">
                <a:latin typeface="Constantia" panose="02030602050306030303" pitchFamily="18" charset="0"/>
              </a:rPr>
              <a:t>keteguhannya</a:t>
            </a:r>
            <a:r>
              <a:rPr lang="en-ID" sz="2200" b="1" dirty="0">
                <a:latin typeface="Constantia" panose="02030602050306030303" pitchFamily="18" charset="0"/>
              </a:rPr>
              <a:t> pada </a:t>
            </a:r>
            <a:r>
              <a:rPr lang="en-ID" sz="2200" b="1" dirty="0" err="1">
                <a:latin typeface="Constantia" panose="02030602050306030303" pitchFamily="18" charset="0"/>
              </a:rPr>
              <a:t>saat</a:t>
            </a:r>
            <a:r>
              <a:rPr lang="en-ID" sz="2200" b="1" dirty="0">
                <a:latin typeface="Constantia" panose="02030602050306030303" pitchFamily="18" charset="0"/>
              </a:rPr>
              <a:t> orang lain </a:t>
            </a:r>
            <a:r>
              <a:rPr lang="en-ID" sz="2200" b="1" dirty="0" err="1">
                <a:latin typeface="Constantia" panose="02030602050306030303" pitchFamily="18" charset="0"/>
              </a:rPr>
              <a:t>bimbang</a:t>
            </a:r>
            <a:r>
              <a:rPr lang="en-ID" sz="2200" b="1" dirty="0">
                <a:latin typeface="Constantia" panose="02030602050306030303" pitchFamily="18" charset="0"/>
              </a:rPr>
              <a:t>, </a:t>
            </a:r>
            <a:r>
              <a:rPr lang="en-ID" sz="2200" b="1" dirty="0" err="1">
                <a:latin typeface="Constantia" panose="02030602050306030303" pitchFamily="18" charset="0"/>
              </a:rPr>
              <a:t>ketetapan</a:t>
            </a:r>
            <a:r>
              <a:rPr lang="en-ID" sz="2200" b="1" dirty="0">
                <a:latin typeface="Constantia" panose="02030602050306030303" pitchFamily="18" charset="0"/>
              </a:rPr>
              <a:t> </a:t>
            </a:r>
            <a:r>
              <a:rPr lang="en-ID" sz="2200" b="1" dirty="0" err="1">
                <a:latin typeface="Constantia" panose="02030602050306030303" pitchFamily="18" charset="0"/>
              </a:rPr>
              <a:t>hatinya</a:t>
            </a:r>
            <a:r>
              <a:rPr lang="en-ID" sz="2200" b="1" dirty="0">
                <a:latin typeface="Constantia" panose="02030602050306030303" pitchFamily="18" charset="0"/>
              </a:rPr>
              <a:t> </a:t>
            </a:r>
            <a:r>
              <a:rPr lang="en-ID" sz="2200" b="1" dirty="0" err="1">
                <a:latin typeface="Constantia" panose="02030602050306030303" pitchFamily="18" charset="0"/>
              </a:rPr>
              <a:t>untuk</a:t>
            </a:r>
            <a:r>
              <a:rPr lang="en-ID" sz="2200" b="1" dirty="0">
                <a:latin typeface="Constantia" panose="02030602050306030303" pitchFamily="18" charset="0"/>
              </a:rPr>
              <a:t> </a:t>
            </a:r>
            <a:r>
              <a:rPr lang="en-ID" sz="2200" b="1" dirty="0" err="1">
                <a:latin typeface="Constantia" panose="02030602050306030303" pitchFamily="18" charset="0"/>
              </a:rPr>
              <a:t>mempertahankan</a:t>
            </a:r>
            <a:r>
              <a:rPr lang="en-ID" sz="2200" b="1" dirty="0">
                <a:latin typeface="Constantia" panose="02030602050306030303" pitchFamily="18" charset="0"/>
              </a:rPr>
              <a:t> </a:t>
            </a:r>
            <a:r>
              <a:rPr lang="en-ID" sz="2200" b="1" dirty="0" err="1">
                <a:latin typeface="Constantia" panose="02030602050306030303" pitchFamily="18" charset="0"/>
              </a:rPr>
              <a:t>kebenaran</a:t>
            </a:r>
            <a:r>
              <a:rPr lang="en-ID" sz="2200" b="1" dirty="0">
                <a:latin typeface="Constantia" panose="02030602050306030303" pitchFamily="18" charset="0"/>
              </a:rPr>
              <a:t> di </a:t>
            </a:r>
            <a:r>
              <a:rPr lang="en-ID" sz="2200" b="1" dirty="0" err="1">
                <a:latin typeface="Constantia" panose="02030602050306030303" pitchFamily="18" charset="0"/>
              </a:rPr>
              <a:t>tengah-tengah</a:t>
            </a:r>
            <a:r>
              <a:rPr lang="en-ID" sz="2200" b="1" dirty="0">
                <a:latin typeface="Constantia" panose="02030602050306030303" pitchFamily="18" charset="0"/>
              </a:rPr>
              <a:t> </a:t>
            </a:r>
            <a:r>
              <a:rPr lang="en-ID" sz="2200" b="1" dirty="0" err="1">
                <a:latin typeface="Constantia" panose="02030602050306030303" pitchFamily="18" charset="0"/>
              </a:rPr>
              <a:t>bahaya</a:t>
            </a:r>
            <a:r>
              <a:rPr lang="en-ID" sz="2200" b="1" dirty="0">
                <a:latin typeface="Constantia" panose="02030602050306030303" pitchFamily="18" charset="0"/>
              </a:rPr>
              <a:t>, </a:t>
            </a:r>
            <a:r>
              <a:rPr lang="en-ID" sz="2200" b="1" dirty="0" err="1">
                <a:latin typeface="Constantia" panose="02030602050306030303" pitchFamily="18" charset="0"/>
              </a:rPr>
              <a:t>ia</a:t>
            </a:r>
            <a:r>
              <a:rPr lang="en-ID" sz="2200" b="1" dirty="0">
                <a:latin typeface="Constantia" panose="02030602050306030303" pitchFamily="18" charset="0"/>
              </a:rPr>
              <a:t> </a:t>
            </a:r>
            <a:r>
              <a:rPr lang="en-ID" sz="2200" b="1" dirty="0" err="1">
                <a:latin typeface="Constantia" panose="02030602050306030303" pitchFamily="18" charset="0"/>
              </a:rPr>
              <a:t>telah</a:t>
            </a:r>
            <a:r>
              <a:rPr lang="en-ID" sz="2200" b="1" dirty="0">
                <a:latin typeface="Constantia" panose="02030602050306030303" pitchFamily="18" charset="0"/>
              </a:rPr>
              <a:t> </a:t>
            </a:r>
            <a:r>
              <a:rPr lang="en-ID" sz="2200" b="1" dirty="0" err="1">
                <a:latin typeface="Constantia" panose="02030602050306030303" pitchFamily="18" charset="0"/>
              </a:rPr>
              <a:t>memberikan</a:t>
            </a:r>
            <a:r>
              <a:rPr lang="en-ID" sz="2200" b="1" dirty="0">
                <a:latin typeface="Constantia" panose="02030602050306030303" pitchFamily="18" charset="0"/>
              </a:rPr>
              <a:t> </a:t>
            </a:r>
            <a:r>
              <a:rPr lang="en-ID" sz="2200" b="1" dirty="0" err="1">
                <a:latin typeface="Constantia" panose="02030602050306030303" pitchFamily="18" charset="0"/>
              </a:rPr>
              <a:t>bukti</a:t>
            </a:r>
            <a:r>
              <a:rPr lang="en-ID" sz="2200" b="1" dirty="0">
                <a:latin typeface="Constantia" panose="02030602050306030303" pitchFamily="18" charset="0"/>
              </a:rPr>
              <a:t> </a:t>
            </a:r>
            <a:r>
              <a:rPr lang="en-ID" sz="2200" b="1" dirty="0" err="1">
                <a:latin typeface="Constantia" panose="02030602050306030303" pitchFamily="18" charset="0"/>
              </a:rPr>
              <a:t>akan</a:t>
            </a:r>
            <a:r>
              <a:rPr lang="en-ID" sz="2200" b="1" dirty="0">
                <a:latin typeface="Constantia" panose="02030602050306030303" pitchFamily="18" charset="0"/>
              </a:rPr>
              <a:t> </a:t>
            </a:r>
            <a:r>
              <a:rPr lang="en-ID" sz="2200" b="1" dirty="0" err="1">
                <a:latin typeface="Constantia" panose="02030602050306030303" pitchFamily="18" charset="0"/>
              </a:rPr>
              <a:t>kelayakannya</a:t>
            </a:r>
            <a:r>
              <a:rPr lang="en-ID" sz="2200" b="1" dirty="0">
                <a:latin typeface="Constantia" panose="02030602050306030303" pitchFamily="18" charset="0"/>
              </a:rPr>
              <a:t> </a:t>
            </a:r>
            <a:r>
              <a:rPr lang="en-ID" sz="2200" b="1" dirty="0" err="1">
                <a:latin typeface="Constantia" panose="02030602050306030303" pitchFamily="18" charset="0"/>
              </a:rPr>
              <a:t>untuk</a:t>
            </a:r>
            <a:r>
              <a:rPr lang="en-ID" sz="2200" b="1" dirty="0">
                <a:latin typeface="Constantia" panose="02030602050306030303" pitchFamily="18" charset="0"/>
              </a:rPr>
              <a:t> </a:t>
            </a:r>
            <a:r>
              <a:rPr lang="en-ID" sz="2200" b="1" dirty="0" err="1">
                <a:latin typeface="Constantia" panose="02030602050306030303" pitchFamily="18" charset="0"/>
              </a:rPr>
              <a:t>menggantikan</a:t>
            </a:r>
            <a:r>
              <a:rPr lang="en-ID" sz="2200" b="1" dirty="0">
                <a:latin typeface="Constantia" panose="02030602050306030303" pitchFamily="18" charset="0"/>
              </a:rPr>
              <a:t> Musa, </a:t>
            </a:r>
            <a:r>
              <a:rPr lang="en-ID" sz="2200" b="1" dirty="0" err="1">
                <a:latin typeface="Constantia" panose="02030602050306030303" pitchFamily="18" charset="0"/>
              </a:rPr>
              <a:t>sekalipun</a:t>
            </a:r>
            <a:r>
              <a:rPr lang="en-ID" sz="2200" b="1" dirty="0">
                <a:latin typeface="Constantia" panose="02030602050306030303" pitchFamily="18" charset="0"/>
              </a:rPr>
              <a:t> </a:t>
            </a:r>
            <a:r>
              <a:rPr lang="en-ID" sz="2200" b="1" dirty="0" err="1">
                <a:latin typeface="Constantia" panose="02030602050306030303" pitchFamily="18" charset="0"/>
              </a:rPr>
              <a:t>sebelum</a:t>
            </a:r>
            <a:r>
              <a:rPr lang="en-ID" sz="2200" b="1" dirty="0">
                <a:latin typeface="Constantia" panose="02030602050306030303" pitchFamily="18" charset="0"/>
              </a:rPr>
              <a:t> </a:t>
            </a:r>
            <a:r>
              <a:rPr lang="en-ID" sz="2200" b="1" dirty="0" err="1">
                <a:latin typeface="Constantia" panose="02030602050306030303" pitchFamily="18" charset="0"/>
              </a:rPr>
              <a:t>ia</a:t>
            </a:r>
            <a:r>
              <a:rPr lang="en-ID" sz="2200" b="1" dirty="0">
                <a:latin typeface="Constantia" panose="02030602050306030303" pitchFamily="18" charset="0"/>
              </a:rPr>
              <a:t> </a:t>
            </a:r>
            <a:r>
              <a:rPr lang="en-ID" sz="2200" b="1" dirty="0" err="1">
                <a:latin typeface="Constantia" panose="02030602050306030303" pitchFamily="18" charset="0"/>
              </a:rPr>
              <a:t>dipanggil</a:t>
            </a:r>
            <a:r>
              <a:rPr lang="en-ID" sz="2200" b="1" dirty="0">
                <a:latin typeface="Constantia" panose="02030602050306030303" pitchFamily="18" charset="0"/>
              </a:rPr>
              <a:t> </a:t>
            </a:r>
            <a:r>
              <a:rPr lang="en-ID" sz="2200" b="1" dirty="0" err="1">
                <a:latin typeface="Constantia" panose="02030602050306030303" pitchFamily="18" charset="0"/>
              </a:rPr>
              <a:t>kepada</a:t>
            </a:r>
            <a:r>
              <a:rPr lang="en-ID" sz="2200" b="1" dirty="0">
                <a:latin typeface="Constantia" panose="02030602050306030303" pitchFamily="18" charset="0"/>
              </a:rPr>
              <a:t> </a:t>
            </a:r>
            <a:r>
              <a:rPr lang="en-ID" sz="2200" b="1" dirty="0" err="1">
                <a:latin typeface="Constantia" panose="02030602050306030303" pitchFamily="18" charset="0"/>
              </a:rPr>
              <a:t>kedudukan</a:t>
            </a:r>
            <a:r>
              <a:rPr lang="en-ID" sz="2200" b="1" dirty="0">
                <a:latin typeface="Constantia" panose="02030602050306030303" pitchFamily="18" charset="0"/>
              </a:rPr>
              <a:t> </a:t>
            </a:r>
            <a:r>
              <a:rPr lang="en-ID" sz="2200" b="1" dirty="0" err="1">
                <a:latin typeface="Constantia" panose="02030602050306030303" pitchFamily="18" charset="0"/>
              </a:rPr>
              <a:t>ini</a:t>
            </a:r>
            <a:r>
              <a:rPr lang="en-ID" sz="2200" b="1" dirty="0">
                <a:latin typeface="Constantia" panose="02030602050306030303" pitchFamily="18" charset="0"/>
              </a:rPr>
              <a:t> oleh </a:t>
            </a:r>
            <a:r>
              <a:rPr lang="en-ID" sz="2200" b="1" dirty="0" err="1">
                <a:latin typeface="Constantia" panose="02030602050306030303" pitchFamily="18" charset="0"/>
              </a:rPr>
              <a:t>suara</a:t>
            </a:r>
            <a:r>
              <a:rPr lang="en-ID" sz="2200" b="1" dirty="0">
                <a:latin typeface="Constantia" panose="02030602050306030303" pitchFamily="18" charset="0"/>
              </a:rPr>
              <a:t> Allah.</a:t>
            </a:r>
            <a:r>
              <a:rPr lang="en" sz="22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8376637" y="6396454"/>
            <a:ext cx="3542894" cy="338554"/>
          </a:xfrm>
          <a:prstGeom prst="rect">
            <a:avLst/>
          </a:prstGeom>
          <a:noFill/>
        </p:spPr>
        <p:txBody>
          <a:bodyPr wrap="none" rtlCol="0">
            <a:spAutoFit/>
          </a:bodyPr>
          <a:lstStyle/>
          <a:p>
            <a:pPr algn="r"/>
            <a:r>
              <a:rPr lang="en" sz="1600" b="1" noProof="0" dirty="0"/>
              <a:t>EGW (Patriarchs and Prophets,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STRUKTUR KITAB</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323439"/>
          </a:xfrm>
          <a:prstGeom prst="rect">
            <a:avLst/>
          </a:prstGeom>
          <a:noFill/>
        </p:spPr>
        <p:txBody>
          <a:bodyPr wrap="square" rtlCol="0">
            <a:spAutoFit/>
          </a:bodyPr>
          <a:lstStyle/>
          <a:p>
            <a:pPr>
              <a:spcBef>
                <a:spcPts val="600"/>
              </a:spcBef>
            </a:pPr>
            <a:r>
              <a:rPr lang="en-ID" sz="2000" b="1" dirty="0"/>
              <a:t>Kitab </a:t>
            </a:r>
            <a:r>
              <a:rPr lang="en-ID" sz="2000" b="1" dirty="0" err="1"/>
              <a:t>Yosua</a:t>
            </a:r>
            <a:r>
              <a:rPr lang="en-ID" sz="2000" b="1" dirty="0"/>
              <a:t> </a:t>
            </a:r>
            <a:r>
              <a:rPr lang="en-ID" sz="2000" b="1" dirty="0" err="1"/>
              <a:t>menyajikan</a:t>
            </a:r>
            <a:r>
              <a:rPr lang="en-ID" sz="2000" b="1" dirty="0"/>
              <a:t> </a:t>
            </a:r>
            <a:r>
              <a:rPr lang="en-ID" sz="2000" b="1" dirty="0" err="1"/>
              <a:t>penggenapan</a:t>
            </a:r>
            <a:r>
              <a:rPr lang="en-ID" sz="2000" b="1" dirty="0"/>
              <a:t> </a:t>
            </a:r>
            <a:r>
              <a:rPr lang="en-ID" sz="2000" b="1" dirty="0" err="1"/>
              <a:t>janji-janji</a:t>
            </a:r>
            <a:r>
              <a:rPr lang="en-ID" sz="2000" b="1" dirty="0"/>
              <a:t> Allah </a:t>
            </a:r>
            <a:r>
              <a:rPr lang="en-ID" sz="2000" b="1" dirty="0" err="1"/>
              <a:t>kepada</a:t>
            </a:r>
            <a:r>
              <a:rPr lang="en-ID" sz="2000" b="1" dirty="0"/>
              <a:t> Israel </a:t>
            </a:r>
            <a:r>
              <a:rPr lang="en-ID" sz="2000" b="1" dirty="0" err="1"/>
              <a:t>ketika</a:t>
            </a:r>
            <a:r>
              <a:rPr lang="en-ID" sz="2000" b="1" dirty="0"/>
              <a:t> </a:t>
            </a:r>
            <a:r>
              <a:rPr lang="en-ID" sz="2000" b="1" dirty="0" err="1"/>
              <a:t>Ia</a:t>
            </a:r>
            <a:r>
              <a:rPr lang="en-ID" sz="2000" b="1" dirty="0"/>
              <a:t> </a:t>
            </a:r>
            <a:r>
              <a:rPr lang="en-ID" sz="2000" b="1" dirty="0" err="1"/>
              <a:t>membawa</a:t>
            </a:r>
            <a:r>
              <a:rPr lang="en-ID" sz="2000" b="1" dirty="0"/>
              <a:t> </a:t>
            </a:r>
            <a:r>
              <a:rPr lang="en-ID" sz="2000" b="1" dirty="0" err="1"/>
              <a:t>mereka</a:t>
            </a:r>
            <a:r>
              <a:rPr lang="en-ID" sz="2000" b="1" dirty="0"/>
              <a:t> </a:t>
            </a:r>
            <a:r>
              <a:rPr lang="en-ID" sz="2000" b="1" dirty="0" err="1"/>
              <a:t>keluar</a:t>
            </a:r>
            <a:r>
              <a:rPr lang="en-ID" sz="2000" b="1" dirty="0"/>
              <a:t> </a:t>
            </a:r>
            <a:r>
              <a:rPr lang="en-ID" sz="2000" b="1" dirty="0" err="1"/>
              <a:t>dari</a:t>
            </a:r>
            <a:r>
              <a:rPr lang="en-ID" sz="2000" b="1" dirty="0"/>
              <a:t> </a:t>
            </a:r>
            <a:r>
              <a:rPr lang="en-ID" sz="2000" b="1" dirty="0" err="1"/>
              <a:t>Mesir</a:t>
            </a:r>
            <a:r>
              <a:rPr lang="en-ID" sz="2000" b="1" dirty="0"/>
              <a:t>, </a:t>
            </a:r>
            <a:r>
              <a:rPr lang="en-ID" sz="2000" b="1" dirty="0" err="1"/>
              <a:t>yaitu</a:t>
            </a:r>
            <a:r>
              <a:rPr lang="en-ID" sz="2000" b="1" dirty="0"/>
              <a:t> </a:t>
            </a:r>
            <a:r>
              <a:rPr lang="en-ID" sz="2000" b="1" dirty="0" err="1"/>
              <a:t>memberi</a:t>
            </a:r>
            <a:r>
              <a:rPr lang="en-ID" sz="2000" b="1" dirty="0"/>
              <a:t> </a:t>
            </a:r>
            <a:r>
              <a:rPr lang="en-ID" sz="2000" b="1" dirty="0" err="1"/>
              <a:t>mereka</a:t>
            </a:r>
            <a:r>
              <a:rPr lang="en-ID" sz="2000" b="1" dirty="0"/>
              <a:t> Kanaan. </a:t>
            </a:r>
            <a:r>
              <a:rPr lang="en-ID" sz="2000" b="1" dirty="0" err="1"/>
              <a:t>Baik</a:t>
            </a:r>
            <a:r>
              <a:rPr lang="en-ID" sz="2000" b="1" dirty="0"/>
              <a:t> </a:t>
            </a:r>
            <a:r>
              <a:rPr lang="en-ID" sz="2000" b="1" dirty="0" err="1"/>
              <a:t>pembukaan</a:t>
            </a:r>
            <a:r>
              <a:rPr lang="en-ID" sz="2000" b="1" dirty="0"/>
              <a:t> (</a:t>
            </a:r>
            <a:r>
              <a:rPr lang="en-ID" sz="2000" b="1" dirty="0" err="1"/>
              <a:t>pasal</a:t>
            </a:r>
            <a:r>
              <a:rPr lang="en-ID" sz="2000" b="1" dirty="0"/>
              <a:t> 1) </a:t>
            </a:r>
            <a:r>
              <a:rPr lang="en-ID" sz="2000" b="1" dirty="0" err="1"/>
              <a:t>maupun</a:t>
            </a:r>
            <a:r>
              <a:rPr lang="en-ID" sz="2000" b="1" dirty="0"/>
              <a:t> kitab </a:t>
            </a:r>
            <a:r>
              <a:rPr lang="en-ID" sz="2000" b="1" dirty="0" err="1"/>
              <a:t>itu</a:t>
            </a:r>
            <a:r>
              <a:rPr lang="en-ID" sz="2000" b="1" dirty="0"/>
              <a:t> </a:t>
            </a:r>
            <a:r>
              <a:rPr lang="en-ID" sz="2000" b="1" dirty="0" err="1"/>
              <a:t>sendiri</a:t>
            </a:r>
            <a:r>
              <a:rPr lang="en-ID" sz="2000" b="1" dirty="0"/>
              <a:t> </a:t>
            </a:r>
            <a:r>
              <a:rPr lang="en-ID" sz="2000" b="1" dirty="0" err="1"/>
              <a:t>terbagi</a:t>
            </a:r>
            <a:r>
              <a:rPr lang="en-ID" sz="2000" b="1" dirty="0"/>
              <a:t> </a:t>
            </a:r>
            <a:r>
              <a:rPr lang="en-ID" sz="2000" b="1" dirty="0" err="1"/>
              <a:t>menjadi</a:t>
            </a:r>
            <a:r>
              <a:rPr lang="en-ID" sz="2000" b="1" dirty="0"/>
              <a:t> </a:t>
            </a:r>
            <a:r>
              <a:rPr lang="en-ID" sz="2000" b="1" dirty="0" err="1"/>
              <a:t>empat</a:t>
            </a:r>
            <a:r>
              <a:rPr lang="en-ID" sz="2000" b="1" dirty="0"/>
              <a:t> </a:t>
            </a:r>
            <a:r>
              <a:rPr lang="en-ID" sz="2000" b="1" dirty="0" err="1"/>
              <a:t>bagian</a:t>
            </a:r>
            <a:r>
              <a:rPr lang="en-ID" sz="2000" b="1" dirty="0"/>
              <a:t> </a:t>
            </a:r>
            <a:r>
              <a:rPr lang="en-ID" sz="2000" b="1" dirty="0" err="1"/>
              <a:t>utama</a:t>
            </a:r>
            <a:r>
              <a:rPr lang="en-ID" sz="2000" b="1" dirty="0"/>
              <a:t>:</a:t>
            </a:r>
            <a:endParaRPr lang="en" sz="2000" b="1" noProof="0" dirty="0"/>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2482193952"/>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0" y="599331"/>
            <a:ext cx="12192000" cy="646331"/>
          </a:xfrm>
          <a:prstGeom prst="rect">
            <a:avLst/>
          </a:prstGeom>
          <a:noFill/>
        </p:spPr>
        <p:txBody>
          <a:bodyPr wrap="square">
            <a:spAutoFit/>
          </a:bodyPr>
          <a:lstStyle/>
          <a:p>
            <a:pPr algn="ct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"Hamba-Ku Musa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telah</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mati</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sebab</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bersiaplah</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sekarang</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seberangilah</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sungai</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Yordan</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ini</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engkau</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dan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seluruh</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bangsa</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ini</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menuju</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negeri yang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akan</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Kuberikan</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kepada</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mereka</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kepada</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orang Israel </a:t>
            </a:r>
            <a:r>
              <a:rPr lang="en-ID"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itu</a:t>
            </a:r>
            <a:r>
              <a:rPr lang="en-ID"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(Yosua 1:2)</a:t>
            </a:r>
            <a:endParaRPr lang="en"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en" noProof="0" dirty="0"/>
              <a:t>MISI YOSUA</a:t>
            </a:r>
          </a:p>
          <a:p>
            <a:r>
              <a:rPr lang="en" sz="5400" noProof="0" dirty="0"/>
              <a:t>(YOSUA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en" sz="4400" b="1" spc="300" dirty="0">
                <a:ln w="6600">
                  <a:solidFill>
                    <a:schemeClr val="accent2"/>
                  </a:solidFill>
                  <a:prstDash val="solid"/>
                </a:ln>
                <a:solidFill>
                  <a:srgbClr val="FFFFFF"/>
                </a:solidFill>
                <a:effectLst>
                  <a:outerShdw dist="12700" dir="2700000" algn="tl" rotWithShape="0">
                    <a:schemeClr val="accent2"/>
                  </a:outerShdw>
                </a:effectLst>
              </a:rPr>
              <a:t>MEWARISI JANJI-JANJI</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Setiap</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tempat</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yang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akan</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diinjak</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oleh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telapak</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kakimu</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Kuberikan</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kepada</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kamu</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seperti</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yang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telah</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Kujanjikan</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ID" b="1" dirty="0" err="1">
                <a:solidFill>
                  <a:srgbClr val="FFD743"/>
                </a:solidFill>
                <a:effectLst>
                  <a:outerShdw blurRad="38100" dist="38100" dir="2700000" algn="tl">
                    <a:srgbClr val="000000">
                      <a:alpha val="43137"/>
                    </a:srgbClr>
                  </a:outerShdw>
                </a:effectLst>
                <a:latin typeface="Comic Sans MS" panose="030F0702030302020204" pitchFamily="66" charset="0"/>
              </a:rPr>
              <a:t>kepada</a:t>
            </a:r>
            <a:r>
              <a:rPr lang="en-ID" b="1" dirty="0">
                <a:solidFill>
                  <a:srgbClr val="FFD743"/>
                </a:solidFill>
                <a:effectLst>
                  <a:outerShdw blurRad="38100" dist="38100" dir="2700000" algn="tl">
                    <a:srgbClr val="000000">
                      <a:alpha val="43137"/>
                    </a:srgbClr>
                  </a:outerShdw>
                </a:effectLst>
                <a:latin typeface="Comic Sans MS" panose="030F0702030302020204" pitchFamily="66" charset="0"/>
              </a:rPr>
              <a:t> Musa.</a:t>
            </a:r>
            <a:r>
              <a:rPr lang="en" b="1" noProof="0"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D743"/>
                </a:solidFill>
                <a:effectLst>
                  <a:outerShdw blurRad="38100" dist="38100" dir="2700000" algn="tl">
                    <a:srgbClr val="000000">
                      <a:alpha val="43137"/>
                    </a:srgbClr>
                  </a:outerShdw>
                </a:effectLst>
                <a:latin typeface="Comic Sans MS" panose="030F0702030302020204" pitchFamily="66" charset="0"/>
              </a:rPr>
              <a:t>(Yosua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29496"/>
            <a:ext cx="8231209" cy="1200329"/>
          </a:xfrm>
          <a:prstGeom prst="rect">
            <a:avLst/>
          </a:prstGeom>
          <a:noFill/>
        </p:spPr>
        <p:txBody>
          <a:bodyPr wrap="square" rtlCol="0">
            <a:spAutoFit/>
          </a:bodyPr>
          <a:lstStyle/>
          <a:p>
            <a:pPr>
              <a:spcBef>
                <a:spcPts val="600"/>
              </a:spcBef>
            </a:pPr>
            <a:r>
              <a:rPr lang="en-ID" b="1" dirty="0" err="1"/>
              <a:t>Dalam</a:t>
            </a:r>
            <a:r>
              <a:rPr lang="en-ID" b="1" dirty="0"/>
              <a:t> </a:t>
            </a:r>
            <a:r>
              <a:rPr lang="en-ID" b="1" dirty="0" err="1"/>
              <a:t>Yosua</a:t>
            </a:r>
            <a:r>
              <a:rPr lang="en-ID" b="1" dirty="0"/>
              <a:t> 1:3, Allah </a:t>
            </a:r>
            <a:r>
              <a:rPr lang="en-ID" b="1" dirty="0" err="1"/>
              <a:t>berbicara</a:t>
            </a:r>
            <a:r>
              <a:rPr lang="en-ID" b="1" dirty="0"/>
              <a:t> </a:t>
            </a:r>
            <a:r>
              <a:rPr lang="en-ID" b="1" dirty="0" err="1"/>
              <a:t>dalam</a:t>
            </a:r>
            <a:r>
              <a:rPr lang="en-ID" b="1" dirty="0"/>
              <a:t> </a:t>
            </a:r>
            <a:r>
              <a:rPr lang="en-ID" b="1" dirty="0" err="1"/>
              <a:t>bentuk</a:t>
            </a:r>
            <a:r>
              <a:rPr lang="en-ID" b="1" dirty="0"/>
              <a:t> </a:t>
            </a:r>
            <a:r>
              <a:rPr lang="en-ID" b="1" dirty="0" err="1"/>
              <a:t>profetik</a:t>
            </a:r>
            <a:r>
              <a:rPr lang="en-ID" b="1" dirty="0"/>
              <a:t> masa </a:t>
            </a:r>
            <a:r>
              <a:rPr lang="en-ID" b="1" dirty="0" err="1"/>
              <a:t>kini</a:t>
            </a:r>
            <a:r>
              <a:rPr lang="en-ID" b="1" dirty="0"/>
              <a:t>. </a:t>
            </a:r>
            <a:r>
              <a:rPr lang="en-ID" b="1" dirty="0" err="1"/>
              <a:t>Ia</a:t>
            </a:r>
            <a:r>
              <a:rPr lang="en-ID" b="1" dirty="0"/>
              <a:t> </a:t>
            </a:r>
            <a:r>
              <a:rPr lang="en-ID" b="1" dirty="0" err="1"/>
              <a:t>berbicara</a:t>
            </a:r>
            <a:r>
              <a:rPr lang="en-ID" b="1" dirty="0"/>
              <a:t> </a:t>
            </a:r>
            <a:r>
              <a:rPr lang="en-ID" b="1" dirty="0" err="1"/>
              <a:t>tentang</a:t>
            </a:r>
            <a:r>
              <a:rPr lang="en-ID" b="1" dirty="0"/>
              <a:t> Kanaan </a:t>
            </a:r>
            <a:r>
              <a:rPr lang="en-ID" b="1" dirty="0" err="1"/>
              <a:t>seolah-olah</a:t>
            </a:r>
            <a:r>
              <a:rPr lang="en-ID" b="1" dirty="0"/>
              <a:t> Kanaan </a:t>
            </a:r>
            <a:r>
              <a:rPr lang="en-ID" b="1" dirty="0" err="1"/>
              <a:t>telah</a:t>
            </a:r>
            <a:r>
              <a:rPr lang="en-ID" b="1" dirty="0"/>
              <a:t> </a:t>
            </a:r>
            <a:r>
              <a:rPr lang="en-ID" b="1" dirty="0" err="1"/>
              <a:t>diberikan</a:t>
            </a:r>
            <a:r>
              <a:rPr lang="en-ID" b="1" dirty="0"/>
              <a:t> </a:t>
            </a:r>
            <a:r>
              <a:rPr lang="en-ID" b="1" dirty="0" err="1"/>
              <a:t>kepada</a:t>
            </a:r>
            <a:r>
              <a:rPr lang="en-ID" b="1" dirty="0"/>
              <a:t> Israel. </a:t>
            </a:r>
            <a:r>
              <a:rPr lang="en-ID" b="1" dirty="0" err="1"/>
              <a:t>Ini</a:t>
            </a:r>
            <a:r>
              <a:rPr lang="en-ID" b="1" dirty="0"/>
              <a:t> </a:t>
            </a:r>
            <a:r>
              <a:rPr lang="en-ID" b="1" dirty="0" err="1"/>
              <a:t>berarti</a:t>
            </a:r>
            <a:r>
              <a:rPr lang="en-ID" b="1" dirty="0"/>
              <a:t> Allah </a:t>
            </a:r>
            <a:r>
              <a:rPr lang="en-ID" b="1" dirty="0" err="1"/>
              <a:t>memberi</a:t>
            </a:r>
            <a:r>
              <a:rPr lang="en-ID" b="1" dirty="0"/>
              <a:t> </a:t>
            </a:r>
            <a:r>
              <a:rPr lang="en-ID" b="1" dirty="0" err="1"/>
              <a:t>mereka</a:t>
            </a:r>
            <a:r>
              <a:rPr lang="en-ID" b="1" dirty="0"/>
              <a:t> </a:t>
            </a:r>
            <a:r>
              <a:rPr lang="en-ID" b="1" dirty="0" err="1"/>
              <a:t>jaminan</a:t>
            </a:r>
            <a:r>
              <a:rPr lang="en-ID" b="1" dirty="0"/>
              <a:t> </a:t>
            </a:r>
            <a:r>
              <a:rPr lang="en-ID" b="1" dirty="0" err="1"/>
              <a:t>penuh</a:t>
            </a:r>
            <a:r>
              <a:rPr lang="en-ID" b="1" dirty="0"/>
              <a:t> </a:t>
            </a:r>
            <a:r>
              <a:rPr lang="en-ID" b="1" dirty="0" err="1"/>
              <a:t>akan</a:t>
            </a:r>
            <a:r>
              <a:rPr lang="en-ID" b="1" dirty="0"/>
              <a:t> </a:t>
            </a:r>
            <a:r>
              <a:rPr lang="en-ID" b="1" dirty="0" err="1"/>
              <a:t>keberhasilan</a:t>
            </a:r>
            <a:r>
              <a:rPr lang="en-ID" b="1" dirty="0"/>
              <a:t> </a:t>
            </a:r>
            <a:r>
              <a:rPr lang="en-ID" b="1" dirty="0" err="1"/>
              <a:t>penaklukan</a:t>
            </a:r>
            <a:r>
              <a:rPr lang="en-ID" b="1" dirty="0"/>
              <a:t> </a:t>
            </a:r>
            <a:r>
              <a:rPr lang="en-ID" b="1" dirty="0" err="1"/>
              <a:t>tersebut</a:t>
            </a:r>
            <a:r>
              <a:rPr lang="en-ID" b="1" dirty="0"/>
              <a:t>.</a:t>
            </a:r>
            <a:endParaRPr lang="en" b="1" noProof="0" dirty="0"/>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EFRAT</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PADANG GURUN</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t>LAUT MEDITERANIA</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dirty="0"/>
              <a:t>Y</a:t>
            </a:r>
            <a:r>
              <a:rPr lang="en" sz="1400" b="1" noProof="0" dirty="0"/>
              <a:t>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092979" y="3432947"/>
            <a:ext cx="4190635" cy="1200329"/>
          </a:xfrm>
          <a:prstGeom prst="rect">
            <a:avLst/>
          </a:prstGeom>
          <a:noFill/>
        </p:spPr>
        <p:txBody>
          <a:bodyPr wrap="square">
            <a:spAutoFit/>
          </a:bodyPr>
          <a:lstStyle/>
          <a:p>
            <a:pPr>
              <a:spcBef>
                <a:spcPts val="600"/>
              </a:spcBef>
            </a:pPr>
            <a:r>
              <a:rPr lang="en-ID" b="1" dirty="0" err="1"/>
              <a:t>Ia</a:t>
            </a:r>
            <a:r>
              <a:rPr lang="en-ID" b="1" dirty="0"/>
              <a:t> </a:t>
            </a:r>
            <a:r>
              <a:rPr lang="en-ID" b="1" dirty="0" err="1"/>
              <a:t>kemudian</a:t>
            </a:r>
            <a:r>
              <a:rPr lang="en-ID" b="1" dirty="0"/>
              <a:t> </a:t>
            </a:r>
            <a:r>
              <a:rPr lang="en-ID" b="1" dirty="0" err="1"/>
              <a:t>berpaling</a:t>
            </a:r>
            <a:r>
              <a:rPr lang="en-ID" b="1" dirty="0"/>
              <a:t> </a:t>
            </a:r>
            <a:r>
              <a:rPr lang="en-ID" b="1" dirty="0" err="1"/>
              <a:t>kepada</a:t>
            </a:r>
            <a:r>
              <a:rPr lang="en-ID" b="1" dirty="0"/>
              <a:t> </a:t>
            </a:r>
            <a:r>
              <a:rPr lang="en-ID" b="1" dirty="0" err="1"/>
              <a:t>Yosua</a:t>
            </a:r>
            <a:r>
              <a:rPr lang="en-ID" b="1" dirty="0"/>
              <a:t> dan </a:t>
            </a:r>
            <a:r>
              <a:rPr lang="en-ID" b="1" dirty="0" err="1"/>
              <a:t>meyakinkannya</a:t>
            </a:r>
            <a:r>
              <a:rPr lang="en-ID" b="1" dirty="0"/>
              <a:t> </a:t>
            </a:r>
            <a:r>
              <a:rPr lang="en-ID" b="1" dirty="0" err="1"/>
              <a:t>bahwa</a:t>
            </a:r>
            <a:r>
              <a:rPr lang="en-ID" b="1" dirty="0"/>
              <a:t> </a:t>
            </a:r>
            <a:r>
              <a:rPr lang="en-ID" b="1" dirty="0" err="1"/>
              <a:t>jika</a:t>
            </a:r>
            <a:r>
              <a:rPr lang="en-ID" b="1" dirty="0"/>
              <a:t> </a:t>
            </a:r>
            <a:r>
              <a:rPr lang="en-ID" b="1" dirty="0" err="1"/>
              <a:t>ia</a:t>
            </a:r>
            <a:r>
              <a:rPr lang="en-ID" b="1" dirty="0"/>
              <a:t> </a:t>
            </a:r>
            <a:r>
              <a:rPr lang="en-ID" b="1" dirty="0" err="1"/>
              <a:t>kuat</a:t>
            </a:r>
            <a:r>
              <a:rPr lang="en-ID" b="1" dirty="0"/>
              <a:t> dan </a:t>
            </a:r>
            <a:r>
              <a:rPr lang="en-ID" b="1" dirty="0" err="1"/>
              <a:t>berani</a:t>
            </a:r>
            <a:r>
              <a:rPr lang="en-ID" b="1" dirty="0"/>
              <a:t>, </a:t>
            </a:r>
            <a:r>
              <a:rPr lang="en-ID" b="1" dirty="0" err="1"/>
              <a:t>tak</a:t>
            </a:r>
            <a:r>
              <a:rPr lang="en-ID" b="1" dirty="0"/>
              <a:t> </a:t>
            </a:r>
            <a:r>
              <a:rPr lang="en-ID" b="1" dirty="0" err="1"/>
              <a:t>seorang</a:t>
            </a:r>
            <a:r>
              <a:rPr lang="en-ID" b="1" dirty="0"/>
              <a:t> pun </a:t>
            </a:r>
            <a:r>
              <a:rPr lang="en-ID" b="1" dirty="0" err="1"/>
              <a:t>akan</a:t>
            </a:r>
            <a:r>
              <a:rPr lang="en-ID" b="1" dirty="0"/>
              <a:t> </a:t>
            </a:r>
            <a:r>
              <a:rPr lang="en-ID" b="1" dirty="0" err="1"/>
              <a:t>mampu</a:t>
            </a:r>
            <a:r>
              <a:rPr lang="en-ID" b="1" dirty="0"/>
              <a:t> </a:t>
            </a:r>
            <a:r>
              <a:rPr lang="en-ID" b="1" dirty="0" err="1"/>
              <a:t>melawannya</a:t>
            </a:r>
            <a:r>
              <a:rPr lang="en-ID" b="1" dirty="0"/>
              <a:t> (</a:t>
            </a:r>
            <a:r>
              <a:rPr lang="en-ID" b="1" dirty="0" err="1"/>
              <a:t>Yos</a:t>
            </a:r>
            <a:r>
              <a:rPr lang="en-ID" b="1" dirty="0"/>
              <a:t> 1:5-6).</a:t>
            </a:r>
            <a:endParaRPr lang="en" b="1" noProof="0" dirty="0"/>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1949" y="3559757"/>
            <a:ext cx="3583888" cy="190568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516413" y="4793381"/>
            <a:ext cx="1806855"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6314306" cy="1200329"/>
          </a:xfrm>
          <a:prstGeom prst="rect">
            <a:avLst/>
          </a:prstGeom>
          <a:noFill/>
        </p:spPr>
        <p:txBody>
          <a:bodyPr wrap="square">
            <a:spAutoFit/>
          </a:bodyPr>
          <a:lstStyle/>
          <a:p>
            <a:pPr>
              <a:spcBef>
                <a:spcPts val="600"/>
              </a:spcBef>
            </a:pPr>
            <a:r>
              <a:rPr lang="en-ID" b="1" dirty="0" err="1"/>
              <a:t>Namun</a:t>
            </a:r>
            <a:r>
              <a:rPr lang="en-ID" b="1" dirty="0"/>
              <a:t>, </a:t>
            </a:r>
            <a:r>
              <a:rPr lang="en-ID" b="1" dirty="0" err="1"/>
              <a:t>kemenangan</a:t>
            </a:r>
            <a:r>
              <a:rPr lang="en-ID" b="1" dirty="0"/>
              <a:t> </a:t>
            </a:r>
            <a:r>
              <a:rPr lang="en-ID" b="1" dirty="0" err="1"/>
              <a:t>bukanlah</a:t>
            </a:r>
            <a:r>
              <a:rPr lang="en-ID" b="1" dirty="0"/>
              <a:t> </a:t>
            </a:r>
            <a:r>
              <a:rPr lang="en-ID" b="1" dirty="0" err="1"/>
              <a:t>terletak</a:t>
            </a:r>
            <a:r>
              <a:rPr lang="en-ID" b="1" dirty="0"/>
              <a:t> pada </a:t>
            </a:r>
            <a:r>
              <a:rPr lang="en-ID" b="1" dirty="0" err="1"/>
              <a:t>usaha</a:t>
            </a:r>
            <a:r>
              <a:rPr lang="en-ID" b="1" dirty="0"/>
              <a:t> </a:t>
            </a:r>
            <a:r>
              <a:rPr lang="en-ID" b="1" dirty="0" err="1"/>
              <a:t>Yosua</a:t>
            </a:r>
            <a:r>
              <a:rPr lang="en-ID" b="1" dirty="0"/>
              <a:t> </a:t>
            </a:r>
            <a:r>
              <a:rPr lang="en-ID" b="1" dirty="0" err="1"/>
              <a:t>sendiri</a:t>
            </a:r>
            <a:r>
              <a:rPr lang="en-ID" b="1" dirty="0"/>
              <a:t>, </a:t>
            </a:r>
            <a:r>
              <a:rPr lang="en-ID" b="1" dirty="0" err="1"/>
              <a:t>melainkan</a:t>
            </a:r>
            <a:r>
              <a:rPr lang="en-ID" b="1" dirty="0"/>
              <a:t> pada </a:t>
            </a:r>
            <a:r>
              <a:rPr lang="en-ID" b="1" dirty="0" err="1"/>
              <a:t>hadirat</a:t>
            </a:r>
            <a:r>
              <a:rPr lang="en-ID" b="1" dirty="0"/>
              <a:t> Allah. Allah </a:t>
            </a:r>
            <a:r>
              <a:rPr lang="en-ID" b="1" dirty="0" err="1"/>
              <a:t>meyakinkan</a:t>
            </a:r>
            <a:r>
              <a:rPr lang="en-ID" b="1" dirty="0"/>
              <a:t> </a:t>
            </a:r>
            <a:r>
              <a:rPr lang="en-ID" b="1" dirty="0" err="1"/>
              <a:t>Yosua</a:t>
            </a:r>
            <a:r>
              <a:rPr lang="en-ID" b="1" dirty="0"/>
              <a:t>, </a:t>
            </a:r>
            <a:r>
              <a:rPr lang="en-ID" b="1" dirty="0" err="1"/>
              <a:t>sebagaimana</a:t>
            </a:r>
            <a:r>
              <a:rPr lang="en-ID" b="1" dirty="0"/>
              <a:t> </a:t>
            </a:r>
            <a:r>
              <a:rPr lang="en-ID" b="1" dirty="0" err="1"/>
              <a:t>Ia</a:t>
            </a:r>
            <a:r>
              <a:rPr lang="en-ID" b="1" dirty="0"/>
              <a:t> </a:t>
            </a:r>
            <a:r>
              <a:rPr lang="en-ID" b="1" dirty="0" err="1"/>
              <a:t>meyakinkan</a:t>
            </a:r>
            <a:r>
              <a:rPr lang="en-ID" b="1" dirty="0"/>
              <a:t> </a:t>
            </a:r>
            <a:r>
              <a:rPr lang="en-ID" b="1" dirty="0" err="1"/>
              <a:t>kita</a:t>
            </a:r>
            <a:r>
              <a:rPr lang="en-ID" b="1" dirty="0"/>
              <a:t> masing-masing: “Aku </a:t>
            </a:r>
            <a:r>
              <a:rPr lang="en-ID" b="1" dirty="0" err="1"/>
              <a:t>akan</a:t>
            </a:r>
            <a:r>
              <a:rPr lang="en-ID" b="1" dirty="0"/>
              <a:t> </a:t>
            </a:r>
            <a:r>
              <a:rPr lang="en-ID" b="1" dirty="0" err="1"/>
              <a:t>menyertai</a:t>
            </a:r>
            <a:r>
              <a:rPr lang="en-ID" b="1" dirty="0"/>
              <a:t> </a:t>
            </a:r>
            <a:r>
              <a:rPr lang="en-ID" b="1" dirty="0" err="1"/>
              <a:t>engkau</a:t>
            </a:r>
            <a:r>
              <a:rPr lang="en-ID" b="1" dirty="0"/>
              <a:t>” (</a:t>
            </a:r>
            <a:r>
              <a:rPr lang="en-ID" b="1" dirty="0" err="1"/>
              <a:t>Yos</a:t>
            </a:r>
            <a:r>
              <a:rPr lang="en-ID" b="1" dirty="0"/>
              <a:t> 1:5; Mat 28:20).</a:t>
            </a:r>
            <a:endParaRPr lang="en" b="1" noProof="0" dirty="0"/>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111292" y="2510482"/>
            <a:ext cx="8423230" cy="923330"/>
          </a:xfrm>
          <a:prstGeom prst="rect">
            <a:avLst/>
          </a:prstGeom>
          <a:noFill/>
        </p:spPr>
        <p:txBody>
          <a:bodyPr wrap="square">
            <a:spAutoFit/>
          </a:bodyPr>
          <a:lstStyle/>
          <a:p>
            <a:pPr>
              <a:spcBef>
                <a:spcPts val="600"/>
              </a:spcBef>
            </a:pPr>
            <a:r>
              <a:rPr lang="en-ID" b="1" dirty="0" err="1"/>
              <a:t>Ia</a:t>
            </a:r>
            <a:r>
              <a:rPr lang="en-ID" b="1" dirty="0"/>
              <a:t> </a:t>
            </a:r>
            <a:r>
              <a:rPr lang="en-ID" b="1" dirty="0" err="1"/>
              <a:t>kemudian</a:t>
            </a:r>
            <a:r>
              <a:rPr lang="en-ID" b="1" dirty="0"/>
              <a:t> </a:t>
            </a:r>
            <a:r>
              <a:rPr lang="en-ID" b="1" dirty="0" err="1"/>
              <a:t>mengingatkan</a:t>
            </a:r>
            <a:r>
              <a:rPr lang="en-ID" b="1" dirty="0"/>
              <a:t> </a:t>
            </a:r>
            <a:r>
              <a:rPr lang="en-ID" b="1" dirty="0" err="1"/>
              <a:t>mereka</a:t>
            </a:r>
            <a:r>
              <a:rPr lang="en-ID" b="1" dirty="0"/>
              <a:t> </a:t>
            </a:r>
            <a:r>
              <a:rPr lang="en-ID" b="1" dirty="0" err="1"/>
              <a:t>tentang</a:t>
            </a:r>
            <a:r>
              <a:rPr lang="en-ID" b="1" dirty="0"/>
              <a:t> </a:t>
            </a:r>
            <a:r>
              <a:rPr lang="en-ID" b="1" dirty="0" err="1"/>
              <a:t>batas-batas</a:t>
            </a:r>
            <a:r>
              <a:rPr lang="en-ID" b="1" dirty="0"/>
              <a:t> yang </a:t>
            </a:r>
            <a:r>
              <a:rPr lang="en-ID" b="1" dirty="0" err="1"/>
              <a:t>akan</a:t>
            </a:r>
            <a:r>
              <a:rPr lang="en-ID" b="1" dirty="0"/>
              <a:t> </a:t>
            </a:r>
            <a:r>
              <a:rPr lang="en-ID" b="1" dirty="0" err="1"/>
              <a:t>dicapai</a:t>
            </a:r>
            <a:r>
              <a:rPr lang="en-ID" b="1" dirty="0"/>
              <a:t> </a:t>
            </a:r>
            <a:r>
              <a:rPr lang="en-ID" b="1" dirty="0" err="1"/>
              <a:t>penaklukan</a:t>
            </a:r>
            <a:r>
              <a:rPr lang="en-ID" b="1" dirty="0"/>
              <a:t> </a:t>
            </a:r>
            <a:r>
              <a:rPr lang="en-ID" b="1" dirty="0" err="1"/>
              <a:t>tersebut</a:t>
            </a:r>
            <a:r>
              <a:rPr lang="en-ID" b="1" dirty="0"/>
              <a:t> (</a:t>
            </a:r>
            <a:r>
              <a:rPr lang="en-ID" b="1" dirty="0" err="1"/>
              <a:t>Yos</a:t>
            </a:r>
            <a:r>
              <a:rPr lang="en-ID" b="1" dirty="0"/>
              <a:t> 1:4): wilayah </a:t>
            </a:r>
            <a:r>
              <a:rPr lang="en-ID" b="1" dirty="0" err="1"/>
              <a:t>antara</a:t>
            </a:r>
            <a:r>
              <a:rPr lang="en-ID" b="1" dirty="0"/>
              <a:t> Sungai </a:t>
            </a:r>
            <a:r>
              <a:rPr lang="en-ID" b="1" dirty="0" err="1"/>
              <a:t>Yordan</a:t>
            </a:r>
            <a:r>
              <a:rPr lang="en-ID" b="1" dirty="0"/>
              <a:t> (</a:t>
            </a:r>
            <a:r>
              <a:rPr lang="en-ID" b="1" dirty="0" err="1"/>
              <a:t>timur</a:t>
            </a:r>
            <a:r>
              <a:rPr lang="en-ID" b="1" dirty="0"/>
              <a:t>) dan </a:t>
            </a:r>
            <a:r>
              <a:rPr lang="en-ID" b="1" dirty="0" err="1"/>
              <a:t>Laut</a:t>
            </a:r>
            <a:r>
              <a:rPr lang="en-ID" b="1" dirty="0"/>
              <a:t> </a:t>
            </a:r>
            <a:r>
              <a:rPr lang="en-ID" b="1" dirty="0" err="1"/>
              <a:t>Mediterania</a:t>
            </a:r>
            <a:r>
              <a:rPr lang="en-ID" b="1" dirty="0"/>
              <a:t> (barat), </a:t>
            </a:r>
            <a:r>
              <a:rPr lang="en-ID" b="1" dirty="0" err="1"/>
              <a:t>dari</a:t>
            </a:r>
            <a:r>
              <a:rPr lang="en-ID" b="1" dirty="0"/>
              <a:t> </a:t>
            </a:r>
            <a:r>
              <a:rPr lang="en-ID" b="1" dirty="0" err="1"/>
              <a:t>padang</a:t>
            </a:r>
            <a:r>
              <a:rPr lang="en-ID" b="1" dirty="0"/>
              <a:t> </a:t>
            </a:r>
            <a:r>
              <a:rPr lang="en-ID" b="1" dirty="0" err="1"/>
              <a:t>gurun</a:t>
            </a:r>
            <a:r>
              <a:rPr lang="en-ID" b="1" dirty="0"/>
              <a:t> (</a:t>
            </a:r>
            <a:r>
              <a:rPr lang="en-ID" b="1" dirty="0" err="1"/>
              <a:t>selatan</a:t>
            </a:r>
            <a:r>
              <a:rPr lang="en-ID" b="1" dirty="0"/>
              <a:t>) </a:t>
            </a:r>
            <a:r>
              <a:rPr lang="en-ID" b="1" dirty="0" err="1"/>
              <a:t>hingga</a:t>
            </a:r>
            <a:r>
              <a:rPr lang="en-ID" b="1" dirty="0"/>
              <a:t> Sungai Efrat (</a:t>
            </a:r>
            <a:r>
              <a:rPr lang="en-ID" b="1" dirty="0" err="1"/>
              <a:t>utara</a:t>
            </a:r>
            <a:r>
              <a:rPr lang="en-ID" b="1" dirty="0"/>
              <a:t>).</a:t>
            </a:r>
            <a:endParaRPr lang="en" b="1" noProof="0" dirty="0"/>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5004</Words>
  <Application>Microsoft Office PowerPoint</Application>
  <PresentationFormat>Panorámica</PresentationFormat>
  <Paragraphs>213</Paragraphs>
  <Slides>12</Slides>
  <Notes>9</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12</vt:i4>
      </vt:variant>
    </vt:vector>
  </HeadingPairs>
  <TitlesOfParts>
    <vt:vector size="22" baseType="lpstr">
      <vt:lpstr>Constantia</vt:lpstr>
      <vt:lpstr>Times New Roman</vt:lpstr>
      <vt:lpstr>Comic Sans MS</vt:lpstr>
      <vt:lpstr>Open Sans</vt:lpstr>
      <vt:lpstr>Calibri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128</cp:revision>
  <dcterms:created xsi:type="dcterms:W3CDTF">2025-09-05T17:18:48Z</dcterms:created>
  <dcterms:modified xsi:type="dcterms:W3CDTF">2025-10-03T14:04:37Z</dcterms:modified>
</cp:coreProperties>
</file>