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13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pt-BR" sz="1800" b="1" dirty="0"/>
            <a:t>Paulus pergi ke Frigia (6a)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en-ID" sz="1700" b="1" dirty="0" err="1"/>
            <a:t>Ia</a:t>
          </a:r>
          <a:r>
            <a:rPr lang="en-ID" sz="1700" b="1" dirty="0"/>
            <a:t> </a:t>
          </a:r>
          <a:r>
            <a:rPr lang="en-ID" sz="1700" b="1" dirty="0" err="1"/>
            <a:t>tidak</a:t>
          </a:r>
          <a:r>
            <a:rPr lang="en-ID" sz="1700" b="1" dirty="0"/>
            <a:t> </a:t>
          </a:r>
          <a:r>
            <a:rPr lang="en-ID" sz="1700" b="1" dirty="0" err="1"/>
            <a:t>dapat</a:t>
          </a:r>
          <a:r>
            <a:rPr lang="en-ID" sz="1700" b="1" dirty="0"/>
            <a:t> </a:t>
          </a:r>
          <a:r>
            <a:rPr lang="en-ID" sz="1700" b="1" dirty="0" err="1"/>
            <a:t>berkhotbah</a:t>
          </a:r>
          <a:r>
            <a:rPr lang="en-ID" sz="1700" b="1" dirty="0"/>
            <a:t> di sana </a:t>
          </a:r>
          <a:r>
            <a:rPr lang="en-ID" sz="1700" b="1" dirty="0" err="1"/>
            <a:t>atau</a:t>
          </a:r>
          <a:r>
            <a:rPr lang="en-ID" sz="1700" b="1" dirty="0"/>
            <a:t> di Galatia (6b)</a:t>
          </a:r>
          <a:endParaRPr lang="es-ES" sz="17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it-IT" sz="1800" b="1" dirty="0"/>
            <a:t>Ia tiba di Misia (7a)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pt-BR" sz="1600" b="1" dirty="0"/>
            <a:t>Ia mencoba pergi ke Bitinia, tetapi ia tidak diizinkan (7b)</a:t>
          </a:r>
          <a:endParaRPr lang="es-ES" sz="16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pt-BR" sz="1500" b="1" dirty="0"/>
            <a:t>Ia pergi ke Troas, di mana ia mendapat penglihatan (8-10)</a:t>
          </a:r>
          <a:endParaRPr lang="es-ES" sz="15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en-ID" sz="1800" b="1" dirty="0" err="1"/>
            <a:t>Ia</a:t>
          </a:r>
          <a:r>
            <a:rPr lang="en-ID" sz="1800" b="1" dirty="0"/>
            <a:t> </a:t>
          </a:r>
          <a:r>
            <a:rPr lang="en-ID" sz="1800" b="1" dirty="0" err="1"/>
            <a:t>berlayar</a:t>
          </a:r>
          <a:r>
            <a:rPr lang="en-ID" sz="1800" b="1" dirty="0"/>
            <a:t> </a:t>
          </a:r>
          <a:r>
            <a:rPr lang="en-ID" sz="1800" b="1" dirty="0" err="1"/>
            <a:t>ke</a:t>
          </a:r>
          <a:r>
            <a:rPr lang="en-ID" sz="1800" b="1" dirty="0"/>
            <a:t> </a:t>
          </a:r>
          <a:r>
            <a:rPr lang="en-ID" sz="1800" b="1" dirty="0" err="1"/>
            <a:t>Samotrake</a:t>
          </a:r>
          <a:r>
            <a:rPr lang="en-ID" sz="1800" b="1" dirty="0"/>
            <a:t> (11a)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fi-FI" sz="1800" b="1" dirty="0"/>
            <a:t>Dari sana ke Neapolis (11b)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it-IT" sz="1800" b="1" dirty="0"/>
            <a:t>Akhirnya, ia tiba di Filipi 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Pendahuluan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untuk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surat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kepada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jemaat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Filipi dan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Kolose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yang sangat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mirip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menunjukkan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kepada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dua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aspek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penting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(Filipi 1:1;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Kolose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1:1-2):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fi-FI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 mata Tuhan, anggota jemaat kudus dan setia, meskipun mereka melakukan kesalahan.</a:t>
          </a:r>
          <a:endParaRPr lang="es-ES" sz="1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dalam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gereja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terdapat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suatu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tatanan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di mana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beberapa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anggotanya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memiliki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otoritas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dan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tanggung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jawab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yang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lebih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besar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daripada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yang lain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Paulus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adalah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seorang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rasul,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pemimpin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tertinggi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Timotius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adalah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rekan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kerjanya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gembala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Penilik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jemaat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adalah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pemimpin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lokal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penatua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Diaken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mengelola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gereja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58691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13809" custScaleY="27481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266423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Paulus pergi ke Frigia (6a)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b="1" kern="1200" dirty="0" err="1"/>
            <a:t>Ia</a:t>
          </a:r>
          <a:r>
            <a:rPr lang="en-ID" sz="1700" b="1" kern="1200" dirty="0"/>
            <a:t> </a:t>
          </a:r>
          <a:r>
            <a:rPr lang="en-ID" sz="1700" b="1" kern="1200" dirty="0" err="1"/>
            <a:t>tidak</a:t>
          </a:r>
          <a:r>
            <a:rPr lang="en-ID" sz="1700" b="1" kern="1200" dirty="0"/>
            <a:t> </a:t>
          </a:r>
          <a:r>
            <a:rPr lang="en-ID" sz="1700" b="1" kern="1200" dirty="0" err="1"/>
            <a:t>dapat</a:t>
          </a:r>
          <a:r>
            <a:rPr lang="en-ID" sz="1700" b="1" kern="1200" dirty="0"/>
            <a:t> </a:t>
          </a:r>
          <a:r>
            <a:rPr lang="en-ID" sz="1700" b="1" kern="1200" dirty="0" err="1"/>
            <a:t>berkhotbah</a:t>
          </a:r>
          <a:r>
            <a:rPr lang="en-ID" sz="1700" b="1" kern="1200" dirty="0"/>
            <a:t> di sana </a:t>
          </a:r>
          <a:r>
            <a:rPr lang="en-ID" sz="1700" b="1" kern="1200" dirty="0" err="1"/>
            <a:t>atau</a:t>
          </a:r>
          <a:r>
            <a:rPr lang="en-ID" sz="1700" b="1" kern="1200" dirty="0"/>
            <a:t> di Galatia (6b)</a:t>
          </a:r>
          <a:endParaRPr lang="es-ES" sz="17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Ia tiba di Misia (7a)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Ia mencoba pergi ke Bitinia, tetapi ia tidak diizinkan (7b)</a:t>
          </a:r>
          <a:endParaRPr lang="es-ES" sz="16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Ia pergi ke Troas, di mana ia mendapat penglihatan (8-10)</a:t>
          </a:r>
          <a:endParaRPr lang="es-ES" sz="15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 err="1"/>
            <a:t>Ia</a:t>
          </a:r>
          <a:r>
            <a:rPr lang="en-ID" sz="1800" b="1" kern="1200" dirty="0"/>
            <a:t> </a:t>
          </a:r>
          <a:r>
            <a:rPr lang="en-ID" sz="1800" b="1" kern="1200" dirty="0" err="1"/>
            <a:t>berlayar</a:t>
          </a:r>
          <a:r>
            <a:rPr lang="en-ID" sz="1800" b="1" kern="1200" dirty="0"/>
            <a:t> </a:t>
          </a:r>
          <a:r>
            <a:rPr lang="en-ID" sz="1800" b="1" kern="1200" dirty="0" err="1"/>
            <a:t>ke</a:t>
          </a:r>
          <a:r>
            <a:rPr lang="en-ID" sz="1800" b="1" kern="1200" dirty="0"/>
            <a:t> </a:t>
          </a:r>
          <a:r>
            <a:rPr lang="en-ID" sz="1800" b="1" kern="1200" dirty="0" err="1"/>
            <a:t>Samotrake</a:t>
          </a:r>
          <a:r>
            <a:rPr lang="en-ID" sz="1800" b="1" kern="1200" dirty="0"/>
            <a:t> (11a)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/>
            <a:t>Dari sana ke Neapolis (11b)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Akhirnya, ia tiba di Filipi 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81400" y="1859010"/>
          <a:ext cx="580355" cy="190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74"/>
              </a:lnTo>
              <a:lnTo>
                <a:pt x="580355" y="19097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81400" y="1859010"/>
          <a:ext cx="580355" cy="137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403"/>
              </a:lnTo>
              <a:lnTo>
                <a:pt x="580355" y="13764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81400" y="1859010"/>
          <a:ext cx="580355" cy="843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033"/>
              </a:lnTo>
              <a:lnTo>
                <a:pt x="580355" y="8430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81400" y="1859010"/>
          <a:ext cx="580355" cy="309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62"/>
              </a:lnTo>
              <a:lnTo>
                <a:pt x="580355" y="309662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623" y="732197"/>
          <a:ext cx="2384425" cy="1260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214"/>
              </a:lnTo>
              <a:lnTo>
                <a:pt x="2384425" y="47214"/>
              </a:lnTo>
              <a:lnTo>
                <a:pt x="2384425" y="126093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07434" y="732197"/>
          <a:ext cx="3632189" cy="126093"/>
        </a:xfrm>
        <a:custGeom>
          <a:avLst/>
          <a:gdLst/>
          <a:ahLst/>
          <a:cxnLst/>
          <a:rect l="0" t="0" r="0" b="0"/>
          <a:pathLst>
            <a:path>
              <a:moveTo>
                <a:pt x="3632189" y="0"/>
              </a:moveTo>
              <a:lnTo>
                <a:pt x="3632189" y="47214"/>
              </a:lnTo>
              <a:lnTo>
                <a:pt x="0" y="47214"/>
              </a:lnTo>
              <a:lnTo>
                <a:pt x="0" y="126093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587429" y="0"/>
          <a:ext cx="8704388" cy="73219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Pendahuluan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untuk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surat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kepada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jemaat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Filipi dan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Kolose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yang sangat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mirip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menunjukkan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kepada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dua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aspek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penting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(Filipi 1:1;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Kolose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1:1-2):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7429" y="0"/>
        <a:ext cx="8704388" cy="732197"/>
      </dsp:txXfrm>
    </dsp:sp>
    <dsp:sp modelId="{F9AE677E-BA85-49CB-9D3B-953F8417212C}">
      <dsp:nvSpPr>
        <dsp:cNvPr id="0" name=""/>
        <dsp:cNvSpPr/>
      </dsp:nvSpPr>
      <dsp:spPr>
        <a:xfrm>
          <a:off x="1887" y="858291"/>
          <a:ext cx="4611092" cy="1032229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i-FI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 mata Tuhan, anggota jemaat kudus dan setia, meskipun mereka melakukan kesalahan.</a:t>
          </a:r>
          <a:endParaRPr lang="es-E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87" y="858291"/>
        <a:ext cx="4611092" cy="1032229"/>
      </dsp:txXfrm>
    </dsp:sp>
    <dsp:sp modelId="{EA48EA70-2FFB-4370-BD91-D187F270BA36}">
      <dsp:nvSpPr>
        <dsp:cNvPr id="0" name=""/>
        <dsp:cNvSpPr/>
      </dsp:nvSpPr>
      <dsp:spPr>
        <a:xfrm>
          <a:off x="4770738" y="858291"/>
          <a:ext cx="7106620" cy="1000719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dalam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gereja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terdapat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suatu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tatanan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di mana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beberapa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anggotanya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memiliki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otoritas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dan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tanggung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jawab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yang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lebih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besar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daripada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yang lain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sp:txBody>
      <dsp:txXfrm>
        <a:off x="4770738" y="858291"/>
        <a:ext cx="7106620" cy="1000719"/>
      </dsp:txXfrm>
    </dsp:sp>
    <dsp:sp modelId="{51582FC8-24F4-4E65-BCC8-1BF7E8A4CD5F}">
      <dsp:nvSpPr>
        <dsp:cNvPr id="0" name=""/>
        <dsp:cNvSpPr/>
      </dsp:nvSpPr>
      <dsp:spPr>
        <a:xfrm>
          <a:off x="6061755" y="1980866"/>
          <a:ext cx="5356970" cy="37561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Paulus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adalah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seorang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rasul,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pemimpin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tertinggi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1980866"/>
        <a:ext cx="5356970" cy="375613"/>
      </dsp:txXfrm>
    </dsp:sp>
    <dsp:sp modelId="{428C67BA-E862-48DD-9CD9-BBA0A0D7B395}">
      <dsp:nvSpPr>
        <dsp:cNvPr id="0" name=""/>
        <dsp:cNvSpPr/>
      </dsp:nvSpPr>
      <dsp:spPr>
        <a:xfrm>
          <a:off x="6061755" y="2514237"/>
          <a:ext cx="5356970" cy="37561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Timotius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adalah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rekan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kerjanya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gembala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2514237"/>
        <a:ext cx="5356970" cy="375613"/>
      </dsp:txXfrm>
    </dsp:sp>
    <dsp:sp modelId="{BE6EF37F-EF03-4052-934A-E646F749B2C0}">
      <dsp:nvSpPr>
        <dsp:cNvPr id="0" name=""/>
        <dsp:cNvSpPr/>
      </dsp:nvSpPr>
      <dsp:spPr>
        <a:xfrm>
          <a:off x="6061755" y="3047607"/>
          <a:ext cx="5356970" cy="37561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Penilik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jemaat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adalah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pemimpin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lokal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penatua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3047607"/>
        <a:ext cx="5356970" cy="375613"/>
      </dsp:txXfrm>
    </dsp:sp>
    <dsp:sp modelId="{9B3CE791-AD26-43CE-82AE-A54337EA1F93}">
      <dsp:nvSpPr>
        <dsp:cNvPr id="0" name=""/>
        <dsp:cNvSpPr/>
      </dsp:nvSpPr>
      <dsp:spPr>
        <a:xfrm>
          <a:off x="6061755" y="3580978"/>
          <a:ext cx="5356970" cy="375613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Diaken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mengelola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gereja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3580978"/>
        <a:ext cx="5356970" cy="3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4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DIANIAYA TETAPI TIDAK DITINGGALKAN</a:t>
            </a:r>
            <a:endParaRPr kumimoji="0" lang="en" sz="4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137277" y="6440021"/>
            <a:ext cx="3054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Lesson 1 for January 3, 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SEJARAH FILIPI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456227"/>
            <a:ext cx="9153833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Pada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malam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harinya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tampaklah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oleh Paulus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suatu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penglihatan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: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ada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seorang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Makedonia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berdiri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di situ dan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berseru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kepadanya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katanya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: "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Menyeberanglah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mari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tolonglah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kami!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(Kisah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331646"/>
            <a:ext cx="8925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Kebiasaan</a:t>
            </a:r>
            <a:r>
              <a:rPr lang="en-ID" sz="2000" b="1" dirty="0">
                <a:solidFill>
                  <a:prstClr val="black"/>
                </a:solidFill>
              </a:rPr>
              <a:t> Paulus </a:t>
            </a:r>
            <a:r>
              <a:rPr lang="en-ID" sz="2000" b="1" dirty="0" err="1">
                <a:solidFill>
                  <a:prstClr val="black"/>
                </a:solidFill>
              </a:rPr>
              <a:t>ketika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tiba</a:t>
            </a:r>
            <a:r>
              <a:rPr lang="en-ID" sz="2000" b="1" dirty="0">
                <a:solidFill>
                  <a:prstClr val="black"/>
                </a:solidFill>
              </a:rPr>
              <a:t> di </a:t>
            </a:r>
            <a:r>
              <a:rPr lang="en-ID" sz="2000" b="1" dirty="0" err="1">
                <a:solidFill>
                  <a:prstClr val="black"/>
                </a:solidFill>
              </a:rPr>
              <a:t>kota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baru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adalah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mengunjungi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sinagoge</a:t>
            </a:r>
            <a:r>
              <a:rPr lang="en-ID" sz="2000" b="1" dirty="0">
                <a:solidFill>
                  <a:prstClr val="black"/>
                </a:solidFill>
              </a:rPr>
              <a:t>. </a:t>
            </a:r>
            <a:r>
              <a:rPr lang="en-ID" sz="2000" b="1" dirty="0" err="1">
                <a:solidFill>
                  <a:prstClr val="black"/>
                </a:solidFill>
              </a:rPr>
              <a:t>Tetapi</a:t>
            </a:r>
            <a:r>
              <a:rPr lang="en-ID" sz="2000" b="1" dirty="0">
                <a:solidFill>
                  <a:prstClr val="black"/>
                </a:solidFill>
              </a:rPr>
              <a:t> di Filipi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ada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sinagoge</a:t>
            </a:r>
            <a:r>
              <a:rPr lang="en-ID" sz="2000" b="1" dirty="0">
                <a:solidFill>
                  <a:prstClr val="black"/>
                </a:solidFill>
              </a:rPr>
              <a:t>! Pada </a:t>
            </a:r>
            <a:r>
              <a:rPr lang="en-ID" sz="2000" b="1" dirty="0" err="1">
                <a:solidFill>
                  <a:prstClr val="black"/>
                </a:solidFill>
              </a:rPr>
              <a:t>hari</a:t>
            </a:r>
            <a:r>
              <a:rPr lang="en-ID" sz="2000" b="1" dirty="0">
                <a:solidFill>
                  <a:prstClr val="black"/>
                </a:solidFill>
              </a:rPr>
              <a:t> Sabat </a:t>
            </a:r>
            <a:r>
              <a:rPr lang="en-ID" sz="2000" b="1" dirty="0" err="1">
                <a:solidFill>
                  <a:prstClr val="black"/>
                </a:solidFill>
              </a:rPr>
              <a:t>mereka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menemukan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tempat</a:t>
            </a:r>
            <a:r>
              <a:rPr lang="en-ID" sz="2000" b="1" dirty="0">
                <a:solidFill>
                  <a:prstClr val="black"/>
                </a:solidFill>
              </a:rPr>
              <a:t> ibadah dan di sana </a:t>
            </a:r>
            <a:r>
              <a:rPr lang="en-ID" sz="2000" b="1" dirty="0" err="1">
                <a:solidFill>
                  <a:prstClr val="black"/>
                </a:solidFill>
              </a:rPr>
              <a:t>mereka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berkhotbah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kepada</a:t>
            </a:r>
            <a:r>
              <a:rPr lang="en-ID" sz="2000" b="1" dirty="0">
                <a:solidFill>
                  <a:prstClr val="black"/>
                </a:solidFill>
              </a:rPr>
              <a:t> para </a:t>
            </a:r>
            <a:r>
              <a:rPr lang="en-ID" sz="2000" b="1" dirty="0" err="1">
                <a:solidFill>
                  <a:prstClr val="black"/>
                </a:solidFill>
              </a:rPr>
              <a:t>wanita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berkumpul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Kisah</a:t>
            </a:r>
            <a:r>
              <a:rPr lang="en-ID" sz="2000" b="1" dirty="0">
                <a:solidFill>
                  <a:prstClr val="black"/>
                </a:solidFill>
              </a:rPr>
              <a:t> Para Rasul 16:13).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308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276282"/>
            <a:ext cx="3795682" cy="3488307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601200" y="3500284"/>
            <a:ext cx="2379622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79" y="3418836"/>
            <a:ext cx="55837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Tetapi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musuh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tinggal</a:t>
            </a:r>
            <a:r>
              <a:rPr lang="en-ID" sz="2000" b="1" dirty="0">
                <a:solidFill>
                  <a:prstClr val="black"/>
                </a:solidFill>
              </a:rPr>
              <a:t> diam. </a:t>
            </a:r>
            <a:r>
              <a:rPr lang="en-ID" sz="2000" b="1" dirty="0" err="1">
                <a:solidFill>
                  <a:prstClr val="black"/>
                </a:solidFill>
              </a:rPr>
              <a:t>Ia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mendesak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seorang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peramal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untuk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membingungkan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pikiran</a:t>
            </a:r>
            <a:r>
              <a:rPr lang="en-ID" sz="2000" b="1" dirty="0">
                <a:solidFill>
                  <a:prstClr val="black"/>
                </a:solidFill>
              </a:rPr>
              <a:t> orang-orang </a:t>
            </a:r>
            <a:r>
              <a:rPr lang="en-ID" sz="2000" b="1" dirty="0" err="1">
                <a:solidFill>
                  <a:prstClr val="black"/>
                </a:solidFill>
              </a:rPr>
              <a:t>dengan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berpura</a:t>
            </a:r>
            <a:r>
              <a:rPr lang="en-ID" sz="2000" b="1" dirty="0">
                <a:solidFill>
                  <a:prstClr val="black"/>
                </a:solidFill>
              </a:rPr>
              <a:t>-pura </a:t>
            </a:r>
            <a:r>
              <a:rPr lang="en-ID" sz="2000" b="1" dirty="0" err="1">
                <a:solidFill>
                  <a:prstClr val="black"/>
                </a:solidFill>
              </a:rPr>
              <a:t>mendukung</a:t>
            </a:r>
            <a:r>
              <a:rPr lang="en-ID" sz="2000" b="1" dirty="0">
                <a:solidFill>
                  <a:prstClr val="black"/>
                </a:solidFill>
              </a:rPr>
              <a:t> Paulus (</a:t>
            </a:r>
            <a:r>
              <a:rPr lang="en-ID" sz="2000" b="1" dirty="0" err="1">
                <a:solidFill>
                  <a:prstClr val="black"/>
                </a:solidFill>
              </a:rPr>
              <a:t>Kisah</a:t>
            </a:r>
            <a:r>
              <a:rPr lang="en-ID" sz="2000" b="1" dirty="0">
                <a:solidFill>
                  <a:prstClr val="black"/>
                </a:solidFill>
              </a:rPr>
              <a:t> Para Rasul 16:16-17). Ketika gadis </a:t>
            </a:r>
            <a:r>
              <a:rPr lang="en-ID" sz="2000" b="1" dirty="0" err="1">
                <a:solidFill>
                  <a:prstClr val="black"/>
                </a:solidFill>
              </a:rPr>
              <a:t>itu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dibebaskan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masalah</a:t>
            </a:r>
            <a:r>
              <a:rPr lang="en-ID" sz="2000" b="1" dirty="0">
                <a:solidFill>
                  <a:prstClr val="black"/>
                </a:solidFill>
              </a:rPr>
              <a:t> Paulus dan Silas </a:t>
            </a:r>
            <a:r>
              <a:rPr lang="en-ID" sz="2000" b="1" dirty="0" err="1">
                <a:solidFill>
                  <a:prstClr val="black"/>
                </a:solidFill>
              </a:rPr>
              <a:t>dimulai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Kisah</a:t>
            </a:r>
            <a:r>
              <a:rPr lang="en-ID" sz="2000" b="1" dirty="0">
                <a:solidFill>
                  <a:prstClr val="black"/>
                </a:solidFill>
              </a:rPr>
              <a:t> 16:18-24).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555142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Dari </a:t>
            </a:r>
            <a:r>
              <a:rPr lang="en-ID" sz="2000" b="1" dirty="0" err="1">
                <a:solidFill>
                  <a:prstClr val="black"/>
                </a:solidFill>
              </a:rPr>
              <a:t>pertemuan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ini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muncullah</a:t>
            </a:r>
            <a:r>
              <a:rPr lang="en-ID" sz="2000" b="1" dirty="0">
                <a:solidFill>
                  <a:prstClr val="black"/>
                </a:solidFill>
              </a:rPr>
              <a:t> orang </a:t>
            </a:r>
            <a:r>
              <a:rPr lang="en-ID" sz="2000" b="1" dirty="0" err="1">
                <a:solidFill>
                  <a:prstClr val="black"/>
                </a:solidFill>
              </a:rPr>
              <a:t>Eropa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pertama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bertobat</a:t>
            </a:r>
            <a:r>
              <a:rPr lang="en-ID" sz="2000" b="1" dirty="0">
                <a:solidFill>
                  <a:prstClr val="black"/>
                </a:solidFill>
              </a:rPr>
              <a:t>: Lidia. </a:t>
            </a:r>
            <a:r>
              <a:rPr lang="en-ID" sz="2000" b="1" dirty="0" err="1">
                <a:solidFill>
                  <a:prstClr val="black"/>
                </a:solidFill>
              </a:rPr>
              <a:t>Ia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dibaptis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bersama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seluruh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keluarganya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Kisah</a:t>
            </a:r>
            <a:r>
              <a:rPr lang="en-ID" sz="2000" b="1" dirty="0">
                <a:solidFill>
                  <a:prstClr val="black"/>
                </a:solidFill>
              </a:rPr>
              <a:t> Para Rasul 16:14-15).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80" y="5286708"/>
            <a:ext cx="55837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Hasilnya</a:t>
            </a:r>
            <a:r>
              <a:rPr lang="en-ID" sz="2000" b="1" dirty="0">
                <a:solidFill>
                  <a:prstClr val="black"/>
                </a:solidFill>
              </a:rPr>
              <a:t>: </a:t>
            </a:r>
            <a:r>
              <a:rPr lang="en-ID" sz="2000" b="1" dirty="0" err="1">
                <a:solidFill>
                  <a:prstClr val="black"/>
                </a:solidFill>
              </a:rPr>
              <a:t>pertobatan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sipir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penjara</a:t>
            </a:r>
            <a:r>
              <a:rPr lang="en-ID" sz="2000" b="1" dirty="0">
                <a:solidFill>
                  <a:prstClr val="black"/>
                </a:solidFill>
              </a:rPr>
              <a:t> dan </a:t>
            </a:r>
            <a:r>
              <a:rPr lang="en-ID" sz="2000" b="1" dirty="0" err="1">
                <a:solidFill>
                  <a:prstClr val="black"/>
                </a:solidFill>
              </a:rPr>
              <a:t>keluarganya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Kisah</a:t>
            </a:r>
            <a:r>
              <a:rPr lang="en-ID" sz="2000" b="1" dirty="0">
                <a:solidFill>
                  <a:prstClr val="black"/>
                </a:solidFill>
              </a:rPr>
              <a:t> Para Rasul 16:25-33). Tidak </a:t>
            </a:r>
            <a:r>
              <a:rPr lang="en-ID" sz="2000" b="1" dirty="0" err="1">
                <a:solidFill>
                  <a:prstClr val="black"/>
                </a:solidFill>
              </a:rPr>
              <a:t>diragukan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lagi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bahwa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Injil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masuk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Eropa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dengan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kuasa</a:t>
            </a:r>
            <a:r>
              <a:rPr lang="en-ID" sz="2000" b="1" dirty="0">
                <a:solidFill>
                  <a:prstClr val="black"/>
                </a:solidFill>
              </a:rPr>
              <a:t> dan </a:t>
            </a:r>
            <a:r>
              <a:rPr lang="en-ID" sz="2000" b="1" dirty="0" err="1">
                <a:solidFill>
                  <a:prstClr val="black"/>
                </a:solidFill>
              </a:rPr>
              <a:t>bimbingan</a:t>
            </a:r>
            <a:r>
              <a:rPr lang="en-ID" sz="2000" b="1" dirty="0">
                <a:solidFill>
                  <a:prstClr val="black"/>
                </a:solidFill>
              </a:rPr>
              <a:t> Roh Kudus.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SEJARAH KOLOSE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Semuanya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telah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kamu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ketahui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Epafras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kawan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pelayan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yang kami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kasihi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, yang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bagi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kamu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adalah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pelayan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Kristus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setia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(Kolose 1:7)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294584"/>
            <a:ext cx="57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Epafras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adalah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sahabat</a:t>
            </a:r>
            <a:r>
              <a:rPr lang="en-ID" sz="2000" b="1" dirty="0">
                <a:solidFill>
                  <a:prstClr val="black"/>
                </a:solidFill>
              </a:rPr>
              <a:t> Paulus </a:t>
            </a:r>
            <a:r>
              <a:rPr lang="en-ID" sz="2000" b="1" dirty="0" err="1">
                <a:solidFill>
                  <a:prstClr val="black"/>
                </a:solidFill>
              </a:rPr>
              <a:t>selama</a:t>
            </a:r>
            <a:r>
              <a:rPr lang="en-ID" sz="2000" b="1" dirty="0">
                <a:solidFill>
                  <a:prstClr val="black"/>
                </a:solidFill>
              </a:rPr>
              <a:t> masa </a:t>
            </a:r>
            <a:r>
              <a:rPr lang="en-ID" sz="2000" b="1" dirty="0" err="1">
                <a:solidFill>
                  <a:prstClr val="black"/>
                </a:solidFill>
              </a:rPr>
              <a:t>pemenjaraannya</a:t>
            </a:r>
            <a:r>
              <a:rPr lang="en-ID" sz="2000" b="1" dirty="0">
                <a:solidFill>
                  <a:prstClr val="black"/>
                </a:solidFill>
              </a:rPr>
              <a:t> di Roma (Filemon 23). </a:t>
            </a:r>
            <a:r>
              <a:rPr lang="en-ID" sz="2000" b="1" dirty="0" err="1">
                <a:solidFill>
                  <a:prstClr val="black"/>
                </a:solidFill>
              </a:rPr>
              <a:t>Berasal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dari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Kolose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Kolose</a:t>
            </a:r>
            <a:r>
              <a:rPr lang="en-ID" sz="2000" b="1" dirty="0">
                <a:solidFill>
                  <a:prstClr val="black"/>
                </a:solidFill>
              </a:rPr>
              <a:t> 4:12), </a:t>
            </a:r>
            <a:r>
              <a:rPr lang="en-ID" sz="2000" b="1" dirty="0" err="1">
                <a:solidFill>
                  <a:prstClr val="black"/>
                </a:solidFill>
              </a:rPr>
              <a:t>dialah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memperkenalkan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Injil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kota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itu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Kolose</a:t>
            </a:r>
            <a:r>
              <a:rPr lang="en-ID" sz="2000" b="1" dirty="0">
                <a:solidFill>
                  <a:prstClr val="black"/>
                </a:solidFill>
              </a:rPr>
              <a:t> 1:7).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88775" y="4625883"/>
            <a:ext cx="57345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Salah </a:t>
            </a:r>
            <a:r>
              <a:rPr lang="en-ID" sz="2000" b="1" dirty="0" err="1">
                <a:solidFill>
                  <a:prstClr val="black"/>
                </a:solidFill>
              </a:rPr>
              <a:t>satu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budak</a:t>
            </a:r>
            <a:r>
              <a:rPr lang="en-ID" sz="2000" b="1" dirty="0">
                <a:solidFill>
                  <a:prstClr val="black"/>
                </a:solidFill>
              </a:rPr>
              <a:t> Filemon, Onesimus, </a:t>
            </a:r>
            <a:r>
              <a:rPr lang="en-ID" sz="2000" b="1" dirty="0" err="1">
                <a:solidFill>
                  <a:prstClr val="black"/>
                </a:solidFill>
              </a:rPr>
              <a:t>melarikan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diri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</a:t>
            </a:r>
            <a:r>
              <a:rPr lang="en-ID" sz="2000" b="1" dirty="0">
                <a:solidFill>
                  <a:prstClr val="black"/>
                </a:solidFill>
              </a:rPr>
              <a:t> Roma, di mana </a:t>
            </a:r>
            <a:r>
              <a:rPr lang="en-ID" sz="2000" b="1" dirty="0" err="1">
                <a:solidFill>
                  <a:prstClr val="black"/>
                </a:solidFill>
              </a:rPr>
              <a:t>ia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menerima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Yesus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melalui</a:t>
            </a:r>
            <a:r>
              <a:rPr lang="en-ID" sz="2000" b="1" dirty="0">
                <a:solidFill>
                  <a:prstClr val="black"/>
                </a:solidFill>
              </a:rPr>
              <a:t> Paulus (Filemon 10-11). </a:t>
            </a:r>
            <a:r>
              <a:rPr lang="en-ID" sz="2000" b="1" dirty="0" err="1">
                <a:solidFill>
                  <a:prstClr val="black"/>
                </a:solidFill>
              </a:rPr>
              <a:t>Dengan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mengembalikan</a:t>
            </a:r>
            <a:r>
              <a:rPr lang="en-ID" sz="2000" b="1" dirty="0">
                <a:solidFill>
                  <a:prstClr val="black"/>
                </a:solidFill>
              </a:rPr>
              <a:t> Onesimus </a:t>
            </a:r>
            <a:r>
              <a:rPr lang="en-ID" sz="2000" b="1" dirty="0" err="1">
                <a:solidFill>
                  <a:prstClr val="black"/>
                </a:solidFill>
              </a:rPr>
              <a:t>kepada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tuannya</a:t>
            </a:r>
            <a:r>
              <a:rPr lang="en-ID" sz="2000" b="1" dirty="0">
                <a:solidFill>
                  <a:prstClr val="black"/>
                </a:solidFill>
              </a:rPr>
              <a:t>, Paulus </a:t>
            </a:r>
            <a:r>
              <a:rPr lang="en-ID" sz="2000" b="1" dirty="0" err="1">
                <a:solidFill>
                  <a:prstClr val="black"/>
                </a:solidFill>
              </a:rPr>
              <a:t>menunjukkan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bagaimana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seharusnya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hubungan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antara</a:t>
            </a:r>
            <a:r>
              <a:rPr lang="en-ID" sz="2000" b="1" dirty="0">
                <a:solidFill>
                  <a:prstClr val="black"/>
                </a:solidFill>
              </a:rPr>
              <a:t> tuan dan </a:t>
            </a:r>
            <a:r>
              <a:rPr lang="en-ID" sz="2000" b="1" dirty="0" err="1">
                <a:solidFill>
                  <a:prstClr val="black"/>
                </a:solidFill>
              </a:rPr>
              <a:t>budak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atau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atasan</a:t>
            </a:r>
            <a:r>
              <a:rPr lang="en-ID" sz="2000" b="1" dirty="0">
                <a:solidFill>
                  <a:prstClr val="black"/>
                </a:solidFill>
              </a:rPr>
              <a:t> dan </a:t>
            </a:r>
            <a:r>
              <a:rPr lang="en-ID" sz="2000" b="1" dirty="0" err="1">
                <a:solidFill>
                  <a:prstClr val="black"/>
                </a:solidFill>
              </a:rPr>
              <a:t>bawahan</a:t>
            </a:r>
            <a:r>
              <a:rPr lang="en-ID" sz="2000" b="1" dirty="0">
                <a:solidFill>
                  <a:prstClr val="black"/>
                </a:solidFill>
              </a:rPr>
              <a:t> (Filemon 12-17).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5" y="2510217"/>
            <a:ext cx="57345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Kolose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adalah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kota</a:t>
            </a:r>
            <a:r>
              <a:rPr lang="en-ID" sz="2000" b="1" dirty="0">
                <a:solidFill>
                  <a:prstClr val="black"/>
                </a:solidFill>
              </a:rPr>
              <a:t> di </a:t>
            </a:r>
            <a:r>
              <a:rPr lang="en-ID" sz="2000" b="1" dirty="0" err="1">
                <a:solidFill>
                  <a:prstClr val="black"/>
                </a:solidFill>
              </a:rPr>
              <a:t>provinsi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Frigia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dekat</a:t>
            </a:r>
            <a:r>
              <a:rPr lang="en-ID" sz="2000" b="1" dirty="0">
                <a:solidFill>
                  <a:prstClr val="black"/>
                </a:solidFill>
              </a:rPr>
              <a:t> Laodikia dan </a:t>
            </a:r>
            <a:r>
              <a:rPr lang="en-ID" sz="2000" b="1" dirty="0" err="1">
                <a:solidFill>
                  <a:prstClr val="black"/>
                </a:solidFill>
              </a:rPr>
              <a:t>Heriapolis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tempat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Epafras</a:t>
            </a:r>
            <a:r>
              <a:rPr lang="en-ID" sz="2000" b="1" dirty="0">
                <a:solidFill>
                  <a:prstClr val="black"/>
                </a:solidFill>
              </a:rPr>
              <a:t> juga </a:t>
            </a:r>
            <a:r>
              <a:rPr lang="en-ID" sz="2000" b="1" dirty="0" err="1">
                <a:solidFill>
                  <a:prstClr val="black"/>
                </a:solidFill>
              </a:rPr>
              <a:t>berkhotbah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Kolose</a:t>
            </a:r>
            <a:r>
              <a:rPr lang="en-ID" sz="2000" b="1" dirty="0">
                <a:solidFill>
                  <a:prstClr val="black"/>
                </a:solidFill>
              </a:rPr>
              <a:t> 4:13). Kota </a:t>
            </a:r>
            <a:r>
              <a:rPr lang="en-ID" sz="2000" b="1" dirty="0" err="1">
                <a:solidFill>
                  <a:prstClr val="black"/>
                </a:solidFill>
              </a:rPr>
              <a:t>ini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memiliki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populasi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Yahudi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besar</a:t>
            </a:r>
            <a:r>
              <a:rPr lang="en-ID" sz="2000" b="1" dirty="0">
                <a:solidFill>
                  <a:prstClr val="black"/>
                </a:solidFill>
              </a:rPr>
              <a:t>. Salah </a:t>
            </a:r>
            <a:r>
              <a:rPr lang="en-ID" sz="2000" b="1" dirty="0" err="1">
                <a:solidFill>
                  <a:prstClr val="black"/>
                </a:solidFill>
              </a:rPr>
              <a:t>satu</a:t>
            </a:r>
            <a:r>
              <a:rPr lang="en-ID" sz="2000" b="1" dirty="0">
                <a:solidFill>
                  <a:prstClr val="black"/>
                </a:solidFill>
              </a:rPr>
              <a:t> orang </a:t>
            </a:r>
            <a:r>
              <a:rPr lang="en-ID" sz="2000" b="1" dirty="0" err="1">
                <a:solidFill>
                  <a:prstClr val="black"/>
                </a:solidFill>
              </a:rPr>
              <a:t>Yahudi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terkemuka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tinggal</a:t>
            </a:r>
            <a:r>
              <a:rPr lang="en-ID" sz="2000" b="1" dirty="0">
                <a:solidFill>
                  <a:prstClr val="black"/>
                </a:solidFill>
              </a:rPr>
              <a:t> di sana </a:t>
            </a:r>
            <a:r>
              <a:rPr lang="en-ID" sz="2000" b="1" dirty="0" err="1">
                <a:solidFill>
                  <a:prstClr val="black"/>
                </a:solidFill>
              </a:rPr>
              <a:t>adalah</a:t>
            </a:r>
            <a:r>
              <a:rPr lang="en-ID" sz="2000" b="1" dirty="0">
                <a:solidFill>
                  <a:prstClr val="black"/>
                </a:solidFill>
              </a:rPr>
              <a:t> Filemon, </a:t>
            </a:r>
            <a:r>
              <a:rPr lang="en-ID" sz="2000" b="1" dirty="0" err="1">
                <a:solidFill>
                  <a:prstClr val="black"/>
                </a:solidFill>
              </a:rPr>
              <a:t>rekan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kerja</a:t>
            </a:r>
            <a:r>
              <a:rPr lang="en-ID" sz="2000" b="1" dirty="0">
                <a:solidFill>
                  <a:prstClr val="black"/>
                </a:solidFill>
              </a:rPr>
              <a:t> Paulus, di </a:t>
            </a:r>
            <a:r>
              <a:rPr lang="en-ID" sz="2000" b="1" dirty="0" err="1">
                <a:solidFill>
                  <a:prstClr val="black"/>
                </a:solidFill>
              </a:rPr>
              <a:t>rumahnya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terdapat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jemaat</a:t>
            </a:r>
            <a:r>
              <a:rPr lang="en-ID" sz="2000" b="1" dirty="0">
                <a:solidFill>
                  <a:prstClr val="black"/>
                </a:solidFill>
              </a:rPr>
              <a:t> (Filemon 1-2).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JEMAAT</a:t>
            </a:r>
            <a:r>
              <a:rPr kumimoji="0" lang="en" sz="4400" b="1" i="0" u="none" strike="noStrike" kern="1200" cap="none" spc="0" normalizeH="0" noProof="0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DI FILIPI DAN KOLOSE</a:t>
            </a:r>
            <a:endParaRPr kumimoji="0" lang="en" sz="4400" b="1" i="0" u="none" strike="noStrike" kern="1200" cap="none" spc="0" normalizeH="0" baseline="0" noProof="0" dirty="0">
              <a:ln/>
              <a:solidFill>
                <a:srgbClr val="00CC9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sv-SE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Dari Paulus dan Timotius, hamba-hamba Kristus Yesus, kepada semua orang kudus dalam Kristus Yesus di Filipi, dengan para penilik jemaat dan diaken.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(Filipi 1:1)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1266451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264228"/>
            <a:ext cx="6791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Dari </a:t>
            </a:r>
            <a:r>
              <a:rPr lang="en-ID" sz="2000" b="1" dirty="0" err="1">
                <a:solidFill>
                  <a:prstClr val="black"/>
                </a:solidFill>
              </a:rPr>
              <a:t>penjara</a:t>
            </a:r>
            <a:r>
              <a:rPr lang="en-ID" sz="2000" b="1" dirty="0">
                <a:solidFill>
                  <a:prstClr val="black"/>
                </a:solidFill>
              </a:rPr>
              <a:t>, Paulus </a:t>
            </a:r>
            <a:r>
              <a:rPr lang="en-ID" sz="2000" b="1" dirty="0" err="1">
                <a:solidFill>
                  <a:prstClr val="black"/>
                </a:solidFill>
              </a:rPr>
              <a:t>berterima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kasih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kepada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jemaat</a:t>
            </a:r>
            <a:r>
              <a:rPr lang="en-ID" sz="2000" b="1" dirty="0">
                <a:solidFill>
                  <a:prstClr val="black"/>
                </a:solidFill>
              </a:rPr>
              <a:t> di Filipi </a:t>
            </a:r>
            <a:r>
              <a:rPr lang="en-ID" sz="2000" b="1" dirty="0" err="1">
                <a:solidFill>
                  <a:prstClr val="black"/>
                </a:solidFill>
              </a:rPr>
              <a:t>atas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bantuan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mereka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kirimkan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kepadanya</a:t>
            </a:r>
            <a:r>
              <a:rPr lang="en-ID" sz="2000" b="1" dirty="0">
                <a:solidFill>
                  <a:prstClr val="black"/>
                </a:solidFill>
              </a:rPr>
              <a:t> (Filipi 4:18).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429000"/>
            <a:ext cx="4849142" cy="3301798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169428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Kepada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jemaat</a:t>
            </a:r>
            <a:r>
              <a:rPr lang="en-ID" sz="2000" b="1" dirty="0">
                <a:solidFill>
                  <a:prstClr val="black"/>
                </a:solidFill>
              </a:rPr>
              <a:t> di </a:t>
            </a:r>
            <a:r>
              <a:rPr lang="en-ID" sz="2000" b="1" dirty="0" err="1">
                <a:solidFill>
                  <a:prstClr val="black"/>
                </a:solidFill>
              </a:rPr>
              <a:t>Kolose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ia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mengirimkan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rekan-rekan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kerjanya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untuk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menghibur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mereka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Kolose</a:t>
            </a:r>
            <a:r>
              <a:rPr lang="en-ID" sz="2000" b="1" dirty="0">
                <a:solidFill>
                  <a:prstClr val="black"/>
                </a:solidFill>
              </a:rPr>
              <a:t> 4:7-9).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743649"/>
            <a:ext cx="10217839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en-US" sz="2600" b="1">
                <a:solidFill>
                  <a:prstClr val="black"/>
                </a:solidFill>
                <a:latin typeface="Constantia" panose="02030602050306030303" pitchFamily="18" charset="0"/>
              </a:rPr>
              <a:t>Mari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kita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renungkan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sejenak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pengalaman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Paulus.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Tepat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pada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saat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tampaknya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pekerjaan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rasul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itu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paling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diperlukan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untuk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memperkuat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gereja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yang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diuji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dan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dianiaya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kebebasannya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diambil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dan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dibelenggu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Tetapi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inilah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saatnya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Tuhan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bekerja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dan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kemenangan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yang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diraih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sangat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berharga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Ketika Paulus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tampaknya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tidak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mampu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melakukan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apa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pun,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justru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saat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itulah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kebenaran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menemukan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jalan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masuk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istana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kerajaan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Bukan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khotbah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Paulus yang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hebat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di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hadapan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orang-orang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besar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tetapi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belenggunya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yang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menarik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perhatian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mereka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Melalui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penawanan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-Nya,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menjadi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penakluk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bagi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Kristus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Kesabaran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dan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kelembutan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hati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yang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dengannya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menjalani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penahanan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yang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panjang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dan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tidak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adil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itu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membuat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orang-orang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menilai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karakternya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535331" y="3112403"/>
            <a:ext cx="5110829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3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Bersukacitalah</a:t>
            </a:r>
            <a:r>
              <a:rPr kumimoji="0" lang="en-US" sz="3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senantiasa</a:t>
            </a:r>
            <a:r>
              <a:rPr kumimoji="0" lang="en-US" sz="3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dalam</a:t>
            </a:r>
            <a:r>
              <a:rPr kumimoji="0" lang="en-US" sz="3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Tuhan</a:t>
            </a:r>
            <a:r>
              <a:rPr kumimoji="0" lang="en-US" sz="3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 </a:t>
            </a:r>
            <a:r>
              <a:rPr kumimoji="0" lang="en-US" sz="3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Sekali</a:t>
            </a:r>
            <a:r>
              <a:rPr kumimoji="0" lang="en-US" sz="3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lagi</a:t>
            </a:r>
            <a:r>
              <a:rPr kumimoji="0" lang="en-US" sz="3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kukatakan</a:t>
            </a:r>
            <a:r>
              <a:rPr kumimoji="0" lang="en-US" sz="3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</a:t>
            </a:r>
            <a:r>
              <a:rPr kumimoji="0" lang="en-US" sz="3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Bersukacitalah</a:t>
            </a:r>
            <a:r>
              <a:rPr kumimoji="0" lang="en-US" sz="3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0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Filipi</a:t>
            </a:r>
            <a:r>
              <a:rPr lang="es-ES" sz="3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 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4:4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09" y="3800475"/>
            <a:ext cx="509306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srgbClr val="AA0069"/>
                </a:solidFill>
              </a:rPr>
              <a:t>Penulis</a:t>
            </a:r>
            <a:r>
              <a:rPr lang="en-ID" sz="2000" b="1" dirty="0">
                <a:solidFill>
                  <a:srgbClr val="AA0069"/>
                </a:solidFill>
              </a:rPr>
              <a:t> </a:t>
            </a:r>
            <a:r>
              <a:rPr lang="en-ID" sz="2000" b="1" dirty="0" err="1">
                <a:solidFill>
                  <a:srgbClr val="AA0069"/>
                </a:solidFill>
              </a:rPr>
              <a:t>surat-surat</a:t>
            </a:r>
            <a:r>
              <a:rPr lang="en-ID" sz="2000" b="1" dirty="0">
                <a:solidFill>
                  <a:srgbClr val="AA0069"/>
                </a:solidFill>
              </a:rPr>
              <a:t>: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rgbClr val="AA006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Paulus yang </a:t>
            </a:r>
            <a:r>
              <a:rPr lang="en-ID" sz="2000" b="1">
                <a:solidFill>
                  <a:prstClr val="black"/>
                </a:solidFill>
              </a:rPr>
              <a:t>dihukum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Utusan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dipenjarakan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0">
              <a:spcBef>
                <a:spcPts val="1800"/>
              </a:spcBef>
              <a:defRPr/>
            </a:pPr>
            <a:r>
              <a:rPr lang="en-ID" sz="2000" b="1" dirty="0" err="1">
                <a:solidFill>
                  <a:srgbClr val="00AA6B"/>
                </a:solidFill>
              </a:rPr>
              <a:t>Penerima</a:t>
            </a:r>
            <a:r>
              <a:rPr lang="en-ID" sz="2000" b="1" dirty="0">
                <a:solidFill>
                  <a:srgbClr val="00AA6B"/>
                </a:solidFill>
              </a:rPr>
              <a:t>: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rgbClr val="00AA6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Sejarah Filipi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Sejarah </a:t>
            </a:r>
            <a:r>
              <a:rPr lang="en-ID" sz="2000" b="1" dirty="0" err="1">
                <a:solidFill>
                  <a:prstClr val="black"/>
                </a:solidFill>
              </a:rPr>
              <a:t>Kolose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Gereja-gereja di Filipi dan Kolose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4460240" y="195203"/>
            <a:ext cx="7731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Sepanjang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pelayanannya</a:t>
            </a:r>
            <a:r>
              <a:rPr lang="en-ID" sz="2000" b="1" dirty="0">
                <a:solidFill>
                  <a:prstClr val="black"/>
                </a:solidFill>
              </a:rPr>
              <a:t>, Paulus </a:t>
            </a:r>
            <a:r>
              <a:rPr lang="en-ID" sz="2000" b="1" dirty="0" err="1">
                <a:solidFill>
                  <a:prstClr val="black"/>
                </a:solidFill>
              </a:rPr>
              <a:t>berupaya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untuk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menyampaikan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kepada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semua</a:t>
            </a:r>
            <a:r>
              <a:rPr lang="en-ID" sz="2000" b="1" dirty="0">
                <a:solidFill>
                  <a:prstClr val="black"/>
                </a:solidFill>
              </a:rPr>
              <a:t> orang yang </a:t>
            </a:r>
            <a:r>
              <a:rPr lang="en-ID" sz="2000" b="1" dirty="0" err="1">
                <a:solidFill>
                  <a:prstClr val="black"/>
                </a:solidFill>
              </a:rPr>
              <a:t>mau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mendengarkannya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satu-satunya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mampu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mempersatukan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Surga</a:t>
            </a:r>
            <a:r>
              <a:rPr lang="en-ID" sz="2000" b="1" dirty="0">
                <a:solidFill>
                  <a:prstClr val="black"/>
                </a:solidFill>
              </a:rPr>
              <a:t> dan Bumi: </a:t>
            </a:r>
            <a:r>
              <a:rPr lang="en-ID" sz="2000" b="1" dirty="0" err="1">
                <a:solidFill>
                  <a:prstClr val="black"/>
                </a:solidFill>
              </a:rPr>
              <a:t>Yesus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Kristus</a:t>
            </a:r>
            <a:r>
              <a:rPr lang="en-ID" sz="2000" b="1" dirty="0">
                <a:solidFill>
                  <a:prstClr val="black"/>
                </a:solidFill>
              </a:rPr>
              <a:t>, Sang </a:t>
            </a:r>
            <a:r>
              <a:rPr lang="en-ID" sz="2000" b="1" dirty="0" err="1">
                <a:solidFill>
                  <a:prstClr val="black"/>
                </a:solidFill>
              </a:rPr>
              <a:t>Juruselamat</a:t>
            </a:r>
            <a:r>
              <a:rPr lang="en-ID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4135756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4460239" y="2518916"/>
            <a:ext cx="7731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Dengan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demikian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ia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menunjukkan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kepada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kita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bagaimana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gereja</a:t>
            </a:r>
            <a:r>
              <a:rPr lang="en-ID" sz="2000" b="1" dirty="0">
                <a:solidFill>
                  <a:prstClr val="black"/>
                </a:solidFill>
              </a:rPr>
              <a:t> Allah </a:t>
            </a:r>
            <a:r>
              <a:rPr lang="en-ID" sz="2000" b="1" dirty="0" err="1">
                <a:solidFill>
                  <a:prstClr val="black"/>
                </a:solidFill>
              </a:rPr>
              <a:t>saat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ini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dapat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bersatu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dengan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Surga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untuk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memenuhi</a:t>
            </a:r>
            <a:r>
              <a:rPr lang="en-ID" sz="2000" b="1" dirty="0">
                <a:solidFill>
                  <a:prstClr val="black"/>
                </a:solidFill>
              </a:rPr>
              <a:t> di Bumi </a:t>
            </a:r>
            <a:r>
              <a:rPr lang="en-ID" sz="2000" b="1" dirty="0" err="1">
                <a:solidFill>
                  <a:prstClr val="black"/>
                </a:solidFill>
              </a:rPr>
              <a:t>dengan</a:t>
            </a:r>
            <a:r>
              <a:rPr lang="en-ID" sz="2000" b="1" dirty="0">
                <a:solidFill>
                  <a:prstClr val="black"/>
                </a:solidFill>
              </a:rPr>
              <a:t> Amanat yang </a:t>
            </a:r>
            <a:r>
              <a:rPr lang="en-ID" sz="2000" b="1" dirty="0" err="1">
                <a:solidFill>
                  <a:prstClr val="black"/>
                </a:solidFill>
              </a:rPr>
              <a:t>Yesus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percayakan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kepada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kita</a:t>
            </a:r>
            <a:r>
              <a:rPr lang="en-ID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4460238" y="1538451"/>
            <a:ext cx="77317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Dalam </a:t>
            </a:r>
            <a:r>
              <a:rPr lang="en-ID" sz="2000" b="1" dirty="0" err="1">
                <a:solidFill>
                  <a:prstClr val="black"/>
                </a:solidFill>
              </a:rPr>
              <a:t>menulis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surat-suratnya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kepada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jemaat</a:t>
            </a:r>
            <a:r>
              <a:rPr lang="en-ID" sz="2000" b="1" dirty="0">
                <a:solidFill>
                  <a:prstClr val="black"/>
                </a:solidFill>
              </a:rPr>
              <a:t> di Filipi dan </a:t>
            </a:r>
            <a:r>
              <a:rPr lang="en-ID" sz="2000" b="1" dirty="0" err="1">
                <a:solidFill>
                  <a:prstClr val="black"/>
                </a:solidFill>
              </a:rPr>
              <a:t>Kolose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ia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melakukan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segala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upaya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untuk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membawa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gereja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lebih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dekat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kepada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Surga</a:t>
            </a:r>
            <a:r>
              <a:rPr lang="en-ID" sz="2000" b="1" dirty="0">
                <a:solidFill>
                  <a:prstClr val="black"/>
                </a:solidFill>
              </a:rPr>
              <a:t>, dan orang Kristen </a:t>
            </a:r>
            <a:r>
              <a:rPr lang="en-ID" sz="2000" b="1" dirty="0" err="1">
                <a:solidFill>
                  <a:prstClr val="black"/>
                </a:solidFill>
              </a:rPr>
              <a:t>lebih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dekat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satu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sama</a:t>
            </a:r>
            <a:r>
              <a:rPr lang="en-ID" sz="2000" b="1" dirty="0">
                <a:solidFill>
                  <a:prstClr val="black"/>
                </a:solidFill>
              </a:rPr>
              <a:t> lain.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PENULIS SURAT-SURAT</a:t>
            </a: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5379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600" normalizeH="0" baseline="0" noProof="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PAULUS YANG</a:t>
            </a:r>
            <a:r>
              <a:rPr kumimoji="0" lang="en" sz="4400" b="1" i="0" u="none" strike="noStrike" kern="1200" cap="none" spc="600" normalizeH="0" noProof="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DIHUKUM</a:t>
            </a:r>
            <a:endParaRPr kumimoji="0" lang="en" sz="4400" b="1" i="0" u="none" strike="noStrike" kern="1200" cap="none" spc="600" normalizeH="0" baseline="0" noProof="0" dirty="0">
              <a:ln w="12700" cmpd="sng">
                <a:solidFill>
                  <a:srgbClr val="FFFF66"/>
                </a:solidFill>
                <a:prstDash val="solid"/>
              </a:ln>
              <a:gradFill>
                <a:gsLst>
                  <a:gs pos="0">
                    <a:srgbClr val="FFFF66"/>
                  </a:gs>
                  <a:gs pos="4000">
                    <a:srgbClr val="FFFF66">
                      <a:lumMod val="60000"/>
                      <a:lumOff val="40000"/>
                    </a:srgbClr>
                  </a:gs>
                  <a:gs pos="87000">
                    <a:srgbClr val="FFFF66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1584960" y="494286"/>
            <a:ext cx="8900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Dari Paulus,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seorang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hukuman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karena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Kristus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Yesus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Timotius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saudara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kita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Filemon yang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kekasih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teman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sekerja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kami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(Filemon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800599" y="1228725"/>
            <a:ext cx="47019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Selama </a:t>
            </a:r>
            <a:r>
              <a:rPr lang="en-ID" sz="2000" b="1" dirty="0" err="1">
                <a:solidFill>
                  <a:prstClr val="black"/>
                </a:solidFill>
              </a:rPr>
              <a:t>pemenjaraan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pertamanya</a:t>
            </a:r>
            <a:r>
              <a:rPr lang="en-ID" sz="2000" b="1" dirty="0">
                <a:solidFill>
                  <a:prstClr val="black"/>
                </a:solidFill>
              </a:rPr>
              <a:t> di Roma – </a:t>
            </a:r>
            <a:r>
              <a:rPr lang="en-ID" sz="2000" b="1" dirty="0" err="1">
                <a:solidFill>
                  <a:prstClr val="black"/>
                </a:solidFill>
              </a:rPr>
              <a:t>antara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tahun</a:t>
            </a:r>
            <a:r>
              <a:rPr lang="en-ID" sz="2000" b="1" dirty="0">
                <a:solidFill>
                  <a:prstClr val="black"/>
                </a:solidFill>
              </a:rPr>
              <a:t> 60 dan 62 M – Paulus </a:t>
            </a:r>
            <a:r>
              <a:rPr lang="en-ID" sz="2000" b="1" dirty="0" err="1">
                <a:solidFill>
                  <a:prstClr val="black"/>
                </a:solidFill>
              </a:rPr>
              <a:t>menulis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setidaknya</a:t>
            </a:r>
            <a:r>
              <a:rPr lang="en-ID" sz="2000" b="1" dirty="0">
                <a:solidFill>
                  <a:prstClr val="black"/>
                </a:solidFill>
              </a:rPr>
              <a:t> lima </a:t>
            </a:r>
            <a:r>
              <a:rPr lang="en-ID" sz="2000" b="1" dirty="0" err="1">
                <a:solidFill>
                  <a:prstClr val="black"/>
                </a:solidFill>
              </a:rPr>
              <a:t>surat</a:t>
            </a:r>
            <a:r>
              <a:rPr lang="en-ID" sz="2000" b="1" dirty="0">
                <a:solidFill>
                  <a:prstClr val="black"/>
                </a:solidFill>
              </a:rPr>
              <a:t>: </a:t>
            </a:r>
            <a:r>
              <a:rPr lang="en-ID" sz="2000" b="1" dirty="0" err="1">
                <a:solidFill>
                  <a:prstClr val="black"/>
                </a:solidFill>
              </a:rPr>
              <a:t>kepada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jemaat</a:t>
            </a:r>
            <a:r>
              <a:rPr lang="en-ID" sz="2000" b="1" dirty="0">
                <a:solidFill>
                  <a:prstClr val="black"/>
                </a:solidFill>
              </a:rPr>
              <a:t> di </a:t>
            </a:r>
            <a:r>
              <a:rPr lang="en-ID" sz="2000" b="1" dirty="0" err="1">
                <a:solidFill>
                  <a:prstClr val="black"/>
                </a:solidFill>
              </a:rPr>
              <a:t>Efesus</a:t>
            </a:r>
            <a:r>
              <a:rPr lang="en-ID" sz="2000" b="1" dirty="0">
                <a:solidFill>
                  <a:prstClr val="black"/>
                </a:solidFill>
              </a:rPr>
              <a:t>, Filipi, </a:t>
            </a:r>
            <a:r>
              <a:rPr lang="en-ID" sz="2000" b="1" dirty="0" err="1">
                <a:solidFill>
                  <a:prstClr val="black"/>
                </a:solidFill>
              </a:rPr>
              <a:t>Kolose</a:t>
            </a:r>
            <a:r>
              <a:rPr lang="en-ID" sz="2000" b="1" dirty="0">
                <a:solidFill>
                  <a:prstClr val="black"/>
                </a:solidFill>
              </a:rPr>
              <a:t>, Filemon, dan </a:t>
            </a:r>
            <a:r>
              <a:rPr lang="en-ID" sz="2000" b="1" dirty="0" err="1">
                <a:solidFill>
                  <a:prstClr val="black"/>
                </a:solidFill>
              </a:rPr>
              <a:t>jemaat</a:t>
            </a:r>
            <a:r>
              <a:rPr lang="en-ID" sz="2000" b="1" dirty="0">
                <a:solidFill>
                  <a:prstClr val="black"/>
                </a:solidFill>
              </a:rPr>
              <a:t> di Laodikia (yang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sampai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kepada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kita</a:t>
            </a:r>
            <a:r>
              <a:rPr lang="en-ID" sz="2000" b="1" dirty="0">
                <a:solidFill>
                  <a:prstClr val="black"/>
                </a:solidFill>
              </a:rPr>
              <a:t>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6"/>
            <a:ext cx="4391025" cy="1986317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590" y="1266824"/>
            <a:ext cx="2504244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091939" y="3247271"/>
            <a:ext cx="63568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Karena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ada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tuduhan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serius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terhadapnya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ia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diizinkan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untuk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tinggal</a:t>
            </a:r>
            <a:r>
              <a:rPr lang="en-ID" sz="2000" b="1" dirty="0">
                <a:solidFill>
                  <a:prstClr val="black"/>
                </a:solidFill>
              </a:rPr>
              <a:t> di </a:t>
            </a:r>
            <a:r>
              <a:rPr lang="en-ID" sz="2000" b="1" dirty="0" err="1">
                <a:solidFill>
                  <a:prstClr val="black"/>
                </a:solidFill>
              </a:rPr>
              <a:t>rumah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sewaan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selalu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dijaga</a:t>
            </a:r>
            <a:r>
              <a:rPr lang="en-ID" sz="2000" b="1" dirty="0">
                <a:solidFill>
                  <a:prstClr val="black"/>
                </a:solidFill>
              </a:rPr>
              <a:t> oleh </a:t>
            </a:r>
            <a:r>
              <a:rPr lang="en-ID" sz="2000" b="1" dirty="0" err="1">
                <a:solidFill>
                  <a:prstClr val="black"/>
                </a:solidFill>
              </a:rPr>
              <a:t>seorang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tentara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Romawi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Kisah</a:t>
            </a:r>
            <a:r>
              <a:rPr lang="en-ID" sz="2000" b="1" dirty="0">
                <a:solidFill>
                  <a:prstClr val="black"/>
                </a:solidFill>
              </a:rPr>
              <a:t> Para Rasul 28:16). Hal </a:t>
            </a:r>
            <a:r>
              <a:rPr lang="en-ID" sz="2000" b="1" dirty="0" err="1">
                <a:solidFill>
                  <a:prstClr val="black"/>
                </a:solidFill>
              </a:rPr>
              <a:t>ini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memungkinkannya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untuk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terus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memberitakan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Injil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bahkan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kepada</a:t>
            </a:r>
            <a:r>
              <a:rPr lang="en-ID" sz="2000" b="1" dirty="0">
                <a:solidFill>
                  <a:prstClr val="black"/>
                </a:solidFill>
              </a:rPr>
              <a:t> Garda Praetorian </a:t>
            </a:r>
            <a:r>
              <a:rPr lang="en-ID" sz="2000" b="1" dirty="0" err="1">
                <a:solidFill>
                  <a:prstClr val="black"/>
                </a:solidFill>
              </a:rPr>
              <a:t>itu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sendiri</a:t>
            </a:r>
            <a:r>
              <a:rPr lang="en-ID" sz="2000" b="1" dirty="0">
                <a:solidFill>
                  <a:prstClr val="black"/>
                </a:solidFill>
              </a:rPr>
              <a:t> (Filipi 1:13).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1939" y="5133469"/>
            <a:ext cx="9100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Dengan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meneliti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surat-surat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tersebut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kita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dapat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melihat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bahwa</a:t>
            </a:r>
            <a:r>
              <a:rPr lang="en-ID" sz="2000" b="1" dirty="0">
                <a:solidFill>
                  <a:prstClr val="black"/>
                </a:solidFill>
              </a:rPr>
              <a:t> Paulus </a:t>
            </a:r>
            <a:r>
              <a:rPr lang="en-ID" sz="2000" b="1" dirty="0" err="1">
                <a:solidFill>
                  <a:prstClr val="black"/>
                </a:solidFill>
              </a:rPr>
              <a:t>memiliki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banyak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kolaborator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Kolose</a:t>
            </a:r>
            <a:r>
              <a:rPr lang="en-ID" sz="2000" b="1" dirty="0">
                <a:solidFill>
                  <a:prstClr val="black"/>
                </a:solidFill>
              </a:rPr>
              <a:t> 4:7-14; Filemon 23-24). </a:t>
            </a:r>
            <a:r>
              <a:rPr lang="en-ID" sz="2000" b="1" dirty="0" err="1">
                <a:solidFill>
                  <a:prstClr val="black"/>
                </a:solidFill>
              </a:rPr>
              <a:t>Ia</a:t>
            </a:r>
            <a:r>
              <a:rPr lang="en-ID" sz="2000" b="1" dirty="0">
                <a:solidFill>
                  <a:prstClr val="black"/>
                </a:solidFill>
              </a:rPr>
              <a:t> juga </a:t>
            </a:r>
            <a:r>
              <a:rPr lang="en-ID" sz="2000" b="1" dirty="0" err="1">
                <a:solidFill>
                  <a:prstClr val="black"/>
                </a:solidFill>
              </a:rPr>
              <a:t>berhubungan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dengan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keluarga</a:t>
            </a:r>
            <a:r>
              <a:rPr lang="en-ID" sz="2000" b="1" dirty="0">
                <a:solidFill>
                  <a:prstClr val="black"/>
                </a:solidFill>
              </a:rPr>
              <a:t> Kaisar (Filipi 4:22).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39" y="6150114"/>
            <a:ext cx="9100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Paulus </a:t>
            </a:r>
            <a:r>
              <a:rPr lang="en-ID" sz="2000" b="1" dirty="0" err="1">
                <a:solidFill>
                  <a:prstClr val="black"/>
                </a:solidFill>
              </a:rPr>
              <a:t>berharap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untuk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segera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dibebaskan</a:t>
            </a:r>
            <a:r>
              <a:rPr lang="en-ID" sz="2000" b="1" dirty="0">
                <a:solidFill>
                  <a:prstClr val="black"/>
                </a:solidFill>
              </a:rPr>
              <a:t> (Filemon 22), </a:t>
            </a:r>
            <a:r>
              <a:rPr lang="en-ID" sz="2000" b="1" dirty="0" err="1">
                <a:solidFill>
                  <a:prstClr val="black"/>
                </a:solidFill>
              </a:rPr>
              <a:t>sebuah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harapan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lagi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dimilikinya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selama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pemenjaraan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keduanya</a:t>
            </a:r>
            <a:r>
              <a:rPr lang="en-ID" sz="2000" b="1" dirty="0">
                <a:solidFill>
                  <a:prstClr val="black"/>
                </a:solidFill>
              </a:rPr>
              <a:t> (2 </a:t>
            </a:r>
            <a:r>
              <a:rPr lang="en-ID" sz="2000" b="1" dirty="0" err="1">
                <a:solidFill>
                  <a:prstClr val="black"/>
                </a:solidFill>
              </a:rPr>
              <a:t>Timotius</a:t>
            </a:r>
            <a:r>
              <a:rPr lang="en-ID" sz="2000" b="1" dirty="0">
                <a:solidFill>
                  <a:prstClr val="black"/>
                </a:solidFill>
              </a:rPr>
              <a:t> 4:6).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6362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UTUSAN YANG DIPENJARAKAN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598134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yang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kulayani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sebagai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utusan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dipenjarakan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Berdoalah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supaya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dengan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keberanian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aku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menyatakannya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sebagaimana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seharusnya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aku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berbicara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en" sz="1800" b="1" i="0" u="none" strike="noStrike" kern="1200" cap="none" spc="0" normalizeH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Efesus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6:20)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251833"/>
            <a:ext cx="6751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Sejak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saat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ia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memutuskan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untuk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menjadi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utusan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Kristus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kehidupan</a:t>
            </a:r>
            <a:r>
              <a:rPr lang="en-ID" sz="2000" b="1" dirty="0">
                <a:solidFill>
                  <a:prstClr val="black"/>
                </a:solidFill>
              </a:rPr>
              <a:t> Paulus </a:t>
            </a:r>
            <a:r>
              <a:rPr lang="en-ID" sz="2000" b="1" dirty="0" err="1">
                <a:solidFill>
                  <a:prstClr val="black"/>
                </a:solidFill>
              </a:rPr>
              <a:t>tidaklah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mudah</a:t>
            </a:r>
            <a:r>
              <a:rPr lang="en-ID" sz="2000" b="1" dirty="0">
                <a:solidFill>
                  <a:prstClr val="black"/>
                </a:solidFill>
              </a:rPr>
              <a:t> (2 </a:t>
            </a:r>
            <a:r>
              <a:rPr lang="en-ID" sz="2000" b="1" dirty="0" err="1">
                <a:solidFill>
                  <a:prstClr val="black"/>
                </a:solidFill>
              </a:rPr>
              <a:t>Korintus</a:t>
            </a:r>
            <a:r>
              <a:rPr lang="en-ID" sz="2000" b="1" dirty="0">
                <a:solidFill>
                  <a:prstClr val="black"/>
                </a:solidFill>
              </a:rPr>
              <a:t> 6:4-5).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3965" y="1318528"/>
            <a:ext cx="2659879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80714" y="3322493"/>
            <a:ext cx="67515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Dalam </a:t>
            </a:r>
            <a:r>
              <a:rPr lang="en-ID" sz="2000" b="1" dirty="0" err="1">
                <a:solidFill>
                  <a:prstClr val="black"/>
                </a:solidFill>
              </a:rPr>
              <a:t>semua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kesulitan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ini</a:t>
            </a:r>
            <a:r>
              <a:rPr lang="en-ID" sz="2000" b="1" dirty="0">
                <a:solidFill>
                  <a:prstClr val="black"/>
                </a:solidFill>
              </a:rPr>
              <a:t>, Paulus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pernah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menganggap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dirinya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berdaya</a:t>
            </a:r>
            <a:r>
              <a:rPr lang="en-ID" sz="2000" b="1" dirty="0">
                <a:solidFill>
                  <a:prstClr val="black"/>
                </a:solidFill>
              </a:rPr>
              <a:t> (2 </a:t>
            </a:r>
            <a:r>
              <a:rPr lang="en-ID" sz="2000" b="1" dirty="0" err="1">
                <a:solidFill>
                  <a:prstClr val="black"/>
                </a:solidFill>
              </a:rPr>
              <a:t>Korintus</a:t>
            </a:r>
            <a:r>
              <a:rPr lang="en-ID" sz="2000" b="1" dirty="0">
                <a:solidFill>
                  <a:prstClr val="black"/>
                </a:solidFill>
              </a:rPr>
              <a:t> 4:7-9). Karena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dapat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berkhotbah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dengan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bebas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ia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menjadi</a:t>
            </a:r>
            <a:r>
              <a:rPr lang="en-ID" sz="2000" b="1" dirty="0">
                <a:solidFill>
                  <a:prstClr val="black"/>
                </a:solidFill>
              </a:rPr>
              <a:t> “</a:t>
            </a:r>
            <a:r>
              <a:rPr lang="en-ID" sz="2000" b="1" dirty="0" err="1">
                <a:solidFill>
                  <a:prstClr val="black"/>
                </a:solidFill>
              </a:rPr>
              <a:t>utusan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dipenjarakan</a:t>
            </a:r>
            <a:r>
              <a:rPr lang="en-ID" sz="2000" b="1" dirty="0">
                <a:solidFill>
                  <a:prstClr val="black"/>
                </a:solidFill>
              </a:rPr>
              <a:t>” (</a:t>
            </a:r>
            <a:r>
              <a:rPr lang="en-ID" sz="2000" b="1" dirty="0" err="1">
                <a:solidFill>
                  <a:prstClr val="black"/>
                </a:solidFill>
              </a:rPr>
              <a:t>Efesus</a:t>
            </a:r>
            <a:r>
              <a:rPr lang="en-ID" sz="2000" b="1" dirty="0">
                <a:solidFill>
                  <a:prstClr val="black"/>
                </a:solidFill>
              </a:rPr>
              <a:t> 6:20).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92128" y="4559535"/>
            <a:ext cx="58501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Sikap</a:t>
            </a:r>
            <a:r>
              <a:rPr lang="en-ID" sz="2000" b="1" dirty="0">
                <a:solidFill>
                  <a:prstClr val="black"/>
                </a:solidFill>
              </a:rPr>
              <a:t> Paulus </a:t>
            </a:r>
            <a:r>
              <a:rPr lang="en-ID" sz="2000" b="1" dirty="0" err="1">
                <a:solidFill>
                  <a:prstClr val="black"/>
                </a:solidFill>
              </a:rPr>
              <a:t>mengajarkan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kita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bahwa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ketika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kita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menderita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kesulitan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karena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memberitakan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Injil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kita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harus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menaruh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kepercayaan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penuh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kita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kepada</a:t>
            </a:r>
            <a:r>
              <a:rPr lang="en-ID" sz="2000" b="1" dirty="0">
                <a:solidFill>
                  <a:prstClr val="black"/>
                </a:solidFill>
              </a:rPr>
              <a:t> Allah; </a:t>
            </a:r>
            <a:r>
              <a:rPr lang="en-ID" sz="2000" b="1" dirty="0" err="1">
                <a:solidFill>
                  <a:prstClr val="black"/>
                </a:solidFill>
              </a:rPr>
              <a:t>selalu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mengingat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Firman</a:t>
            </a:r>
            <a:r>
              <a:rPr lang="en-ID" sz="2000" b="1" dirty="0">
                <a:solidFill>
                  <a:prstClr val="black"/>
                </a:solidFill>
              </a:rPr>
              <a:t>-Nya (2 </a:t>
            </a:r>
            <a:r>
              <a:rPr lang="en-ID" sz="2000" b="1" dirty="0" err="1">
                <a:solidFill>
                  <a:prstClr val="black"/>
                </a:solidFill>
              </a:rPr>
              <a:t>Timotius</a:t>
            </a:r>
            <a:r>
              <a:rPr lang="en-ID" sz="2000" b="1" dirty="0">
                <a:solidFill>
                  <a:prstClr val="black"/>
                </a:solidFill>
              </a:rPr>
              <a:t> 2:15); dan </a:t>
            </a:r>
            <a:r>
              <a:rPr lang="en-ID" sz="2000" b="1" dirty="0" err="1">
                <a:solidFill>
                  <a:prstClr val="black"/>
                </a:solidFill>
              </a:rPr>
              <a:t>berpegang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teguh</a:t>
            </a:r>
            <a:r>
              <a:rPr lang="en-ID" sz="2000" b="1" dirty="0">
                <a:solidFill>
                  <a:prstClr val="black"/>
                </a:solidFill>
              </a:rPr>
              <a:t> pada Roh Kudus, </a:t>
            </a:r>
            <a:r>
              <a:rPr lang="en-ID" sz="2000" b="1" dirty="0" err="1">
                <a:solidFill>
                  <a:prstClr val="black"/>
                </a:solidFill>
              </a:rPr>
              <a:t>Penghibur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memberi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kita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kekuatan</a:t>
            </a:r>
            <a:r>
              <a:rPr lang="en-ID" sz="2000" b="1" dirty="0">
                <a:solidFill>
                  <a:prstClr val="black"/>
                </a:solidFill>
              </a:rPr>
              <a:t> dan </a:t>
            </a:r>
            <a:r>
              <a:rPr lang="en-ID" sz="2000" b="1" dirty="0" err="1">
                <a:solidFill>
                  <a:prstClr val="black"/>
                </a:solidFill>
              </a:rPr>
              <a:t>keberanian</a:t>
            </a:r>
            <a:r>
              <a:rPr lang="en-ID" sz="2000" b="1" dirty="0">
                <a:solidFill>
                  <a:prstClr val="black"/>
                </a:solidFill>
              </a:rPr>
              <a:t> (Zakharia 4:6).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6" y="1835658"/>
            <a:ext cx="675158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Alkitab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hanya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mencatat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tiga</a:t>
            </a:r>
            <a:r>
              <a:rPr lang="en-ID" sz="2000" b="1" dirty="0">
                <a:solidFill>
                  <a:prstClr val="black"/>
                </a:solidFill>
              </a:rPr>
              <a:t> kali Paulus </a:t>
            </a:r>
            <a:r>
              <a:rPr lang="en-ID" sz="2000" b="1" dirty="0" err="1">
                <a:solidFill>
                  <a:prstClr val="black"/>
                </a:solidFill>
              </a:rPr>
              <a:t>dipenjara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sebelum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dibawa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</a:t>
            </a:r>
            <a:r>
              <a:rPr lang="en-ID" sz="2000" b="1" dirty="0">
                <a:solidFill>
                  <a:prstClr val="black"/>
                </a:solidFill>
              </a:rPr>
              <a:t> Roma: di Filipi (</a:t>
            </a:r>
            <a:r>
              <a:rPr lang="en-ID" sz="2000" b="1" dirty="0" err="1">
                <a:solidFill>
                  <a:prstClr val="black"/>
                </a:solidFill>
              </a:rPr>
              <a:t>Kisah</a:t>
            </a:r>
            <a:r>
              <a:rPr lang="en-ID" sz="2000" b="1" dirty="0">
                <a:solidFill>
                  <a:prstClr val="black"/>
                </a:solidFill>
              </a:rPr>
              <a:t> Para Rasul 16:22-24); di </a:t>
            </a:r>
            <a:r>
              <a:rPr lang="en-ID" sz="2000" b="1" dirty="0" err="1">
                <a:solidFill>
                  <a:prstClr val="black"/>
                </a:solidFill>
              </a:rPr>
              <a:t>Yerusalem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Kisah</a:t>
            </a:r>
            <a:r>
              <a:rPr lang="en-ID" sz="2000" b="1" dirty="0">
                <a:solidFill>
                  <a:prstClr val="black"/>
                </a:solidFill>
              </a:rPr>
              <a:t> Para Rasul 23:10); dan di </a:t>
            </a:r>
            <a:r>
              <a:rPr lang="en-ID" sz="2000" b="1" dirty="0" err="1">
                <a:solidFill>
                  <a:prstClr val="black"/>
                </a:solidFill>
              </a:rPr>
              <a:t>Kaisarea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Kisah</a:t>
            </a:r>
            <a:r>
              <a:rPr lang="en-ID" sz="2000" b="1" dirty="0">
                <a:solidFill>
                  <a:prstClr val="black"/>
                </a:solidFill>
              </a:rPr>
              <a:t> Para Rasul 23:33-35). </a:t>
            </a:r>
            <a:r>
              <a:rPr lang="en-ID" sz="2000" b="1" dirty="0" err="1">
                <a:solidFill>
                  <a:prstClr val="black"/>
                </a:solidFill>
              </a:rPr>
              <a:t>Tetapi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pastinya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ada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beberapa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lagi</a:t>
            </a:r>
            <a:r>
              <a:rPr lang="en-ID" sz="2000" b="1" dirty="0">
                <a:solidFill>
                  <a:prstClr val="black"/>
                </a:solidFill>
              </a:rPr>
              <a:t> (2 </a:t>
            </a:r>
            <a:r>
              <a:rPr lang="en-ID" sz="2000" b="1" dirty="0" err="1">
                <a:solidFill>
                  <a:prstClr val="black"/>
                </a:solidFill>
              </a:rPr>
              <a:t>Korintus</a:t>
            </a:r>
            <a:r>
              <a:rPr lang="en-ID" sz="2000" b="1" dirty="0">
                <a:solidFill>
                  <a:prstClr val="black"/>
                </a:solidFill>
              </a:rPr>
              <a:t> 11:23).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3152810"/>
            <a:ext cx="3618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PENERIMA</a:t>
            </a: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194560" y="712103"/>
            <a:ext cx="777240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Rasul Paulus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merasa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tanggung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jawab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yang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mendalam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tentang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mereka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yang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ditobatkan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melalui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pekerjaannya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Lebih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dari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segala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sesuatu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merindukan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supaya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mereka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harus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tetap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setia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“agar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dapat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bermegah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pada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hari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Kristus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,”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katanya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“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bahwa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tidak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percuma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berlomba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dan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tidak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percuma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bersusah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payah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.” Filipi 2:16.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gemetar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melihat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akibat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pekerjaannya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merasa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bahwa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keselamatannya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sendiri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sekalipun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dapat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membahayakan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kalau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gagal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memenuhi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tanggung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jawabnya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dan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sidang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gagal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untuk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bekerja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sama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dengan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dalam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pekerjaan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penyelamatan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jiwa-jiwa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6287739" y="5954762"/>
            <a:ext cx="3545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Acts of the Apostles, p.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7865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SEJARAH FILIPI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442656" y="417311"/>
            <a:ext cx="6749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Pada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malam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harinya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tampaklah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oleh Paulus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suatu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penglihatan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seorang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Makedonia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berdiri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situ dan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berseru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kepadanya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katanya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"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Menyeberanglah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mari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tolonglah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kami!”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(Kisah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717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Kisah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31413" y="3401497"/>
            <a:ext cx="7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Frigia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716467" y="3087172"/>
            <a:ext cx="94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Galatia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406854" y="3066662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Misia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067455" y="260109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Bitinia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80940" y="3151316"/>
            <a:ext cx="7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Troas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32941" y="2941349"/>
            <a:ext cx="589368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337328" y="1559684"/>
            <a:ext cx="222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Provinsi Makedonia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7001164" y="2861667"/>
            <a:ext cx="1320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Samotrake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21782" y="2879735"/>
            <a:ext cx="630075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692174" y="2163307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Neapolis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890170" y="2258514"/>
            <a:ext cx="6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Filipi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5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Selama </a:t>
            </a:r>
            <a:r>
              <a:rPr lang="en-ID" sz="2000" b="1" dirty="0" err="1">
                <a:solidFill>
                  <a:prstClr val="black"/>
                </a:solidFill>
              </a:rPr>
              <a:t>perjalanan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misionaris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keduanya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rencana</a:t>
            </a:r>
            <a:r>
              <a:rPr lang="en-ID" sz="2000" b="1" dirty="0">
                <a:solidFill>
                  <a:prstClr val="black"/>
                </a:solidFill>
              </a:rPr>
              <a:t> Paulus </a:t>
            </a:r>
            <a:r>
              <a:rPr lang="en-ID" sz="2000" b="1" dirty="0" err="1">
                <a:solidFill>
                  <a:prstClr val="black"/>
                </a:solidFill>
              </a:rPr>
              <a:t>berubah</a:t>
            </a:r>
            <a:r>
              <a:rPr lang="en-ID" sz="2000" b="1" dirty="0">
                <a:solidFill>
                  <a:prstClr val="black"/>
                </a:solidFill>
              </a:rPr>
              <a:t>. Roh Kudus </a:t>
            </a:r>
            <a:r>
              <a:rPr lang="en-ID" sz="2000" b="1" dirty="0" err="1">
                <a:solidFill>
                  <a:prstClr val="black"/>
                </a:solidFill>
              </a:rPr>
              <a:t>membimbing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langkahnya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Kisah</a:t>
            </a:r>
            <a:r>
              <a:rPr lang="en-ID" sz="2000" b="1" dirty="0">
                <a:solidFill>
                  <a:prstClr val="black"/>
                </a:solidFill>
              </a:rPr>
              <a:t> 16:6-12):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8539405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51787"/>
            <a:ext cx="61626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Filipi </a:t>
            </a:r>
            <a:r>
              <a:rPr lang="en-ID" sz="2000" b="1" dirty="0" err="1">
                <a:solidFill>
                  <a:prstClr val="black"/>
                </a:solidFill>
              </a:rPr>
              <a:t>adalah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tempat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dipilih</a:t>
            </a:r>
            <a:r>
              <a:rPr lang="en-ID" sz="2000" b="1" dirty="0">
                <a:solidFill>
                  <a:prstClr val="black"/>
                </a:solidFill>
              </a:rPr>
              <a:t> oleh Roh Kudus </a:t>
            </a:r>
            <a:r>
              <a:rPr lang="en-ID" sz="2000" b="1" dirty="0" err="1">
                <a:solidFill>
                  <a:prstClr val="black"/>
                </a:solidFill>
              </a:rPr>
              <a:t>untuk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memulai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pemberitaan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Injil</a:t>
            </a:r>
            <a:r>
              <a:rPr lang="en-ID" sz="2000" b="1" dirty="0">
                <a:solidFill>
                  <a:prstClr val="black"/>
                </a:solidFill>
              </a:rPr>
              <a:t> di </a:t>
            </a:r>
            <a:r>
              <a:rPr lang="en-ID" sz="2000" b="1" dirty="0" err="1">
                <a:solidFill>
                  <a:prstClr val="black"/>
                </a:solidFill>
              </a:rPr>
              <a:t>Eropa</a:t>
            </a:r>
            <a:r>
              <a:rPr lang="en-ID" sz="2000" b="1" dirty="0">
                <a:solidFill>
                  <a:prstClr val="black"/>
                </a:solidFill>
              </a:rPr>
              <a:t>. </a:t>
            </a:r>
            <a:r>
              <a:rPr lang="en-ID" sz="2000" b="1" dirty="0" err="1">
                <a:solidFill>
                  <a:prstClr val="black"/>
                </a:solidFill>
              </a:rPr>
              <a:t>Sebagai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kota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Romawi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sepenuhnya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mandiri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penduduk</a:t>
            </a:r>
            <a:r>
              <a:rPr lang="en-ID" sz="2000" b="1" dirty="0">
                <a:solidFill>
                  <a:prstClr val="black"/>
                </a:solidFill>
              </a:rPr>
              <a:t> Filipi </a:t>
            </a:r>
            <a:r>
              <a:rPr lang="en-ID" sz="2000" b="1" dirty="0" err="1">
                <a:solidFill>
                  <a:prstClr val="black"/>
                </a:solidFill>
              </a:rPr>
              <a:t>dibebaskan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dari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pajak</a:t>
            </a:r>
            <a:r>
              <a:rPr lang="en-ID" sz="2000" b="1" dirty="0">
                <a:solidFill>
                  <a:prstClr val="black"/>
                </a:solidFill>
              </a:rPr>
              <a:t> dan </a:t>
            </a:r>
            <a:r>
              <a:rPr lang="en-ID" sz="2000" b="1" dirty="0" err="1">
                <a:solidFill>
                  <a:prstClr val="black"/>
                </a:solidFill>
              </a:rPr>
              <a:t>memiliki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kewarganegaraan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Romawi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sejak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lahir</a:t>
            </a:r>
            <a:r>
              <a:rPr lang="en-ID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1369</Words>
  <Application>Microsoft Office PowerPoint</Application>
  <PresentationFormat>Panorámica</PresentationFormat>
  <Paragraphs>78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37</cp:revision>
  <dcterms:created xsi:type="dcterms:W3CDTF">2025-12-27T23:49:19Z</dcterms:created>
  <dcterms:modified xsi:type="dcterms:W3CDTF">2025-12-31T05:37:54Z</dcterms:modified>
</cp:coreProperties>
</file>