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Memelihara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persatuan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(Filipi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en-ID" sz="1800" b="1" dirty="0"/>
            <a:t>Ketika </a:t>
          </a:r>
          <a:r>
            <a:rPr lang="en-ID" sz="1800" b="1" dirty="0" err="1"/>
            <a:t>bekerja</a:t>
          </a:r>
          <a:r>
            <a:rPr lang="en-ID" sz="1800" b="1" dirty="0"/>
            <a:t> </a:t>
          </a:r>
          <a:r>
            <a:rPr lang="en-ID" sz="1800" b="1" dirty="0" err="1"/>
            <a:t>bersama</a:t>
          </a:r>
          <a:r>
            <a:rPr lang="en-ID" sz="1800" b="1" dirty="0"/>
            <a:t>, </a:t>
          </a:r>
          <a:r>
            <a:rPr lang="en-ID" sz="1800" b="1" dirty="0" err="1"/>
            <a:t>jangan</a:t>
          </a:r>
          <a:r>
            <a:rPr lang="en-ID" sz="1800" b="1" dirty="0"/>
            <a:t> </a:t>
          </a:r>
          <a:r>
            <a:rPr lang="en-ID" sz="1800" b="1" dirty="0" err="1"/>
            <a:t>ada</a:t>
          </a:r>
          <a:r>
            <a:rPr lang="en-ID" sz="1800" b="1" dirty="0"/>
            <a:t> </a:t>
          </a:r>
          <a:r>
            <a:rPr lang="en-ID" sz="1800" b="1" dirty="0" err="1"/>
            <a:t>gosip</a:t>
          </a:r>
          <a:r>
            <a:rPr lang="en-ID" sz="1800" b="1" dirty="0"/>
            <a:t>, </a:t>
          </a:r>
          <a:r>
            <a:rPr lang="en-ID" sz="1800" b="1" dirty="0" err="1"/>
            <a:t>kritik</a:t>
          </a:r>
          <a:r>
            <a:rPr lang="en-ID" sz="1800" b="1" dirty="0"/>
            <a:t>, </a:t>
          </a:r>
          <a:r>
            <a:rPr lang="en-ID" sz="1800" b="1" dirty="0" err="1"/>
            <a:t>persaingan</a:t>
          </a:r>
          <a:r>
            <a:rPr lang="en-ID" sz="1800" b="1" dirty="0"/>
            <a:t>, </a:t>
          </a:r>
          <a:r>
            <a:rPr lang="en-ID" sz="1800" b="1" dirty="0" err="1"/>
            <a:t>atau</a:t>
          </a:r>
          <a:r>
            <a:rPr lang="en-ID" sz="1800" b="1" dirty="0"/>
            <a:t> </a:t>
          </a:r>
          <a:r>
            <a:rPr lang="en-ID" sz="1800" b="1" dirty="0" err="1"/>
            <a:t>pertengkaran</a:t>
          </a:r>
          <a:r>
            <a:rPr lang="en-ID" sz="1800" b="1" dirty="0"/>
            <a:t> di </a:t>
          </a:r>
          <a:r>
            <a:rPr lang="en-ID" sz="1800" b="1" dirty="0" err="1"/>
            <a:t>antara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r>
            <a:rPr lang="en-ID" sz="1800" b="1" dirty="0"/>
            <a:t>.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Berperilaku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tanpa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cela</a:t>
          </a:r>
          <a:r>
            <a:rPr lang="en-ID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(Filipi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en-ID" sz="1800" b="1" dirty="0"/>
            <a:t>Taat </a:t>
          </a:r>
          <a:r>
            <a:rPr lang="en-ID" sz="1800" b="1" dirty="0" err="1"/>
            <a:t>kepada</a:t>
          </a:r>
          <a:r>
            <a:rPr lang="en-ID" sz="1800" b="1" dirty="0"/>
            <a:t> Bapa </a:t>
          </a:r>
          <a:r>
            <a:rPr lang="en-ID" sz="1800" b="1" dirty="0" err="1"/>
            <a:t>kita</a:t>
          </a:r>
          <a:r>
            <a:rPr lang="en-ID" sz="1800" b="1" dirty="0"/>
            <a:t> </a:t>
          </a:r>
          <a:r>
            <a:rPr lang="en-ID" sz="1800" b="1" dirty="0" err="1"/>
            <a:t>dengan</a:t>
          </a:r>
          <a:r>
            <a:rPr lang="en-ID" sz="1800" b="1" dirty="0"/>
            <a:t> </a:t>
          </a:r>
          <a:r>
            <a:rPr lang="en-ID" sz="1800" b="1" dirty="0" err="1"/>
            <a:t>sederhana</a:t>
          </a:r>
          <a:r>
            <a:rPr lang="en-ID" sz="1800" b="1" dirty="0"/>
            <a:t> sangat </a:t>
          </a:r>
          <a:r>
            <a:rPr lang="en-ID" sz="1800" b="1" dirty="0" err="1"/>
            <a:t>kontras</a:t>
          </a:r>
          <a:r>
            <a:rPr lang="en-ID" sz="1800" b="1" dirty="0"/>
            <a:t> </a:t>
          </a:r>
          <a:r>
            <a:rPr lang="en-ID" sz="1800" b="1" dirty="0" err="1"/>
            <a:t>dengan</a:t>
          </a:r>
          <a:r>
            <a:rPr lang="en-ID" sz="1800" b="1" dirty="0"/>
            <a:t> </a:t>
          </a:r>
          <a:r>
            <a:rPr lang="en-ID" sz="1800" b="1" dirty="0" err="1"/>
            <a:t>kejahatan</a:t>
          </a:r>
          <a:r>
            <a:rPr lang="en-ID" sz="1800" b="1" dirty="0"/>
            <a:t> dan </a:t>
          </a:r>
          <a:r>
            <a:rPr lang="en-ID" sz="1800" b="1" dirty="0" err="1"/>
            <a:t>kebejatan</a:t>
          </a:r>
          <a:r>
            <a:rPr lang="en-ID" sz="1800" b="1" dirty="0"/>
            <a:t> yang </a:t>
          </a:r>
          <a:r>
            <a:rPr lang="en-ID" sz="1800" b="1" dirty="0" err="1"/>
            <a:t>ada</a:t>
          </a:r>
          <a:r>
            <a:rPr lang="en-ID" sz="1800" b="1" dirty="0"/>
            <a:t> di </a:t>
          </a:r>
          <a:r>
            <a:rPr lang="en-ID" sz="1800" b="1" dirty="0" err="1"/>
            <a:t>sekitar</a:t>
          </a:r>
          <a:r>
            <a:rPr lang="en-ID" sz="1800" b="1" dirty="0"/>
            <a:t> </a:t>
          </a:r>
          <a:r>
            <a:rPr lang="en-ID" sz="1800" b="1" dirty="0" err="1"/>
            <a:t>kita</a:t>
          </a:r>
          <a:r>
            <a:rPr lang="en-ID" sz="1800" b="1" dirty="0"/>
            <a:t>.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Setia kepada Firman Allah (Filipi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fi-FI" sz="1800" b="1" dirty="0"/>
            <a:t>Tindakan dan pemikiran kita harus sesuai dengan ajaran Alkitab.</a:t>
          </a:r>
          <a:endParaRPr lang="es-ES" sz="18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Ketika </a:t>
          </a:r>
          <a:r>
            <a:rPr lang="en-ID" sz="1800" b="1" kern="1200" dirty="0" err="1"/>
            <a:t>bekerja</a:t>
          </a:r>
          <a:r>
            <a:rPr lang="en-ID" sz="1800" b="1" kern="1200" dirty="0"/>
            <a:t> </a:t>
          </a:r>
          <a:r>
            <a:rPr lang="en-ID" sz="1800" b="1" kern="1200" dirty="0" err="1"/>
            <a:t>bersama</a:t>
          </a:r>
          <a:r>
            <a:rPr lang="en-ID" sz="1800" b="1" kern="1200" dirty="0"/>
            <a:t>, </a:t>
          </a:r>
          <a:r>
            <a:rPr lang="en-ID" sz="1800" b="1" kern="1200" dirty="0" err="1"/>
            <a:t>jangan</a:t>
          </a:r>
          <a:r>
            <a:rPr lang="en-ID" sz="1800" b="1" kern="1200" dirty="0"/>
            <a:t> </a:t>
          </a:r>
          <a:r>
            <a:rPr lang="en-ID" sz="1800" b="1" kern="1200" dirty="0" err="1"/>
            <a:t>ada</a:t>
          </a:r>
          <a:r>
            <a:rPr lang="en-ID" sz="1800" b="1" kern="1200" dirty="0"/>
            <a:t> </a:t>
          </a:r>
          <a:r>
            <a:rPr lang="en-ID" sz="1800" b="1" kern="1200" dirty="0" err="1"/>
            <a:t>gosip</a:t>
          </a:r>
          <a:r>
            <a:rPr lang="en-ID" sz="1800" b="1" kern="1200" dirty="0"/>
            <a:t>, </a:t>
          </a:r>
          <a:r>
            <a:rPr lang="en-ID" sz="1800" b="1" kern="1200" dirty="0" err="1"/>
            <a:t>kritik</a:t>
          </a:r>
          <a:r>
            <a:rPr lang="en-ID" sz="1800" b="1" kern="1200" dirty="0"/>
            <a:t>, </a:t>
          </a:r>
          <a:r>
            <a:rPr lang="en-ID" sz="1800" b="1" kern="1200" dirty="0" err="1"/>
            <a:t>persaingan</a:t>
          </a:r>
          <a:r>
            <a:rPr lang="en-ID" sz="1800" b="1" kern="1200" dirty="0"/>
            <a:t>, </a:t>
          </a:r>
          <a:r>
            <a:rPr lang="en-ID" sz="1800" b="1" kern="1200" dirty="0" err="1"/>
            <a:t>atau</a:t>
          </a:r>
          <a:r>
            <a:rPr lang="en-ID" sz="1800" b="1" kern="1200" dirty="0"/>
            <a:t> </a:t>
          </a:r>
          <a:r>
            <a:rPr lang="en-ID" sz="1800" b="1" kern="1200" dirty="0" err="1"/>
            <a:t>pertengkaran</a:t>
          </a:r>
          <a:r>
            <a:rPr lang="en-ID" sz="1800" b="1" kern="1200" dirty="0"/>
            <a:t> di </a:t>
          </a:r>
          <a:r>
            <a:rPr lang="en-ID" sz="1800" b="1" kern="1200" dirty="0" err="1"/>
            <a:t>antara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r>
            <a:rPr lang="en-ID" sz="1800" b="1" kern="1200" dirty="0"/>
            <a:t>.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Memelihara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persatuan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(Filipi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Taat </a:t>
          </a:r>
          <a:r>
            <a:rPr lang="en-ID" sz="1800" b="1" kern="1200" dirty="0" err="1"/>
            <a:t>kepada</a:t>
          </a:r>
          <a:r>
            <a:rPr lang="en-ID" sz="1800" b="1" kern="1200" dirty="0"/>
            <a:t> Bapa </a:t>
          </a:r>
          <a:r>
            <a:rPr lang="en-ID" sz="1800" b="1" kern="1200" dirty="0" err="1"/>
            <a:t>kita</a:t>
          </a:r>
          <a:r>
            <a:rPr lang="en-ID" sz="1800" b="1" kern="1200" dirty="0"/>
            <a:t> </a:t>
          </a:r>
          <a:r>
            <a:rPr lang="en-ID" sz="1800" b="1" kern="1200" dirty="0" err="1"/>
            <a:t>dengan</a:t>
          </a:r>
          <a:r>
            <a:rPr lang="en-ID" sz="1800" b="1" kern="1200" dirty="0"/>
            <a:t> </a:t>
          </a:r>
          <a:r>
            <a:rPr lang="en-ID" sz="1800" b="1" kern="1200" dirty="0" err="1"/>
            <a:t>sederhana</a:t>
          </a:r>
          <a:r>
            <a:rPr lang="en-ID" sz="1800" b="1" kern="1200" dirty="0"/>
            <a:t> sangat </a:t>
          </a:r>
          <a:r>
            <a:rPr lang="en-ID" sz="1800" b="1" kern="1200" dirty="0" err="1"/>
            <a:t>kontras</a:t>
          </a:r>
          <a:r>
            <a:rPr lang="en-ID" sz="1800" b="1" kern="1200" dirty="0"/>
            <a:t> </a:t>
          </a:r>
          <a:r>
            <a:rPr lang="en-ID" sz="1800" b="1" kern="1200" dirty="0" err="1"/>
            <a:t>dengan</a:t>
          </a:r>
          <a:r>
            <a:rPr lang="en-ID" sz="1800" b="1" kern="1200" dirty="0"/>
            <a:t> </a:t>
          </a:r>
          <a:r>
            <a:rPr lang="en-ID" sz="1800" b="1" kern="1200" dirty="0" err="1"/>
            <a:t>kejahatan</a:t>
          </a:r>
          <a:r>
            <a:rPr lang="en-ID" sz="1800" b="1" kern="1200" dirty="0"/>
            <a:t> dan </a:t>
          </a:r>
          <a:r>
            <a:rPr lang="en-ID" sz="1800" b="1" kern="1200" dirty="0" err="1"/>
            <a:t>kebejatan</a:t>
          </a:r>
          <a:r>
            <a:rPr lang="en-ID" sz="1800" b="1" kern="1200" dirty="0"/>
            <a:t> yang </a:t>
          </a:r>
          <a:r>
            <a:rPr lang="en-ID" sz="1800" b="1" kern="1200" dirty="0" err="1"/>
            <a:t>ada</a:t>
          </a:r>
          <a:r>
            <a:rPr lang="en-ID" sz="1800" b="1" kern="1200" dirty="0"/>
            <a:t> di </a:t>
          </a:r>
          <a:r>
            <a:rPr lang="en-ID" sz="1800" b="1" kern="1200" dirty="0" err="1"/>
            <a:t>sekitar</a:t>
          </a:r>
          <a:r>
            <a:rPr lang="en-ID" sz="1800" b="1" kern="1200" dirty="0"/>
            <a:t> </a:t>
          </a:r>
          <a:r>
            <a:rPr lang="en-ID" sz="1800" b="1" kern="1200" dirty="0" err="1"/>
            <a:t>kita</a:t>
          </a:r>
          <a:r>
            <a:rPr lang="en-ID" sz="1800" b="1" kern="1200" dirty="0"/>
            <a:t>.</a:t>
          </a:r>
          <a:endParaRPr lang="es-ES" sz="18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Berperilaku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tanpa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D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cela</a:t>
          </a:r>
          <a:r>
            <a:rPr lang="en-ID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(Filipi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Tindakan dan pemikiran kita harus sesuai dengan ajaran Alkitab.</a:t>
          </a:r>
          <a:endParaRPr lang="es-ES" sz="18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Setia kepada Firman Allah (Filipi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30/01/2026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4897120" y="4088625"/>
            <a:ext cx="7294859" cy="22896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BERSINAR SEPERTI CAHAYA DI MALAM HARI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8579089" y="0"/>
            <a:ext cx="3612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5 for January 31, 2024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EPAFRODITUS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Sementara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itu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kuanggap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perlu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mengirimkan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Epafroditus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kepadamu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yaitu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saudaraku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teman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sekerja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serta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teman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seperjuanganku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, yang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utus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untuk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melayani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keperluanku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n" sz="1800" b="1" i="0" u="none" strike="noStrike" kern="1200" cap="none" spc="0" normalizeH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(Filipi</a:t>
            </a:r>
            <a:r>
              <a:rPr kumimoji="0" lang="en" sz="1400" b="1" i="0" u="none" strike="noStrike" kern="1200" cap="none" spc="0" normalizeH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8499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Ketika orang-orang Filipi </a:t>
            </a:r>
            <a:r>
              <a:rPr lang="en-ID" sz="2000" b="1" dirty="0" err="1">
                <a:solidFill>
                  <a:prstClr val="black"/>
                </a:solidFill>
              </a:rPr>
              <a:t>mengetahui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Paulus </a:t>
            </a:r>
            <a:r>
              <a:rPr lang="en-ID" sz="2000" b="1" dirty="0" err="1">
                <a:solidFill>
                  <a:prstClr val="black"/>
                </a:solidFill>
              </a:rPr>
              <a:t>dipenjara</a:t>
            </a:r>
            <a:r>
              <a:rPr lang="en-ID" sz="2000" b="1" dirty="0">
                <a:solidFill>
                  <a:prstClr val="black"/>
                </a:solidFill>
              </a:rPr>
              <a:t> di Roma,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memutuskan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mengirimkan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bantuan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memenuhi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kebutuhannya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membayar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sewa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makanan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pakaian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dll</a:t>
            </a:r>
            <a:r>
              <a:rPr lang="en-ID" sz="2000" b="1" dirty="0">
                <a:solidFill>
                  <a:prstClr val="black"/>
                </a:solidFill>
              </a:rPr>
              <a:t>.). </a:t>
            </a:r>
            <a:r>
              <a:rPr lang="en-ID" sz="2000" b="1" dirty="0" err="1">
                <a:solidFill>
                  <a:prstClr val="black"/>
                </a:solidFill>
              </a:rPr>
              <a:t>Epafroditus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bertugas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membawa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bantuan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rasul (Filipi 4:18; 2:25).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799839"/>
            <a:ext cx="2649794" cy="2787773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9570720" y="4542879"/>
            <a:ext cx="2428116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279" y="961919"/>
            <a:ext cx="2519557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6" y="3557779"/>
            <a:ext cx="65753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Dalam </a:t>
            </a:r>
            <a:r>
              <a:rPr lang="en-ID" sz="2000" b="1" dirty="0" err="1">
                <a:solidFill>
                  <a:prstClr val="black"/>
                </a:solidFill>
              </a:rPr>
              <a:t>semangatnya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Injil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ia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mempertaruhkan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nyawanya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sendiri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jatuh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sakit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parah</a:t>
            </a:r>
            <a:r>
              <a:rPr lang="en-ID" sz="2000" b="1" dirty="0">
                <a:solidFill>
                  <a:prstClr val="black"/>
                </a:solidFill>
              </a:rPr>
              <a:t> (Filipi 2:27, 30). Ketika orang-orang Filipi </a:t>
            </a:r>
            <a:r>
              <a:rPr lang="en-ID" sz="2000" b="1" dirty="0" err="1">
                <a:solidFill>
                  <a:prstClr val="black"/>
                </a:solidFill>
              </a:rPr>
              <a:t>mendengar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khawatir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dirinya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Inilah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alasan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utama</a:t>
            </a:r>
            <a:r>
              <a:rPr lang="en-ID" sz="2000" b="1" dirty="0">
                <a:solidFill>
                  <a:prstClr val="black"/>
                </a:solidFill>
              </a:rPr>
              <a:t> Paulus </a:t>
            </a:r>
            <a:r>
              <a:rPr lang="en-ID" sz="2000" b="1" dirty="0" err="1">
                <a:solidFill>
                  <a:prstClr val="black"/>
                </a:solidFill>
              </a:rPr>
              <a:t>memutuskan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mengirimnya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menyampaikan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surat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(Filipi 2:26, 28).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5" y="2642819"/>
            <a:ext cx="8731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Epafroditus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memberikan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bantuan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tetapi</a:t>
            </a:r>
            <a:r>
              <a:rPr lang="en-ID" sz="2000" b="1" dirty="0">
                <a:solidFill>
                  <a:prstClr val="black"/>
                </a:solidFill>
              </a:rPr>
              <a:t> juga </a:t>
            </a:r>
            <a:r>
              <a:rPr lang="en-ID" sz="2000" b="1" dirty="0" err="1">
                <a:solidFill>
                  <a:prstClr val="black"/>
                </a:solidFill>
              </a:rPr>
              <a:t>menemani</a:t>
            </a:r>
            <a:r>
              <a:rPr lang="en-ID" sz="2000" b="1" dirty="0">
                <a:solidFill>
                  <a:prstClr val="black"/>
                </a:solidFill>
              </a:rPr>
              <a:t> Paulus, </a:t>
            </a:r>
            <a:r>
              <a:rPr lang="en-ID" sz="2000" b="1" dirty="0" err="1">
                <a:solidFill>
                  <a:prstClr val="black"/>
                </a:solidFill>
              </a:rPr>
              <a:t>membantunya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kebutuhannya</a:t>
            </a:r>
            <a:r>
              <a:rPr lang="en-ID" sz="2000" b="1" dirty="0">
                <a:solidFill>
                  <a:prstClr val="black"/>
                </a:solidFill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</a:rPr>
              <a:t>bekerja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sama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menyebarkan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Injil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438095"/>
            <a:ext cx="58133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Paulus </a:t>
            </a:r>
            <a:r>
              <a:rPr lang="en-ID" sz="2000" b="1" dirty="0" err="1">
                <a:solidFill>
                  <a:prstClr val="black"/>
                </a:solidFill>
              </a:rPr>
              <a:t>meminta</a:t>
            </a:r>
            <a:r>
              <a:rPr lang="en-ID" sz="2000" b="1" dirty="0">
                <a:solidFill>
                  <a:prstClr val="black"/>
                </a:solidFill>
              </a:rPr>
              <a:t> agar “dan </a:t>
            </a:r>
            <a:r>
              <a:rPr lang="en-ID" sz="2000" b="1" dirty="0" err="1">
                <a:solidFill>
                  <a:prstClr val="black"/>
                </a:solidFill>
              </a:rPr>
              <a:t>hormatilah</a:t>
            </a:r>
            <a:r>
              <a:rPr lang="en-ID" sz="2000" b="1" dirty="0">
                <a:solidFill>
                  <a:prstClr val="black"/>
                </a:solidFill>
              </a:rPr>
              <a:t> orang-orang </a:t>
            </a:r>
            <a:r>
              <a:rPr lang="en-ID" sz="2000" b="1" dirty="0" err="1">
                <a:solidFill>
                  <a:prstClr val="black"/>
                </a:solidFill>
              </a:rPr>
              <a:t>seperti</a:t>
            </a:r>
            <a:r>
              <a:rPr lang="en-ID" sz="2000" b="1" dirty="0">
                <a:solidFill>
                  <a:prstClr val="black"/>
                </a:solidFill>
              </a:rPr>
              <a:t> dia.” (Filipi 2:29). </a:t>
            </a:r>
            <a:r>
              <a:rPr lang="en-ID" sz="2000" b="1" dirty="0" err="1">
                <a:solidFill>
                  <a:prstClr val="black"/>
                </a:solidFill>
              </a:rPr>
              <a:t>Epafroditus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diragukan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lagi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seorang</a:t>
            </a:r>
            <a:r>
              <a:rPr lang="en-ID" sz="2000" b="1" dirty="0">
                <a:solidFill>
                  <a:prstClr val="black"/>
                </a:solidFill>
              </a:rPr>
              <a:t> Kristen yang </a:t>
            </a:r>
            <a:r>
              <a:rPr lang="en-ID" sz="2000" b="1" dirty="0" err="1">
                <a:solidFill>
                  <a:prstClr val="black"/>
                </a:solidFill>
              </a:rPr>
              <a:t>setia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283635" y="988776"/>
            <a:ext cx="779037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“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Sementara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Yesus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Pengantara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memohonkan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bagi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di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surga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Roh Kudus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bekerja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di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dalam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untuk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menghendaki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dan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melakukan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apa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menyenangkan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hati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-Nya.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Seluruh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surga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penuh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perhatian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dalam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keselamatan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jiwa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Lalu,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alasan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apa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miliki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untuk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meragukan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bahwa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Tuhan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menghendaki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dan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memang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menolong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? Kita yang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mengajar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orang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banyak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harus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memiliki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hubungan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yang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hidup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dengan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Allah. Dalam Roh dan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Firman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harus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menjadi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seperti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mata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air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bagi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orang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banyak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karena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Kristus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ada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di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dalam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sebuah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mata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air yang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mengalir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menuju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hidup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kekal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Kesedihan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dan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penderitaan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mungkin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menguji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kesabaran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dan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iman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;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tetapi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terangnya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kehadiran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Yang Tak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Terlihat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ada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bersama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, dan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kita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harus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menyembunyikan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diri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di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balik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ID" sz="2200" b="1" dirty="0" err="1">
                <a:solidFill>
                  <a:prstClr val="black"/>
                </a:solidFill>
                <a:latin typeface="Constantia" panose="02030602050306030303" pitchFamily="18" charset="0"/>
              </a:rPr>
              <a:t>Yesus</a:t>
            </a:r>
            <a:r>
              <a:rPr lang="en-ID" sz="2200" b="1" dirty="0">
                <a:solidFill>
                  <a:prstClr val="black"/>
                </a:solidFill>
                <a:latin typeface="Constantia" panose="02030602050306030303" pitchFamily="18" charset="0"/>
              </a:rPr>
              <a:t>.”</a:t>
            </a:r>
            <a:endParaRPr kumimoji="0" lang="en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037007" y="6110749"/>
            <a:ext cx="4037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(You Shall Receive Power, December 8)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444878" y="6885"/>
            <a:ext cx="5680447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Lakukanlah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segala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sesuatu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dengan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tidak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bersungut-sungut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berbantah-bantahan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supaya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tiada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beraib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tiada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bernoda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sebagai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anak-anak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Allah yang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tidak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bercela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tengah-tengah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angkatan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yang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bengkok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hatinya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dan yang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sesat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ini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sehingga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kamu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bercahaya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antara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mereka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seperti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bintang-bintang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 dunia,</a:t>
            </a:r>
            <a:r>
              <a:rPr kumimoji="0" lang="es-E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2:14, 15</a:t>
            </a: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Bintang 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di dunia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Suatu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cerminan</a:t>
            </a:r>
            <a:r>
              <a:rPr lang="en-ID" sz="2000" b="1" dirty="0">
                <a:solidFill>
                  <a:prstClr val="black"/>
                </a:solidFill>
              </a:rPr>
              <a:t> Allah (Filipi 2:12-13)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it-IT" sz="2000" b="1" dirty="0">
                <a:solidFill>
                  <a:prstClr val="black"/>
                </a:solidFill>
              </a:rPr>
              <a:t>Suatu terang di dunia (Filipi 2:14-16)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Suatu</a:t>
            </a:r>
            <a:r>
              <a:rPr lang="en-US" sz="2000" b="1" dirty="0">
                <a:solidFill>
                  <a:prstClr val="black"/>
                </a:solidFill>
              </a:rPr>
              <a:t> korban yang </a:t>
            </a:r>
            <a:r>
              <a:rPr lang="en-US" sz="2000" b="1" dirty="0" err="1">
                <a:solidFill>
                  <a:prstClr val="black"/>
                </a:solidFill>
              </a:rPr>
              <a:t>hidup</a:t>
            </a:r>
            <a:r>
              <a:rPr lang="en-US" sz="2000" b="1" dirty="0">
                <a:solidFill>
                  <a:prstClr val="black"/>
                </a:solidFill>
              </a:rPr>
              <a:t> (Filipi 2:17-18)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Contoh-contoh</a:t>
            </a:r>
            <a:r>
              <a:rPr kumimoji="0" lang="en" sz="20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terang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Timotius</a:t>
            </a:r>
            <a:r>
              <a:rPr lang="en-ID" sz="2000" b="1" dirty="0">
                <a:solidFill>
                  <a:prstClr val="black"/>
                </a:solidFill>
              </a:rPr>
              <a:t> (Filipi 2:19-24)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1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Epafroditus</a:t>
            </a:r>
            <a:r>
              <a:rPr lang="en-ID" sz="2000" b="1" dirty="0">
                <a:solidFill>
                  <a:prstClr val="black"/>
                </a:solidFill>
              </a:rPr>
              <a:t> (Filipi 2:25-30)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“</a:t>
            </a:r>
            <a:r>
              <a:rPr lang="en-US" sz="2000" b="1" dirty="0" err="1">
                <a:solidFill>
                  <a:prstClr val="black"/>
                </a:solidFill>
              </a:rPr>
              <a:t>Demikianlah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hendaknya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terangmu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bercahaya</a:t>
            </a:r>
            <a:r>
              <a:rPr lang="en-US" sz="2000" b="1" dirty="0">
                <a:solidFill>
                  <a:prstClr val="black"/>
                </a:solidFill>
              </a:rPr>
              <a:t> di </a:t>
            </a:r>
            <a:r>
              <a:rPr lang="en-US" sz="2000" b="1" dirty="0" err="1">
                <a:solidFill>
                  <a:prstClr val="black"/>
                </a:solidFill>
              </a:rPr>
              <a:t>depan</a:t>
            </a:r>
            <a:r>
              <a:rPr lang="en-US" sz="2000" b="1" dirty="0">
                <a:solidFill>
                  <a:prstClr val="black"/>
                </a:solidFill>
              </a:rPr>
              <a:t> orang, </a:t>
            </a:r>
            <a:r>
              <a:rPr lang="en-US" sz="2000" b="1" dirty="0" err="1">
                <a:solidFill>
                  <a:prstClr val="black"/>
                </a:solidFill>
              </a:rPr>
              <a:t>supaya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mereka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melihat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perbuatanmu</a:t>
            </a:r>
            <a:r>
              <a:rPr lang="en-US" sz="2000" b="1" dirty="0">
                <a:solidFill>
                  <a:prstClr val="black"/>
                </a:solidFill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</a:rPr>
              <a:t>baik</a:t>
            </a:r>
            <a:r>
              <a:rPr lang="en-US" sz="2000" b="1" dirty="0">
                <a:solidFill>
                  <a:prstClr val="black"/>
                </a:solidFill>
              </a:rPr>
              <a:t> dan </a:t>
            </a:r>
            <a:r>
              <a:rPr lang="en-US" sz="2000" b="1" dirty="0" err="1">
                <a:solidFill>
                  <a:prstClr val="black"/>
                </a:solidFill>
              </a:rPr>
              <a:t>memuliakan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Bapamu</a:t>
            </a:r>
            <a:r>
              <a:rPr lang="en-US" sz="2000" b="1" dirty="0">
                <a:solidFill>
                  <a:prstClr val="black"/>
                </a:solidFill>
              </a:rPr>
              <a:t> yang di </a:t>
            </a:r>
            <a:r>
              <a:rPr lang="en-US" sz="2000" b="1" dirty="0" err="1">
                <a:solidFill>
                  <a:prstClr val="black"/>
                </a:solidFill>
              </a:rPr>
              <a:t>sorga</a:t>
            </a:r>
            <a:r>
              <a:rPr lang="en-US" sz="2000" b="1" dirty="0">
                <a:solidFill>
                  <a:prstClr val="black"/>
                </a:solidFill>
              </a:rPr>
              <a:t>.” (Mat 5:16).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238130"/>
            <a:ext cx="4124324" cy="3453488"/>
          </a:xfrm>
          <a:custGeom>
            <a:avLst/>
            <a:gdLst>
              <a:gd name="csX0" fmla="*/ 0 w 4124324"/>
              <a:gd name="csY0" fmla="*/ 0 h 3453488"/>
              <a:gd name="csX1" fmla="*/ 671676 w 4124324"/>
              <a:gd name="csY1" fmla="*/ 0 h 3453488"/>
              <a:gd name="csX2" fmla="*/ 1178378 w 4124324"/>
              <a:gd name="csY2" fmla="*/ 0 h 3453488"/>
              <a:gd name="csX3" fmla="*/ 1643838 w 4124324"/>
              <a:gd name="csY3" fmla="*/ 0 h 3453488"/>
              <a:gd name="csX4" fmla="*/ 2191784 w 4124324"/>
              <a:gd name="csY4" fmla="*/ 0 h 3453488"/>
              <a:gd name="csX5" fmla="*/ 2863459 w 4124324"/>
              <a:gd name="csY5" fmla="*/ 0 h 3453488"/>
              <a:gd name="csX6" fmla="*/ 3535135 w 4124324"/>
              <a:gd name="csY6" fmla="*/ 0 h 3453488"/>
              <a:gd name="csX7" fmla="*/ 4124324 w 4124324"/>
              <a:gd name="csY7" fmla="*/ 0 h 3453488"/>
              <a:gd name="csX8" fmla="*/ 4124324 w 4124324"/>
              <a:gd name="csY8" fmla="*/ 610116 h 3453488"/>
              <a:gd name="csX9" fmla="*/ 4124324 w 4124324"/>
              <a:gd name="csY9" fmla="*/ 1220232 h 3453488"/>
              <a:gd name="csX10" fmla="*/ 4124324 w 4124324"/>
              <a:gd name="csY10" fmla="*/ 1692209 h 3453488"/>
              <a:gd name="csX11" fmla="*/ 4124324 w 4124324"/>
              <a:gd name="csY11" fmla="*/ 2336860 h 3453488"/>
              <a:gd name="csX12" fmla="*/ 4124324 w 4124324"/>
              <a:gd name="csY12" fmla="*/ 2877907 h 3453488"/>
              <a:gd name="csX13" fmla="*/ 4124324 w 4124324"/>
              <a:gd name="csY13" fmla="*/ 3453488 h 3453488"/>
              <a:gd name="csX14" fmla="*/ 3452648 w 4124324"/>
              <a:gd name="csY14" fmla="*/ 3453488 h 3453488"/>
              <a:gd name="csX15" fmla="*/ 2904702 w 4124324"/>
              <a:gd name="csY15" fmla="*/ 3453488 h 3453488"/>
              <a:gd name="csX16" fmla="*/ 2439243 w 4124324"/>
              <a:gd name="csY16" fmla="*/ 3453488 h 3453488"/>
              <a:gd name="csX17" fmla="*/ 1767567 w 4124324"/>
              <a:gd name="csY17" fmla="*/ 3453488 h 3453488"/>
              <a:gd name="csX18" fmla="*/ 1219622 w 4124324"/>
              <a:gd name="csY18" fmla="*/ 3453488 h 3453488"/>
              <a:gd name="csX19" fmla="*/ 630432 w 4124324"/>
              <a:gd name="csY19" fmla="*/ 3453488 h 3453488"/>
              <a:gd name="csX20" fmla="*/ 0 w 4124324"/>
              <a:gd name="csY20" fmla="*/ 3453488 h 3453488"/>
              <a:gd name="csX21" fmla="*/ 0 w 4124324"/>
              <a:gd name="csY21" fmla="*/ 2946976 h 3453488"/>
              <a:gd name="csX22" fmla="*/ 0 w 4124324"/>
              <a:gd name="csY22" fmla="*/ 2405930 h 3453488"/>
              <a:gd name="csX23" fmla="*/ 0 w 4124324"/>
              <a:gd name="csY23" fmla="*/ 1761279 h 3453488"/>
              <a:gd name="csX24" fmla="*/ 0 w 4124324"/>
              <a:gd name="csY24" fmla="*/ 1254767 h 3453488"/>
              <a:gd name="csX25" fmla="*/ 0 w 4124324"/>
              <a:gd name="csY25" fmla="*/ 713721 h 3453488"/>
              <a:gd name="csX26" fmla="*/ 0 w 4124324"/>
              <a:gd name="csY26" fmla="*/ 0 h 34534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124324" h="3453488" fill="none" extrusionOk="0">
                <a:moveTo>
                  <a:pt x="0" y="0"/>
                </a:moveTo>
                <a:cubicBezTo>
                  <a:pt x="139253" y="-52788"/>
                  <a:pt x="359034" y="44573"/>
                  <a:pt x="671676" y="0"/>
                </a:cubicBezTo>
                <a:cubicBezTo>
                  <a:pt x="984318" y="-44573"/>
                  <a:pt x="1020387" y="6141"/>
                  <a:pt x="1178378" y="0"/>
                </a:cubicBezTo>
                <a:cubicBezTo>
                  <a:pt x="1336369" y="-6141"/>
                  <a:pt x="1446058" y="30185"/>
                  <a:pt x="1643838" y="0"/>
                </a:cubicBezTo>
                <a:cubicBezTo>
                  <a:pt x="1841618" y="-30185"/>
                  <a:pt x="1964681" y="53363"/>
                  <a:pt x="2191784" y="0"/>
                </a:cubicBezTo>
                <a:cubicBezTo>
                  <a:pt x="2418887" y="-53363"/>
                  <a:pt x="2534370" y="66662"/>
                  <a:pt x="2863459" y="0"/>
                </a:cubicBezTo>
                <a:cubicBezTo>
                  <a:pt x="3192549" y="-66662"/>
                  <a:pt x="3393436" y="20186"/>
                  <a:pt x="3535135" y="0"/>
                </a:cubicBezTo>
                <a:cubicBezTo>
                  <a:pt x="3676834" y="-20186"/>
                  <a:pt x="3955016" y="33615"/>
                  <a:pt x="4124324" y="0"/>
                </a:cubicBezTo>
                <a:cubicBezTo>
                  <a:pt x="4165001" y="152401"/>
                  <a:pt x="4100427" y="403113"/>
                  <a:pt x="4124324" y="610116"/>
                </a:cubicBezTo>
                <a:cubicBezTo>
                  <a:pt x="4148221" y="817119"/>
                  <a:pt x="4065247" y="1047639"/>
                  <a:pt x="4124324" y="1220232"/>
                </a:cubicBezTo>
                <a:cubicBezTo>
                  <a:pt x="4183401" y="1392825"/>
                  <a:pt x="4105107" y="1510348"/>
                  <a:pt x="4124324" y="1692209"/>
                </a:cubicBezTo>
                <a:cubicBezTo>
                  <a:pt x="4143541" y="1874070"/>
                  <a:pt x="4052412" y="2145260"/>
                  <a:pt x="4124324" y="2336860"/>
                </a:cubicBezTo>
                <a:cubicBezTo>
                  <a:pt x="4196236" y="2528460"/>
                  <a:pt x="4102658" y="2667954"/>
                  <a:pt x="4124324" y="2877907"/>
                </a:cubicBezTo>
                <a:cubicBezTo>
                  <a:pt x="4145990" y="3087860"/>
                  <a:pt x="4102992" y="3252418"/>
                  <a:pt x="4124324" y="3453488"/>
                </a:cubicBezTo>
                <a:cubicBezTo>
                  <a:pt x="3804135" y="3470437"/>
                  <a:pt x="3660739" y="3380258"/>
                  <a:pt x="3452648" y="3453488"/>
                </a:cubicBezTo>
                <a:cubicBezTo>
                  <a:pt x="3244557" y="3526718"/>
                  <a:pt x="3093097" y="3426504"/>
                  <a:pt x="2904702" y="3453488"/>
                </a:cubicBezTo>
                <a:cubicBezTo>
                  <a:pt x="2716307" y="3480472"/>
                  <a:pt x="2555343" y="3450045"/>
                  <a:pt x="2439243" y="3453488"/>
                </a:cubicBezTo>
                <a:cubicBezTo>
                  <a:pt x="2323143" y="3456931"/>
                  <a:pt x="2082989" y="3401631"/>
                  <a:pt x="1767567" y="3453488"/>
                </a:cubicBezTo>
                <a:cubicBezTo>
                  <a:pt x="1452145" y="3505345"/>
                  <a:pt x="1440214" y="3445859"/>
                  <a:pt x="1219622" y="3453488"/>
                </a:cubicBezTo>
                <a:cubicBezTo>
                  <a:pt x="999030" y="3461117"/>
                  <a:pt x="852188" y="3397115"/>
                  <a:pt x="630432" y="3453488"/>
                </a:cubicBezTo>
                <a:cubicBezTo>
                  <a:pt x="408676" y="3509861"/>
                  <a:pt x="196858" y="3390011"/>
                  <a:pt x="0" y="3453488"/>
                </a:cubicBezTo>
                <a:cubicBezTo>
                  <a:pt x="-6562" y="3272459"/>
                  <a:pt x="27792" y="3058283"/>
                  <a:pt x="0" y="2946976"/>
                </a:cubicBezTo>
                <a:cubicBezTo>
                  <a:pt x="-27792" y="2835669"/>
                  <a:pt x="12865" y="2535771"/>
                  <a:pt x="0" y="2405930"/>
                </a:cubicBezTo>
                <a:cubicBezTo>
                  <a:pt x="-12865" y="2276089"/>
                  <a:pt x="28424" y="1935741"/>
                  <a:pt x="0" y="1761279"/>
                </a:cubicBezTo>
                <a:cubicBezTo>
                  <a:pt x="-28424" y="1586817"/>
                  <a:pt x="15822" y="1362641"/>
                  <a:pt x="0" y="1254767"/>
                </a:cubicBezTo>
                <a:cubicBezTo>
                  <a:pt x="-15822" y="1146893"/>
                  <a:pt x="13009" y="901391"/>
                  <a:pt x="0" y="713721"/>
                </a:cubicBezTo>
                <a:cubicBezTo>
                  <a:pt x="-13009" y="526051"/>
                  <a:pt x="79505" y="199785"/>
                  <a:pt x="0" y="0"/>
                </a:cubicBezTo>
                <a:close/>
              </a:path>
              <a:path w="4124324" h="3453488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97157" y="153695"/>
                  <a:pt x="4108739" y="356903"/>
                  <a:pt x="4124324" y="644651"/>
                </a:cubicBezTo>
                <a:cubicBezTo>
                  <a:pt x="4139909" y="932399"/>
                  <a:pt x="4081752" y="1063653"/>
                  <a:pt x="4124324" y="1185698"/>
                </a:cubicBezTo>
                <a:cubicBezTo>
                  <a:pt x="4166896" y="1307743"/>
                  <a:pt x="4080409" y="1588437"/>
                  <a:pt x="4124324" y="1795814"/>
                </a:cubicBezTo>
                <a:cubicBezTo>
                  <a:pt x="4168239" y="2003191"/>
                  <a:pt x="4066080" y="2252004"/>
                  <a:pt x="4124324" y="2405930"/>
                </a:cubicBezTo>
                <a:cubicBezTo>
                  <a:pt x="4182568" y="2559856"/>
                  <a:pt x="4104038" y="2682629"/>
                  <a:pt x="4124324" y="2912442"/>
                </a:cubicBezTo>
                <a:cubicBezTo>
                  <a:pt x="4144610" y="3142255"/>
                  <a:pt x="4089231" y="3206830"/>
                  <a:pt x="4124324" y="3453488"/>
                </a:cubicBezTo>
                <a:cubicBezTo>
                  <a:pt x="3859353" y="3492773"/>
                  <a:pt x="3805695" y="3451780"/>
                  <a:pt x="3576378" y="3453488"/>
                </a:cubicBezTo>
                <a:cubicBezTo>
                  <a:pt x="3347061" y="3455196"/>
                  <a:pt x="3241655" y="3398366"/>
                  <a:pt x="2945946" y="3453488"/>
                </a:cubicBezTo>
                <a:cubicBezTo>
                  <a:pt x="2650237" y="3508610"/>
                  <a:pt x="2442612" y="3387375"/>
                  <a:pt x="2274270" y="3453488"/>
                </a:cubicBezTo>
                <a:cubicBezTo>
                  <a:pt x="2105928" y="3519601"/>
                  <a:pt x="1838430" y="3430449"/>
                  <a:pt x="1726324" y="3453488"/>
                </a:cubicBezTo>
                <a:cubicBezTo>
                  <a:pt x="1614218" y="3476527"/>
                  <a:pt x="1452341" y="3426769"/>
                  <a:pt x="1219622" y="3453488"/>
                </a:cubicBezTo>
                <a:cubicBezTo>
                  <a:pt x="986903" y="3480207"/>
                  <a:pt x="913974" y="3416594"/>
                  <a:pt x="671676" y="3453488"/>
                </a:cubicBezTo>
                <a:cubicBezTo>
                  <a:pt x="429378" y="3490382"/>
                  <a:pt x="301004" y="3420466"/>
                  <a:pt x="0" y="3453488"/>
                </a:cubicBezTo>
                <a:cubicBezTo>
                  <a:pt x="-63903" y="3269793"/>
                  <a:pt x="16590" y="3062573"/>
                  <a:pt x="0" y="2808837"/>
                </a:cubicBezTo>
                <a:cubicBezTo>
                  <a:pt x="-16590" y="2555101"/>
                  <a:pt x="46211" y="2545054"/>
                  <a:pt x="0" y="2302325"/>
                </a:cubicBezTo>
                <a:cubicBezTo>
                  <a:pt x="-46211" y="2059596"/>
                  <a:pt x="33596" y="1982061"/>
                  <a:pt x="0" y="1795814"/>
                </a:cubicBezTo>
                <a:cubicBezTo>
                  <a:pt x="-33596" y="1609567"/>
                  <a:pt x="12778" y="1370394"/>
                  <a:pt x="0" y="1254767"/>
                </a:cubicBezTo>
                <a:cubicBezTo>
                  <a:pt x="-12778" y="1139140"/>
                  <a:pt x="52489" y="868453"/>
                  <a:pt x="0" y="679186"/>
                </a:cubicBezTo>
                <a:cubicBezTo>
                  <a:pt x="-52489" y="489919"/>
                  <a:pt x="50126" y="215623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853731"/>
            <a:ext cx="7458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Hidup di dunia di mana Hukum Allah </a:t>
            </a:r>
            <a:r>
              <a:rPr lang="en-ID" sz="2000" b="1" dirty="0" err="1">
                <a:solidFill>
                  <a:prstClr val="black"/>
                </a:solidFill>
              </a:rPr>
              <a:t>terus-menerus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diinjak-injak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orang Kristen, yang </a:t>
            </a:r>
            <a:r>
              <a:rPr lang="en-ID" sz="2000" b="1" dirty="0" err="1">
                <a:solidFill>
                  <a:prstClr val="black"/>
                </a:solidFill>
              </a:rPr>
              <a:t>ingin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melayani</a:t>
            </a:r>
            <a:r>
              <a:rPr lang="en-ID" sz="2000" b="1" dirty="0">
                <a:solidFill>
                  <a:prstClr val="black"/>
                </a:solidFill>
              </a:rPr>
              <a:t> Allah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hidup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sesuai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hukum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terang</a:t>
            </a:r>
            <a:r>
              <a:rPr lang="en-ID" sz="2000" b="1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bersinar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kegelapan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183609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Dalam Filipi 2:12-18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dapat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membaca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versi</a:t>
            </a:r>
            <a:r>
              <a:rPr lang="en-ID" sz="2000" b="1" dirty="0">
                <a:solidFill>
                  <a:prstClr val="black"/>
                </a:solidFill>
              </a:rPr>
              <a:t> Paulus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perintah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257368" y="551262"/>
            <a:ext cx="7610167" cy="39597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BINTANG DI DUNIA</a:t>
            </a: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SUATU CERMINAN ALLAH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Allahlah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mengerjakan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dalam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baik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kemauan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maupun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pekerjaan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menurut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kerelaan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-Nya.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Filipi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444814"/>
            <a:ext cx="55961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Setelah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mahir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merinci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penghinaan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pengagungan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, Paulus </a:t>
            </a:r>
            <a:r>
              <a:rPr lang="en-ID" sz="2000" b="1" dirty="0" err="1">
                <a:solidFill>
                  <a:prstClr val="black"/>
                </a:solidFill>
              </a:rPr>
              <a:t>menambahkan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ungkapan</a:t>
            </a:r>
            <a:r>
              <a:rPr lang="en-ID" sz="2000" b="1" dirty="0">
                <a:solidFill>
                  <a:prstClr val="black"/>
                </a:solidFill>
              </a:rPr>
              <a:t> “</a:t>
            </a:r>
            <a:r>
              <a:rPr lang="en-ID" sz="2000" b="1" dirty="0" err="1">
                <a:solidFill>
                  <a:prstClr val="black"/>
                </a:solidFill>
              </a:rPr>
              <a:t>karena</a:t>
            </a:r>
            <a:r>
              <a:rPr lang="en-ID" sz="2000" b="1" dirty="0">
                <a:solidFill>
                  <a:prstClr val="black"/>
                </a:solidFill>
              </a:rPr>
              <a:t>.” </a:t>
            </a:r>
            <a:r>
              <a:rPr lang="en-ID" sz="2000" b="1" dirty="0" err="1">
                <a:solidFill>
                  <a:prstClr val="black"/>
                </a:solidFill>
              </a:rPr>
              <a:t>Artinya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karena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merendahkan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diri</a:t>
            </a:r>
            <a:r>
              <a:rPr lang="en-ID" sz="2000" b="1" dirty="0">
                <a:solidFill>
                  <a:prstClr val="black"/>
                </a:solidFill>
              </a:rPr>
              <a:t>-Nya dan </a:t>
            </a:r>
            <a:r>
              <a:rPr lang="en-ID" sz="2000" b="1" dirty="0" err="1">
                <a:solidFill>
                  <a:prstClr val="black"/>
                </a:solidFill>
              </a:rPr>
              <a:t>dimuliakan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sehingga</a:t>
            </a:r>
            <a:r>
              <a:rPr lang="en-ID" sz="2000" b="1" dirty="0">
                <a:solidFill>
                  <a:prstClr val="black"/>
                </a:solidFill>
              </a:rPr>
              <a:t> “dan </a:t>
            </a:r>
            <a:r>
              <a:rPr lang="en-ID" sz="2000" b="1" dirty="0" err="1">
                <a:solidFill>
                  <a:prstClr val="black"/>
                </a:solidFill>
              </a:rPr>
              <a:t>segala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lidah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mengaku</a:t>
            </a:r>
            <a:r>
              <a:rPr lang="en-ID" sz="2000" b="1" dirty="0">
                <a:solidFill>
                  <a:prstClr val="black"/>
                </a:solidFill>
              </a:rPr>
              <a:t>: “</a:t>
            </a:r>
            <a:r>
              <a:rPr lang="en-ID" sz="2000" b="1" dirty="0" err="1">
                <a:solidFill>
                  <a:prstClr val="black"/>
                </a:solidFill>
              </a:rPr>
              <a:t>Yesus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Kristus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Tuhan,” </a:t>
            </a:r>
            <a:r>
              <a:rPr lang="en-ID" sz="2000" b="1" dirty="0" err="1">
                <a:solidFill>
                  <a:prstClr val="black"/>
                </a:solidFill>
              </a:rPr>
              <a:t>bagi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kemuliaan</a:t>
            </a:r>
            <a:r>
              <a:rPr lang="en-ID" sz="2000" b="1" dirty="0">
                <a:solidFill>
                  <a:prstClr val="black"/>
                </a:solidFill>
              </a:rPr>
              <a:t> Allah, Bapa!” (Filipi 2:11), orang-orang </a:t>
            </a:r>
            <a:r>
              <a:rPr lang="en-ID" sz="2000" b="1" dirty="0" err="1">
                <a:solidFill>
                  <a:prstClr val="black"/>
                </a:solidFill>
              </a:rPr>
              <a:t>percaya</a:t>
            </a:r>
            <a:r>
              <a:rPr lang="en-ID" sz="2000" b="1" dirty="0">
                <a:solidFill>
                  <a:prstClr val="black"/>
                </a:solidFill>
              </a:rPr>
              <a:t> di Filipi (dan, </a:t>
            </a:r>
            <a:r>
              <a:rPr lang="en-ID" sz="2000" b="1" dirty="0" err="1">
                <a:solidFill>
                  <a:prstClr val="black"/>
                </a:solidFill>
              </a:rPr>
              <a:t>secara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luas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semua</a:t>
            </a:r>
            <a:r>
              <a:rPr lang="en-ID" sz="2000" b="1" dirty="0">
                <a:solidFill>
                  <a:prstClr val="black"/>
                </a:solidFill>
              </a:rPr>
              <a:t>) </a:t>
            </a:r>
            <a:r>
              <a:rPr lang="en-ID" sz="2000" b="1" dirty="0" err="1">
                <a:solidFill>
                  <a:prstClr val="black"/>
                </a:solidFill>
              </a:rPr>
              <a:t>harus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melakukan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sesuatu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tentang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799" y="1517337"/>
            <a:ext cx="2742097" cy="2648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244909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Tugas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pertama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mengerjakan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keselamatan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“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takut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gentar</a:t>
            </a:r>
            <a:r>
              <a:rPr lang="en-ID" sz="2000" b="1" dirty="0">
                <a:solidFill>
                  <a:prstClr val="black"/>
                </a:solidFill>
              </a:rPr>
              <a:t>” (Filipi 2:12). Jika Allah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Dia yang </a:t>
            </a:r>
            <a:r>
              <a:rPr lang="en-ID" sz="2000" b="1" dirty="0" err="1">
                <a:solidFill>
                  <a:prstClr val="black"/>
                </a:solidFill>
              </a:rPr>
              <a:t>menyelamatkan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(Titus 2:11), </a:t>
            </a:r>
            <a:r>
              <a:rPr lang="en-ID" sz="2000" b="1" dirty="0" err="1">
                <a:solidFill>
                  <a:prstClr val="black"/>
                </a:solidFill>
              </a:rPr>
              <a:t>mengapa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harus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khawatir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tentang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hal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5" y="5230192"/>
            <a:ext cx="859339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Takut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gentar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ungkapan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digunakan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sinonim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melayani</a:t>
            </a:r>
            <a:r>
              <a:rPr lang="en-ID" sz="2000" b="1" dirty="0">
                <a:solidFill>
                  <a:prstClr val="black"/>
                </a:solidFill>
              </a:rPr>
              <a:t> Allah (</a:t>
            </a:r>
            <a:r>
              <a:rPr lang="en-ID" sz="2000" b="1" dirty="0" err="1">
                <a:solidFill>
                  <a:prstClr val="black"/>
                </a:solidFill>
              </a:rPr>
              <a:t>Mazmur</a:t>
            </a:r>
            <a:r>
              <a:rPr lang="en-ID" sz="2000" b="1" dirty="0">
                <a:solidFill>
                  <a:prstClr val="black"/>
                </a:solidFill>
              </a:rPr>
              <a:t> 2:11). Oleh </a:t>
            </a:r>
            <a:r>
              <a:rPr lang="en-ID" sz="2000" b="1" dirty="0" err="1">
                <a:solidFill>
                  <a:prstClr val="black"/>
                </a:solidFill>
              </a:rPr>
              <a:t>karena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, Paulus </a:t>
            </a:r>
            <a:r>
              <a:rPr lang="en-ID" sz="2000" b="1" dirty="0" err="1">
                <a:solidFill>
                  <a:prstClr val="black"/>
                </a:solidFill>
              </a:rPr>
              <a:t>menekankan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bahwa</a:t>
            </a:r>
            <a:r>
              <a:rPr lang="en-ID" sz="2000" b="1" dirty="0">
                <a:solidFill>
                  <a:prstClr val="black"/>
                </a:solidFill>
              </a:rPr>
              <a:t> Allah-</a:t>
            </a:r>
            <a:r>
              <a:rPr lang="en-ID" sz="2000" b="1" dirty="0" err="1">
                <a:solidFill>
                  <a:prstClr val="black"/>
                </a:solidFill>
              </a:rPr>
              <a:t>lah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menumbuhkan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dalam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keinginan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berbuat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baik</a:t>
            </a:r>
            <a:r>
              <a:rPr lang="en-ID" sz="2000" b="1" dirty="0">
                <a:solidFill>
                  <a:prstClr val="black"/>
                </a:solidFill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</a:rPr>
              <a:t>memberi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kekuatan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mewujudkannya</a:t>
            </a:r>
            <a:r>
              <a:rPr lang="en-ID" sz="2000" b="1" dirty="0">
                <a:solidFill>
                  <a:prstClr val="black"/>
                </a:solidFill>
              </a:rPr>
              <a:t> (Filipi 2:13).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B90E4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SUATU TERANG DI DUNIA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0" y="559193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supaya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tiada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beraib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tiada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bernoda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sebagai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anak-anak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Allah yang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tidak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bercela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tengah-tengah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angkatan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yang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bengkok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hatinya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dan yang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sesat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sehingga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bercahaya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antara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mereka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seperti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bintang-bintang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 dunia,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(Filipi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Paulus </a:t>
            </a:r>
            <a:r>
              <a:rPr lang="en-ID" sz="2000" b="1" dirty="0" err="1">
                <a:solidFill>
                  <a:prstClr val="black"/>
                </a:solidFill>
              </a:rPr>
              <a:t>mengusulkan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tiga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aspek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membuat</a:t>
            </a:r>
            <a:r>
              <a:rPr lang="en-ID" sz="2000" b="1" dirty="0">
                <a:solidFill>
                  <a:prstClr val="black"/>
                </a:solidFill>
              </a:rPr>
              <a:t> orang </a:t>
            </a:r>
            <a:r>
              <a:rPr lang="en-ID" sz="2000" b="1" dirty="0" err="1">
                <a:solidFill>
                  <a:prstClr val="black"/>
                </a:solidFill>
              </a:rPr>
              <a:t>percaya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bersinar</a:t>
            </a:r>
            <a:r>
              <a:rPr lang="en-ID" sz="2000" b="1" dirty="0">
                <a:solidFill>
                  <a:prstClr val="black"/>
                </a:solidFill>
              </a:rPr>
              <a:t> di dunia: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857694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23836" y="6086877"/>
            <a:ext cx="1078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Di mana </a:t>
            </a:r>
            <a:r>
              <a:rPr lang="en-ID" sz="2000" b="1" dirty="0" err="1">
                <a:solidFill>
                  <a:prstClr val="black"/>
                </a:solidFill>
              </a:rPr>
              <a:t>kegelapan</a:t>
            </a:r>
            <a:r>
              <a:rPr lang="en-ID" sz="2000" b="1" dirty="0">
                <a:solidFill>
                  <a:prstClr val="black"/>
                </a:solidFill>
              </a:rPr>
              <a:t> paling </a:t>
            </a:r>
            <a:r>
              <a:rPr lang="en-ID" sz="2000" b="1" dirty="0" err="1">
                <a:solidFill>
                  <a:prstClr val="black"/>
                </a:solidFill>
              </a:rPr>
              <a:t>pekat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terang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bersinar</a:t>
            </a:r>
            <a:r>
              <a:rPr lang="en-ID" sz="2000" b="1" dirty="0">
                <a:solidFill>
                  <a:prstClr val="black"/>
                </a:solidFill>
              </a:rPr>
              <a:t> paling </a:t>
            </a:r>
            <a:r>
              <a:rPr lang="en-ID" sz="2000" b="1" dirty="0" err="1">
                <a:solidFill>
                  <a:prstClr val="black"/>
                </a:solidFill>
              </a:rPr>
              <a:t>terang</a:t>
            </a:r>
            <a:r>
              <a:rPr lang="en-ID" sz="2000" b="1" dirty="0">
                <a:solidFill>
                  <a:prstClr val="black"/>
                </a:solidFill>
              </a:rPr>
              <a:t>. Di dunia di mana Allah </a:t>
            </a:r>
            <a:r>
              <a:rPr lang="en-ID" sz="2000" b="1" dirty="0" err="1">
                <a:solidFill>
                  <a:prstClr val="black"/>
                </a:solidFill>
              </a:rPr>
              <a:t>secara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sistematis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ditolak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orang Kristen </a:t>
            </a:r>
            <a:r>
              <a:rPr lang="en-ID" sz="2000" b="1" dirty="0" err="1">
                <a:solidFill>
                  <a:prstClr val="black"/>
                </a:solidFill>
              </a:rPr>
              <a:t>harus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bersinar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Kristus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SUATU</a:t>
            </a:r>
            <a:r>
              <a:rPr kumimoji="0" lang="en" sz="4400" b="1" i="0" u="none" strike="noStrike" kern="1200" cap="none" spc="300" normalizeH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KORBAN YANG HIDUP</a:t>
            </a:r>
            <a:endParaRPr kumimoji="0" lang="en" sz="44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8739" y="560144"/>
            <a:ext cx="97828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Tetapi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sekalipun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darahku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dicurahkan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pada korban dan ibadah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imanmu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bersukacita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aku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bersukacita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dengan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kamu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sekalian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(Filipi</a:t>
            </a:r>
            <a:r>
              <a:rPr kumimoji="0" lang="en" sz="1400" b="1" i="0" u="none" strike="noStrike" kern="1200" cap="none" spc="0" normalizeH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Meskipun</a:t>
            </a:r>
            <a:r>
              <a:rPr lang="en-ID" sz="2000" b="1" dirty="0">
                <a:solidFill>
                  <a:prstClr val="black"/>
                </a:solidFill>
              </a:rPr>
              <a:t> Paulus </a:t>
            </a:r>
            <a:r>
              <a:rPr lang="en-ID" sz="2000" b="1" dirty="0" err="1">
                <a:solidFill>
                  <a:prstClr val="black"/>
                </a:solidFill>
              </a:rPr>
              <a:t>berharap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dibebaskan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kemungkinan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dihukum</a:t>
            </a:r>
            <a:r>
              <a:rPr lang="en-ID" sz="2000" b="1" dirty="0">
                <a:solidFill>
                  <a:prstClr val="black"/>
                </a:solidFill>
              </a:rPr>
              <a:t>. </a:t>
            </a:r>
            <a:r>
              <a:rPr lang="en-ID" sz="2000" b="1" dirty="0" err="1">
                <a:solidFill>
                  <a:prstClr val="black"/>
                </a:solidFill>
              </a:rPr>
              <a:t>Ia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menggambarkan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kemungkinan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sebagai</a:t>
            </a:r>
            <a:r>
              <a:rPr lang="en-ID" sz="2000" b="1" dirty="0">
                <a:solidFill>
                  <a:prstClr val="black"/>
                </a:solidFill>
              </a:rPr>
              <a:t> “</a:t>
            </a:r>
            <a:r>
              <a:rPr lang="en-ID" sz="2000" b="1" dirty="0" err="1">
                <a:solidFill>
                  <a:prstClr val="black"/>
                </a:solidFill>
              </a:rPr>
              <a:t>dicurahkan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seperti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minuman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persembahan</a:t>
            </a:r>
            <a:r>
              <a:rPr lang="en-ID" sz="2000" b="1" dirty="0">
                <a:solidFill>
                  <a:prstClr val="black"/>
                </a:solidFill>
              </a:rPr>
              <a:t>” (Filipi 2:17).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687673" y="4818041"/>
            <a:ext cx="55043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Paulus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keberatan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mati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karena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kesaksiannya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memberikan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kekuatan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lebih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besar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orang-orang </a:t>
            </a:r>
            <a:r>
              <a:rPr lang="en-ID" sz="2000" b="1" dirty="0" err="1">
                <a:solidFill>
                  <a:prstClr val="black"/>
                </a:solidFill>
              </a:rPr>
              <a:t>percaya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sudah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menjadi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saksi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setia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Injil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berbicara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tentangnya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berani</a:t>
            </a:r>
            <a:r>
              <a:rPr lang="en-ID" sz="2000" b="1" dirty="0">
                <a:solidFill>
                  <a:prstClr val="black"/>
                </a:solidFill>
              </a:rPr>
              <a:t>, dan </a:t>
            </a:r>
            <a:r>
              <a:rPr lang="en-ID" sz="2000" b="1" dirty="0" err="1">
                <a:solidFill>
                  <a:prstClr val="black"/>
                </a:solidFill>
              </a:rPr>
              <a:t>berperilaku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anak-anak</a:t>
            </a:r>
            <a:r>
              <a:rPr lang="en-ID" sz="2000" b="1" dirty="0">
                <a:solidFill>
                  <a:prstClr val="black"/>
                </a:solidFill>
              </a:rPr>
              <a:t> Allah yang </a:t>
            </a:r>
            <a:r>
              <a:rPr lang="en-ID" sz="2000" b="1" dirty="0" err="1">
                <a:solidFill>
                  <a:prstClr val="black"/>
                </a:solidFill>
              </a:rPr>
              <a:t>layak</a:t>
            </a:r>
            <a:r>
              <a:rPr lang="en-ID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104776" y="2608331"/>
            <a:ext cx="39998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Persembahan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minuman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terdiri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menuangkan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cairan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atas</a:t>
            </a:r>
            <a:r>
              <a:rPr lang="en-ID" sz="2000" b="1" dirty="0">
                <a:solidFill>
                  <a:prstClr val="black"/>
                </a:solidFill>
              </a:rPr>
              <a:t> korban yang </a:t>
            </a:r>
            <a:r>
              <a:rPr lang="en-ID" sz="2000" b="1" dirty="0" err="1">
                <a:solidFill>
                  <a:prstClr val="black"/>
                </a:solidFill>
              </a:rPr>
              <a:t>dipersembahkan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Keluaran</a:t>
            </a:r>
            <a:r>
              <a:rPr lang="en-ID" sz="2000" b="1" dirty="0">
                <a:solidFill>
                  <a:prstClr val="black"/>
                </a:solidFill>
              </a:rPr>
              <a:t> 29:39-40). Dalam </a:t>
            </a:r>
            <a:r>
              <a:rPr lang="en-ID" sz="2000" b="1" dirty="0" err="1">
                <a:solidFill>
                  <a:prstClr val="black"/>
                </a:solidFill>
              </a:rPr>
              <a:t>hal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, korban yang </a:t>
            </a:r>
            <a:r>
              <a:rPr lang="en-ID" sz="2000" b="1" dirty="0" err="1">
                <a:solidFill>
                  <a:prstClr val="black"/>
                </a:solidFill>
              </a:rPr>
              <a:t>dimaksud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jemaat</a:t>
            </a:r>
            <a:r>
              <a:rPr lang="en-ID" sz="2000" b="1" dirty="0">
                <a:solidFill>
                  <a:prstClr val="black"/>
                </a:solidFill>
              </a:rPr>
              <a:t> Filipi.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7950" y="2552700"/>
            <a:ext cx="2477625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0" y="4510264"/>
            <a:ext cx="39136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Apakah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jemaat</a:t>
            </a:r>
            <a:r>
              <a:rPr lang="en-ID" sz="2000" b="1" dirty="0">
                <a:solidFill>
                  <a:prstClr val="black"/>
                </a:solidFill>
              </a:rPr>
              <a:t> Filipi </a:t>
            </a:r>
            <a:r>
              <a:rPr lang="en-ID" sz="2000" b="1" dirty="0" err="1">
                <a:solidFill>
                  <a:prstClr val="black"/>
                </a:solidFill>
              </a:rPr>
              <a:t>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mati</a:t>
            </a:r>
            <a:r>
              <a:rPr lang="en-ID" sz="2000" b="1" dirty="0">
                <a:solidFill>
                  <a:prstClr val="black"/>
                </a:solidFill>
              </a:rPr>
              <a:t>? Sama </a:t>
            </a:r>
            <a:r>
              <a:rPr lang="en-ID" sz="2000" b="1" dirty="0" err="1">
                <a:solidFill>
                  <a:prstClr val="black"/>
                </a:solidFill>
              </a:rPr>
              <a:t>sekali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tidak</a:t>
            </a:r>
            <a:r>
              <a:rPr lang="en-ID" sz="2000" b="1" dirty="0">
                <a:solidFill>
                  <a:prstClr val="black"/>
                </a:solidFill>
              </a:rPr>
              <a:t>. Korban </a:t>
            </a:r>
            <a:r>
              <a:rPr lang="en-ID" sz="2000" b="1" dirty="0" err="1">
                <a:solidFill>
                  <a:prstClr val="black"/>
                </a:solidFill>
              </a:rPr>
              <a:t>mereka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terdiri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“ibadah </a:t>
            </a:r>
            <a:r>
              <a:rPr lang="en-ID" sz="2000" b="1" dirty="0" err="1">
                <a:solidFill>
                  <a:prstClr val="black"/>
                </a:solidFill>
              </a:rPr>
              <a:t>imanmu</a:t>
            </a:r>
            <a:r>
              <a:rPr lang="en-ID" sz="2000" b="1" dirty="0">
                <a:solidFill>
                  <a:prstClr val="black"/>
                </a:solidFill>
              </a:rPr>
              <a:t>.” Itu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korban yang </a:t>
            </a:r>
            <a:r>
              <a:rPr lang="en-ID" sz="2000" b="1" dirty="0" err="1">
                <a:solidFill>
                  <a:prstClr val="black"/>
                </a:solidFill>
              </a:rPr>
              <a:t>hidup</a:t>
            </a:r>
            <a:r>
              <a:rPr lang="en-ID" sz="2000" b="1" dirty="0">
                <a:solidFill>
                  <a:prstClr val="black"/>
                </a:solidFill>
              </a:rPr>
              <a:t>, korban yang </a:t>
            </a:r>
            <a:r>
              <a:rPr lang="en-ID" sz="2000" b="1" dirty="0" err="1">
                <a:solidFill>
                  <a:prstClr val="black"/>
                </a:solidFill>
              </a:rPr>
              <a:t>harus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semua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persembahkan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Allah (Roma 12:1).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5024284" y="-373625"/>
            <a:ext cx="7610167" cy="652723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CONTOH-CONTOH TERANG</a:t>
            </a: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TIMOTIUS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Kamu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tahu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bahwa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kesetiaannya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telah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teruji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dan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bahwa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telah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menolong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aku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dalam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pelayanan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Injil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sama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seperti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seorang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anak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menolong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Comic Sans MS" panose="030F0702030302020204" pitchFamily="66" charset="0"/>
              </a:rPr>
              <a:t>bapanya</a:t>
            </a:r>
            <a:r>
              <a:rPr 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.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(Filipi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888347"/>
            <a:ext cx="8073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Timotius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adalah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teman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kerja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aktif</a:t>
            </a:r>
            <a:r>
              <a:rPr lang="en-ID" sz="2000" b="1" dirty="0">
                <a:solidFill>
                  <a:prstClr val="black"/>
                </a:solidFill>
              </a:rPr>
              <a:t> Paulus dan </a:t>
            </a:r>
            <a:r>
              <a:rPr lang="en-ID" sz="2000" b="1" dirty="0" err="1">
                <a:solidFill>
                  <a:prstClr val="black"/>
                </a:solidFill>
              </a:rPr>
              <a:t>penulis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bersama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enam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surat</a:t>
            </a:r>
            <a:r>
              <a:rPr lang="en-ID" sz="2000" b="1" dirty="0">
                <a:solidFill>
                  <a:prstClr val="black"/>
                </a:solidFill>
              </a:rPr>
              <a:t> (2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, Filipi, </a:t>
            </a:r>
            <a:r>
              <a:rPr lang="en-ID" sz="2000" b="1" dirty="0" err="1">
                <a:solidFill>
                  <a:prstClr val="black"/>
                </a:solidFill>
              </a:rPr>
              <a:t>Kolose</a:t>
            </a:r>
            <a:r>
              <a:rPr lang="en-ID" sz="2000" b="1" dirty="0">
                <a:solidFill>
                  <a:prstClr val="black"/>
                </a:solidFill>
              </a:rPr>
              <a:t>, 1 </a:t>
            </a:r>
            <a:r>
              <a:rPr lang="en-ID" sz="2000" b="1" dirty="0" err="1">
                <a:solidFill>
                  <a:prstClr val="black"/>
                </a:solidFill>
              </a:rPr>
              <a:t>Tesalonika</a:t>
            </a:r>
            <a:r>
              <a:rPr lang="en-ID" sz="2000" b="1" dirty="0">
                <a:solidFill>
                  <a:prstClr val="black"/>
                </a:solidFill>
              </a:rPr>
              <a:t>, 2 </a:t>
            </a:r>
            <a:r>
              <a:rPr lang="en-ID" sz="2000" b="1" dirty="0" err="1">
                <a:solidFill>
                  <a:prstClr val="black"/>
                </a:solidFill>
              </a:rPr>
              <a:t>Tesalonika</a:t>
            </a:r>
            <a:r>
              <a:rPr lang="en-ID" sz="2000" b="1" dirty="0">
                <a:solidFill>
                  <a:prstClr val="black"/>
                </a:solidFill>
              </a:rPr>
              <a:t>, Filemon). Paulus </a:t>
            </a:r>
            <a:r>
              <a:rPr lang="en-ID" sz="2000" b="1" dirty="0" err="1">
                <a:solidFill>
                  <a:prstClr val="black"/>
                </a:solidFill>
              </a:rPr>
              <a:t>sendirilah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memilihnya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penginjil</a:t>
            </a:r>
            <a:r>
              <a:rPr lang="en-ID" sz="2000" b="1" dirty="0">
                <a:solidFill>
                  <a:prstClr val="black"/>
                </a:solidFill>
              </a:rPr>
              <a:t> (</a:t>
            </a:r>
            <a:r>
              <a:rPr lang="en-ID" sz="2000" b="1" dirty="0" err="1">
                <a:solidFill>
                  <a:prstClr val="black"/>
                </a:solidFill>
              </a:rPr>
              <a:t>Kisah</a:t>
            </a:r>
            <a:r>
              <a:rPr lang="en-ID" sz="2000" b="1" dirty="0">
                <a:solidFill>
                  <a:prstClr val="black"/>
                </a:solidFill>
              </a:rPr>
              <a:t> 16:1-3). Apa </a:t>
            </a:r>
            <a:r>
              <a:rPr lang="en-ID" sz="2000" b="1" dirty="0" err="1">
                <a:solidFill>
                  <a:prstClr val="black"/>
                </a:solidFill>
              </a:rPr>
              <a:t>hal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istimewa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dilihat</a:t>
            </a:r>
            <a:r>
              <a:rPr lang="en-ID" sz="2000" b="1" dirty="0">
                <a:solidFill>
                  <a:prstClr val="black"/>
                </a:solidFill>
              </a:rPr>
              <a:t> Paulus </a:t>
            </a:r>
            <a:r>
              <a:rPr lang="en-ID" sz="2000" b="1" dirty="0" err="1">
                <a:solidFill>
                  <a:prstClr val="black"/>
                </a:solidFill>
              </a:rPr>
              <a:t>dari</a:t>
            </a:r>
            <a:r>
              <a:rPr lang="en-ID" sz="2000" b="1" dirty="0">
                <a:solidFill>
                  <a:prstClr val="black"/>
                </a:solidFill>
              </a:rPr>
              <a:t> pemuda </a:t>
            </a:r>
            <a:r>
              <a:rPr lang="en-ID" sz="2000" b="1" dirty="0" err="1">
                <a:solidFill>
                  <a:prstClr val="black"/>
                </a:solidFill>
              </a:rPr>
              <a:t>ini</a:t>
            </a:r>
            <a:r>
              <a:rPr lang="en-ID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7600" y="2165154"/>
            <a:ext cx="19992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089866"/>
            <a:ext cx="58888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 err="1">
                <a:solidFill>
                  <a:prstClr val="black"/>
                </a:solidFill>
              </a:rPr>
              <a:t>Pertama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semua</a:t>
            </a:r>
            <a:r>
              <a:rPr lang="en-ID" sz="2000" b="1" dirty="0">
                <a:solidFill>
                  <a:prstClr val="black"/>
                </a:solidFill>
              </a:rPr>
              <a:t> orang “</a:t>
            </a:r>
            <a:r>
              <a:rPr lang="en-ID" sz="2000" b="1" dirty="0" err="1">
                <a:solidFill>
                  <a:prstClr val="black"/>
                </a:solidFill>
              </a:rPr>
              <a:t>berbicara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baik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tentang</a:t>
            </a:r>
            <a:r>
              <a:rPr lang="en-ID" sz="2000" b="1" dirty="0">
                <a:solidFill>
                  <a:prstClr val="black"/>
                </a:solidFill>
              </a:rPr>
              <a:t> dia.” </a:t>
            </a:r>
            <a:r>
              <a:rPr lang="en-ID" sz="2000" b="1" dirty="0" err="1">
                <a:solidFill>
                  <a:prstClr val="black"/>
                </a:solidFill>
              </a:rPr>
              <a:t>Kesesuaiannya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untuk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pelayanan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dikonfirmasi</a:t>
            </a:r>
            <a:r>
              <a:rPr lang="en-ID" sz="2000" b="1" dirty="0">
                <a:solidFill>
                  <a:prstClr val="black"/>
                </a:solidFill>
              </a:rPr>
              <a:t> oleh kata-kata </a:t>
            </a:r>
            <a:r>
              <a:rPr lang="en-ID" sz="2000" b="1" dirty="0" err="1">
                <a:solidFill>
                  <a:prstClr val="black"/>
                </a:solidFill>
              </a:rPr>
              <a:t>nubuat</a:t>
            </a:r>
            <a:r>
              <a:rPr lang="en-ID" sz="2000" b="1" dirty="0">
                <a:solidFill>
                  <a:prstClr val="black"/>
                </a:solidFill>
              </a:rPr>
              <a:t> (1 </a:t>
            </a:r>
            <a:r>
              <a:rPr lang="en-ID" sz="2000" b="1" dirty="0" err="1">
                <a:solidFill>
                  <a:prstClr val="black"/>
                </a:solidFill>
              </a:rPr>
              <a:t>Timotius</a:t>
            </a:r>
            <a:r>
              <a:rPr lang="en-ID" sz="2000" b="1" dirty="0">
                <a:solidFill>
                  <a:prstClr val="black"/>
                </a:solidFill>
              </a:rPr>
              <a:t> 1:18). </a:t>
            </a:r>
            <a:r>
              <a:rPr lang="en-ID" sz="2000" b="1" dirty="0" err="1">
                <a:solidFill>
                  <a:prstClr val="black"/>
                </a:solidFill>
              </a:rPr>
              <a:t>Sebagai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seorang</a:t>
            </a:r>
            <a:r>
              <a:rPr lang="en-ID" sz="2000" b="1" dirty="0">
                <a:solidFill>
                  <a:prstClr val="black"/>
                </a:solidFill>
              </a:rPr>
              <a:t> pemuda, Paulus </a:t>
            </a:r>
            <a:r>
              <a:rPr lang="en-ID" sz="2000" b="1" dirty="0" err="1">
                <a:solidFill>
                  <a:prstClr val="black"/>
                </a:solidFill>
              </a:rPr>
              <a:t>menganggapnya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anaknya</a:t>
            </a:r>
            <a:r>
              <a:rPr lang="en-ID" sz="2000" b="1" dirty="0">
                <a:solidFill>
                  <a:prstClr val="black"/>
                </a:solidFill>
              </a:rPr>
              <a:t> (1 </a:t>
            </a:r>
            <a:r>
              <a:rPr lang="en-ID" sz="2000" b="1" dirty="0" err="1">
                <a:solidFill>
                  <a:prstClr val="black"/>
                </a:solidFill>
              </a:rPr>
              <a:t>Timotius</a:t>
            </a:r>
            <a:r>
              <a:rPr lang="en-ID" sz="2000" b="1" dirty="0">
                <a:solidFill>
                  <a:prstClr val="black"/>
                </a:solidFill>
              </a:rPr>
              <a:t> 1:2; 4:12). </a:t>
            </a:r>
            <a:r>
              <a:rPr lang="en-ID" sz="2000" b="1" dirty="0" err="1">
                <a:solidFill>
                  <a:prstClr val="black"/>
                </a:solidFill>
              </a:rPr>
              <a:t>Sementara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itu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Timotius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memperlakukan</a:t>
            </a:r>
            <a:r>
              <a:rPr lang="en-ID" sz="2000" b="1" dirty="0">
                <a:solidFill>
                  <a:prstClr val="black"/>
                </a:solidFill>
              </a:rPr>
              <a:t> Paulus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hormat</a:t>
            </a:r>
            <a:r>
              <a:rPr lang="en-ID" sz="2000" b="1" dirty="0">
                <a:solidFill>
                  <a:prstClr val="black"/>
                </a:solidFill>
              </a:rPr>
              <a:t> dan </a:t>
            </a:r>
            <a:r>
              <a:rPr lang="en-ID" sz="2000" b="1" dirty="0" err="1">
                <a:solidFill>
                  <a:prstClr val="black"/>
                </a:solidFill>
              </a:rPr>
              <a:t>kasih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sayang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seorang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anak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ayahnya</a:t>
            </a:r>
            <a:r>
              <a:rPr lang="en-ID" sz="2000" b="1" dirty="0">
                <a:solidFill>
                  <a:prstClr val="black"/>
                </a:solidFill>
              </a:rPr>
              <a:t> (Filipi 2:22).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95520" y="4577424"/>
            <a:ext cx="58888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ID" sz="2000" b="1" dirty="0">
                <a:solidFill>
                  <a:prstClr val="black"/>
                </a:solidFill>
              </a:rPr>
              <a:t>Paulus </a:t>
            </a:r>
            <a:r>
              <a:rPr lang="en-ID" sz="2000" b="1" dirty="0" err="1">
                <a:solidFill>
                  <a:prstClr val="black"/>
                </a:solidFill>
              </a:rPr>
              <a:t>menganggapnya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sebagai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pekerja</a:t>
            </a:r>
            <a:r>
              <a:rPr lang="en-ID" sz="2000" b="1" dirty="0">
                <a:solidFill>
                  <a:prstClr val="black"/>
                </a:solidFill>
              </a:rPr>
              <a:t> yang </a:t>
            </a:r>
            <a:r>
              <a:rPr lang="en-ID" sz="2000" b="1" dirty="0" err="1">
                <a:solidFill>
                  <a:prstClr val="black"/>
                </a:solidFill>
              </a:rPr>
              <a:t>sama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efektifnya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dengan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dirinya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sendiri</a:t>
            </a:r>
            <a:r>
              <a:rPr lang="en-ID" sz="2000" b="1" dirty="0">
                <a:solidFill>
                  <a:prstClr val="black"/>
                </a:solidFill>
              </a:rPr>
              <a:t> (1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6:10). </a:t>
            </a:r>
            <a:r>
              <a:rPr lang="en-ID" sz="2000" b="1" dirty="0" err="1">
                <a:solidFill>
                  <a:prstClr val="black"/>
                </a:solidFill>
              </a:rPr>
              <a:t>Ia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mempercayakan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kepadanya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pengawasan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beberapa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gereja</a:t>
            </a:r>
            <a:r>
              <a:rPr lang="en-ID" sz="2000" b="1" dirty="0">
                <a:solidFill>
                  <a:prstClr val="black"/>
                </a:solidFill>
              </a:rPr>
              <a:t>, </a:t>
            </a:r>
            <a:r>
              <a:rPr lang="en-ID" sz="2000" b="1" dirty="0" err="1">
                <a:solidFill>
                  <a:prstClr val="black"/>
                </a:solidFill>
              </a:rPr>
              <a:t>seperti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(1 </a:t>
            </a:r>
            <a:r>
              <a:rPr lang="en-ID" sz="2000" b="1" dirty="0" err="1">
                <a:solidFill>
                  <a:prstClr val="black"/>
                </a:solidFill>
              </a:rPr>
              <a:t>Korintus</a:t>
            </a:r>
            <a:r>
              <a:rPr lang="en-ID" sz="2000" b="1" dirty="0">
                <a:solidFill>
                  <a:prstClr val="black"/>
                </a:solidFill>
              </a:rPr>
              <a:t> 4:17); Filipi (Filipi 2:19); dan </a:t>
            </a:r>
            <a:r>
              <a:rPr lang="en-ID" sz="2000" b="1" dirty="0" err="1">
                <a:solidFill>
                  <a:prstClr val="black"/>
                </a:solidFill>
              </a:rPr>
              <a:t>Tesalonika</a:t>
            </a:r>
            <a:r>
              <a:rPr lang="en-ID" sz="2000" b="1" dirty="0">
                <a:solidFill>
                  <a:prstClr val="black"/>
                </a:solidFill>
              </a:rPr>
              <a:t> (1 </a:t>
            </a:r>
            <a:r>
              <a:rPr lang="en-ID" sz="2000" b="1" dirty="0" err="1">
                <a:solidFill>
                  <a:prstClr val="black"/>
                </a:solidFill>
              </a:rPr>
              <a:t>Tes</a:t>
            </a:r>
            <a:r>
              <a:rPr lang="en-ID" sz="2000" b="1" dirty="0">
                <a:solidFill>
                  <a:prstClr val="black"/>
                </a:solidFill>
              </a:rPr>
              <a:t>. 3:2). </a:t>
            </a:r>
            <a:r>
              <a:rPr lang="en-ID" sz="2000" b="1" dirty="0" err="1">
                <a:solidFill>
                  <a:prstClr val="black"/>
                </a:solidFill>
              </a:rPr>
              <a:t>Ia</a:t>
            </a:r>
            <a:r>
              <a:rPr lang="en-ID" sz="2000" b="1" dirty="0">
                <a:solidFill>
                  <a:prstClr val="black"/>
                </a:solidFill>
              </a:rPr>
              <a:t> juga </a:t>
            </a:r>
            <a:r>
              <a:rPr lang="en-ID" sz="2000" b="1" dirty="0" err="1">
                <a:solidFill>
                  <a:prstClr val="black"/>
                </a:solidFill>
              </a:rPr>
              <a:t>menderita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dipenjara</a:t>
            </a:r>
            <a:r>
              <a:rPr lang="en-ID" sz="2000" b="1" dirty="0">
                <a:solidFill>
                  <a:prstClr val="black"/>
                </a:solidFill>
              </a:rPr>
              <a:t> </a:t>
            </a:r>
            <a:r>
              <a:rPr lang="en-ID" sz="2000" b="1" dirty="0" err="1">
                <a:solidFill>
                  <a:prstClr val="black"/>
                </a:solidFill>
              </a:rPr>
              <a:t>seperti</a:t>
            </a:r>
            <a:r>
              <a:rPr lang="en-ID" sz="2000" b="1" dirty="0">
                <a:solidFill>
                  <a:prstClr val="black"/>
                </a:solidFill>
              </a:rPr>
              <a:t> Paulus (</a:t>
            </a:r>
            <a:r>
              <a:rPr lang="en-ID" sz="2000" b="1" dirty="0" err="1">
                <a:solidFill>
                  <a:prstClr val="black"/>
                </a:solidFill>
              </a:rPr>
              <a:t>Ibr</a:t>
            </a:r>
            <a:r>
              <a:rPr lang="en-ID" sz="2000" b="1" dirty="0">
                <a:solidFill>
                  <a:prstClr val="black"/>
                </a:solidFill>
              </a:rPr>
              <a:t>. 13:23).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1152</Words>
  <Application>Microsoft Office PowerPoint</Application>
  <PresentationFormat>Panorámica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36</cp:revision>
  <dcterms:created xsi:type="dcterms:W3CDTF">2026-01-05T23:20:28Z</dcterms:created>
  <dcterms:modified xsi:type="dcterms:W3CDTF">2026-01-30T07:53:24Z</dcterms:modified>
</cp:coreProperties>
</file>