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supaya</a:t>
          </a:r>
          <a:r>
            <a:rPr lang="en-ID" sz="2000" b="1" dirty="0"/>
            <a:t> </a:t>
          </a:r>
          <a:r>
            <a:rPr lang="en-ID" sz="2000" b="1" dirty="0" err="1"/>
            <a:t>hati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-ID" sz="2000" b="1" dirty="0"/>
            <a:t> </a:t>
          </a:r>
          <a:r>
            <a:rPr lang="en-ID" sz="2000" b="1" dirty="0" err="1"/>
            <a:t>terhibur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dan mereka bersatu dalam kasih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sehingga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memperoleh</a:t>
          </a:r>
          <a:r>
            <a:rPr lang="en-ID" sz="1800" b="1" dirty="0"/>
            <a:t> </a:t>
          </a:r>
          <a:r>
            <a:rPr lang="en-ID" sz="1800" b="1" dirty="0" err="1"/>
            <a:t>segala</a:t>
          </a:r>
          <a:r>
            <a:rPr lang="en-ID" sz="1800" b="1" dirty="0"/>
            <a:t> </a:t>
          </a:r>
          <a:r>
            <a:rPr lang="en-ID" sz="1800" b="1" dirty="0" err="1"/>
            <a:t>kekayaan</a:t>
          </a:r>
          <a:r>
            <a:rPr lang="en-ID" sz="1800" b="1" dirty="0"/>
            <a:t> dan </a:t>
          </a:r>
          <a:r>
            <a:rPr lang="en-ID" sz="1800" b="1" dirty="0" err="1"/>
            <a:t>keyakinan</a:t>
          </a:r>
          <a:r>
            <a:rPr lang="en-ID" sz="1800" b="1" dirty="0"/>
            <a:t> </a:t>
          </a:r>
          <a:r>
            <a:rPr lang="en-ID" sz="1800" b="1" dirty="0" err="1"/>
            <a:t>pengertian</a:t>
          </a:r>
          <a:endParaRPr lang="es-ES" sz="18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Sekarang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dua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jenis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doktrin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ajaran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tercatat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Alkitab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dikuatkan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berlimpah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ucapan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syukur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(Kol.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filsafat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kosong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tradisi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tertipu, dihakimi, dan kehilangan upah kita (Kol. 2:8, 16, 18)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i-FI" sz="2000" b="1" dirty="0"/>
            <a:t>Ia memberi kita hidup, mengampuni dosa-dosa kita</a:t>
          </a:r>
          <a:br>
            <a:rPr lang="fi-FI" sz="2000" b="1" dirty="0"/>
          </a:br>
          <a:r>
            <a:rPr lang="fi-FI" sz="2000" b="1" dirty="0"/>
            <a:t>(Kol 2:13)</a:t>
          </a:r>
          <a:endParaRPr lang="en" sz="2000" b="1" dirty="0"/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000" b="1" dirty="0">
              <a:solidFill>
                <a:schemeClr val="bg1"/>
              </a:solidFill>
            </a:rPr>
            <a:t>Ia </a:t>
          </a:r>
          <a:r>
            <a:rPr lang="en-ID" sz="2000" b="1" dirty="0" err="1">
              <a:solidFill>
                <a:schemeClr val="bg1"/>
              </a:solidFill>
            </a:rPr>
            <a:t>membatalkan</a:t>
          </a:r>
          <a:r>
            <a:rPr lang="en-ID" sz="2000" b="1" dirty="0">
              <a:solidFill>
                <a:schemeClr val="bg1"/>
              </a:solidFill>
            </a:rPr>
            <a:t> </a:t>
          </a:r>
          <a:r>
            <a:rPr lang="en-ID" sz="2000" b="1" dirty="0" err="1">
              <a:solidFill>
                <a:schemeClr val="bg1"/>
              </a:solidFill>
            </a:rPr>
            <a:t>surat</a:t>
          </a:r>
          <a:r>
            <a:rPr lang="en-ID" sz="2000" b="1" dirty="0">
              <a:solidFill>
                <a:schemeClr val="bg1"/>
              </a:solidFill>
            </a:rPr>
            <a:t> </a:t>
          </a:r>
          <a:r>
            <a:rPr lang="en-ID" sz="2000" b="1" dirty="0" err="1">
              <a:solidFill>
                <a:schemeClr val="bg1"/>
              </a:solidFill>
            </a:rPr>
            <a:t>hutang</a:t>
          </a:r>
          <a:r>
            <a:rPr lang="en-ID" sz="2000" b="1" dirty="0">
              <a:solidFill>
                <a:schemeClr val="bg1"/>
              </a:solidFill>
            </a:rPr>
            <a:t> </a:t>
          </a:r>
          <a:r>
            <a:rPr lang="en-ID" sz="2000" b="1" dirty="0" err="1">
              <a:solidFill>
                <a:schemeClr val="bg1"/>
              </a:solidFill>
            </a:rPr>
            <a:t>hukum</a:t>
          </a:r>
          <a:r>
            <a:rPr lang="en-ID" sz="2000" b="1" dirty="0">
              <a:solidFill>
                <a:schemeClr val="bg1"/>
              </a:solidFill>
            </a:rPr>
            <a:t> </a:t>
          </a:r>
          <a:r>
            <a:rPr lang="en-ID" sz="2000" b="1" dirty="0" err="1">
              <a:solidFill>
                <a:schemeClr val="bg1"/>
              </a:solidFill>
            </a:rPr>
            <a:t>kita</a:t>
          </a:r>
          <a:r>
            <a:rPr lang="en-ID" sz="2000" b="1" dirty="0">
              <a:solidFill>
                <a:schemeClr val="bg1"/>
              </a:solidFill>
            </a:rPr>
            <a:t>, yang </a:t>
          </a:r>
          <a:r>
            <a:rPr lang="en-ID" sz="2000" b="1" dirty="0" err="1">
              <a:solidFill>
                <a:schemeClr val="bg1"/>
              </a:solidFill>
            </a:rPr>
            <a:t>mengancam</a:t>
          </a:r>
          <a:r>
            <a:rPr lang="en-ID" sz="2000" b="1" dirty="0">
              <a:solidFill>
                <a:schemeClr val="bg1"/>
              </a:solidFill>
            </a:rPr>
            <a:t> </a:t>
          </a:r>
          <a:r>
            <a:rPr lang="en-ID" sz="2000" b="1" dirty="0" err="1">
              <a:solidFill>
                <a:schemeClr val="bg1"/>
              </a:solidFill>
            </a:rPr>
            <a:t>kita</a:t>
          </a:r>
          <a:br>
            <a:rPr lang="en-ID" sz="2000" b="1" dirty="0">
              <a:solidFill>
                <a:schemeClr val="bg1"/>
              </a:solidFill>
            </a:rPr>
          </a:br>
          <a:r>
            <a:rPr lang="en-ID" sz="2000" b="1" dirty="0">
              <a:solidFill>
                <a:schemeClr val="bg1"/>
              </a:solidFill>
            </a:rPr>
            <a:t>(Kol 2:14)</a:t>
          </a:r>
          <a:endParaRPr lang="en" sz="2000" b="1" dirty="0">
            <a:solidFill>
              <a:schemeClr val="bg1"/>
            </a:solidFill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sz="2000" b="1" noProof="0" dirty="0">
              <a:solidFill>
                <a:schemeClr val="bg1"/>
              </a:solidFill>
            </a:rPr>
            <a:t>Ia mengalahkan kuasa dan otoritas jahat (Kol 2:15)</a:t>
          </a:r>
          <a:endParaRPr lang="en" sz="2000" b="1" dirty="0">
            <a:solidFill>
              <a:schemeClr val="bg1"/>
            </a:solidFill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supaya</a:t>
          </a:r>
          <a:r>
            <a:rPr lang="en-ID" sz="2000" b="1" kern="1200" dirty="0"/>
            <a:t> </a:t>
          </a:r>
          <a:r>
            <a:rPr lang="en-ID" sz="2000" b="1" kern="1200" dirty="0" err="1"/>
            <a:t>hati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-ID" sz="2000" b="1" kern="1200" dirty="0"/>
            <a:t> </a:t>
          </a:r>
          <a:r>
            <a:rPr lang="en-ID" sz="2000" b="1" kern="1200" dirty="0" err="1"/>
            <a:t>terhibur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dan mereka bersatu dalam kasih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sehingga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memperoleh</a:t>
          </a:r>
          <a:r>
            <a:rPr lang="en-ID" sz="1800" b="1" kern="1200" dirty="0"/>
            <a:t> </a:t>
          </a:r>
          <a:r>
            <a:rPr lang="en-ID" sz="1800" b="1" kern="1200" dirty="0" err="1"/>
            <a:t>segala</a:t>
          </a:r>
          <a:r>
            <a:rPr lang="en-ID" sz="1800" b="1" kern="1200" dirty="0"/>
            <a:t> </a:t>
          </a:r>
          <a:r>
            <a:rPr lang="en-ID" sz="1800" b="1" kern="1200" dirty="0" err="1"/>
            <a:t>kekayaan</a:t>
          </a:r>
          <a:r>
            <a:rPr lang="en-ID" sz="1800" b="1" kern="1200" dirty="0"/>
            <a:t> dan </a:t>
          </a:r>
          <a:r>
            <a:rPr lang="en-ID" sz="1800" b="1" kern="1200" dirty="0" err="1"/>
            <a:t>keyakinan</a:t>
          </a:r>
          <a:r>
            <a:rPr lang="en-ID" sz="1800" b="1" kern="1200" dirty="0"/>
            <a:t> </a:t>
          </a:r>
          <a:r>
            <a:rPr lang="en-ID" sz="1800" b="1" kern="1200" dirty="0" err="1"/>
            <a:t>pengertian</a:t>
          </a:r>
          <a:endParaRPr lang="es-ES" sz="18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Sekarang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dua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jenis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doktrin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ajaran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tercatat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Alkitab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dikuatkan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berlimpah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ucapan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syukur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(Kol.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filsafat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kosong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menurut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tradisi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tertipu, dihakimi, dan kehilangan upah kita (Kol. 2:8, 16, 18)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Ia memberi kita hidup, mengampuni dosa-dosa kita</a:t>
          </a:r>
          <a:br>
            <a:rPr lang="fi-FI" sz="2000" b="1" kern="1200" dirty="0"/>
          </a:br>
          <a:r>
            <a:rPr lang="fi-FI" sz="2000" b="1" kern="1200" dirty="0"/>
            <a:t>(Kol 2:13)</a:t>
          </a:r>
          <a:endParaRPr lang="en" sz="2000" b="1" kern="1200" dirty="0"/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</a:rPr>
            <a:t>Ia </a:t>
          </a:r>
          <a:r>
            <a:rPr lang="en-ID" sz="2000" b="1" kern="1200" dirty="0" err="1">
              <a:solidFill>
                <a:schemeClr val="bg1"/>
              </a:solidFill>
            </a:rPr>
            <a:t>membatalkan</a:t>
          </a:r>
          <a:r>
            <a:rPr lang="en-ID" sz="2000" b="1" kern="1200" dirty="0">
              <a:solidFill>
                <a:schemeClr val="bg1"/>
              </a:solidFill>
            </a:rPr>
            <a:t> </a:t>
          </a:r>
          <a:r>
            <a:rPr lang="en-ID" sz="2000" b="1" kern="1200" dirty="0" err="1">
              <a:solidFill>
                <a:schemeClr val="bg1"/>
              </a:solidFill>
            </a:rPr>
            <a:t>surat</a:t>
          </a:r>
          <a:r>
            <a:rPr lang="en-ID" sz="2000" b="1" kern="1200" dirty="0">
              <a:solidFill>
                <a:schemeClr val="bg1"/>
              </a:solidFill>
            </a:rPr>
            <a:t> </a:t>
          </a:r>
          <a:r>
            <a:rPr lang="en-ID" sz="2000" b="1" kern="1200" dirty="0" err="1">
              <a:solidFill>
                <a:schemeClr val="bg1"/>
              </a:solidFill>
            </a:rPr>
            <a:t>hutang</a:t>
          </a:r>
          <a:r>
            <a:rPr lang="en-ID" sz="2000" b="1" kern="1200" dirty="0">
              <a:solidFill>
                <a:schemeClr val="bg1"/>
              </a:solidFill>
            </a:rPr>
            <a:t> </a:t>
          </a:r>
          <a:r>
            <a:rPr lang="en-ID" sz="2000" b="1" kern="1200" dirty="0" err="1">
              <a:solidFill>
                <a:schemeClr val="bg1"/>
              </a:solidFill>
            </a:rPr>
            <a:t>hukum</a:t>
          </a:r>
          <a:r>
            <a:rPr lang="en-ID" sz="2000" b="1" kern="1200" dirty="0">
              <a:solidFill>
                <a:schemeClr val="bg1"/>
              </a:solidFill>
            </a:rPr>
            <a:t> </a:t>
          </a:r>
          <a:r>
            <a:rPr lang="en-ID" sz="2000" b="1" kern="1200" dirty="0" err="1">
              <a:solidFill>
                <a:schemeClr val="bg1"/>
              </a:solidFill>
            </a:rPr>
            <a:t>kita</a:t>
          </a:r>
          <a:r>
            <a:rPr lang="en-ID" sz="2000" b="1" kern="1200" dirty="0">
              <a:solidFill>
                <a:schemeClr val="bg1"/>
              </a:solidFill>
            </a:rPr>
            <a:t>, yang </a:t>
          </a:r>
          <a:r>
            <a:rPr lang="en-ID" sz="2000" b="1" kern="1200" dirty="0" err="1">
              <a:solidFill>
                <a:schemeClr val="bg1"/>
              </a:solidFill>
            </a:rPr>
            <a:t>mengancam</a:t>
          </a:r>
          <a:r>
            <a:rPr lang="en-ID" sz="2000" b="1" kern="1200" dirty="0">
              <a:solidFill>
                <a:schemeClr val="bg1"/>
              </a:solidFill>
            </a:rPr>
            <a:t> </a:t>
          </a:r>
          <a:r>
            <a:rPr lang="en-ID" sz="2000" b="1" kern="1200" dirty="0" err="1">
              <a:solidFill>
                <a:schemeClr val="bg1"/>
              </a:solidFill>
            </a:rPr>
            <a:t>kita</a:t>
          </a:r>
          <a:br>
            <a:rPr lang="en-ID" sz="2000" b="1" kern="1200" dirty="0">
              <a:solidFill>
                <a:schemeClr val="bg1"/>
              </a:solidFill>
            </a:rPr>
          </a:br>
          <a:r>
            <a:rPr lang="en-ID" sz="2000" b="1" kern="1200" dirty="0">
              <a:solidFill>
                <a:schemeClr val="bg1"/>
              </a:solidFill>
            </a:rPr>
            <a:t>(Kol 2:14)</a:t>
          </a:r>
          <a:endParaRPr lang="en" sz="2000" b="1" kern="1200" dirty="0">
            <a:solidFill>
              <a:schemeClr val="bg1"/>
            </a:solidFill>
          </a:endParaRP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</a:rPr>
            <a:t>Ia mengalahkan kuasa dan otoritas jahat (Kol 2:15)</a:t>
          </a:r>
          <a:endParaRPr lang="en" sz="2000" b="1" kern="1200" dirty="0">
            <a:solidFill>
              <a:schemeClr val="bg1"/>
            </a:solidFill>
          </a:endParaRP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SEMPURNA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KRISTUS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March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HARI RAYA, BULAN BARU, HARI SABAT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janganlah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biarkan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menghukum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mengenai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makanan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minuman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mengenai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raya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bulan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ataupun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Sabat;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ID" sz="1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Selain </a:t>
            </a:r>
            <a:r>
              <a:rPr lang="en-ID" sz="2000" b="1" dirty="0" err="1"/>
              <a:t>sunat</a:t>
            </a:r>
            <a:r>
              <a:rPr lang="en-ID" sz="2000" b="1" dirty="0"/>
              <a:t>,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poin-poin</a:t>
            </a:r>
            <a:r>
              <a:rPr lang="en-ID" sz="2000" b="1" dirty="0"/>
              <a:t> lain yang </a:t>
            </a:r>
            <a:r>
              <a:rPr lang="en-ID" sz="2000" b="1" dirty="0" err="1"/>
              <a:t>membedakan</a:t>
            </a:r>
            <a:r>
              <a:rPr lang="en-ID" sz="2000" b="1" dirty="0"/>
              <a:t> orang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orang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: ritual dan </a:t>
            </a:r>
            <a:r>
              <a:rPr lang="en-ID" sz="2000" b="1" dirty="0" err="1"/>
              <a:t>perayaan</a:t>
            </a:r>
            <a:r>
              <a:rPr lang="en-ID" sz="2000" b="1" dirty="0"/>
              <a:t> </a:t>
            </a:r>
            <a:r>
              <a:rPr lang="en-ID" sz="2000" b="1" dirty="0" err="1"/>
              <a:t>keagamaan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49" y="4440048"/>
            <a:ext cx="70354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tampaknya</a:t>
            </a:r>
            <a:r>
              <a:rPr lang="en-ID" sz="2000" b="1" dirty="0"/>
              <a:t> </a:t>
            </a:r>
            <a:r>
              <a:rPr lang="en-ID" sz="2000" b="1" dirty="0" err="1"/>
              <a:t>mengutip</a:t>
            </a:r>
            <a:r>
              <a:rPr lang="en-ID" sz="2000" b="1" dirty="0"/>
              <a:t> Hosea 2:11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meringkas</a:t>
            </a:r>
            <a:r>
              <a:rPr lang="en-ID" sz="2000" b="1" dirty="0"/>
              <a:t>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sistem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kalimat</a:t>
            </a:r>
            <a:r>
              <a:rPr lang="en-ID" sz="2000" b="1" dirty="0"/>
              <a:t>. Ini </a:t>
            </a:r>
            <a:r>
              <a:rPr lang="en-ID" sz="2000" b="1" dirty="0" err="1"/>
              <a:t>menyiratkan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Sabat yang </a:t>
            </a:r>
            <a:r>
              <a:rPr lang="en-ID" sz="2000" b="1" dirty="0" err="1"/>
              <a:t>disebutkan</a:t>
            </a:r>
            <a:r>
              <a:rPr lang="en-ID" sz="2000" b="1" dirty="0"/>
              <a:t> di </a:t>
            </a:r>
            <a:r>
              <a:rPr lang="en-ID" sz="2000" b="1" dirty="0" err="1"/>
              <a:t>sini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tujuh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Sabat ritual (</a:t>
            </a:r>
            <a:r>
              <a:rPr lang="en-ID" sz="2000" b="1" dirty="0" err="1"/>
              <a:t>dipatuhi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memandang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seminggu</a:t>
            </a:r>
            <a:r>
              <a:rPr lang="en-ID" sz="2000" b="1" dirty="0"/>
              <a:t> di mana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jatuh</a:t>
            </a:r>
            <a:r>
              <a:rPr lang="en-ID" sz="2000" b="1" dirty="0"/>
              <a:t>), dan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Sabat </a:t>
            </a:r>
            <a:r>
              <a:rPr lang="en-ID" sz="2000" b="1" dirty="0" err="1"/>
              <a:t>mingguan</a:t>
            </a:r>
            <a:r>
              <a:rPr lang="en-ID" sz="2000" b="1" dirty="0"/>
              <a:t> (</a:t>
            </a:r>
            <a:r>
              <a:rPr lang="en-ID" sz="2000" b="1" dirty="0" err="1"/>
              <a:t>termasuk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moral, universal dan </a:t>
            </a:r>
            <a:r>
              <a:rPr lang="en-ID" sz="2000" b="1" dirty="0" err="1"/>
              <a:t>berlaku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, </a:t>
            </a:r>
            <a:r>
              <a:rPr lang="en-ID" sz="2000" b="1" dirty="0" err="1"/>
              <a:t>Yahudi</a:t>
            </a:r>
            <a:r>
              <a:rPr lang="en-ID" sz="2000" b="1" dirty="0"/>
              <a:t> dan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516445"/>
            <a:ext cx="68921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peran</a:t>
            </a:r>
            <a:r>
              <a:rPr lang="en-ID" sz="2000" b="1" dirty="0"/>
              <a:t> </a:t>
            </a:r>
            <a:r>
              <a:rPr lang="en-ID" sz="2000" b="1" dirty="0" err="1"/>
              <a:t>sunat</a:t>
            </a:r>
            <a:r>
              <a:rPr lang="en-ID" sz="2000" b="1" dirty="0"/>
              <a:t>. </a:t>
            </a:r>
            <a:r>
              <a:rPr lang="en-ID" sz="2000" b="1" dirty="0" err="1"/>
              <a:t>Sekarang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ungkapan</a:t>
            </a:r>
            <a:r>
              <a:rPr lang="en-ID" sz="2000" b="1" dirty="0"/>
              <a:t> “</a:t>
            </a:r>
            <a:r>
              <a:rPr lang="en-ID" sz="2000" b="1" dirty="0" err="1"/>
              <a:t>karena</a:t>
            </a:r>
            <a:r>
              <a:rPr lang="en-ID" sz="2000" b="1" dirty="0"/>
              <a:t>,” Paulus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implikasi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pembatalan</a:t>
            </a:r>
            <a:r>
              <a:rPr lang="en-ID" sz="2000" b="1" dirty="0"/>
              <a:t> “</a:t>
            </a:r>
            <a:r>
              <a:rPr lang="en-ID" sz="2000" b="1" dirty="0" err="1"/>
              <a:t>surat</a:t>
            </a:r>
            <a:r>
              <a:rPr lang="en-ID" sz="2000" b="1" dirty="0"/>
              <a:t> </a:t>
            </a:r>
            <a:r>
              <a:rPr lang="en-ID" sz="2000" b="1" dirty="0" err="1"/>
              <a:t>hutang</a:t>
            </a:r>
            <a:r>
              <a:rPr lang="en-ID" sz="2000" b="1" dirty="0"/>
              <a:t>” (</a:t>
            </a:r>
            <a:r>
              <a:rPr lang="en-ID" sz="2000" b="1" dirty="0" err="1"/>
              <a:t>hukum-hukum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):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wajib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mematuhi</a:t>
            </a:r>
            <a:r>
              <a:rPr lang="en-ID" sz="2000" b="1" dirty="0"/>
              <a:t> ritual dan </a:t>
            </a:r>
            <a:r>
              <a:rPr lang="en-ID" sz="2000" b="1" dirty="0" err="1"/>
              <a:t>perayaan</a:t>
            </a:r>
            <a:r>
              <a:rPr lang="en-ID" sz="2000" b="1" dirty="0"/>
              <a:t>,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digenapi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 (Mat 27:51; Kol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PERINTAH MANUSIA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semuanya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hanya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mengenai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barang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binasa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pemakaian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hanya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perintah-perintah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ajaran-ajaran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(Kolose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27550"/>
            <a:ext cx="7222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guru </a:t>
            </a:r>
            <a:r>
              <a:rPr lang="en-ID" sz="2000" b="1" dirty="0" err="1"/>
              <a:t>palsu</a:t>
            </a:r>
            <a:r>
              <a:rPr lang="en-ID" sz="2000" b="1" dirty="0"/>
              <a:t>, yang </a:t>
            </a:r>
            <a:r>
              <a:rPr lang="en-ID" sz="2000" b="1" dirty="0" err="1"/>
              <a:t>beberapa</a:t>
            </a:r>
            <a:r>
              <a:rPr lang="en-ID" sz="2000" b="1" dirty="0"/>
              <a:t> kali </a:t>
            </a:r>
            <a:r>
              <a:rPr lang="en-ID" sz="2000" b="1" dirty="0" err="1"/>
              <a:t>disebut</a:t>
            </a:r>
            <a:r>
              <a:rPr lang="en-ID" sz="2000" b="1" dirty="0"/>
              <a:t> Paulus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suratnya</a:t>
            </a:r>
            <a:r>
              <a:rPr lang="en-ID" sz="2000" b="1" dirty="0"/>
              <a:t>, </a:t>
            </a:r>
            <a:r>
              <a:rPr lang="en-ID" sz="2000" b="1" dirty="0" err="1"/>
              <a:t>adalah</a:t>
            </a:r>
            <a:r>
              <a:rPr lang="en-ID" sz="2000" b="1" dirty="0"/>
              <a:t> orang-orang </a:t>
            </a:r>
            <a:r>
              <a:rPr lang="en-ID" sz="2000" b="1" dirty="0" err="1"/>
              <a:t>Yahudi</a:t>
            </a:r>
            <a:r>
              <a:rPr lang="en-ID" sz="2000" b="1" dirty="0"/>
              <a:t> yang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perlunya</a:t>
            </a:r>
            <a:r>
              <a:rPr lang="en-ID" sz="2000" b="1" dirty="0"/>
              <a:t> </a:t>
            </a:r>
            <a:r>
              <a:rPr lang="en-ID" sz="2000" b="1" dirty="0" err="1"/>
              <a:t>mematuhi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15:1, 5). Hukum-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juga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aturan</a:t>
            </a:r>
            <a:r>
              <a:rPr lang="en-ID" sz="2000" b="1" dirty="0"/>
              <a:t> yang </a:t>
            </a:r>
            <a:r>
              <a:rPr lang="en-ID" sz="2000" b="1" dirty="0" err="1"/>
              <a:t>dirancang</a:t>
            </a:r>
            <a:r>
              <a:rPr lang="en-ID" sz="2000" b="1" dirty="0"/>
              <a:t> oleh para rabi.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608047"/>
            <a:ext cx="82496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Paulus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bagi</a:t>
            </a:r>
            <a:r>
              <a:rPr lang="en-ID" sz="2000" b="1" dirty="0"/>
              <a:t> orang-orang </a:t>
            </a:r>
            <a:r>
              <a:rPr lang="en-ID" sz="2000" b="1" dirty="0" err="1"/>
              <a:t>Yahudi</a:t>
            </a:r>
            <a:r>
              <a:rPr lang="en-ID" sz="2000" b="1" dirty="0"/>
              <a:t> yang </a:t>
            </a:r>
            <a:r>
              <a:rPr lang="en-ID" sz="2000" b="1" dirty="0" err="1"/>
              <a:t>terbiasa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ritual-ritual </a:t>
            </a:r>
            <a:r>
              <a:rPr lang="en-ID" sz="2000" b="1" dirty="0" err="1"/>
              <a:t>ini</a:t>
            </a:r>
            <a:r>
              <a:rPr lang="en-ID" sz="2000" b="1" dirty="0"/>
              <a:t>, ritual-ritual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nilai</a:t>
            </a:r>
            <a:r>
              <a:rPr lang="en-ID" sz="2000" b="1" dirty="0"/>
              <a:t> moral </a:t>
            </a:r>
            <a:r>
              <a:rPr lang="en-ID" sz="2000" b="1" dirty="0" err="1"/>
              <a:t>tertentu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berguna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2:23).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79165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Mari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ikuti</a:t>
            </a:r>
            <a:r>
              <a:rPr lang="en-ID" sz="2000" b="1" dirty="0"/>
              <a:t> </a:t>
            </a:r>
            <a:r>
              <a:rPr lang="en-ID" sz="2000" b="1" dirty="0" err="1"/>
              <a:t>penalaran</a:t>
            </a:r>
            <a:r>
              <a:rPr lang="en-ID" sz="2000" b="1" dirty="0"/>
              <a:t> Paulus. Dalam </a:t>
            </a:r>
            <a:r>
              <a:rPr lang="en-ID" sz="2000" b="1" dirty="0" err="1"/>
              <a:t>baptisan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“</a:t>
            </a:r>
            <a:r>
              <a:rPr lang="en-ID" sz="2000" b="1" dirty="0" err="1"/>
              <a:t>roh-roh</a:t>
            </a:r>
            <a:r>
              <a:rPr lang="en-ID" sz="2000" b="1" dirty="0"/>
              <a:t> dunia” dan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 Jika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mengkhawatirkan</a:t>
            </a:r>
            <a:r>
              <a:rPr lang="en-ID" sz="2000" b="1" dirty="0"/>
              <a:t>, </a:t>
            </a:r>
            <a:r>
              <a:rPr lang="en-ID" sz="2000" b="1" dirty="0" err="1"/>
              <a:t>misalnya</a:t>
            </a:r>
            <a:r>
              <a:rPr lang="en-ID" sz="2000" b="1" dirty="0"/>
              <a:t>, </a:t>
            </a:r>
            <a:r>
              <a:rPr lang="en-ID" sz="2000" b="1" dirty="0" err="1"/>
              <a:t>kenajisan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di dunia,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mengkhawatirkan</a:t>
            </a:r>
            <a:r>
              <a:rPr lang="en-ID" sz="2000" b="1" dirty="0"/>
              <a:t> </a:t>
            </a:r>
            <a:r>
              <a:rPr lang="en-ID" sz="2000" b="1" dirty="0" err="1"/>
              <a:t>hal-hal</a:t>
            </a:r>
            <a:r>
              <a:rPr lang="en-ID" sz="2000" b="1" dirty="0"/>
              <a:t> yang </a:t>
            </a:r>
            <a:r>
              <a:rPr lang="en-ID" sz="2000" b="1" dirty="0" err="1"/>
              <a:t>hilang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penggunaan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2:20-22).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Singkatnya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dibimbing</a:t>
            </a:r>
            <a:r>
              <a:rPr lang="en-ID" sz="2000" b="1" dirty="0"/>
              <a:t> oleh </a:t>
            </a:r>
            <a:r>
              <a:rPr lang="en-ID" sz="2000" b="1" dirty="0" err="1"/>
              <a:t>ajaran-ajaran</a:t>
            </a:r>
            <a:r>
              <a:rPr lang="en-ID" sz="2000" b="1" dirty="0"/>
              <a:t> yang </a:t>
            </a:r>
            <a:r>
              <a:rPr lang="en-ID" sz="2000" b="1" dirty="0" err="1"/>
              <a:t>terkandung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Kitab </a:t>
            </a:r>
            <a:r>
              <a:rPr lang="en-ID" sz="2000" b="1" dirty="0" err="1"/>
              <a:t>Suci</a:t>
            </a:r>
            <a:r>
              <a:rPr lang="en-ID" sz="2000" b="1" dirty="0"/>
              <a:t> –yang </a:t>
            </a:r>
            <a:r>
              <a:rPr lang="en-ID" sz="2000" b="1" dirty="0" err="1"/>
              <a:t>diilhami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–, dan </a:t>
            </a:r>
            <a:r>
              <a:rPr lang="en-ID" sz="2000" b="1" dirty="0" err="1"/>
              <a:t>bukan</a:t>
            </a:r>
            <a:r>
              <a:rPr lang="en-ID" sz="2000" b="1" dirty="0"/>
              <a:t> oleh </a:t>
            </a:r>
            <a:r>
              <a:rPr lang="en-ID" sz="2000" b="1" dirty="0" err="1"/>
              <a:t>filsafat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penalaran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134143"/>
            <a:ext cx="1142668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Orang Kristen </a:t>
            </a:r>
            <a:r>
              <a:rPr lang="en-US" sz="2400" b="1" dirty="0" err="1">
                <a:latin typeface="Constantia" panose="02030602050306030303" pitchFamily="18" charset="0"/>
              </a:rPr>
              <a:t>diibaratkan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seperti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pohon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aras</a:t>
            </a:r>
            <a:r>
              <a:rPr lang="en-US" sz="2400" b="1" dirty="0">
                <a:latin typeface="Constantia" panose="02030602050306030303" pitchFamily="18" charset="0"/>
              </a:rPr>
              <a:t> Lebanon. Saya </a:t>
            </a:r>
            <a:r>
              <a:rPr lang="en-US" sz="2400" b="1" dirty="0" err="1">
                <a:latin typeface="Constantia" panose="02030602050306030303" pitchFamily="18" charset="0"/>
              </a:rPr>
              <a:t>pernah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membaca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pohon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menancapkan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beberapa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pendek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tanah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gembur</a:t>
            </a:r>
            <a:r>
              <a:rPr lang="en-US" sz="2400" b="1" dirty="0">
                <a:latin typeface="Constantia" panose="02030602050306030303" pitchFamily="18" charset="0"/>
              </a:rPr>
              <a:t>. Ia </a:t>
            </a:r>
            <a:r>
              <a:rPr lang="en-US" sz="2400" b="1" dirty="0" err="1">
                <a:latin typeface="Constantia" panose="02030602050306030303" pitchFamily="18" charset="0"/>
              </a:rPr>
              <a:t>menancapkan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akar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kuat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jauh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bumi</a:t>
            </a:r>
            <a:r>
              <a:rPr lang="en-US" sz="2400" b="1" dirty="0">
                <a:latin typeface="Constantia" panose="02030602050306030303" pitchFamily="18" charset="0"/>
              </a:rPr>
              <a:t>, dan </a:t>
            </a:r>
            <a:r>
              <a:rPr lang="en-US" sz="2400" b="1" dirty="0" err="1">
                <a:latin typeface="Constantia" panose="02030602050306030303" pitchFamily="18" charset="0"/>
              </a:rPr>
              <a:t>terus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menancap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lebih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untuk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mencari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pijakan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lebih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kuat</a:t>
            </a:r>
            <a:r>
              <a:rPr lang="en-US" sz="2400" b="1" dirty="0">
                <a:latin typeface="Constantia" panose="02030602050306030303" pitchFamily="18" charset="0"/>
              </a:rPr>
              <a:t>. Dan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hembusan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badai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dahsyat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tetap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berdiri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teguh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ditopang</a:t>
            </a:r>
            <a:r>
              <a:rPr lang="en-US" sz="2400" b="1" dirty="0">
                <a:latin typeface="Constantia" panose="02030602050306030303" pitchFamily="18" charset="0"/>
              </a:rPr>
              <a:t> oleh </a:t>
            </a:r>
            <a:r>
              <a:rPr lang="en-US" sz="2400" b="1" dirty="0" err="1">
                <a:latin typeface="Constantia" panose="02030602050306030303" pitchFamily="18" charset="0"/>
              </a:rPr>
              <a:t>jaringan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akarnya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bawah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tanah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Demikian</a:t>
            </a:r>
            <a:r>
              <a:rPr lang="en-US" sz="2400" b="1" dirty="0">
                <a:latin typeface="Constantia" panose="02030602050306030303" pitchFamily="18" charset="0"/>
              </a:rPr>
              <a:t> pula orang Kristen </a:t>
            </a:r>
            <a:r>
              <a:rPr lang="en-US" sz="2400" b="1" dirty="0" err="1">
                <a:latin typeface="Constantia" panose="02030602050306030303" pitchFamily="18" charset="0"/>
              </a:rPr>
              <a:t>menancapkan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akarnya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dalam-dalam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Kristus</a:t>
            </a:r>
            <a:r>
              <a:rPr lang="en-US" sz="2400" b="1" dirty="0">
                <a:latin typeface="Constantia" panose="02030602050306030303" pitchFamily="18" charset="0"/>
              </a:rPr>
              <a:t>. Ia </a:t>
            </a:r>
            <a:r>
              <a:rPr lang="en-US" sz="2400" b="1" dirty="0" err="1">
                <a:latin typeface="Constantia" panose="02030602050306030303" pitchFamily="18" charset="0"/>
              </a:rPr>
              <a:t>memiliki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Penebusnya</a:t>
            </a:r>
            <a:r>
              <a:rPr lang="en-US" sz="2400" b="1" dirty="0">
                <a:latin typeface="Constantia" panose="02030602050306030303" pitchFamily="18" charset="0"/>
              </a:rPr>
              <a:t>. Ia </a:t>
            </a:r>
            <a:r>
              <a:rPr lang="en-US" sz="2400" b="1" dirty="0" err="1">
                <a:latin typeface="Constantia" panose="02030602050306030303" pitchFamily="18" charset="0"/>
              </a:rPr>
              <a:t>tahu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siapa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percaya</a:t>
            </a:r>
            <a:r>
              <a:rPr lang="en-US" sz="2400" b="1" dirty="0">
                <a:latin typeface="Constantia" panose="02030602050306030303" pitchFamily="18" charset="0"/>
              </a:rPr>
              <a:t>. Ia </a:t>
            </a:r>
            <a:r>
              <a:rPr lang="en-US" sz="2400" b="1" dirty="0" err="1">
                <a:latin typeface="Constantia" panose="02030602050306030303" pitchFamily="18" charset="0"/>
              </a:rPr>
              <a:t>sepenuhnya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Putra Allah dan </a:t>
            </a:r>
            <a:r>
              <a:rPr lang="en-US" sz="2400" b="1" dirty="0" err="1">
                <a:latin typeface="Constantia" panose="02030602050306030303" pitchFamily="18" charset="0"/>
              </a:rPr>
              <a:t>Juruselamat</a:t>
            </a:r>
            <a:r>
              <a:rPr lang="en-US" sz="2400" b="1" dirty="0">
                <a:latin typeface="Constantia" panose="02030602050306030303" pitchFamily="18" charset="0"/>
              </a:rPr>
              <a:t> orang </a:t>
            </a:r>
            <a:r>
              <a:rPr lang="en-US" sz="2400" b="1" dirty="0" err="1">
                <a:latin typeface="Constantia" panose="02030602050306030303" pitchFamily="18" charset="0"/>
              </a:rPr>
              <a:t>berdosa</a:t>
            </a:r>
            <a:r>
              <a:rPr lang="en-US" sz="2400" b="1" dirty="0">
                <a:latin typeface="Constantia" panose="02030602050306030303" pitchFamily="18" charset="0"/>
              </a:rPr>
              <a:t>.... Akar </a:t>
            </a:r>
            <a:r>
              <a:rPr lang="en-US" sz="2400" b="1" dirty="0" err="1">
                <a:latin typeface="Constantia" panose="02030602050306030303" pitchFamily="18" charset="0"/>
              </a:rPr>
              <a:t>iman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menancap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dalam-dalam</a:t>
            </a:r>
            <a:r>
              <a:rPr lang="en-US" sz="2400" b="1" dirty="0">
                <a:latin typeface="Constantia" panose="02030602050306030303" pitchFamily="18" charset="0"/>
              </a:rPr>
              <a:t>. Orang Kristen </a:t>
            </a:r>
            <a:r>
              <a:rPr lang="en-US" sz="2400" b="1" dirty="0" err="1">
                <a:latin typeface="Constantia" panose="02030602050306030303" pitchFamily="18" charset="0"/>
              </a:rPr>
              <a:t>sejati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seperti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pohon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aras</a:t>
            </a:r>
            <a:r>
              <a:rPr lang="en-US" sz="2400" b="1" dirty="0">
                <a:latin typeface="Constantia" panose="02030602050306030303" pitchFamily="18" charset="0"/>
              </a:rPr>
              <a:t> Lebanon,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tumbuh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tanah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permukaan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lunak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tetapi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berakar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Allah, </a:t>
            </a:r>
            <a:r>
              <a:rPr lang="en-US" sz="2400" b="1" dirty="0" err="1">
                <a:latin typeface="Constantia" panose="02030602050306030303" pitchFamily="18" charset="0"/>
              </a:rPr>
              <a:t>tertancap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celah-celah</a:t>
            </a:r>
            <a:r>
              <a:rPr lang="en-US" sz="2400" b="1" dirty="0">
                <a:latin typeface="Constantia" panose="02030602050306030303" pitchFamily="18" charset="0"/>
              </a:rPr>
              <a:t> batu </a:t>
            </a:r>
            <a:r>
              <a:rPr lang="en-US" sz="2400" b="1" dirty="0" err="1">
                <a:latin typeface="Constantia" panose="02030602050306030303" pitchFamily="18" charset="0"/>
              </a:rPr>
              <a:t>gunung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768289"/>
            <a:ext cx="4540629" cy="31085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janganlah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biarkan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menghukum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mengenai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makanan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minuman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atau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mengenai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raya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bulan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baru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ataupun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Sabat;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semuanya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hanyalah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bayangan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harus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datang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sedang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wujudnya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ialah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U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0B8B10"/>
                </a:solidFill>
              </a:rPr>
              <a:t>Manfaat </a:t>
            </a:r>
            <a:r>
              <a:rPr lang="en-ID" sz="2000" b="1" dirty="0" err="1">
                <a:solidFill>
                  <a:srgbClr val="0B8B10"/>
                </a:solidFill>
              </a:rPr>
              <a:t>iman</a:t>
            </a:r>
            <a:r>
              <a:rPr lang="en-ID" sz="2000" b="1" dirty="0">
                <a:solidFill>
                  <a:srgbClr val="0B8B10"/>
                </a:solidFill>
              </a:rPr>
              <a:t>:</a:t>
            </a:r>
            <a:endParaRPr lang="en" sz="2000" b="1" dirty="0">
              <a:solidFill>
                <a:srgbClr val="0B8B10"/>
              </a:solidFill>
            </a:endParaRPr>
          </a:p>
          <a:p>
            <a:pPr lvl="1">
              <a:spcBef>
                <a:spcPts val="600"/>
              </a:spcBef>
            </a:pPr>
            <a:r>
              <a:rPr lang="da-DK" sz="2000" b="1" dirty="0"/>
              <a:t>Penghiburan, pujian, dan ketertiban (Kolose 2:1-5)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v-SE" sz="2000" b="1" dirty="0"/>
              <a:t>Berakar dalam Kristus (Kolose 2:6-8)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Ketentuan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yang </a:t>
            </a:r>
            <a:r>
              <a:rPr lang="en-US" sz="2000" b="1" dirty="0" err="1"/>
              <a:t>dipakukan</a:t>
            </a:r>
            <a:r>
              <a:rPr lang="en-US" sz="2000" b="1" dirty="0"/>
              <a:t> di </a:t>
            </a:r>
            <a:r>
              <a:rPr lang="en-US" sz="2000" b="1" dirty="0" err="1"/>
              <a:t>kayu</a:t>
            </a:r>
            <a:r>
              <a:rPr lang="en-US" sz="2000" b="1" dirty="0"/>
              <a:t> </a:t>
            </a:r>
            <a:r>
              <a:rPr lang="en-US" sz="2000" b="1" dirty="0" err="1"/>
              <a:t>salib</a:t>
            </a:r>
            <a:r>
              <a:rPr lang="en-US" sz="2000" b="1" dirty="0"/>
              <a:t>-Nya (</a:t>
            </a:r>
            <a:r>
              <a:rPr lang="en-US" sz="2000" b="1" dirty="0" err="1"/>
              <a:t>Kolose</a:t>
            </a:r>
            <a:r>
              <a:rPr lang="en-US" sz="2000" b="1" dirty="0"/>
              <a:t> 2:9-15)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ID" sz="2000" b="1" dirty="0">
                <a:solidFill>
                  <a:srgbClr val="500797"/>
                </a:solidFill>
              </a:rPr>
              <a:t>Masalah yang </a:t>
            </a:r>
            <a:r>
              <a:rPr lang="en-ID" sz="2000" b="1" dirty="0" err="1">
                <a:solidFill>
                  <a:srgbClr val="500797"/>
                </a:solidFill>
              </a:rPr>
              <a:t>menggoyahkan</a:t>
            </a:r>
            <a:r>
              <a:rPr lang="en-ID" sz="2000" b="1" dirty="0">
                <a:solidFill>
                  <a:srgbClr val="500797"/>
                </a:solidFill>
              </a:rPr>
              <a:t> </a:t>
            </a:r>
            <a:r>
              <a:rPr lang="en-ID" sz="2000" b="1" dirty="0" err="1">
                <a:solidFill>
                  <a:srgbClr val="500797"/>
                </a:solidFill>
              </a:rPr>
              <a:t>iman</a:t>
            </a:r>
            <a:r>
              <a:rPr lang="en-ID" sz="2000" b="1" dirty="0">
                <a:solidFill>
                  <a:srgbClr val="500797"/>
                </a:solidFill>
              </a:rPr>
              <a:t>:</a:t>
            </a:r>
            <a:endParaRPr lang="en" sz="2000" b="1" dirty="0">
              <a:solidFill>
                <a:srgbClr val="500797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Hari </a:t>
            </a:r>
            <a:r>
              <a:rPr lang="en-US" sz="2000" b="1" dirty="0" err="1"/>
              <a:t>raya</a:t>
            </a:r>
            <a:r>
              <a:rPr lang="en-US" sz="2000" b="1" dirty="0"/>
              <a:t>, </a:t>
            </a:r>
            <a:r>
              <a:rPr lang="en-US" sz="2000" b="1" dirty="0" err="1"/>
              <a:t>bulan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, </a:t>
            </a:r>
            <a:r>
              <a:rPr lang="en-US" sz="2000" b="1" dirty="0" err="1"/>
              <a:t>hari</a:t>
            </a:r>
            <a:r>
              <a:rPr lang="en-US" sz="2000" b="1" dirty="0"/>
              <a:t> Sabat (</a:t>
            </a:r>
            <a:r>
              <a:rPr lang="en-US" sz="2000" b="1" dirty="0" err="1"/>
              <a:t>Kolose</a:t>
            </a:r>
            <a:r>
              <a:rPr lang="en-US" sz="2000" b="1" dirty="0"/>
              <a:t> 2:16-19)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Perintah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2:20-23)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Iman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mendatangkan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manfaat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Selain </a:t>
            </a:r>
            <a:r>
              <a:rPr lang="en-ID" sz="2000" b="1" dirty="0" err="1"/>
              <a:t>pengampunan</a:t>
            </a:r>
            <a:r>
              <a:rPr lang="en-ID" sz="2000" b="1" dirty="0"/>
              <a:t> dosa,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penghiburan</a:t>
            </a:r>
            <a:r>
              <a:rPr lang="en-ID" sz="2000" b="1" dirty="0"/>
              <a:t>, </a:t>
            </a:r>
            <a:r>
              <a:rPr lang="en-ID" sz="2000" b="1" dirty="0" err="1"/>
              <a:t>hikmat</a:t>
            </a:r>
            <a:r>
              <a:rPr lang="en-ID" sz="2000" b="1" dirty="0"/>
              <a:t>, dan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2007092"/>
            <a:ext cx="7186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Hal </a:t>
            </a:r>
            <a:r>
              <a:rPr lang="en-ID" sz="2000" b="1" dirty="0" err="1"/>
              <a:t>itu</a:t>
            </a:r>
            <a:r>
              <a:rPr lang="en-ID" sz="2000" b="1" dirty="0"/>
              <a:t> juga </a:t>
            </a:r>
            <a:r>
              <a:rPr lang="en-ID" sz="2000" b="1" dirty="0" err="1"/>
              <a:t>memperingatkan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berakar</a:t>
            </a:r>
            <a:r>
              <a:rPr lang="en-ID" sz="2000" b="1" dirty="0"/>
              <a:t>: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berdasarkan</a:t>
            </a:r>
            <a:r>
              <a:rPr lang="en-ID" sz="2000" b="1" dirty="0"/>
              <a:t> </a:t>
            </a:r>
            <a:r>
              <a:rPr lang="en-ID" sz="2000" b="1" dirty="0" err="1"/>
              <a:t>filsafat</a:t>
            </a:r>
            <a:r>
              <a:rPr lang="en-ID" sz="2000" b="1" dirty="0"/>
              <a:t> dan </a:t>
            </a:r>
            <a:r>
              <a:rPr lang="en-ID" sz="2000" b="1" dirty="0" err="1"/>
              <a:t>teori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berdasarkan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 Allah yang </a:t>
            </a:r>
            <a:r>
              <a:rPr lang="en-ID" sz="2000" b="1" dirty="0" err="1"/>
              <a:t>hidup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100288"/>
            <a:ext cx="7186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berakar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agar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pohon</a:t>
            </a:r>
            <a:r>
              <a:rPr lang="en-ID" sz="2000" b="1" dirty="0"/>
              <a:t> yang </a:t>
            </a:r>
            <a:r>
              <a:rPr lang="en-ID" sz="2000" b="1" dirty="0" err="1"/>
              <a:t>menghasilkan</a:t>
            </a:r>
            <a:r>
              <a:rPr lang="en-ID" sz="2000" b="1" dirty="0"/>
              <a:t> </a:t>
            </a:r>
            <a:r>
              <a:rPr lang="en-ID" sz="2000" b="1" dirty="0" err="1"/>
              <a:t>buah</a:t>
            </a:r>
            <a:r>
              <a:rPr lang="en-ID" sz="2000" b="1" dirty="0"/>
              <a:t> yang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Kerajaan Allah.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MANFAAT IMAN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2096466" y="58996"/>
            <a:ext cx="3600000" cy="1836000"/>
          </a:xfrm>
          <a:prstGeom prst="wedgeEllipseCallout">
            <a:avLst>
              <a:gd name="adj1" fmla="val -53132"/>
              <a:gd name="adj2" fmla="val 42844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 di mana hikmat dapat diperoleh, di mana tempat akal budi?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(Ayub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860458" y="-13004"/>
            <a:ext cx="3240000" cy="1908000"/>
          </a:xfrm>
          <a:prstGeom prst="wedgeEllipseCallout">
            <a:avLst>
              <a:gd name="adj1" fmla="val 70650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Dialah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tersembunyi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harta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hikmat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(Kolose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PENGHIBURAN, PUJIAN, DAN KETERTIBAN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0" y="70276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meskipun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roh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sukacita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tertib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hidupmu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keteguhan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imanmu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61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di </a:t>
            </a:r>
            <a:r>
              <a:rPr lang="en-ID" sz="2000" b="1" dirty="0" err="1"/>
              <a:t>Kolose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, Paulus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terancam</a:t>
            </a:r>
            <a:r>
              <a:rPr lang="en-ID" sz="2000" b="1" dirty="0"/>
              <a:t> oleh </a:t>
            </a:r>
            <a:r>
              <a:rPr lang="en-ID" sz="2000" b="1" dirty="0" err="1"/>
              <a:t>ajaran-ajaran</a:t>
            </a:r>
            <a:r>
              <a:rPr lang="en-ID" sz="2000" b="1" dirty="0"/>
              <a:t> </a:t>
            </a:r>
            <a:r>
              <a:rPr lang="en-ID" sz="2000" b="1" dirty="0" err="1"/>
              <a:t>palsu</a:t>
            </a:r>
            <a:r>
              <a:rPr lang="en-ID" sz="2000" b="1" dirty="0"/>
              <a:t> (Kol 2:1, 4).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626870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260995" y="4284089"/>
            <a:ext cx="8931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mengidentifikasi</a:t>
            </a:r>
            <a:r>
              <a:rPr lang="en-ID" sz="2000" b="1" dirty="0"/>
              <a:t> </a:t>
            </a:r>
            <a:r>
              <a:rPr lang="en-ID" sz="2000" b="1" dirty="0" err="1"/>
              <a:t>doktrin-doktrin</a:t>
            </a:r>
            <a:r>
              <a:rPr lang="en-ID" sz="2000" b="1" dirty="0"/>
              <a:t> </a:t>
            </a:r>
            <a:r>
              <a:rPr lang="en-ID" sz="2000" b="1" dirty="0" err="1"/>
              <a:t>palsu</a:t>
            </a:r>
            <a:r>
              <a:rPr lang="en-ID" sz="2000" b="1" dirty="0"/>
              <a:t>,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penghargaan</a:t>
            </a:r>
            <a:r>
              <a:rPr lang="en-ID" sz="2000" b="1" dirty="0"/>
              <a:t> </a:t>
            </a:r>
            <a:r>
              <a:rPr lang="en-ID" sz="2000" b="1" dirty="0" err="1"/>
              <a:t>ganda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Kolose</a:t>
            </a:r>
            <a:r>
              <a:rPr lang="en-ID" sz="2000" b="1" dirty="0"/>
              <a:t>: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ketertiban</a:t>
            </a:r>
            <a:r>
              <a:rPr lang="en-ID" sz="2000" b="1" dirty="0"/>
              <a:t> yang </a:t>
            </a:r>
            <a:r>
              <a:rPr lang="en-ID" sz="2000" b="1" dirty="0" err="1"/>
              <a:t>baik</a:t>
            </a:r>
            <a:r>
              <a:rPr lang="en-ID" sz="2000" b="1" dirty="0"/>
              <a:t>; dan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(Kol 2:5).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fi-FI" dirty="0"/>
              <a:t>Dan mengenal rahasia Allah, yaitu Kristus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276701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240" y="1585025"/>
            <a:ext cx="3098835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menulis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tujuan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mengatasi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(Kol 2:2):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260994" y="5211484"/>
            <a:ext cx="89310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Ketertiban</a:t>
            </a:r>
            <a:r>
              <a:rPr lang="en-ID" sz="2000" b="1" dirty="0"/>
              <a:t>” yang Paulus </a:t>
            </a:r>
            <a:r>
              <a:rPr lang="en-ID" sz="2000" b="1" dirty="0" err="1"/>
              <a:t>maksudkan</a:t>
            </a:r>
            <a:r>
              <a:rPr lang="en-ID" sz="2000" b="1" dirty="0"/>
              <a:t> di </a:t>
            </a:r>
            <a:r>
              <a:rPr lang="en-ID" sz="2000" b="1" dirty="0" err="1"/>
              <a:t>sini</a:t>
            </a:r>
            <a:r>
              <a:rPr lang="en-ID" sz="2000" b="1" dirty="0"/>
              <a:t> </a:t>
            </a:r>
            <a:r>
              <a:rPr lang="en-ID" sz="2000" b="1" dirty="0" err="1"/>
              <a:t>berarti</a:t>
            </a:r>
            <a:r>
              <a:rPr lang="en-ID" sz="2000" b="1" dirty="0"/>
              <a:t> </a:t>
            </a:r>
            <a:r>
              <a:rPr lang="en-ID" sz="2000" b="1" dirty="0" err="1"/>
              <a:t>ketertiban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ibadah dan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kegiatan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. Harus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kepemimpinan</a:t>
            </a:r>
            <a:r>
              <a:rPr lang="en-ID" sz="2000" b="1" dirty="0"/>
              <a:t> dan </a:t>
            </a:r>
            <a:r>
              <a:rPr lang="en-ID" sz="2000" b="1" dirty="0" err="1"/>
              <a:t>pembagian</a:t>
            </a:r>
            <a:r>
              <a:rPr lang="en-ID" sz="2000" b="1" dirty="0"/>
              <a:t> </a:t>
            </a:r>
            <a:r>
              <a:rPr lang="en-ID" sz="2000" b="1" dirty="0" err="1"/>
              <a:t>tanggung</a:t>
            </a:r>
            <a:r>
              <a:rPr lang="en-ID" sz="2000" b="1" dirty="0"/>
              <a:t> </a:t>
            </a:r>
            <a:r>
              <a:rPr lang="en-ID" sz="2000" b="1" dirty="0" err="1"/>
              <a:t>jawab</a:t>
            </a:r>
            <a:r>
              <a:rPr lang="en-ID" sz="2000" b="1" dirty="0"/>
              <a:t>; </a:t>
            </a:r>
            <a:r>
              <a:rPr lang="en-ID" sz="2000" b="1" dirty="0" err="1"/>
              <a:t>kegiatan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sopan</a:t>
            </a:r>
            <a:r>
              <a:rPr lang="en-ID" sz="2000" b="1" dirty="0"/>
              <a:t> </a:t>
            </a:r>
            <a:r>
              <a:rPr lang="en-ID" sz="2000" b="1" dirty="0" err="1"/>
              <a:t>santun</a:t>
            </a:r>
            <a:r>
              <a:rPr lang="en-ID" sz="2000" b="1" dirty="0"/>
              <a:t>; dan </a:t>
            </a:r>
            <a:r>
              <a:rPr lang="en-ID" sz="2000" b="1" dirty="0" err="1"/>
              <a:t>seterusnya</a:t>
            </a:r>
            <a:r>
              <a:rPr lang="en-ID" sz="2000" b="1" dirty="0"/>
              <a:t>. Ini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menghasilkan</a:t>
            </a:r>
            <a:r>
              <a:rPr lang="en-ID" sz="2000" b="1" dirty="0"/>
              <a:t> </a:t>
            </a:r>
            <a:r>
              <a:rPr lang="en-ID" sz="2000" b="1" dirty="0" err="1"/>
              <a:t>pemberitaan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dan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melindungi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kesalahan-kesalahan</a:t>
            </a:r>
            <a:r>
              <a:rPr lang="en-ID" sz="2000" b="1" dirty="0"/>
              <a:t> </a:t>
            </a:r>
            <a:r>
              <a:rPr lang="en-ID" sz="2000" b="1" dirty="0" err="1"/>
              <a:t>tertentu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BERAKAR DALAM KRISTUS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0" y="60641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berakar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 dan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dibangun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bertambah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teguh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diajarkan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hatimu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melimpah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syukur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434729" y="1470856"/>
            <a:ext cx="6323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,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doktrin</a:t>
            </a:r>
            <a:r>
              <a:rPr lang="en-ID" sz="2000" b="1" dirty="0"/>
              <a:t> (Kol 2:6).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doktrin-doktrin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sangat </a:t>
            </a:r>
            <a:r>
              <a:rPr lang="en-ID" sz="2000" b="1" dirty="0" err="1"/>
              <a:t>penting</a:t>
            </a:r>
            <a:r>
              <a:rPr lang="en-ID" sz="2000" b="1" dirty="0"/>
              <a:t>. Paulus </a:t>
            </a:r>
            <a:r>
              <a:rPr lang="en-ID" sz="2000" b="1" dirty="0" err="1"/>
              <a:t>menasihati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“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diajarkan</a:t>
            </a:r>
            <a:r>
              <a:rPr lang="en-ID" sz="2000" b="1" dirty="0"/>
              <a:t> </a:t>
            </a:r>
            <a:r>
              <a:rPr lang="en-ID" sz="2000" b="1" dirty="0" err="1"/>
              <a:t>kepadamu</a:t>
            </a:r>
            <a:r>
              <a:rPr lang="en-ID" sz="2000" b="1" dirty="0"/>
              <a:t>” (Kol 2:7b).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103358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161656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434729" y="3001081"/>
            <a:ext cx="63230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Saat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berakar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Dia.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metaforis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“</a:t>
            </a:r>
            <a:r>
              <a:rPr lang="en-ID" sz="2000" b="1" dirty="0" err="1"/>
              <a:t>tanaman</a:t>
            </a:r>
            <a:r>
              <a:rPr lang="en-ID" sz="2000" b="1" dirty="0"/>
              <a:t> Tuhan,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memperlihatkan</a:t>
            </a:r>
            <a:r>
              <a:rPr lang="en-ID" sz="2000" b="1" dirty="0"/>
              <a:t> </a:t>
            </a:r>
            <a:r>
              <a:rPr lang="en-ID" sz="2000" b="1" dirty="0" err="1"/>
              <a:t>keagungan</a:t>
            </a:r>
            <a:r>
              <a:rPr lang="en-ID" sz="2000" b="1" dirty="0"/>
              <a:t>-Nya” (</a:t>
            </a:r>
            <a:r>
              <a:rPr lang="en-ID" sz="2000" b="1" dirty="0" err="1"/>
              <a:t>Yesaya</a:t>
            </a:r>
            <a:r>
              <a:rPr lang="en-ID" sz="2000" b="1" dirty="0"/>
              <a:t> 61:3). Kita </a:t>
            </a:r>
            <a:r>
              <a:rPr lang="en-ID" sz="2000" b="1" dirty="0" err="1"/>
              <a:t>adalah</a:t>
            </a:r>
            <a:r>
              <a:rPr lang="en-ID" sz="2000" b="1" dirty="0"/>
              <a:t> “</a:t>
            </a:r>
            <a:r>
              <a:rPr lang="en-ID" sz="2000" b="1" dirty="0" err="1"/>
              <a:t>pohon-pohon</a:t>
            </a:r>
            <a:r>
              <a:rPr lang="en-ID" sz="2000" b="1" dirty="0"/>
              <a:t>” yang </a:t>
            </a:r>
            <a:r>
              <a:rPr lang="en-ID" sz="2000" b="1" dirty="0" err="1"/>
              <a:t>melekat</a:t>
            </a:r>
            <a:r>
              <a:rPr lang="en-ID" sz="2000" b="1" dirty="0"/>
              <a:t> pada </a:t>
            </a:r>
            <a:r>
              <a:rPr lang="en-ID" sz="2000" b="1" dirty="0" err="1"/>
              <a:t>Yesus</a:t>
            </a:r>
            <a:r>
              <a:rPr lang="en-ID" sz="2000" b="1" dirty="0"/>
              <a:t> dan </a:t>
            </a:r>
            <a:r>
              <a:rPr lang="en-ID" sz="2000" b="1" dirty="0" err="1"/>
              <a:t>ajaran</a:t>
            </a:r>
            <a:r>
              <a:rPr lang="en-ID" sz="2000" b="1" dirty="0"/>
              <a:t>-Nya (</a:t>
            </a:r>
            <a:r>
              <a:rPr lang="en-ID" sz="2000" b="1" dirty="0" err="1"/>
              <a:t>Mazmur</a:t>
            </a:r>
            <a:r>
              <a:rPr lang="en-ID" sz="2000" b="1" dirty="0"/>
              <a:t> 1:3).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KETENTUAN HUKUM YANG DIPAKUKAN DI KAYU SALIB-NYA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76944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menghapuskan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surat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hutang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oleh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ketentuan-ketentuan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hukum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mendakwa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mengancam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Dan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ditiadakan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memakukannya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kayu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salib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Abraham </a:t>
            </a:r>
            <a:r>
              <a:rPr lang="en-ID" sz="2000" b="1" dirty="0" err="1"/>
              <a:t>mengesahkan</a:t>
            </a:r>
            <a:r>
              <a:rPr lang="en-ID" sz="2000" b="1" dirty="0"/>
              <a:t> </a:t>
            </a:r>
            <a:r>
              <a:rPr lang="en-ID" sz="2000" b="1" dirty="0" err="1"/>
              <a:t>perjanjiannya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sunat</a:t>
            </a:r>
            <a:r>
              <a:rPr lang="en-ID" sz="2000" b="1" dirty="0"/>
              <a:t> (Kej 17:11). Kita </a:t>
            </a:r>
            <a:r>
              <a:rPr lang="en-ID" sz="2000" b="1" dirty="0" err="1"/>
              <a:t>mengesahkan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baptisan</a:t>
            </a:r>
            <a:r>
              <a:rPr lang="en-ID" sz="2000" b="1" dirty="0"/>
              <a:t>, yang </a:t>
            </a:r>
            <a:r>
              <a:rPr lang="en-ID" sz="2000" b="1" dirty="0" err="1"/>
              <a:t>merupakan</a:t>
            </a:r>
            <a:r>
              <a:rPr lang="en-ID" sz="2000" b="1" dirty="0"/>
              <a:t> “</a:t>
            </a:r>
            <a:r>
              <a:rPr lang="en-ID" sz="2000" b="1" dirty="0" err="1"/>
              <a:t>sunat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” (Kol 2:11-12). Ini </a:t>
            </a:r>
            <a:r>
              <a:rPr lang="en-ID" sz="2000" b="1" dirty="0" err="1"/>
              <a:t>menyiratkan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sunat</a:t>
            </a:r>
            <a:r>
              <a:rPr lang="en-ID" sz="2000" b="1" dirty="0"/>
              <a:t> </a:t>
            </a:r>
            <a:r>
              <a:rPr lang="en-ID" sz="2000" b="1" dirty="0" err="1"/>
              <a:t>fisik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diperlukan</a:t>
            </a:r>
            <a:r>
              <a:rPr lang="en-ID" sz="2000" b="1" dirty="0"/>
              <a:t>.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Paulus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karya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. Apa yang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capai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494885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Efesus</a:t>
            </a:r>
            <a:r>
              <a:rPr lang="en-ID" sz="2000" b="1" dirty="0"/>
              <a:t> 2:14-15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“</a:t>
            </a:r>
            <a:r>
              <a:rPr lang="en-ID" sz="2000" b="1" dirty="0" err="1"/>
              <a:t>ketentuan</a:t>
            </a:r>
            <a:r>
              <a:rPr lang="en-ID" sz="2000" b="1" dirty="0"/>
              <a:t>” </a:t>
            </a:r>
            <a:r>
              <a:rPr lang="en-ID" sz="2000" b="1" dirty="0" err="1"/>
              <a:t>atau</a:t>
            </a:r>
            <a:r>
              <a:rPr lang="en-ID" sz="2000" b="1" dirty="0"/>
              <a:t> “</a:t>
            </a:r>
            <a:r>
              <a:rPr lang="en-ID" sz="2000" b="1" dirty="0" err="1"/>
              <a:t>persyaratan</a:t>
            </a:r>
            <a:r>
              <a:rPr lang="en-ID" sz="2000" b="1" dirty="0"/>
              <a:t>” yang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beban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, yang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tembok</a:t>
            </a:r>
            <a:r>
              <a:rPr lang="en-ID" sz="2000" b="1" dirty="0"/>
              <a:t> </a:t>
            </a:r>
            <a:r>
              <a:rPr lang="en-ID" sz="2000" b="1" dirty="0" err="1"/>
              <a:t>pemisah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orang </a:t>
            </a:r>
            <a:r>
              <a:rPr lang="en-ID" sz="2000" b="1" dirty="0" err="1"/>
              <a:t>Yahudi</a:t>
            </a:r>
            <a:r>
              <a:rPr lang="en-ID" sz="2000" b="1" dirty="0"/>
              <a:t> dan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khawatir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mematuhi</a:t>
            </a:r>
            <a:r>
              <a:rPr lang="en-ID" sz="2000" b="1" dirty="0"/>
              <a:t> </a:t>
            </a:r>
            <a:r>
              <a:rPr lang="en-ID" sz="2000" b="1" dirty="0" err="1"/>
              <a:t>hukum-hukum</a:t>
            </a:r>
            <a:r>
              <a:rPr lang="en-ID" sz="2000" b="1" dirty="0"/>
              <a:t> ritual </a:t>
            </a:r>
            <a:r>
              <a:rPr lang="en-ID" sz="2000" b="1" dirty="0" err="1"/>
              <a:t>Perjanjian</a:t>
            </a:r>
            <a:r>
              <a:rPr lang="en-ID" sz="2000" b="1" dirty="0"/>
              <a:t> Lama,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digenapi</a:t>
            </a:r>
            <a:r>
              <a:rPr lang="en-ID" sz="2000" b="1" dirty="0"/>
              <a:t> dan </a:t>
            </a:r>
            <a:r>
              <a:rPr lang="en-ID" sz="2000" b="1" dirty="0" err="1"/>
              <a:t>diakhiri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MASALAH YANG MENGGOYAHKAN IMAN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1286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2026-01-27T09:08:36Z</dcterms:created>
  <dcterms:modified xsi:type="dcterms:W3CDTF">2026-03-06T06:47:00Z</dcterms:modified>
</cp:coreProperties>
</file>