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69" autoAdjust="0"/>
  </p:normalViewPr>
  <p:slideViewPr>
    <p:cSldViewPr snapToGrid="0">
      <p:cViewPr varScale="1">
        <p:scale>
          <a:sx n="26" d="100"/>
          <a:sy n="26" d="100"/>
        </p:scale>
        <p:origin x="66" y="114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2400" b="1" dirty="0" err="1">
              <a:solidFill>
                <a:srgbClr val="C00000"/>
              </a:solidFill>
            </a:rPr>
            <a:t>Contoh</a:t>
          </a:r>
          <a:r>
            <a:rPr lang="en-ID" sz="2400" b="1" dirty="0">
              <a:solidFill>
                <a:srgbClr val="C00000"/>
              </a:solidFill>
            </a:rPr>
            <a:t> </a:t>
          </a:r>
          <a:r>
            <a:rPr lang="en-ID" sz="2400" b="1" dirty="0" err="1">
              <a:solidFill>
                <a:srgbClr val="C00000"/>
              </a:solidFill>
            </a:rPr>
            <a:t>kesombongan</a:t>
          </a:r>
          <a:r>
            <a:rPr lang="en-ID" sz="2400" b="1" dirty="0">
              <a:solidFill>
                <a:srgbClr val="C00000"/>
              </a:solidFill>
            </a:rPr>
            <a:t>: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Lucifer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-ID" sz="2000" b="1" dirty="0"/>
            <a:t>Murid-murid </a:t>
          </a:r>
          <a:r>
            <a:rPr lang="en-ID" sz="2000" b="1" dirty="0" err="1"/>
            <a:t>Yesus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2400" b="1" dirty="0" err="1">
              <a:solidFill>
                <a:schemeClr val="accent4">
                  <a:lumMod val="75000"/>
                </a:schemeClr>
              </a:solidFill>
            </a:rPr>
            <a:t>Contoh</a:t>
          </a:r>
          <a:r>
            <a:rPr lang="en-ID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ID" sz="2400" b="1" dirty="0" err="1">
              <a:solidFill>
                <a:schemeClr val="accent4">
                  <a:lumMod val="75000"/>
                </a:schemeClr>
              </a:solidFill>
            </a:rPr>
            <a:t>kerendahan</a:t>
          </a:r>
          <a:r>
            <a:rPr lang="en-ID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ID" sz="2400" b="1" dirty="0" err="1">
              <a:solidFill>
                <a:schemeClr val="accent4">
                  <a:lumMod val="75000"/>
                </a:schemeClr>
              </a:solidFill>
            </a:rPr>
            <a:t>hati</a:t>
          </a:r>
          <a:r>
            <a:rPr lang="en-ID" sz="2400" b="1" dirty="0">
              <a:solidFill>
                <a:schemeClr val="accent4">
                  <a:lumMod val="75000"/>
                </a:schemeClr>
              </a:solidFill>
            </a:rPr>
            <a:t>: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-ID" sz="2000" b="1" dirty="0" err="1"/>
            <a:t>Pemungut</a:t>
          </a:r>
          <a:r>
            <a:rPr lang="en-ID" sz="2000" b="1" dirty="0"/>
            <a:t> </a:t>
          </a:r>
          <a:r>
            <a:rPr lang="en-ID" sz="2000" b="1" dirty="0" err="1"/>
            <a:t>cukai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-ID" sz="2000" b="1" dirty="0"/>
            <a:t>Musa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-ID" sz="2000" b="1" dirty="0" err="1"/>
            <a:t>Yesus</a:t>
          </a:r>
          <a:r>
            <a:rPr lang="en-ID" sz="2000" b="1" dirty="0"/>
            <a:t>, </a:t>
          </a:r>
          <a:r>
            <a:rPr lang="en-ID" sz="2000" b="1" dirty="0" err="1"/>
            <a:t>teladan</a:t>
          </a:r>
          <a:r>
            <a:rPr lang="en-ID" sz="2000" b="1" dirty="0"/>
            <a:t> yang </a:t>
          </a:r>
          <a:r>
            <a:rPr lang="en-ID" sz="2000" b="1" dirty="0" err="1"/>
            <a:t>sempurna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Kita </a:t>
          </a:r>
          <a:r>
            <a:rPr lang="en-ID" sz="2000" b="1" dirty="0" err="1">
              <a:solidFill>
                <a:schemeClr val="accent2">
                  <a:lumMod val="50000"/>
                </a:schemeClr>
              </a:solidFill>
            </a:rPr>
            <a:t>tidak</a:t>
          </a:r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2000" b="1" dirty="0" err="1">
              <a:solidFill>
                <a:schemeClr val="accent2">
                  <a:lumMod val="50000"/>
                </a:schemeClr>
              </a:solidFill>
            </a:rPr>
            <a:t>akan</a:t>
          </a:r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2000" b="1" dirty="0" err="1">
              <a:solidFill>
                <a:schemeClr val="accent2">
                  <a:lumMod val="50000"/>
                </a:schemeClr>
              </a:solidFill>
            </a:rPr>
            <a:t>memandang</a:t>
          </a:r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 orang lain </a:t>
          </a:r>
          <a:r>
            <a:rPr lang="en-ID" sz="2000" b="1" dirty="0" err="1">
              <a:solidFill>
                <a:schemeClr val="accent2">
                  <a:lumMod val="50000"/>
                </a:schemeClr>
              </a:solidFill>
            </a:rPr>
            <a:t>lebih</a:t>
          </a:r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2000" b="1" dirty="0" err="1">
              <a:solidFill>
                <a:schemeClr val="accent2">
                  <a:lumMod val="50000"/>
                </a:schemeClr>
              </a:solidFill>
            </a:rPr>
            <a:t>rendah</a:t>
          </a:r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 (Filipi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rgbClr val="7D7A00"/>
              </a:solidFill>
            </a:rPr>
            <a:t>Kita tidak akan mencari pengakuan publik (Lukas 14:7–11)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700" b="1" dirty="0">
              <a:solidFill>
                <a:schemeClr val="accent4">
                  <a:lumMod val="50000"/>
                </a:schemeClr>
              </a:solidFill>
            </a:rPr>
            <a:t>Kita </a:t>
          </a:r>
          <a:r>
            <a:rPr lang="en-ID" sz="1700" b="1" dirty="0" err="1">
              <a:solidFill>
                <a:schemeClr val="accent4">
                  <a:lumMod val="50000"/>
                </a:schemeClr>
              </a:solidFill>
            </a:rPr>
            <a:t>akan</a:t>
          </a:r>
          <a:r>
            <a:rPr lang="en-ID" sz="17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dirty="0" err="1">
              <a:solidFill>
                <a:schemeClr val="accent4">
                  <a:lumMod val="50000"/>
                </a:schemeClr>
              </a:solidFill>
            </a:rPr>
            <a:t>membiarkan</a:t>
          </a:r>
          <a:r>
            <a:rPr lang="en-ID" sz="1700" b="1" dirty="0">
              <a:solidFill>
                <a:schemeClr val="accent4">
                  <a:lumMod val="50000"/>
                </a:schemeClr>
              </a:solidFill>
            </a:rPr>
            <a:t> orang lain yang </a:t>
          </a:r>
          <a:r>
            <a:rPr lang="en-ID" sz="1700" b="1" dirty="0" err="1">
              <a:solidFill>
                <a:schemeClr val="accent4">
                  <a:lumMod val="50000"/>
                </a:schemeClr>
              </a:solidFill>
            </a:rPr>
            <a:t>memberi</a:t>
          </a:r>
          <a:r>
            <a:rPr lang="en-ID" sz="17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dirty="0" err="1">
              <a:solidFill>
                <a:schemeClr val="accent4">
                  <a:lumMod val="50000"/>
                </a:schemeClr>
              </a:solidFill>
            </a:rPr>
            <a:t>penghargaan</a:t>
          </a:r>
          <a:r>
            <a:rPr lang="en-ID" sz="17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dirty="0" err="1">
              <a:solidFill>
                <a:schemeClr val="accent4">
                  <a:lumMod val="50000"/>
                </a:schemeClr>
              </a:solidFill>
            </a:rPr>
            <a:t>kepada</a:t>
          </a:r>
          <a:r>
            <a:rPr lang="en-ID" sz="17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dirty="0" err="1">
              <a:solidFill>
                <a:schemeClr val="accent4">
                  <a:lumMod val="50000"/>
                </a:schemeClr>
              </a:solidFill>
            </a:rPr>
            <a:t>kita</a:t>
          </a:r>
          <a:r>
            <a:rPr lang="en-ID" sz="1700" b="1" dirty="0">
              <a:solidFill>
                <a:schemeClr val="accent4">
                  <a:lumMod val="50000"/>
                </a:schemeClr>
              </a:solidFill>
            </a:rPr>
            <a:t> (Amsal 27:2)</a:t>
          </a:r>
          <a:endParaRPr lang="es-ES" sz="17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chemeClr val="accent5">
                  <a:lumMod val="50000"/>
                </a:schemeClr>
              </a:solidFill>
            </a:rPr>
            <a:t>Kita akan menerima kasih karunia Allah (Yakobus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chemeClr val="accent6">
                  <a:lumMod val="50000"/>
                </a:schemeClr>
              </a:solidFill>
            </a:rPr>
            <a:t>Kita akan menyalurkan kasih karunia itu kepada orang lain (1 Petrus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solidFill>
                <a:srgbClr val="C00000"/>
              </a:solidFill>
            </a:rPr>
            <a:t>Contoh</a:t>
          </a:r>
          <a:r>
            <a:rPr lang="en-ID" sz="2400" b="1" kern="1200" dirty="0">
              <a:solidFill>
                <a:srgbClr val="C00000"/>
              </a:solidFill>
            </a:rPr>
            <a:t> </a:t>
          </a:r>
          <a:r>
            <a:rPr lang="en-ID" sz="2400" b="1" kern="1200" dirty="0" err="1">
              <a:solidFill>
                <a:srgbClr val="C00000"/>
              </a:solidFill>
            </a:rPr>
            <a:t>kesombongan</a:t>
          </a:r>
          <a:r>
            <a:rPr lang="en-ID" sz="2400" b="1" kern="1200" dirty="0">
              <a:solidFill>
                <a:srgbClr val="C00000"/>
              </a:solidFill>
            </a:rPr>
            <a:t>: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Lucifer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Murid-murid </a:t>
          </a:r>
          <a:r>
            <a:rPr lang="en-ID" sz="2000" b="1" kern="1200" dirty="0" err="1"/>
            <a:t>Yesus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solidFill>
                <a:schemeClr val="accent4">
                  <a:lumMod val="75000"/>
                </a:schemeClr>
              </a:solidFill>
            </a:rPr>
            <a:t>Contoh</a:t>
          </a:r>
          <a:r>
            <a:rPr lang="en-ID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ID" sz="2400" b="1" kern="1200" dirty="0" err="1">
              <a:solidFill>
                <a:schemeClr val="accent4">
                  <a:lumMod val="75000"/>
                </a:schemeClr>
              </a:solidFill>
            </a:rPr>
            <a:t>kerendahan</a:t>
          </a:r>
          <a:r>
            <a:rPr lang="en-ID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ID" sz="2400" b="1" kern="1200" dirty="0" err="1">
              <a:solidFill>
                <a:schemeClr val="accent4">
                  <a:lumMod val="75000"/>
                </a:schemeClr>
              </a:solidFill>
            </a:rPr>
            <a:t>hati</a:t>
          </a:r>
          <a:r>
            <a:rPr lang="en-ID" sz="2400" b="1" kern="1200" dirty="0">
              <a:solidFill>
                <a:schemeClr val="accent4">
                  <a:lumMod val="75000"/>
                </a:schemeClr>
              </a:solidFill>
            </a:rPr>
            <a:t>: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Pemungut</a:t>
          </a:r>
          <a:r>
            <a:rPr lang="en-ID" sz="2000" b="1" kern="1200" dirty="0"/>
            <a:t> </a:t>
          </a:r>
          <a:r>
            <a:rPr lang="en-ID" sz="2000" b="1" kern="1200" dirty="0" err="1"/>
            <a:t>cukai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Musa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Yesus</a:t>
          </a:r>
          <a:r>
            <a:rPr lang="en-ID" sz="2000" b="1" kern="1200" dirty="0"/>
            <a:t>, </a:t>
          </a:r>
          <a:r>
            <a:rPr lang="en-ID" sz="2000" b="1" kern="1200" dirty="0" err="1"/>
            <a:t>teladan</a:t>
          </a:r>
          <a:r>
            <a:rPr lang="en-ID" sz="2000" b="1" kern="1200" dirty="0"/>
            <a:t> yang </a:t>
          </a:r>
          <a:r>
            <a:rPr lang="en-ID" sz="2000" b="1" kern="1200" dirty="0" err="1"/>
            <a:t>sempurna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Kita </a:t>
          </a:r>
          <a:r>
            <a:rPr lang="en-ID" sz="2000" b="1" kern="1200" dirty="0" err="1">
              <a:solidFill>
                <a:schemeClr val="accent2">
                  <a:lumMod val="50000"/>
                </a:schemeClr>
              </a:solidFill>
            </a:rPr>
            <a:t>tidak</a:t>
          </a: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accent2">
                  <a:lumMod val="50000"/>
                </a:schemeClr>
              </a:solidFill>
            </a:rPr>
            <a:t>akan</a:t>
          </a: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accent2">
                  <a:lumMod val="50000"/>
                </a:schemeClr>
              </a:solidFill>
            </a:rPr>
            <a:t>memandang</a:t>
          </a: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 orang lain </a:t>
          </a:r>
          <a:r>
            <a:rPr lang="en-ID" sz="2000" b="1" kern="1200" dirty="0" err="1">
              <a:solidFill>
                <a:schemeClr val="accent2">
                  <a:lumMod val="50000"/>
                </a:schemeClr>
              </a:solidFill>
            </a:rPr>
            <a:t>lebih</a:t>
          </a: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accent2">
                  <a:lumMod val="50000"/>
                </a:schemeClr>
              </a:solidFill>
            </a:rPr>
            <a:t>rendah</a:t>
          </a: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 (Filipi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7D7A00"/>
              </a:solidFill>
            </a:rPr>
            <a:t>Kita tidak akan mencari pengakuan publik (Lukas 14:7–11)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>
              <a:solidFill>
                <a:schemeClr val="accent4">
                  <a:lumMod val="50000"/>
                </a:schemeClr>
              </a:solidFill>
            </a:rPr>
            <a:t>Kita </a:t>
          </a:r>
          <a:r>
            <a:rPr lang="en-ID" sz="1700" b="1" kern="1200" dirty="0" err="1">
              <a:solidFill>
                <a:schemeClr val="accent4">
                  <a:lumMod val="50000"/>
                </a:schemeClr>
              </a:solidFill>
            </a:rPr>
            <a:t>akan</a:t>
          </a:r>
          <a:r>
            <a:rPr lang="en-ID" sz="17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kern="1200" dirty="0" err="1">
              <a:solidFill>
                <a:schemeClr val="accent4">
                  <a:lumMod val="50000"/>
                </a:schemeClr>
              </a:solidFill>
            </a:rPr>
            <a:t>membiarkan</a:t>
          </a:r>
          <a:r>
            <a:rPr lang="en-ID" sz="1700" b="1" kern="1200" dirty="0">
              <a:solidFill>
                <a:schemeClr val="accent4">
                  <a:lumMod val="50000"/>
                </a:schemeClr>
              </a:solidFill>
            </a:rPr>
            <a:t> orang lain yang </a:t>
          </a:r>
          <a:r>
            <a:rPr lang="en-ID" sz="1700" b="1" kern="1200" dirty="0" err="1">
              <a:solidFill>
                <a:schemeClr val="accent4">
                  <a:lumMod val="50000"/>
                </a:schemeClr>
              </a:solidFill>
            </a:rPr>
            <a:t>memberi</a:t>
          </a:r>
          <a:r>
            <a:rPr lang="en-ID" sz="17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kern="1200" dirty="0" err="1">
              <a:solidFill>
                <a:schemeClr val="accent4">
                  <a:lumMod val="50000"/>
                </a:schemeClr>
              </a:solidFill>
            </a:rPr>
            <a:t>penghargaan</a:t>
          </a:r>
          <a:r>
            <a:rPr lang="en-ID" sz="17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kern="1200" dirty="0" err="1">
              <a:solidFill>
                <a:schemeClr val="accent4">
                  <a:lumMod val="50000"/>
                </a:schemeClr>
              </a:solidFill>
            </a:rPr>
            <a:t>kepada</a:t>
          </a:r>
          <a:r>
            <a:rPr lang="en-ID" sz="17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700" b="1" kern="1200" dirty="0" err="1">
              <a:solidFill>
                <a:schemeClr val="accent4">
                  <a:lumMod val="50000"/>
                </a:schemeClr>
              </a:solidFill>
            </a:rPr>
            <a:t>kita</a:t>
          </a:r>
          <a:r>
            <a:rPr lang="en-ID" sz="1700" b="1" kern="1200" dirty="0">
              <a:solidFill>
                <a:schemeClr val="accent4">
                  <a:lumMod val="50000"/>
                </a:schemeClr>
              </a:solidFill>
            </a:rPr>
            <a:t> (Amsal 27:2)</a:t>
          </a:r>
          <a:endParaRPr lang="es-ES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5">
                  <a:lumMod val="50000"/>
                </a:schemeClr>
              </a:solidFill>
            </a:rPr>
            <a:t>Kita akan menerima kasih karunia Allah (Yakobus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6">
                  <a:lumMod val="50000"/>
                </a:schemeClr>
              </a:solidFill>
            </a:rPr>
            <a:t>Kita akan menyalurkan kasih karunia itu kepada orang lain (1 Petrus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9CF01-CB9F-4C64-89DC-5AC99B757726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97612-1223-4971-88FD-B30A029D0DB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3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dsdfsdfdsfsfsfs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97612-1223-4971-88FD-B30A029D0DB4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280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30056" y="506814"/>
            <a:ext cx="5314830" cy="49584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KESOMBONGAN VERSUS KERENDAHAN HATI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Lesson 3 for April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YESUS, TELADAN YANG SEMPURNA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keadaan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sebagai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Ia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merendahkan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diri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-Nya dan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taat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sampai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bahkan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sampai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kayu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salib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(Filipi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Tidak </a:t>
            </a:r>
            <a:r>
              <a:rPr lang="en-ID" b="1" dirty="0" err="1"/>
              <a:t>seorang</a:t>
            </a:r>
            <a:r>
              <a:rPr lang="en-ID" b="1" dirty="0"/>
              <a:t> pun di dunia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pernah</a:t>
            </a:r>
            <a:r>
              <a:rPr lang="en-ID" b="1" dirty="0"/>
              <a:t> </a:t>
            </a:r>
            <a:r>
              <a:rPr lang="en-ID" b="1" dirty="0" err="1"/>
              <a:t>memiliki</a:t>
            </a:r>
            <a:r>
              <a:rPr lang="en-ID" b="1" dirty="0"/>
              <a:t>—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pernah</a:t>
            </a:r>
            <a:r>
              <a:rPr lang="en-ID" b="1" dirty="0"/>
              <a:t> </a:t>
            </a:r>
            <a:r>
              <a:rPr lang="en-ID" b="1" dirty="0" err="1"/>
              <a:t>memiliki</a:t>
            </a:r>
            <a:r>
              <a:rPr lang="en-ID" b="1" dirty="0"/>
              <a:t>—</a:t>
            </a:r>
            <a:r>
              <a:rPr lang="en-ID" b="1" dirty="0" err="1"/>
              <a:t>keagungan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yang </a:t>
            </a:r>
            <a:r>
              <a:rPr lang="en-ID" b="1" dirty="0" err="1"/>
              <a:t>dimiliki</a:t>
            </a:r>
            <a:r>
              <a:rPr lang="en-ID" b="1" dirty="0"/>
              <a:t> oleh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sebelum</a:t>
            </a:r>
            <a:r>
              <a:rPr lang="en-ID" b="1" dirty="0"/>
              <a:t> </a:t>
            </a:r>
            <a:r>
              <a:rPr lang="en-ID" b="1" dirty="0" err="1"/>
              <a:t>inkarnasi</a:t>
            </a:r>
            <a:r>
              <a:rPr lang="en-ID" b="1" dirty="0"/>
              <a:t>-Nya. </a:t>
            </a:r>
            <a:r>
              <a:rPr lang="en-ID" b="1" dirty="0" err="1"/>
              <a:t>Namun</a:t>
            </a:r>
            <a:r>
              <a:rPr lang="en-ID" b="1" dirty="0"/>
              <a:t>, Ia </a:t>
            </a:r>
            <a:r>
              <a:rPr lang="en-ID" b="1" dirty="0" err="1"/>
              <a:t>melepaskan</a:t>
            </a:r>
            <a:r>
              <a:rPr lang="en-ID" b="1" dirty="0"/>
              <a:t> </a:t>
            </a:r>
            <a:r>
              <a:rPr lang="en-ID" b="1" dirty="0" err="1"/>
              <a:t>semuanya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-Nya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. Di </a:t>
            </a:r>
            <a:r>
              <a:rPr lang="en-ID" b="1" dirty="0" err="1"/>
              <a:t>hadapan</a:t>
            </a:r>
            <a:r>
              <a:rPr lang="en-ID" b="1" dirty="0"/>
              <a:t> </a:t>
            </a:r>
            <a:r>
              <a:rPr lang="en-ID" b="1" dirty="0" err="1"/>
              <a:t>kerendahan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yang </a:t>
            </a:r>
            <a:r>
              <a:rPr lang="en-ID" b="1" dirty="0" err="1"/>
              <a:t>sedemikian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,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sesuatu</a:t>
            </a:r>
            <a:r>
              <a:rPr lang="en-ID" b="1" dirty="0"/>
              <a:t> yang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miliki</a:t>
            </a:r>
            <a:r>
              <a:rPr lang="en-ID" b="1" dirty="0"/>
              <a:t>,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sesuatu</a:t>
            </a:r>
            <a:r>
              <a:rPr lang="en-ID" b="1" dirty="0"/>
              <a:t> yang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, </a:t>
            </a:r>
            <a:r>
              <a:rPr lang="en-ID" b="1" dirty="0" err="1"/>
              <a:t>atau</a:t>
            </a:r>
            <a:r>
              <a:rPr lang="en-ID" b="1" dirty="0"/>
              <a:t> yang </a:t>
            </a:r>
            <a:r>
              <a:rPr lang="en-ID" b="1" dirty="0" err="1"/>
              <a:t>mungkin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capai</a:t>
            </a:r>
            <a:r>
              <a:rPr lang="en-ID" b="1" dirty="0"/>
              <a:t>,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berarti</a:t>
            </a:r>
            <a:r>
              <a:rPr lang="en-ID" b="1" dirty="0"/>
              <a:t> </a:t>
            </a:r>
            <a:r>
              <a:rPr lang="en-ID" b="1" dirty="0" err="1"/>
              <a:t>dibandingkan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-Nya.</a:t>
            </a:r>
            <a:endParaRPr lang="en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028095"/>
            <a:ext cx="5651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“</a:t>
            </a:r>
            <a:r>
              <a:rPr lang="en-US" b="1" dirty="0" err="1"/>
              <a:t>Hendaklah</a:t>
            </a:r>
            <a:r>
              <a:rPr lang="en-US" b="1" dirty="0"/>
              <a:t> </a:t>
            </a:r>
            <a:r>
              <a:rPr lang="en-US" b="1" dirty="0" err="1"/>
              <a:t>kamu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hidupmu</a:t>
            </a:r>
            <a:r>
              <a:rPr lang="en-US" b="1" dirty="0"/>
              <a:t> </a:t>
            </a:r>
            <a:r>
              <a:rPr lang="en-US" b="1" dirty="0" err="1"/>
              <a:t>bersama</a:t>
            </a:r>
            <a:r>
              <a:rPr lang="en-US" b="1" dirty="0"/>
              <a:t>, </a:t>
            </a:r>
            <a:r>
              <a:rPr lang="en-US" b="1" dirty="0" err="1"/>
              <a:t>menaruh</a:t>
            </a:r>
            <a:r>
              <a:rPr lang="en-US" b="1" dirty="0"/>
              <a:t> </a:t>
            </a:r>
            <a:r>
              <a:rPr lang="en-US" b="1" dirty="0" err="1"/>
              <a:t>pikiran</a:t>
            </a:r>
            <a:r>
              <a:rPr lang="en-US" b="1" dirty="0"/>
              <a:t> dan </a:t>
            </a:r>
            <a:r>
              <a:rPr lang="en-US" b="1" dirty="0" err="1"/>
              <a:t>perasaan</a:t>
            </a:r>
            <a:r>
              <a:rPr lang="en-US" b="1" dirty="0"/>
              <a:t> yang </a:t>
            </a:r>
            <a:r>
              <a:rPr lang="en-US" b="1" dirty="0" err="1"/>
              <a:t>terdapat</a:t>
            </a:r>
            <a:r>
              <a:rPr lang="en-US" b="1" dirty="0"/>
              <a:t> juga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Kristus</a:t>
            </a:r>
            <a:r>
              <a:rPr lang="en-US" b="1" dirty="0"/>
              <a:t> </a:t>
            </a:r>
            <a:r>
              <a:rPr lang="en-US" b="1" dirty="0" err="1"/>
              <a:t>Yesus</a:t>
            </a:r>
            <a:r>
              <a:rPr lang="en-US" b="1" dirty="0"/>
              <a:t>,” (Filipi 2:5).</a:t>
            </a:r>
            <a:endParaRPr lang="en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 err="1">
                <a:solidFill>
                  <a:prstClr val="black"/>
                </a:solidFill>
              </a:rPr>
              <a:t>Yesus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meninggalkan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Surga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untuk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mati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bagi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umat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manusia</a:t>
            </a:r>
            <a:r>
              <a:rPr lang="en-ID" b="1" dirty="0">
                <a:solidFill>
                  <a:prstClr val="black"/>
                </a:solidFill>
              </a:rPr>
              <a:t>, 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harapan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bahwa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kita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memahami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tindakan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kasih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karunia</a:t>
            </a:r>
            <a:r>
              <a:rPr lang="en-ID" b="1" dirty="0">
                <a:solidFill>
                  <a:prstClr val="black"/>
                </a:solidFill>
              </a:rPr>
              <a:t>-Nya dan </a:t>
            </a:r>
            <a:r>
              <a:rPr lang="en-ID" b="1" dirty="0" err="1">
                <a:solidFill>
                  <a:prstClr val="black"/>
                </a:solidFill>
              </a:rPr>
              <a:t>merespons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undangan</a:t>
            </a:r>
            <a:r>
              <a:rPr lang="en-ID" b="1" dirty="0">
                <a:solidFill>
                  <a:prstClr val="black"/>
                </a:solidFill>
              </a:rPr>
              <a:t>-Nya </a:t>
            </a:r>
            <a:r>
              <a:rPr lang="en-ID" b="1" dirty="0" err="1">
                <a:solidFill>
                  <a:prstClr val="black"/>
                </a:solidFill>
              </a:rPr>
              <a:t>untuk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memiliki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hubungan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-Nya (Filipi 2:5–8). </a:t>
            </a:r>
            <a:r>
              <a:rPr lang="en-ID" b="1" dirty="0" err="1">
                <a:solidFill>
                  <a:prstClr val="black"/>
                </a:solidFill>
              </a:rPr>
              <a:t>Tanpa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diragukan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lagi</a:t>
            </a:r>
            <a:r>
              <a:rPr lang="en-ID" b="1" dirty="0">
                <a:solidFill>
                  <a:prstClr val="black"/>
                </a:solidFill>
              </a:rPr>
              <a:t>, Ia </a:t>
            </a:r>
            <a:r>
              <a:rPr lang="en-ID" b="1" dirty="0" err="1">
                <a:solidFill>
                  <a:prstClr val="black"/>
                </a:solidFill>
              </a:rPr>
              <a:t>adalah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teladan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kerendahan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hati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sempurna</a:t>
            </a:r>
            <a:r>
              <a:rPr lang="en-ID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47197"/>
            <a:ext cx="56517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 err="1">
                <a:solidFill>
                  <a:prstClr val="black"/>
                </a:solidFill>
              </a:rPr>
              <a:t>Mengikuti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teladan</a:t>
            </a:r>
            <a:r>
              <a:rPr lang="en-ID" b="1" dirty="0">
                <a:solidFill>
                  <a:prstClr val="black"/>
                </a:solidFill>
              </a:rPr>
              <a:t>-Nya: “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tidak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mencari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kepentingan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sendiri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atau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puji-pujian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sia-sia</a:t>
            </a:r>
            <a:r>
              <a:rPr lang="en-ID" b="1" dirty="0">
                <a:solidFill>
                  <a:prstClr val="black"/>
                </a:solidFill>
              </a:rPr>
              <a:t>. </a:t>
            </a:r>
            <a:r>
              <a:rPr lang="en-ID" b="1" dirty="0" err="1">
                <a:solidFill>
                  <a:prstClr val="black"/>
                </a:solidFill>
              </a:rPr>
              <a:t>Sebaliknya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hendaklah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rendah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hati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seorang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menganggap</a:t>
            </a:r>
            <a:r>
              <a:rPr lang="en-ID" b="1" dirty="0">
                <a:solidFill>
                  <a:prstClr val="black"/>
                </a:solidFill>
              </a:rPr>
              <a:t> yang lain </a:t>
            </a:r>
            <a:r>
              <a:rPr lang="en-ID" b="1" dirty="0" err="1">
                <a:solidFill>
                  <a:prstClr val="black"/>
                </a:solidFill>
              </a:rPr>
              <a:t>lebih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utama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dari</a:t>
            </a:r>
            <a:r>
              <a:rPr lang="en-ID" b="1" dirty="0">
                <a:solidFill>
                  <a:prstClr val="black"/>
                </a:solidFill>
              </a:rPr>
              <a:t> pada </a:t>
            </a:r>
            <a:r>
              <a:rPr lang="en-ID" b="1" dirty="0" err="1">
                <a:solidFill>
                  <a:prstClr val="black"/>
                </a:solidFill>
              </a:rPr>
              <a:t>dirinya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sendiri</a:t>
            </a:r>
            <a:r>
              <a:rPr lang="en-ID" b="1" dirty="0">
                <a:solidFill>
                  <a:prstClr val="black"/>
                </a:solidFill>
              </a:rPr>
              <a:t>; dan </a:t>
            </a:r>
            <a:r>
              <a:rPr lang="en-ID" b="1" dirty="0" err="1">
                <a:solidFill>
                  <a:prstClr val="black"/>
                </a:solidFill>
              </a:rPr>
              <a:t>janganlah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tiap-tiap</a:t>
            </a:r>
            <a:r>
              <a:rPr lang="en-ID" b="1" dirty="0">
                <a:solidFill>
                  <a:prstClr val="black"/>
                </a:solidFill>
              </a:rPr>
              <a:t> orang </a:t>
            </a:r>
            <a:r>
              <a:rPr lang="en-ID" b="1" dirty="0" err="1">
                <a:solidFill>
                  <a:prstClr val="black"/>
                </a:solidFill>
              </a:rPr>
              <a:t>hanya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memperhatikan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kepentingannya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sendiri</a:t>
            </a:r>
            <a:r>
              <a:rPr lang="en-ID" b="1" dirty="0">
                <a:solidFill>
                  <a:prstClr val="black"/>
                </a:solidFill>
              </a:rPr>
              <a:t>, </a:t>
            </a:r>
            <a:r>
              <a:rPr lang="en-ID" b="1" dirty="0" err="1">
                <a:solidFill>
                  <a:prstClr val="black"/>
                </a:solidFill>
              </a:rPr>
              <a:t>tetapi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kepentingan</a:t>
            </a:r>
            <a:r>
              <a:rPr lang="en-ID" b="1" dirty="0">
                <a:solidFill>
                  <a:prstClr val="black"/>
                </a:solidFill>
              </a:rPr>
              <a:t> orang lain juga.” (Filipi 2:3–4).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596832" y="788332"/>
            <a:ext cx="829668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138:1 Dari Daud. Aku </a:t>
            </a:r>
            <a:r>
              <a:rPr lang="en-US" sz="1700" b="1" dirty="0" err="1">
                <a:latin typeface="Comic Sans MS" panose="030F0702030302020204" pitchFamily="66" charset="0"/>
              </a:rPr>
              <a:t>hendak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bersyukur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kepada</a:t>
            </a:r>
            <a:r>
              <a:rPr lang="en-US" sz="1700" b="1" dirty="0">
                <a:latin typeface="Comic Sans MS" panose="030F0702030302020204" pitchFamily="66" charset="0"/>
              </a:rPr>
              <a:t>-Mu </a:t>
            </a:r>
            <a:r>
              <a:rPr lang="en-US" sz="1700" b="1" dirty="0" err="1">
                <a:latin typeface="Comic Sans MS" panose="030F0702030302020204" pitchFamily="66" charset="0"/>
              </a:rPr>
              <a:t>dengan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segenap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hatiku</a:t>
            </a:r>
            <a:r>
              <a:rPr lang="en-US" sz="1700" b="1" dirty="0">
                <a:latin typeface="Comic Sans MS" panose="030F0702030302020204" pitchFamily="66" charset="0"/>
              </a:rPr>
              <a:t>, di </a:t>
            </a:r>
            <a:r>
              <a:rPr lang="en-US" sz="1700" b="1" dirty="0" err="1">
                <a:latin typeface="Comic Sans MS" panose="030F0702030302020204" pitchFamily="66" charset="0"/>
              </a:rPr>
              <a:t>hadapan</a:t>
            </a:r>
            <a:r>
              <a:rPr lang="en-US" sz="1700" b="1" dirty="0">
                <a:latin typeface="Comic Sans MS" panose="030F0702030302020204" pitchFamily="66" charset="0"/>
              </a:rPr>
              <a:t> para </a:t>
            </a:r>
            <a:r>
              <a:rPr lang="en-US" sz="1700" b="1" dirty="0" err="1">
                <a:latin typeface="Comic Sans MS" panose="030F0702030302020204" pitchFamily="66" charset="0"/>
              </a:rPr>
              <a:t>allah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bermazmur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bagi</a:t>
            </a:r>
            <a:r>
              <a:rPr lang="en-US" sz="1700" b="1" dirty="0">
                <a:latin typeface="Comic Sans MS" panose="030F0702030302020204" pitchFamily="66" charset="0"/>
              </a:rPr>
              <a:t>-Mu.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138:2 Aku </a:t>
            </a:r>
            <a:r>
              <a:rPr lang="en-US" sz="1700" b="1" dirty="0" err="1">
                <a:latin typeface="Comic Sans MS" panose="030F0702030302020204" pitchFamily="66" charset="0"/>
              </a:rPr>
              <a:t>hendak</a:t>
            </a:r>
            <a:r>
              <a:rPr lang="en-US" sz="1700" b="1" dirty="0">
                <a:latin typeface="Comic Sans MS" panose="030F0702030302020204" pitchFamily="66" charset="0"/>
              </a:rPr>
              <a:t> sujud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arah</a:t>
            </a:r>
            <a:r>
              <a:rPr lang="en-US" sz="1700" b="1" dirty="0">
                <a:latin typeface="Comic Sans MS" panose="030F0702030302020204" pitchFamily="66" charset="0"/>
              </a:rPr>
              <a:t> bait-Mu yang kudus dan </a:t>
            </a:r>
            <a:r>
              <a:rPr lang="en-US" sz="1700" b="1" dirty="0" err="1">
                <a:latin typeface="Comic Sans MS" panose="030F0702030302020204" pitchFamily="66" charset="0"/>
              </a:rPr>
              <a:t>memuji</a:t>
            </a:r>
            <a:r>
              <a:rPr lang="en-US" sz="1700" b="1" dirty="0">
                <a:latin typeface="Comic Sans MS" panose="030F0702030302020204" pitchFamily="66" charset="0"/>
              </a:rPr>
              <a:t> nama-Mu, oleh </a:t>
            </a:r>
            <a:r>
              <a:rPr lang="en-US" sz="1700" b="1" dirty="0" err="1">
                <a:latin typeface="Comic Sans MS" panose="030F0702030302020204" pitchFamily="66" charset="0"/>
              </a:rPr>
              <a:t>karena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kasih</a:t>
            </a:r>
            <a:r>
              <a:rPr lang="en-US" sz="1700" b="1" dirty="0">
                <a:latin typeface="Comic Sans MS" panose="030F0702030302020204" pitchFamily="66" charset="0"/>
              </a:rPr>
              <a:t>-Mu dan oleh </a:t>
            </a:r>
            <a:r>
              <a:rPr lang="en-US" sz="1700" b="1" dirty="0" err="1">
                <a:latin typeface="Comic Sans MS" panose="030F0702030302020204" pitchFamily="66" charset="0"/>
              </a:rPr>
              <a:t>karena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setia</a:t>
            </a:r>
            <a:r>
              <a:rPr lang="en-US" sz="1700" b="1" dirty="0">
                <a:latin typeface="Comic Sans MS" panose="030F0702030302020204" pitchFamily="66" charset="0"/>
              </a:rPr>
              <a:t>-Mu; </a:t>
            </a:r>
            <a:r>
              <a:rPr lang="en-US" sz="1700" b="1" dirty="0" err="1">
                <a:latin typeface="Comic Sans MS" panose="030F0702030302020204" pitchFamily="66" charset="0"/>
              </a:rPr>
              <a:t>sebab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Kaubuat</a:t>
            </a:r>
            <a:r>
              <a:rPr lang="en-US" sz="1700" b="1" dirty="0">
                <a:latin typeface="Comic Sans MS" panose="030F0702030302020204" pitchFamily="66" charset="0"/>
              </a:rPr>
              <a:t> nama-Mu dan </a:t>
            </a:r>
            <a:r>
              <a:rPr lang="en-US" sz="1700" b="1" dirty="0" err="1">
                <a:latin typeface="Comic Sans MS" panose="030F0702030302020204" pitchFamily="66" charset="0"/>
              </a:rPr>
              <a:t>janji</a:t>
            </a:r>
            <a:r>
              <a:rPr lang="en-US" sz="1700" b="1" dirty="0">
                <a:latin typeface="Comic Sans MS" panose="030F0702030302020204" pitchFamily="66" charset="0"/>
              </a:rPr>
              <a:t>-Mu </a:t>
            </a:r>
            <a:r>
              <a:rPr lang="en-US" sz="1700" b="1" dirty="0" err="1">
                <a:latin typeface="Comic Sans MS" panose="030F0702030302020204" pitchFamily="66" charset="0"/>
              </a:rPr>
              <a:t>melebihi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segala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sesuatu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138:3 Pada </a:t>
            </a:r>
            <a:r>
              <a:rPr lang="en-US" sz="1700" b="1" dirty="0" err="1">
                <a:latin typeface="Comic Sans MS" panose="030F0702030302020204" pitchFamily="66" charset="0"/>
              </a:rPr>
              <a:t>hari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berseru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Engkau</a:t>
            </a:r>
            <a:r>
              <a:rPr lang="en-US" sz="1700" b="1" dirty="0">
                <a:latin typeface="Comic Sans MS" panose="030F0702030302020204" pitchFamily="66" charset="0"/>
              </a:rPr>
              <a:t> pun </a:t>
            </a:r>
            <a:r>
              <a:rPr lang="en-US" sz="1700" b="1" dirty="0" err="1">
                <a:latin typeface="Comic Sans MS" panose="030F0702030302020204" pitchFamily="66" charset="0"/>
              </a:rPr>
              <a:t>menjawab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Engkau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menambahkan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kekuatan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dalam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jiwaku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138:4 </a:t>
            </a:r>
            <a:r>
              <a:rPr lang="en-US" sz="1700" b="1" dirty="0" err="1">
                <a:latin typeface="Comic Sans MS" panose="030F0702030302020204" pitchFamily="66" charset="0"/>
              </a:rPr>
              <a:t>Semua</a:t>
            </a:r>
            <a:r>
              <a:rPr lang="en-US" sz="1700" b="1" dirty="0">
                <a:latin typeface="Comic Sans MS" panose="030F0702030302020204" pitchFamily="66" charset="0"/>
              </a:rPr>
              <a:t> raja di </a:t>
            </a:r>
            <a:r>
              <a:rPr lang="en-US" sz="1700" b="1" dirty="0" err="1">
                <a:latin typeface="Comic Sans MS" panose="030F0702030302020204" pitchFamily="66" charset="0"/>
              </a:rPr>
              <a:t>bumi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bersyukur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kepada</a:t>
            </a:r>
            <a:r>
              <a:rPr lang="en-US" sz="1700" b="1" dirty="0">
                <a:latin typeface="Comic Sans MS" panose="030F0702030302020204" pitchFamily="66" charset="0"/>
              </a:rPr>
              <a:t>-Mu, </a:t>
            </a:r>
            <a:r>
              <a:rPr lang="en-US" sz="1700" b="1" dirty="0" err="1">
                <a:latin typeface="Comic Sans MS" panose="030F0702030302020204" pitchFamily="66" charset="0"/>
              </a:rPr>
              <a:t>ya</a:t>
            </a:r>
            <a:r>
              <a:rPr lang="en-US" sz="1700" b="1" dirty="0">
                <a:latin typeface="Comic Sans MS" panose="030F0702030302020204" pitchFamily="66" charset="0"/>
              </a:rPr>
              <a:t> TUHAN, </a:t>
            </a:r>
            <a:r>
              <a:rPr lang="en-US" sz="1700" b="1" dirty="0" err="1">
                <a:latin typeface="Comic Sans MS" panose="030F0702030302020204" pitchFamily="66" charset="0"/>
              </a:rPr>
              <a:t>sebab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mereka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mendengar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janji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dari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mulut</a:t>
            </a:r>
            <a:r>
              <a:rPr lang="en-US" sz="1700" b="1" dirty="0">
                <a:latin typeface="Comic Sans MS" panose="030F0702030302020204" pitchFamily="66" charset="0"/>
              </a:rPr>
              <a:t>-Mu;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138:5 </a:t>
            </a:r>
            <a:r>
              <a:rPr lang="en-US" sz="1700" b="1" dirty="0" err="1">
                <a:latin typeface="Comic Sans MS" panose="030F0702030302020204" pitchFamily="66" charset="0"/>
              </a:rPr>
              <a:t>mereka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menyanyi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tentang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jalan-jalan</a:t>
            </a:r>
            <a:r>
              <a:rPr lang="en-US" sz="1700" b="1" dirty="0">
                <a:latin typeface="Comic Sans MS" panose="030F0702030302020204" pitchFamily="66" charset="0"/>
              </a:rPr>
              <a:t> TUHAN, </a:t>
            </a:r>
            <a:r>
              <a:rPr lang="en-US" sz="1700" b="1" dirty="0" err="1">
                <a:latin typeface="Comic Sans MS" panose="030F0702030302020204" pitchFamily="66" charset="0"/>
              </a:rPr>
              <a:t>sebab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besar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kemuliaan</a:t>
            </a:r>
            <a:r>
              <a:rPr lang="en-US" sz="1700" b="1" dirty="0">
                <a:latin typeface="Comic Sans MS" panose="030F0702030302020204" pitchFamily="66" charset="0"/>
              </a:rPr>
              <a:t> TUHAN.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138:6 TUHAN </a:t>
            </a:r>
            <a:r>
              <a:rPr lang="en-US" sz="1700" b="1" dirty="0" err="1">
                <a:latin typeface="Comic Sans MS" panose="030F0702030302020204" pitchFamily="66" charset="0"/>
              </a:rPr>
              <a:t>itu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tinggi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namun</a:t>
            </a:r>
            <a:r>
              <a:rPr lang="en-US" sz="1700" b="1" dirty="0">
                <a:latin typeface="Comic Sans MS" panose="030F0702030302020204" pitchFamily="66" charset="0"/>
              </a:rPr>
              <a:t> Ia </a:t>
            </a:r>
            <a:r>
              <a:rPr lang="en-US" sz="1700" b="1" dirty="0" err="1">
                <a:latin typeface="Comic Sans MS" panose="030F0702030302020204" pitchFamily="66" charset="0"/>
              </a:rPr>
              <a:t>melihat</a:t>
            </a:r>
            <a:r>
              <a:rPr lang="en-US" sz="1700" b="1" dirty="0">
                <a:latin typeface="Comic Sans MS" panose="030F0702030302020204" pitchFamily="66" charset="0"/>
              </a:rPr>
              <a:t> orang yang </a:t>
            </a:r>
            <a:r>
              <a:rPr lang="en-US" sz="1700" b="1" dirty="0" err="1">
                <a:latin typeface="Comic Sans MS" panose="030F0702030302020204" pitchFamily="66" charset="0"/>
              </a:rPr>
              <a:t>hina</a:t>
            </a:r>
            <a:r>
              <a:rPr lang="en-US" sz="1700" b="1" dirty="0">
                <a:latin typeface="Comic Sans MS" panose="030F0702030302020204" pitchFamily="66" charset="0"/>
              </a:rPr>
              <a:t>, dan </a:t>
            </a:r>
            <a:r>
              <a:rPr lang="en-US" sz="1700" b="1" dirty="0" err="1">
                <a:latin typeface="Comic Sans MS" panose="030F0702030302020204" pitchFamily="66" charset="0"/>
              </a:rPr>
              <a:t>mengenal</a:t>
            </a:r>
            <a:r>
              <a:rPr lang="en-US" sz="1700" b="1" dirty="0">
                <a:latin typeface="Comic Sans MS" panose="030F0702030302020204" pitchFamily="66" charset="0"/>
              </a:rPr>
              <a:t> orang yang </a:t>
            </a:r>
            <a:r>
              <a:rPr lang="en-US" sz="1700" b="1" dirty="0" err="1">
                <a:latin typeface="Comic Sans MS" panose="030F0702030302020204" pitchFamily="66" charset="0"/>
              </a:rPr>
              <a:t>sombong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dari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jauh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138:7 Jika </a:t>
            </a:r>
            <a:r>
              <a:rPr lang="en-US" sz="1700" b="1" dirty="0" err="1"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berada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dalam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kesesakan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Engkau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mempertahankan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hidupku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latin typeface="Comic Sans MS" panose="030F0702030302020204" pitchFamily="66" charset="0"/>
              </a:rPr>
              <a:t>terhadap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amarah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musuhku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Engkau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mengulurkan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tangan</a:t>
            </a:r>
            <a:r>
              <a:rPr lang="en-US" sz="1700" b="1" dirty="0">
                <a:latin typeface="Comic Sans MS" panose="030F0702030302020204" pitchFamily="66" charset="0"/>
              </a:rPr>
              <a:t>-Mu, dan </a:t>
            </a:r>
            <a:r>
              <a:rPr lang="en-US" sz="1700" b="1" dirty="0" err="1">
                <a:latin typeface="Comic Sans MS" panose="030F0702030302020204" pitchFamily="66" charset="0"/>
              </a:rPr>
              <a:t>tangan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kanan</a:t>
            </a:r>
            <a:r>
              <a:rPr lang="en-US" sz="1700" b="1" dirty="0">
                <a:latin typeface="Comic Sans MS" panose="030F0702030302020204" pitchFamily="66" charset="0"/>
              </a:rPr>
              <a:t>-Mu </a:t>
            </a:r>
            <a:r>
              <a:rPr lang="en-US" sz="1700" b="1" dirty="0" err="1">
                <a:latin typeface="Comic Sans MS" panose="030F0702030302020204" pitchFamily="66" charset="0"/>
              </a:rPr>
              <a:t>menyelamatkan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138:8 TUHAN </a:t>
            </a:r>
            <a:r>
              <a:rPr lang="en-US" sz="1700" b="1" dirty="0" err="1">
                <a:latin typeface="Comic Sans MS" panose="030F0702030302020204" pitchFamily="66" charset="0"/>
              </a:rPr>
              <a:t>akan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menyelesaikannya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bagiku</a:t>
            </a:r>
            <a:r>
              <a:rPr lang="en-US" sz="1700" b="1" dirty="0">
                <a:latin typeface="Comic Sans MS" panose="030F0702030302020204" pitchFamily="66" charset="0"/>
              </a:rPr>
              <a:t>! Ya TUHAN, </a:t>
            </a:r>
            <a:r>
              <a:rPr lang="en-US" sz="1700" b="1" dirty="0" err="1">
                <a:latin typeface="Comic Sans MS" panose="030F0702030302020204" pitchFamily="66" charset="0"/>
              </a:rPr>
              <a:t>kasih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setia</a:t>
            </a:r>
            <a:r>
              <a:rPr lang="en-US" sz="1700" b="1" dirty="0">
                <a:latin typeface="Comic Sans MS" panose="030F0702030302020204" pitchFamily="66" charset="0"/>
              </a:rPr>
              <a:t>-Mu </a:t>
            </a:r>
            <a:r>
              <a:rPr lang="en-US" sz="1700" b="1" dirty="0" err="1">
                <a:latin typeface="Comic Sans MS" panose="030F0702030302020204" pitchFamily="66" charset="0"/>
              </a:rPr>
              <a:t>untuk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selama-lamanya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latin typeface="Comic Sans MS" panose="030F0702030302020204" pitchFamily="66" charset="0"/>
              </a:rPr>
              <a:t>janganlah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Kautinggalkan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perbuatan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tangan</a:t>
            </a:r>
            <a:r>
              <a:rPr lang="en-US" sz="1700" b="1" dirty="0">
                <a:latin typeface="Comic Sans MS" panose="030F0702030302020204" pitchFamily="66" charset="0"/>
              </a:rPr>
              <a:t>-Mu!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Mazmur 138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>
                <a:latin typeface="Constantia" panose="02030602050306030303" pitchFamily="18" charset="0"/>
              </a:rPr>
              <a:t>“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kasih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terhadap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pengagungan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, dan </a:t>
            </a:r>
            <a:r>
              <a:rPr lang="en-ID" sz="2400" b="1" dirty="0" err="1">
                <a:latin typeface="Constantia" panose="02030602050306030303" pitchFamily="18" charset="0"/>
              </a:rPr>
              <a:t>kesombongan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terdapat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kelemahan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besar</a:t>
            </a:r>
            <a:r>
              <a:rPr lang="en-ID" sz="2400" b="1" dirty="0">
                <a:latin typeface="Constantia" panose="02030602050306030303" pitchFamily="18" charset="0"/>
              </a:rPr>
              <a:t>; </a:t>
            </a:r>
            <a:r>
              <a:rPr lang="en-ID" sz="2400" b="1" dirty="0" err="1">
                <a:latin typeface="Constantia" panose="02030602050306030303" pitchFamily="18" charset="0"/>
              </a:rPr>
              <a:t>tetapi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kerendahan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hati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terdapat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kekuatan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besar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Martabat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sejati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tidak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dipertahankan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ketika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terlalu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memikirkan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melainkan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ketika</a:t>
            </a:r>
            <a:r>
              <a:rPr lang="en-ID" sz="2400" b="1" dirty="0">
                <a:latin typeface="Constantia" panose="02030602050306030303" pitchFamily="18" charset="0"/>
              </a:rPr>
              <a:t> Allah </a:t>
            </a:r>
            <a:r>
              <a:rPr lang="en-ID" sz="2400" b="1" dirty="0" err="1">
                <a:latin typeface="Constantia" panose="02030602050306030303" pitchFamily="18" charset="0"/>
              </a:rPr>
              <a:t>memenuhi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seluruh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pikiran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hati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menyala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kasih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Penebus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serta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kasih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sesama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Kesederhanaan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karakter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kerendahan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hati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menghasilkan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kebahagiaan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sementara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kesombongan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membawa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ketidakpuasan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keluhan</a:t>
            </a:r>
            <a:r>
              <a:rPr lang="en-ID" sz="2400" b="1" dirty="0">
                <a:latin typeface="Constantia" panose="02030602050306030303" pitchFamily="18" charset="0"/>
              </a:rPr>
              <a:t>, dan </a:t>
            </a:r>
            <a:r>
              <a:rPr lang="en-ID" sz="2400" b="1" dirty="0" err="1">
                <a:latin typeface="Constantia" panose="02030602050306030303" pitchFamily="18" charset="0"/>
              </a:rPr>
              <a:t>kekecewaan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terus-menerus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belajar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kurang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memikirkan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lebih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berusaha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membahagiakan</a:t>
            </a:r>
            <a:r>
              <a:rPr lang="en-ID" sz="2400" b="1" dirty="0">
                <a:latin typeface="Constantia" panose="02030602050306030303" pitchFamily="18" charset="0"/>
              </a:rPr>
              <a:t> orang </a:t>
            </a:r>
            <a:r>
              <a:rPr lang="en-ID" sz="2400" b="1" dirty="0" err="1">
                <a:latin typeface="Constantia" panose="02030602050306030303" pitchFamily="18" charset="0"/>
              </a:rPr>
              <a:t>lainlah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memperoleh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kekuatan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ilahi</a:t>
            </a:r>
            <a:r>
              <a:rPr lang="en-ID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572310"/>
            <a:ext cx="344307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barangsiapa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meninggikan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diri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direndahkan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barangsiapa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merendahkan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diri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ditinggikan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(Lukas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355134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919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Apa yang </a:t>
            </a:r>
            <a:r>
              <a:rPr lang="en-ID" sz="2000" b="1" dirty="0" err="1"/>
              <a:t>berharga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diriku</a:t>
            </a:r>
            <a:r>
              <a:rPr lang="en-ID" sz="2000" b="1" dirty="0"/>
              <a:t>? Itu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pertanyaan</a:t>
            </a:r>
            <a:r>
              <a:rPr lang="en-ID" sz="2000" b="1" dirty="0"/>
              <a:t> yang </a:t>
            </a:r>
            <a:r>
              <a:rPr lang="en-ID" sz="2000" b="1" dirty="0" err="1"/>
              <a:t>sulit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dijawab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91056" y="107126"/>
            <a:ext cx="2100943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3" y="2303646"/>
            <a:ext cx="9817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“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”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kurang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harga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641338"/>
            <a:ext cx="9621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“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” (</a:t>
            </a:r>
            <a:r>
              <a:rPr lang="en-ID" sz="2000" b="1" dirty="0" err="1"/>
              <a:t>posisi</a:t>
            </a:r>
            <a:r>
              <a:rPr lang="en-ID" sz="2000" b="1" dirty="0"/>
              <a:t> </a:t>
            </a:r>
            <a:r>
              <a:rPr lang="en-ID" sz="2000" b="1" dirty="0" err="1"/>
              <a:t>rendah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),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mengakui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miliki</a:t>
            </a:r>
            <a:r>
              <a:rPr lang="en-ID" sz="2000" b="1" dirty="0"/>
              <a:t> dan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capai</a:t>
            </a:r>
            <a:r>
              <a:rPr lang="en-ID" sz="2000" b="1" dirty="0"/>
              <a:t>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Allah.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004573"/>
            <a:ext cx="9621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“</a:t>
            </a:r>
            <a:r>
              <a:rPr lang="en-ID" sz="2000" b="1" dirty="0" err="1"/>
              <a:t>banyak</a:t>
            </a:r>
            <a:r>
              <a:rPr lang="en-ID" sz="2000" b="1" dirty="0"/>
              <a:t>” </a:t>
            </a:r>
            <a:r>
              <a:rPr lang="en-ID" sz="2000" b="1" dirty="0" err="1"/>
              <a:t>karena</a:t>
            </a:r>
            <a:r>
              <a:rPr lang="en-ID" sz="2000" b="1" dirty="0"/>
              <a:t> Allah </a:t>
            </a:r>
            <a:r>
              <a:rPr lang="en-ID" sz="2000" b="1" dirty="0" err="1"/>
              <a:t>menganggap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-Nya?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5" y="353945"/>
            <a:ext cx="9621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“</a:t>
            </a:r>
            <a:r>
              <a:rPr lang="en-ID" sz="2000" b="1" dirty="0" err="1"/>
              <a:t>banyak</a:t>
            </a:r>
            <a:r>
              <a:rPr lang="en-ID" sz="2000" b="1" dirty="0"/>
              <a:t>” (</a:t>
            </a:r>
            <a:r>
              <a:rPr lang="en-ID" sz="2000" b="1" dirty="0" err="1"/>
              <a:t>posisi</a:t>
            </a:r>
            <a:r>
              <a:rPr lang="en-ID" sz="2000" b="1" dirty="0"/>
              <a:t> </a:t>
            </a:r>
            <a:r>
              <a:rPr lang="en-ID" sz="2000" b="1" dirty="0" err="1"/>
              <a:t>sombong</a:t>
            </a:r>
            <a:r>
              <a:rPr lang="en-ID" sz="2000" b="1" dirty="0"/>
              <a:t>),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mengakui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miliki</a:t>
            </a:r>
            <a:r>
              <a:rPr lang="en-ID" sz="2000" b="1" dirty="0"/>
              <a:t> dan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capai</a:t>
            </a:r>
            <a:r>
              <a:rPr lang="en-ID" sz="2000" b="1" dirty="0"/>
              <a:t>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diriku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CONTOH KESOMBONGAN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dunia,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yaitu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keinginan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daging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keinginan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serta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keangkuhan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bukanlah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berasal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Bapa,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melainkan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dunia.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Yohanes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kesombongan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yang </a:t>
            </a:r>
            <a:r>
              <a:rPr lang="en-ID" sz="2000" b="1" dirty="0" err="1"/>
              <a:t>pertama</a:t>
            </a:r>
            <a:r>
              <a:rPr lang="en-ID" sz="2000" b="1" dirty="0"/>
              <a:t> kali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perasaan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: Lucifer. Ia </a:t>
            </a:r>
            <a:r>
              <a:rPr lang="en-ID" sz="2000" b="1" dirty="0" err="1"/>
              <a:t>memutuskan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puas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posisinya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naik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posisi</a:t>
            </a:r>
            <a:r>
              <a:rPr lang="en-ID" sz="2000" b="1" dirty="0"/>
              <a:t>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tinggi</a:t>
            </a:r>
            <a:r>
              <a:rPr lang="en-ID" sz="2000" b="1" dirty="0"/>
              <a:t>. Seiring </a:t>
            </a:r>
            <a:r>
              <a:rPr lang="en-ID" sz="2000" b="1" dirty="0" err="1"/>
              <a:t>waktu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begitu</a:t>
            </a:r>
            <a:r>
              <a:rPr lang="en-ID" sz="2000" b="1" dirty="0"/>
              <a:t> </a:t>
            </a:r>
            <a:r>
              <a:rPr lang="en-ID" sz="2000" b="1" dirty="0" err="1"/>
              <a:t>tinggi</a:t>
            </a:r>
            <a:r>
              <a:rPr lang="en-ID" sz="2000" b="1" dirty="0"/>
              <a:t>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merindukan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menduduki</a:t>
            </a:r>
            <a:r>
              <a:rPr lang="en-ID" sz="2000" b="1" dirty="0"/>
              <a:t> </a:t>
            </a:r>
            <a:r>
              <a:rPr lang="en-ID" sz="2000" b="1" dirty="0" err="1"/>
              <a:t>takhta</a:t>
            </a:r>
            <a:r>
              <a:rPr lang="en-ID" sz="2000" b="1" dirty="0"/>
              <a:t> Allah </a:t>
            </a:r>
            <a:r>
              <a:rPr lang="en-ID" sz="2000" b="1" dirty="0" err="1"/>
              <a:t>sendiri</a:t>
            </a:r>
            <a:r>
              <a:rPr lang="en-ID" sz="2000" b="1" dirty="0"/>
              <a:t> (</a:t>
            </a:r>
            <a:r>
              <a:rPr lang="en-ID" sz="2000" b="1" dirty="0" err="1"/>
              <a:t>Yesaya</a:t>
            </a:r>
            <a:r>
              <a:rPr lang="en-ID" sz="2000" b="1" dirty="0"/>
              <a:t> 14:12–14).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5797" y="1639552"/>
            <a:ext cx="3237952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396910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ambisi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kesombongan</a:t>
            </a:r>
            <a:r>
              <a:rPr lang="en-ID" sz="2000" b="1" dirty="0"/>
              <a:t>. </a:t>
            </a:r>
            <a:r>
              <a:rPr lang="en-ID" sz="2000" b="1" dirty="0" err="1"/>
              <a:t>Kepuasan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keberhasilan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ambisi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kesombongan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sehat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571999"/>
            <a:ext cx="1936629" cy="2119635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130916"/>
            <a:ext cx="87867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mewarisi</a:t>
            </a:r>
            <a:r>
              <a:rPr lang="en-ID" sz="2000" b="1" dirty="0">
                <a:solidFill>
                  <a:prstClr val="black"/>
                </a:solidFill>
              </a:rPr>
              <a:t>” </a:t>
            </a:r>
            <a:r>
              <a:rPr lang="en-ID" sz="2000" b="1" dirty="0" err="1">
                <a:solidFill>
                  <a:prstClr val="black"/>
                </a:solidFill>
              </a:rPr>
              <a:t>keinginan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melakukan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menyenangkan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inginkan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meraih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posisi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memungkinkan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memperoleh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ketenaran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kekayaan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Itulah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ditawarkan</a:t>
            </a:r>
            <a:r>
              <a:rPr lang="en-ID" sz="2000" b="1" dirty="0">
                <a:solidFill>
                  <a:prstClr val="black"/>
                </a:solidFill>
              </a:rPr>
              <a:t> dunia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! (1 Yohanes 2:16).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732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Hal yang </a:t>
            </a:r>
            <a:r>
              <a:rPr lang="en-ID" sz="2000" b="1" dirty="0" err="1">
                <a:solidFill>
                  <a:prstClr val="black"/>
                </a:solidFill>
              </a:rPr>
              <a:t>penting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diingat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harta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kemampuan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pencapaian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menentukan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nilai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Kesombongan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kemuliaan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atas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Ia </a:t>
            </a:r>
            <a:r>
              <a:rPr lang="en-ID" sz="2000" b="1" dirty="0" err="1">
                <a:solidFill>
                  <a:prstClr val="black"/>
                </a:solidFill>
              </a:rPr>
              <a:t>kerjakan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MURID-MURID YESUS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574705"/>
            <a:ext cx="1230741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Terjadilah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juga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pertengkaran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antara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murid-murid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Yesus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siapakah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dapat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dianggap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terbesar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antara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(Lukas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997674"/>
            <a:ext cx="7445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menghabiskan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tahun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. Ia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 </a:t>
            </a:r>
            <a:r>
              <a:rPr lang="en-ID" sz="2000" b="1" dirty="0" err="1"/>
              <a:t>membasuh</a:t>
            </a:r>
            <a:r>
              <a:rPr lang="en-ID" sz="2000" b="1" dirty="0"/>
              <a:t> kaki </a:t>
            </a:r>
            <a:r>
              <a:rPr lang="en-ID" sz="2000" b="1" dirty="0" err="1"/>
              <a:t>mereka</a:t>
            </a:r>
            <a:r>
              <a:rPr lang="en-ID" sz="2000" b="1" dirty="0"/>
              <a:t> dan </a:t>
            </a:r>
            <a:r>
              <a:rPr lang="en-ID" sz="2000" b="1" dirty="0" err="1"/>
              <a:t>memberitahukan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darah</a:t>
            </a:r>
            <a:r>
              <a:rPr lang="en-ID" sz="2000" b="1" dirty="0"/>
              <a:t>-Nya yang </a:t>
            </a:r>
            <a:r>
              <a:rPr lang="en-ID" sz="2000" b="1" dirty="0" err="1"/>
              <a:t>dicurahkan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orang.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makan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, </a:t>
            </a:r>
            <a:r>
              <a:rPr lang="en-ID" sz="2000" b="1" dirty="0" err="1"/>
              <a:t>percakapan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sekali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berkaitan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: </a:t>
            </a:r>
            <a:r>
              <a:rPr lang="en-ID" sz="2000" b="1" dirty="0" err="1"/>
              <a:t>siapa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terbesar</a:t>
            </a:r>
            <a:r>
              <a:rPr lang="en-ID" sz="2000" b="1" dirty="0"/>
              <a:t>? (Lukas 22:24).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759" y="3081162"/>
            <a:ext cx="1614014" cy="1284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5" y="2821711"/>
            <a:ext cx="58501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Kesombongan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layak</a:t>
            </a:r>
            <a:r>
              <a:rPr lang="en-ID" sz="2000" b="1" dirty="0"/>
              <a:t> </a:t>
            </a:r>
            <a:r>
              <a:rPr lang="en-ID" sz="2000" b="1" dirty="0" err="1"/>
              <a:t>menempati</a:t>
            </a:r>
            <a:r>
              <a:rPr lang="en-ID" sz="2000" b="1" dirty="0"/>
              <a:t> </a:t>
            </a:r>
            <a:r>
              <a:rPr lang="en-ID" sz="2000" b="1" dirty="0" err="1"/>
              <a:t>posisi</a:t>
            </a:r>
            <a:r>
              <a:rPr lang="en-ID" sz="2000" b="1" dirty="0"/>
              <a:t> </a:t>
            </a:r>
            <a:r>
              <a:rPr lang="en-ID" sz="2000" b="1" dirty="0" err="1"/>
              <a:t>tertinggi</a:t>
            </a:r>
            <a:r>
              <a:rPr lang="en-ID" sz="2000" b="1" dirty="0"/>
              <a:t>.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gagal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betapa</a:t>
            </a:r>
            <a:r>
              <a:rPr lang="en-ID" sz="2000" b="1" dirty="0"/>
              <a:t> </a:t>
            </a:r>
            <a:r>
              <a:rPr lang="en-ID" sz="2000" b="1" dirty="0" err="1"/>
              <a:t>seriusnya</a:t>
            </a:r>
            <a:r>
              <a:rPr lang="en-ID" sz="2000" b="1" dirty="0"/>
              <a:t> </a:t>
            </a:r>
            <a:r>
              <a:rPr lang="en-ID" sz="2000" b="1" dirty="0" err="1"/>
              <a:t>perasaan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. Karena </a:t>
            </a:r>
            <a:r>
              <a:rPr lang="en-ID" sz="2000" b="1" dirty="0" err="1"/>
              <a:t>kesombongan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menjauhkan</a:t>
            </a:r>
            <a:r>
              <a:rPr lang="en-ID" sz="2000" b="1" dirty="0"/>
              <a:t> Allah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371955"/>
            <a:ext cx="7445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langsung</a:t>
            </a:r>
            <a:r>
              <a:rPr lang="en-ID" sz="2000" b="1" dirty="0"/>
              <a:t> </a:t>
            </a:r>
            <a:r>
              <a:rPr lang="en-ID" sz="2000" b="1" dirty="0" err="1"/>
              <a:t>menyampaikan</a:t>
            </a:r>
            <a:r>
              <a:rPr lang="en-ID" sz="2000" b="1" dirty="0"/>
              <a:t> inti </a:t>
            </a:r>
            <a:r>
              <a:rPr lang="en-ID" sz="2000" b="1" dirty="0" err="1"/>
              <a:t>masalah</a:t>
            </a:r>
            <a:r>
              <a:rPr lang="en-ID" sz="2000" b="1" dirty="0"/>
              <a:t>: “Aku </a:t>
            </a:r>
            <a:r>
              <a:rPr lang="en-ID" sz="2000" b="1" dirty="0" err="1"/>
              <a:t>ada</a:t>
            </a:r>
            <a:r>
              <a:rPr lang="en-ID" sz="2000" b="1" dirty="0"/>
              <a:t> di </a:t>
            </a:r>
            <a:r>
              <a:rPr lang="en-ID" sz="2000" b="1" dirty="0" err="1"/>
              <a:t>tengah-tengah</a:t>
            </a:r>
            <a:r>
              <a:rPr lang="en-ID" sz="2000" b="1" dirty="0"/>
              <a:t> </a:t>
            </a:r>
            <a:r>
              <a:rPr lang="en-ID" sz="2000" b="1" dirty="0" err="1"/>
              <a:t>kamu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pelayan</a:t>
            </a:r>
            <a:r>
              <a:rPr lang="en-ID" sz="2000" b="1" dirty="0"/>
              <a:t>” (Lukas 22:27). </a:t>
            </a:r>
            <a:r>
              <a:rPr lang="en-ID" sz="2000" b="1" dirty="0" err="1"/>
              <a:t>Dengan</a:t>
            </a:r>
            <a:r>
              <a:rPr lang="en-ID" sz="2000" b="1" dirty="0"/>
              <a:t> kata lain: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kamu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Gurumu</a:t>
            </a:r>
            <a:r>
              <a:rPr lang="en-ID" sz="2000" b="1" dirty="0"/>
              <a:t>, </a:t>
            </a:r>
            <a:r>
              <a:rPr lang="en-ID" sz="2000" b="1" dirty="0" err="1"/>
              <a:t>layani</a:t>
            </a:r>
            <a:r>
              <a:rPr lang="en-ID" sz="2000" b="1" dirty="0"/>
              <a:t> orang lain.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537487"/>
            <a:ext cx="7445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Kesombongan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membuat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merasa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layak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dilayani</a:t>
            </a:r>
            <a:r>
              <a:rPr lang="en-ID" sz="2000" b="1" dirty="0">
                <a:solidFill>
                  <a:prstClr val="black"/>
                </a:solidFill>
              </a:rPr>
              <a:t> oleh orang lain (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merasa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baik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). Kita </a:t>
            </a:r>
            <a:r>
              <a:rPr lang="en-ID" sz="2000" b="1" dirty="0" err="1">
                <a:solidFill>
                  <a:prstClr val="black"/>
                </a:solidFill>
              </a:rPr>
              <a:t>memerlukan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kasih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karunia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hamba yang </a:t>
            </a:r>
            <a:r>
              <a:rPr lang="en-ID" sz="2000" b="1" dirty="0" err="1">
                <a:solidFill>
                  <a:prstClr val="black"/>
                </a:solidFill>
              </a:rPr>
              <a:t>rendah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hati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490972"/>
            <a:ext cx="10687050" cy="19902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7400"/>
              </a:lnSpc>
            </a:pPr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CONTOH KERENDAHAN HATI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PEMUNGUT CUKAI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pemungut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cukai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berdiri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jauh-jauh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bahkan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berani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menengadah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melainkan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memukul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diri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: Ya Allah,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kasihanilah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berdosa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(Lukas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0" y="1270165"/>
            <a:ext cx="3981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Seorang</a:t>
            </a:r>
            <a:r>
              <a:rPr lang="en-ID" b="1" dirty="0"/>
              <a:t> Farisi </a:t>
            </a:r>
            <a:r>
              <a:rPr lang="en-ID" b="1" dirty="0" err="1"/>
              <a:t>menceritakan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perbuatan-perbuatan</a:t>
            </a:r>
            <a:r>
              <a:rPr lang="en-ID" b="1" dirty="0"/>
              <a:t> </a:t>
            </a:r>
            <a:r>
              <a:rPr lang="en-ID" b="1" dirty="0" err="1"/>
              <a:t>baik</a:t>
            </a:r>
            <a:r>
              <a:rPr lang="en-ID" b="1" dirty="0"/>
              <a:t> yang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lakukan</a:t>
            </a:r>
            <a:r>
              <a:rPr lang="en-ID" b="1" dirty="0"/>
              <a:t> dan </a:t>
            </a:r>
            <a:r>
              <a:rPr lang="en-ID" b="1" dirty="0" err="1"/>
              <a:t>jasa-jasa</a:t>
            </a:r>
            <a:r>
              <a:rPr lang="en-ID" b="1" dirty="0"/>
              <a:t> yang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miliki</a:t>
            </a:r>
            <a:r>
              <a:rPr lang="en-ID" b="1" dirty="0"/>
              <a:t> di </a:t>
            </a:r>
            <a:r>
              <a:rPr lang="en-ID" b="1" dirty="0" err="1"/>
              <a:t>hadapan</a:t>
            </a:r>
            <a:r>
              <a:rPr lang="en-ID" b="1" dirty="0"/>
              <a:t> </a:t>
            </a:r>
            <a:r>
              <a:rPr lang="en-ID" b="1" dirty="0" err="1"/>
              <a:t>Surga</a:t>
            </a:r>
            <a:r>
              <a:rPr lang="en-ID" b="1" dirty="0"/>
              <a:t>. </a:t>
            </a:r>
            <a:r>
              <a:rPr lang="en-ID" b="1" dirty="0" err="1"/>
              <a:t>Namun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 </a:t>
            </a:r>
            <a:r>
              <a:rPr lang="en-ID" b="1" dirty="0" err="1"/>
              <a:t>mengatakan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“</a:t>
            </a:r>
            <a:r>
              <a:rPr lang="en-ID" b="1" dirty="0" err="1"/>
              <a:t>berdoa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dirinya</a:t>
            </a:r>
            <a:r>
              <a:rPr lang="en-ID" b="1" dirty="0"/>
              <a:t> </a:t>
            </a:r>
            <a:r>
              <a:rPr lang="en-ID" b="1" dirty="0" err="1"/>
              <a:t>sendiri</a:t>
            </a:r>
            <a:r>
              <a:rPr lang="en-ID" b="1" dirty="0"/>
              <a:t>,”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(Lukas 18:11–12).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contoh</a:t>
            </a:r>
            <a:r>
              <a:rPr lang="en-ID" b="1" dirty="0"/>
              <a:t> </a:t>
            </a:r>
            <a:r>
              <a:rPr lang="en-ID" b="1" dirty="0" err="1"/>
              <a:t>sempurna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kesombongan</a:t>
            </a:r>
            <a:r>
              <a:rPr lang="en-ID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634611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543954" y="1303994"/>
            <a:ext cx="47106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 err="1">
                <a:solidFill>
                  <a:prstClr val="black"/>
                </a:solidFill>
              </a:rPr>
              <a:t>Sebaliknya</a:t>
            </a:r>
            <a:r>
              <a:rPr lang="en-ID" b="1" dirty="0">
                <a:solidFill>
                  <a:prstClr val="black"/>
                </a:solidFill>
              </a:rPr>
              <a:t>, </a:t>
            </a:r>
            <a:r>
              <a:rPr lang="en-ID" b="1" dirty="0" err="1">
                <a:solidFill>
                  <a:prstClr val="black"/>
                </a:solidFill>
              </a:rPr>
              <a:t>seorang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pemungut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cukai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memohon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pertolongan</a:t>
            </a:r>
            <a:r>
              <a:rPr lang="en-ID" b="1" dirty="0">
                <a:solidFill>
                  <a:prstClr val="black"/>
                </a:solidFill>
              </a:rPr>
              <a:t> Allah, </a:t>
            </a:r>
            <a:r>
              <a:rPr lang="en-ID" b="1" dirty="0" err="1">
                <a:solidFill>
                  <a:prstClr val="black"/>
                </a:solidFill>
              </a:rPr>
              <a:t>karena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ia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adalah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seorang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berdosa</a:t>
            </a:r>
            <a:r>
              <a:rPr lang="en-ID" b="1" dirty="0">
                <a:solidFill>
                  <a:prstClr val="black"/>
                </a:solidFill>
              </a:rPr>
              <a:t> (Lukas 18:13). 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rendah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hati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ia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datang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kepada</a:t>
            </a:r>
            <a:r>
              <a:rPr lang="en-ID" b="1" dirty="0">
                <a:solidFill>
                  <a:prstClr val="black"/>
                </a:solidFill>
              </a:rPr>
              <a:t> Allah, dan </a:t>
            </a:r>
            <a:r>
              <a:rPr lang="en-ID" b="1" dirty="0" err="1">
                <a:solidFill>
                  <a:prstClr val="black"/>
                </a:solidFill>
              </a:rPr>
              <a:t>ia</a:t>
            </a:r>
            <a:r>
              <a:rPr lang="en-ID" b="1" dirty="0">
                <a:solidFill>
                  <a:prstClr val="black"/>
                </a:solidFill>
              </a:rPr>
              <a:t> “</a:t>
            </a:r>
            <a:r>
              <a:rPr lang="en-ID" b="1" dirty="0" err="1">
                <a:solidFill>
                  <a:prstClr val="black"/>
                </a:solidFill>
              </a:rPr>
              <a:t>pulang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rumahnya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sebagai</a:t>
            </a:r>
            <a:r>
              <a:rPr lang="en-ID" b="1" dirty="0">
                <a:solidFill>
                  <a:prstClr val="black"/>
                </a:solidFill>
              </a:rPr>
              <a:t> orang yang </a:t>
            </a:r>
            <a:r>
              <a:rPr lang="en-ID" b="1" dirty="0" err="1">
                <a:solidFill>
                  <a:prstClr val="black"/>
                </a:solidFill>
              </a:rPr>
              <a:t>dibenarkan</a:t>
            </a:r>
            <a:r>
              <a:rPr lang="en-ID" b="1" dirty="0">
                <a:solidFill>
                  <a:prstClr val="black"/>
                </a:solidFill>
              </a:rPr>
              <a:t>,” </a:t>
            </a:r>
            <a:r>
              <a:rPr lang="en-ID" b="1" dirty="0" err="1">
                <a:solidFill>
                  <a:prstClr val="black"/>
                </a:solidFill>
              </a:rPr>
              <a:t>sebab</a:t>
            </a:r>
            <a:r>
              <a:rPr lang="en-ID" b="1" dirty="0">
                <a:solidFill>
                  <a:prstClr val="black"/>
                </a:solidFill>
              </a:rPr>
              <a:t> “</a:t>
            </a:r>
            <a:r>
              <a:rPr lang="en-ID" b="1" dirty="0" err="1">
                <a:solidFill>
                  <a:prstClr val="black"/>
                </a:solidFill>
              </a:rPr>
              <a:t>barangsiapa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meninggikan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diri</a:t>
            </a:r>
            <a:r>
              <a:rPr lang="en-ID" b="1" dirty="0">
                <a:solidFill>
                  <a:prstClr val="black"/>
                </a:solidFill>
              </a:rPr>
              <a:t>, </a:t>
            </a:r>
            <a:r>
              <a:rPr lang="en-ID" b="1" dirty="0" err="1">
                <a:solidFill>
                  <a:prstClr val="black"/>
                </a:solidFill>
              </a:rPr>
              <a:t>ia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direndahkan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barangsiapa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merendahkan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diri</a:t>
            </a:r>
            <a:r>
              <a:rPr lang="en-ID" b="1" dirty="0">
                <a:solidFill>
                  <a:prstClr val="black"/>
                </a:solidFill>
              </a:rPr>
              <a:t>, </a:t>
            </a:r>
            <a:r>
              <a:rPr lang="en-ID" b="1" dirty="0" err="1">
                <a:solidFill>
                  <a:prstClr val="black"/>
                </a:solidFill>
              </a:rPr>
              <a:t>ia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ditinggikan</a:t>
            </a:r>
            <a:r>
              <a:rPr lang="en-ID" b="1" dirty="0">
                <a:solidFill>
                  <a:prstClr val="black"/>
                </a:solidFill>
              </a:rPr>
              <a:t>” (Lukas 18:14).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Kerendahan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yang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dimulai</a:t>
            </a:r>
            <a:r>
              <a:rPr lang="en-ID" b="1" dirty="0"/>
              <a:t> </a:t>
            </a:r>
            <a:r>
              <a:rPr lang="en-ID" b="1" dirty="0" err="1"/>
              <a:t>ketika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mengakui</a:t>
            </a:r>
            <a:r>
              <a:rPr lang="en-ID" b="1" dirty="0"/>
              <a:t> dosa </a:t>
            </a:r>
            <a:r>
              <a:rPr lang="en-ID" b="1" dirty="0" err="1"/>
              <a:t>kita</a:t>
            </a:r>
            <a:r>
              <a:rPr lang="en-ID" b="1" dirty="0"/>
              <a:t> dan </a:t>
            </a:r>
            <a:r>
              <a:rPr lang="en-ID" b="1" dirty="0" err="1"/>
              <a:t>meminta</a:t>
            </a:r>
            <a:r>
              <a:rPr lang="en-ID" b="1" dirty="0"/>
              <a:t> </a:t>
            </a:r>
            <a:r>
              <a:rPr lang="en-ID" b="1" dirty="0" err="1"/>
              <a:t>pertolongan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. Maka…</a:t>
            </a:r>
            <a:endParaRPr lang="en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MUSA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 iman maka Musa, setelah dewasa, menolak disebut anak puteri Firaun, karena ia lebih suka menderita sengsara dengan umat Allah dari pada untuk sementara menikmati kesenangan dari dosa.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(Ibrani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549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Musa </a:t>
            </a:r>
            <a:r>
              <a:rPr lang="en-ID" b="1" dirty="0" err="1"/>
              <a:t>dilatih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Firaun</a:t>
            </a:r>
            <a:r>
              <a:rPr lang="en-ID" b="1" dirty="0"/>
              <a:t> </a:t>
            </a:r>
            <a:r>
              <a:rPr lang="en-ID" b="1" dirty="0" err="1"/>
              <a:t>berikutnya</a:t>
            </a:r>
            <a:r>
              <a:rPr lang="en-ID" b="1" dirty="0"/>
              <a:t> di Mesir. Ia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seorang</a:t>
            </a:r>
            <a:r>
              <a:rPr lang="en-ID" b="1" dirty="0"/>
              <a:t> </a:t>
            </a:r>
            <a:r>
              <a:rPr lang="en-ID" b="1" dirty="0" err="1"/>
              <a:t>ahli</a:t>
            </a:r>
            <a:r>
              <a:rPr lang="en-ID" b="1" dirty="0"/>
              <a:t> strategi yang </a:t>
            </a:r>
            <a:r>
              <a:rPr lang="en-ID" b="1" dirty="0" err="1"/>
              <a:t>hebat</a:t>
            </a:r>
            <a:r>
              <a:rPr lang="en-ID" b="1" dirty="0"/>
              <a:t> dan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kapasitas</a:t>
            </a:r>
            <a:r>
              <a:rPr lang="en-ID" b="1" dirty="0"/>
              <a:t> </a:t>
            </a:r>
            <a:r>
              <a:rPr lang="en-ID" b="1" dirty="0" err="1"/>
              <a:t>intelektual</a:t>
            </a:r>
            <a:r>
              <a:rPr lang="en-ID" b="1" dirty="0"/>
              <a:t> yang </a:t>
            </a:r>
            <a:r>
              <a:rPr lang="en-ID" b="1" dirty="0" err="1"/>
              <a:t>luar</a:t>
            </a:r>
            <a:r>
              <a:rPr lang="en-ID" b="1" dirty="0"/>
              <a:t> </a:t>
            </a:r>
            <a:r>
              <a:rPr lang="en-ID" b="1" dirty="0" err="1"/>
              <a:t>biasa</a:t>
            </a:r>
            <a:r>
              <a:rPr lang="en-ID" b="1" dirty="0"/>
              <a:t> (</a:t>
            </a:r>
            <a:r>
              <a:rPr lang="en-ID" b="1" dirty="0" err="1"/>
              <a:t>Kisah</a:t>
            </a:r>
            <a:r>
              <a:rPr lang="en-ID" b="1" dirty="0"/>
              <a:t> 7:22). Pada </a:t>
            </a:r>
            <a:r>
              <a:rPr lang="en-ID" b="1" dirty="0" err="1"/>
              <a:t>usia</a:t>
            </a:r>
            <a:r>
              <a:rPr lang="en-ID" b="1" dirty="0"/>
              <a:t> 40 </a:t>
            </a:r>
            <a:r>
              <a:rPr lang="en-ID" b="1" dirty="0" err="1"/>
              <a:t>tahun</a:t>
            </a:r>
            <a:r>
              <a:rPr lang="en-ID" b="1" dirty="0"/>
              <a:t>,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memutuskan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meninggalkan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dan </a:t>
            </a:r>
            <a:r>
              <a:rPr lang="en-ID" b="1" dirty="0" err="1"/>
              <a:t>bergabung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bangsanya</a:t>
            </a:r>
            <a:r>
              <a:rPr lang="en-ID" b="1" dirty="0"/>
              <a:t> (</a:t>
            </a:r>
            <a:r>
              <a:rPr lang="en-ID" b="1" dirty="0" err="1"/>
              <a:t>Ibrani</a:t>
            </a:r>
            <a:r>
              <a:rPr lang="en-ID" b="1" dirty="0"/>
              <a:t> 11:24–25).</a:t>
            </a:r>
            <a:endParaRPr lang="en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257" y="1327591"/>
            <a:ext cx="1421183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680" y="1327591"/>
            <a:ext cx="1338214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041484"/>
            <a:ext cx="86153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Empat</a:t>
            </a:r>
            <a:r>
              <a:rPr lang="en-ID" b="1" dirty="0"/>
              <a:t> </a:t>
            </a:r>
            <a:r>
              <a:rPr lang="en-ID" b="1" dirty="0" err="1"/>
              <a:t>puluh</a:t>
            </a:r>
            <a:r>
              <a:rPr lang="en-ID" b="1" dirty="0"/>
              <a:t> </a:t>
            </a:r>
            <a:r>
              <a:rPr lang="en-ID" b="1" dirty="0" err="1"/>
              <a:t>tahun</a:t>
            </a:r>
            <a:r>
              <a:rPr lang="en-ID" b="1" dirty="0"/>
              <a:t> </a:t>
            </a:r>
            <a:r>
              <a:rPr lang="en-ID" b="1" dirty="0" err="1"/>
              <a:t>berikutnya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persekutuan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Allah di </a:t>
            </a:r>
            <a:r>
              <a:rPr lang="en-ID" b="1" dirty="0" err="1"/>
              <a:t>padang</a:t>
            </a:r>
            <a:r>
              <a:rPr lang="en-ID" b="1" dirty="0"/>
              <a:t> </a:t>
            </a:r>
            <a:r>
              <a:rPr lang="en-ID" b="1" dirty="0" err="1"/>
              <a:t>gurun</a:t>
            </a:r>
            <a:r>
              <a:rPr lang="en-ID" b="1" dirty="0"/>
              <a:t> </a:t>
            </a:r>
            <a:r>
              <a:rPr lang="en-ID" b="1" dirty="0" err="1"/>
              <a:t>menjadikannya</a:t>
            </a:r>
            <a:r>
              <a:rPr lang="en-ID" b="1" dirty="0"/>
              <a:t> </a:t>
            </a:r>
            <a:r>
              <a:rPr lang="en-ID" b="1" dirty="0" err="1"/>
              <a:t>seorang</a:t>
            </a:r>
            <a:r>
              <a:rPr lang="en-ID" b="1" dirty="0"/>
              <a:t> yang sangat </a:t>
            </a:r>
            <a:r>
              <a:rPr lang="en-ID" b="1" dirty="0" err="1"/>
              <a:t>rendah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(</a:t>
            </a:r>
            <a:r>
              <a:rPr lang="en-ID" b="1" dirty="0" err="1"/>
              <a:t>Bilangan</a:t>
            </a:r>
            <a:r>
              <a:rPr lang="en-ID" b="1" dirty="0"/>
              <a:t> 12:3). </a:t>
            </a:r>
            <a:r>
              <a:rPr lang="en-ID" b="1" dirty="0" err="1"/>
              <a:t>Sekarang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dipakai</a:t>
            </a:r>
            <a:r>
              <a:rPr lang="en-ID" b="1" dirty="0"/>
              <a:t> oleh Allah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mendatangkan</a:t>
            </a:r>
            <a:r>
              <a:rPr lang="en-ID" b="1" dirty="0"/>
              <a:t> </a:t>
            </a:r>
            <a:r>
              <a:rPr lang="en-ID" b="1" dirty="0" err="1"/>
              <a:t>tulah</a:t>
            </a:r>
            <a:r>
              <a:rPr lang="en-ID" b="1" dirty="0"/>
              <a:t>; </a:t>
            </a:r>
            <a:r>
              <a:rPr lang="en-ID" b="1" dirty="0" err="1"/>
              <a:t>menyeberangi</a:t>
            </a:r>
            <a:r>
              <a:rPr lang="en-ID" b="1" dirty="0"/>
              <a:t> </a:t>
            </a:r>
            <a:r>
              <a:rPr lang="en-ID" b="1" dirty="0" err="1"/>
              <a:t>laut</a:t>
            </a:r>
            <a:r>
              <a:rPr lang="en-ID" b="1" dirty="0"/>
              <a:t>;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Sepuluh</a:t>
            </a:r>
            <a:r>
              <a:rPr lang="en-ID" b="1" dirty="0"/>
              <a:t> </a:t>
            </a:r>
            <a:r>
              <a:rPr lang="en-ID" b="1" dirty="0" err="1"/>
              <a:t>Perintah</a:t>
            </a:r>
            <a:r>
              <a:rPr lang="en-ID" b="1" dirty="0"/>
              <a:t> Allah;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langsung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Allah; </a:t>
            </a:r>
            <a:r>
              <a:rPr lang="en-ID" b="1" dirty="0" err="1"/>
              <a:t>memukul</a:t>
            </a:r>
            <a:r>
              <a:rPr lang="en-ID" b="1" dirty="0"/>
              <a:t> batu… Ia </a:t>
            </a:r>
            <a:r>
              <a:rPr lang="en-ID" b="1" dirty="0" err="1"/>
              <a:t>bahkan</a:t>
            </a:r>
            <a:r>
              <a:rPr lang="en-ID" b="1" dirty="0"/>
              <a:t> </a:t>
            </a:r>
            <a:r>
              <a:rPr lang="en-ID" b="1" dirty="0" err="1"/>
              <a:t>mampu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rendah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hukuman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tindak</a:t>
            </a:r>
            <a:r>
              <a:rPr lang="en-ID" b="1" dirty="0"/>
              <a:t> </a:t>
            </a:r>
            <a:r>
              <a:rPr lang="en-ID" b="1" dirty="0" err="1"/>
              <a:t>kesombongannya</a:t>
            </a:r>
            <a:r>
              <a:rPr lang="en-ID" b="1" dirty="0"/>
              <a:t>, </a:t>
            </a:r>
            <a:r>
              <a:rPr lang="en-ID" b="1" dirty="0" err="1"/>
              <a:t>ketika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kemuliaan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apa</a:t>
            </a:r>
            <a:r>
              <a:rPr lang="en-ID" b="1" dirty="0"/>
              <a:t> yang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lakukan</a:t>
            </a:r>
            <a:r>
              <a:rPr lang="en-ID" b="1" dirty="0"/>
              <a:t> (</a:t>
            </a:r>
            <a:r>
              <a:rPr lang="en-ID" b="1" dirty="0" err="1"/>
              <a:t>Bilangan</a:t>
            </a:r>
            <a:r>
              <a:rPr lang="en-ID" b="1" dirty="0"/>
              <a:t> 20:10–12).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639620"/>
            <a:ext cx="53364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Ia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pembebas</a:t>
            </a:r>
            <a:r>
              <a:rPr lang="en-ID" b="1" dirty="0"/>
              <a:t>! </a:t>
            </a:r>
            <a:r>
              <a:rPr lang="en-ID" b="1" dirty="0" err="1"/>
              <a:t>Tangannya</a:t>
            </a:r>
            <a:r>
              <a:rPr lang="en-ID" b="1" dirty="0"/>
              <a:t> yang </a:t>
            </a:r>
            <a:r>
              <a:rPr lang="en-ID" b="1" dirty="0" err="1"/>
              <a:t>kuat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membebaskan</a:t>
            </a:r>
            <a:r>
              <a:rPr lang="en-ID" b="1" dirty="0"/>
              <a:t> </a:t>
            </a:r>
            <a:r>
              <a:rPr lang="en-ID" b="1" dirty="0" err="1"/>
              <a:t>saudara-saudaranya</a:t>
            </a:r>
            <a:r>
              <a:rPr lang="en-ID" b="1" dirty="0"/>
              <a:t>!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kesalahan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. Allah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memakainya</a:t>
            </a:r>
            <a:r>
              <a:rPr lang="en-ID" b="1" dirty="0"/>
              <a:t> </a:t>
            </a:r>
            <a:r>
              <a:rPr lang="en-ID" b="1" dirty="0" err="1"/>
              <a:t>selama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masih</a:t>
            </a:r>
            <a:r>
              <a:rPr lang="en-ID" b="1" dirty="0"/>
              <a:t> </a:t>
            </a:r>
            <a:r>
              <a:rPr lang="en-ID" b="1" dirty="0" err="1"/>
              <a:t>menyimpan</a:t>
            </a:r>
            <a:r>
              <a:rPr lang="en-ID" b="1" dirty="0"/>
              <a:t> </a:t>
            </a:r>
            <a:r>
              <a:rPr lang="en-ID" b="1" dirty="0" err="1"/>
              <a:t>kesombongan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5939015"/>
            <a:ext cx="8615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Teladan</a:t>
            </a:r>
            <a:r>
              <a:rPr lang="en-ID" b="1" dirty="0"/>
              <a:t> Musa </a:t>
            </a:r>
            <a:r>
              <a:rPr lang="en-ID" b="1" dirty="0" err="1"/>
              <a:t>menunjukkan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kerendahan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muncul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sendirinya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minta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agar Ia </a:t>
            </a:r>
            <a:r>
              <a:rPr lang="en-ID" b="1" dirty="0" err="1"/>
              <a:t>menanamkannya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1459</Words>
  <Application>Microsoft Office PowerPoint</Application>
  <PresentationFormat>Panorámica</PresentationFormat>
  <Paragraphs>65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Arial</vt:lpstr>
      <vt:lpstr>Aptos</vt:lpstr>
      <vt:lpstr>Constantia</vt:lpstr>
      <vt:lpstr>Calibri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2026-03-07T07:45:25Z</dcterms:created>
  <dcterms:modified xsi:type="dcterms:W3CDTF">2026-04-15T05:14:52Z</dcterms:modified>
</cp:coreProperties>
</file>