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-ID" sz="2000" b="1" dirty="0" err="1">
              <a:solidFill>
                <a:schemeClr val="tx1"/>
              </a:solidFill>
            </a:rPr>
            <a:t>Musuh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Alkitab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-ID" sz="2000" b="1" dirty="0">
              <a:solidFill>
                <a:schemeClr val="tx1"/>
              </a:solidFill>
            </a:rPr>
            <a:t>Cara yang </a:t>
          </a:r>
          <a:r>
            <a:rPr lang="en-ID" sz="2000" b="1" dirty="0" err="1">
              <a:solidFill>
                <a:schemeClr val="tx1"/>
              </a:solidFill>
            </a:rPr>
            <a:t>benar</a:t>
          </a:r>
          <a:r>
            <a:rPr lang="en-ID" sz="2000" b="1" dirty="0">
              <a:solidFill>
                <a:schemeClr val="tx1"/>
              </a:solidFill>
            </a:rPr>
            <a:t> dan salah </a:t>
          </a:r>
          <a:r>
            <a:rPr lang="en-ID" sz="2000" b="1" dirty="0" err="1">
              <a:solidFill>
                <a:schemeClr val="tx1"/>
              </a:solidFill>
            </a:rPr>
            <a:t>dalam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membaca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Alkitab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-ID" sz="2000" b="1" dirty="0" err="1">
              <a:solidFill>
                <a:schemeClr val="tx1"/>
              </a:solidFill>
            </a:rPr>
            <a:t>Apakah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Alkitab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itu</a:t>
          </a:r>
          <a:r>
            <a:rPr lang="en-ID" sz="2000" b="1" dirty="0">
              <a:solidFill>
                <a:schemeClr val="tx1"/>
              </a:solidFill>
            </a:rPr>
            <a:t>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-ID" sz="2000" b="1" dirty="0" err="1">
              <a:solidFill>
                <a:schemeClr val="tx1"/>
              </a:solidFill>
            </a:rPr>
            <a:t>Dampak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positif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dari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membaca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Alkitab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-ID" sz="2000" b="1" dirty="0" err="1">
              <a:solidFill>
                <a:schemeClr val="tx1"/>
              </a:solidFill>
            </a:rPr>
            <a:t>Sahabat-sahabat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Alkitab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ID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Cara yang Salah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ID" sz="1800" b="1" dirty="0" err="1"/>
            <a:t>Mencari</a:t>
          </a:r>
          <a:r>
            <a:rPr lang="en-ID" sz="1800" b="1" dirty="0"/>
            <a:t> </a:t>
          </a:r>
          <a:r>
            <a:rPr lang="en-ID" sz="1800" b="1" dirty="0" err="1"/>
            <a:t>ayat</a:t>
          </a:r>
          <a:r>
            <a:rPr lang="en-ID" sz="1800" b="1" dirty="0"/>
            <a:t> yang </a:t>
          </a:r>
          <a:r>
            <a:rPr lang="en-ID" sz="1800" b="1" dirty="0" err="1"/>
            <a:t>hanya</a:t>
          </a:r>
          <a:r>
            <a:rPr lang="en-ID" sz="1800" b="1" dirty="0"/>
            <a:t> </a:t>
          </a:r>
          <a:r>
            <a:rPr lang="en-ID" sz="1800" b="1" dirty="0" err="1"/>
            <a:t>mendukung</a:t>
          </a:r>
          <a:r>
            <a:rPr lang="en-ID" sz="1800" b="1" dirty="0"/>
            <a:t> </a:t>
          </a:r>
          <a:r>
            <a:rPr lang="en-ID" sz="1800" b="1" dirty="0" err="1"/>
            <a:t>sudut</a:t>
          </a:r>
          <a:r>
            <a:rPr lang="en-ID" sz="1800" b="1" dirty="0"/>
            <a:t> </a:t>
          </a:r>
          <a:r>
            <a:rPr lang="en-ID" sz="1800" b="1" dirty="0" err="1"/>
            <a:t>pandang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 </a:t>
          </a:r>
          <a:r>
            <a:rPr lang="en-ID" sz="1800" b="1" dirty="0" err="1"/>
            <a:t>sendiri</a:t>
          </a:r>
          <a:endParaRPr lang="en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ID" sz="1800" b="1" dirty="0" err="1"/>
            <a:t>Memilih</a:t>
          </a:r>
          <a:r>
            <a:rPr lang="en-ID" sz="1800" b="1" dirty="0"/>
            <a:t> </a:t>
          </a:r>
          <a:r>
            <a:rPr lang="en-ID" sz="1800" b="1" dirty="0" err="1"/>
            <a:t>teks</a:t>
          </a:r>
          <a:r>
            <a:rPr lang="en-ID" sz="1800" b="1" dirty="0"/>
            <a:t> </a:t>
          </a:r>
          <a:r>
            <a:rPr lang="en-ID" sz="1800" b="1" dirty="0" err="1"/>
            <a:t>secara</a:t>
          </a:r>
          <a:r>
            <a:rPr lang="en-ID" sz="1800" b="1" dirty="0"/>
            <a:t> </a:t>
          </a:r>
          <a:r>
            <a:rPr lang="en-ID" sz="1800" b="1" dirty="0" err="1"/>
            <a:t>acak</a:t>
          </a:r>
          <a:r>
            <a:rPr lang="en-ID" sz="1800" b="1" dirty="0"/>
            <a:t>, </a:t>
          </a:r>
          <a:r>
            <a:rPr lang="en-ID" sz="1800" b="1" dirty="0" err="1"/>
            <a:t>tanpa</a:t>
          </a:r>
          <a:r>
            <a:rPr lang="en-ID" sz="1800" b="1" dirty="0"/>
            <a:t> </a:t>
          </a:r>
          <a:r>
            <a:rPr lang="en-ID" sz="1800" b="1" dirty="0" err="1"/>
            <a:t>tujuan</a:t>
          </a:r>
          <a:r>
            <a:rPr lang="en-ID" sz="1800" b="1" dirty="0"/>
            <a:t> yang </a:t>
          </a:r>
          <a:r>
            <a:rPr lang="en-ID" sz="1800" b="1" dirty="0" err="1"/>
            <a:t>jelas</a:t>
          </a:r>
          <a:endParaRPr lang="en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-ID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Cara yang Benar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ID" sz="1800" b="1" dirty="0" err="1"/>
            <a:t>Berusaha</a:t>
          </a:r>
          <a:r>
            <a:rPr lang="en-ID" sz="1800" b="1" dirty="0"/>
            <a:t> </a:t>
          </a:r>
          <a:r>
            <a:rPr lang="en-ID" sz="1800" b="1" dirty="0" err="1"/>
            <a:t>memahami</a:t>
          </a:r>
          <a:r>
            <a:rPr lang="en-ID" sz="1800" b="1" dirty="0"/>
            <a:t> </a:t>
          </a:r>
          <a:r>
            <a:rPr lang="en-ID" sz="1800" b="1" dirty="0" err="1"/>
            <a:t>kehendak</a:t>
          </a:r>
          <a:r>
            <a:rPr lang="en-ID" sz="1800" b="1" dirty="0"/>
            <a:t> Allah</a:t>
          </a:r>
          <a:endParaRPr lang="en" sz="18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ID" sz="1800" b="1" dirty="0" err="1"/>
            <a:t>Melakukan</a:t>
          </a:r>
          <a:r>
            <a:rPr lang="en-ID" sz="1800" b="1" dirty="0"/>
            <a:t> </a:t>
          </a:r>
          <a:r>
            <a:rPr lang="en-ID" sz="1800" b="1" dirty="0" err="1"/>
            <a:t>studi</a:t>
          </a:r>
          <a:r>
            <a:rPr lang="en-ID" sz="1800" b="1" dirty="0"/>
            <a:t> yang </a:t>
          </a:r>
          <a:r>
            <a:rPr lang="en-ID" sz="1800" b="1" dirty="0" err="1"/>
            <a:t>sistematis</a:t>
          </a:r>
          <a:endParaRPr lang="en" sz="18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ID" sz="1700" b="1" dirty="0" err="1"/>
            <a:t>Memilih</a:t>
          </a:r>
          <a:r>
            <a:rPr lang="en-ID" sz="1700" b="1" dirty="0"/>
            <a:t> </a:t>
          </a:r>
          <a:r>
            <a:rPr lang="en-ID" sz="1700" b="1" dirty="0" err="1"/>
            <a:t>bagian</a:t>
          </a:r>
          <a:r>
            <a:rPr lang="en-ID" sz="1700" b="1" dirty="0"/>
            <a:t> yang </a:t>
          </a:r>
          <a:r>
            <a:rPr lang="en-ID" sz="1700" b="1" dirty="0" err="1"/>
            <a:t>kita</a:t>
          </a:r>
          <a:r>
            <a:rPr lang="en-ID" sz="1700" b="1" dirty="0"/>
            <a:t> </a:t>
          </a:r>
          <a:r>
            <a:rPr lang="en-ID" sz="1700" b="1" dirty="0" err="1"/>
            <a:t>sukai</a:t>
          </a:r>
          <a:r>
            <a:rPr lang="en-ID" sz="1700" b="1" dirty="0"/>
            <a:t>, dan </a:t>
          </a:r>
          <a:r>
            <a:rPr lang="en-ID" sz="1700" b="1" dirty="0" err="1"/>
            <a:t>menolak</a:t>
          </a:r>
          <a:r>
            <a:rPr lang="en-ID" sz="1700" b="1" dirty="0"/>
            <a:t> </a:t>
          </a:r>
          <a:r>
            <a:rPr lang="en-ID" sz="1700" b="1" dirty="0" err="1"/>
            <a:t>bagian</a:t>
          </a:r>
          <a:r>
            <a:rPr lang="en-ID" sz="1700" b="1" dirty="0"/>
            <a:t> yang </a:t>
          </a:r>
          <a:r>
            <a:rPr lang="en-ID" sz="1700" b="1" dirty="0" err="1"/>
            <a:t>tidak</a:t>
          </a:r>
          <a:r>
            <a:rPr lang="en-ID" sz="1700" b="1" dirty="0"/>
            <a:t> </a:t>
          </a:r>
          <a:r>
            <a:rPr lang="en-ID" sz="1700" b="1" dirty="0" err="1"/>
            <a:t>kita</a:t>
          </a:r>
          <a:r>
            <a:rPr lang="en-ID" sz="1700" b="1" dirty="0"/>
            <a:t> </a:t>
          </a:r>
          <a:r>
            <a:rPr lang="en-ID" sz="1700" b="1" dirty="0" err="1"/>
            <a:t>sukai</a:t>
          </a:r>
          <a:endParaRPr lang="en" sz="1700" b="1" dirty="0"/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ID" sz="1800" b="1" dirty="0"/>
            <a:t>Tidak </a:t>
          </a:r>
          <a:r>
            <a:rPr lang="en-ID" sz="1800" b="1" dirty="0" err="1"/>
            <a:t>menolak</a:t>
          </a:r>
          <a:r>
            <a:rPr lang="en-ID" sz="1800" b="1" dirty="0"/>
            <a:t> </a:t>
          </a:r>
          <a:r>
            <a:rPr lang="en-ID" sz="1800" b="1" dirty="0" err="1"/>
            <a:t>satu</a:t>
          </a:r>
          <a:r>
            <a:rPr lang="en-ID" sz="1800" b="1" dirty="0"/>
            <a:t> pun </a:t>
          </a:r>
          <a:r>
            <a:rPr lang="en-ID" sz="1800" b="1" dirty="0" err="1"/>
            <a:t>teks</a:t>
          </a:r>
          <a:r>
            <a:rPr lang="en-ID" sz="1800" b="1" dirty="0"/>
            <a:t>, </a:t>
          </a:r>
          <a:r>
            <a:rPr lang="en-ID" sz="1800" b="1" dirty="0" err="1"/>
            <a:t>tetapi</a:t>
          </a:r>
          <a:r>
            <a:rPr lang="en-ID" sz="1800" b="1" dirty="0"/>
            <a:t> </a:t>
          </a:r>
          <a:r>
            <a:rPr lang="en-ID" sz="1800" b="1" dirty="0" err="1"/>
            <a:t>menganalisis</a:t>
          </a:r>
          <a:r>
            <a:rPr lang="en-ID" sz="1800" b="1" dirty="0"/>
            <a:t> </a:t>
          </a:r>
          <a:r>
            <a:rPr lang="en-ID" sz="1800" b="1" dirty="0" err="1"/>
            <a:t>semuanya</a:t>
          </a:r>
          <a:endParaRPr lang="en" sz="1800" b="1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Alkitab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membuat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melihat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diri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sebagaimana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adanya</a:t>
          </a:r>
          <a:b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Ibrani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Alkitab menjauhkan kita dari dosa (Mazmur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Alkitab adalah makanan bagi jiwa kita (Yeremia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Alkitab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membuat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bertumbuh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secara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Rohani</a:t>
          </a:r>
          <a:b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(1 Petrus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Alkitab memberikan kita hidup (Yohanes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fi-FI" sz="2000" b="1" dirty="0"/>
            <a:t>Ketika kita menerima Alkitab dengan cara ini…</a:t>
          </a:r>
          <a:endParaRPr lang="en" sz="2000" b="1" dirty="0"/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i-FI" sz="2000" b="1" dirty="0">
              <a:solidFill>
                <a:schemeClr val="tx1"/>
              </a:solidFill>
            </a:rPr>
            <a:t>Alkitab menunjukkan keadaan hubungan kita dengan Allah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Alkitab</a:t>
          </a: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memberitahukan</a:t>
          </a: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bagaimana</a:t>
          </a: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memperkuat</a:t>
          </a: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hubungan</a:t>
          </a: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i-FI" sz="2000" b="1" dirty="0">
              <a:solidFill>
                <a:schemeClr val="tx1"/>
              </a:solidFill>
            </a:rPr>
            <a:t>Kita mengalami perubahan yang bertahap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Kita semakin dekat kepada Yesus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Alkitab menjadikan kita bijaksana untuk keselamatan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D" sz="2000" b="1" dirty="0">
              <a:solidFill>
                <a:schemeClr val="tx1"/>
              </a:solidFill>
            </a:rPr>
            <a:t>Kita </a:t>
          </a:r>
          <a:r>
            <a:rPr lang="en-ID" sz="2000" b="1" dirty="0" err="1">
              <a:solidFill>
                <a:schemeClr val="tx1"/>
              </a:solidFill>
            </a:rPr>
            <a:t>bertumbuh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dalam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pengetahuan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akan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kebenaran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D" sz="2000" b="1" dirty="0">
              <a:solidFill>
                <a:schemeClr val="tx1"/>
              </a:solidFill>
            </a:rPr>
            <a:t>Iman </a:t>
          </a:r>
          <a:r>
            <a:rPr lang="en-ID" sz="2000" b="1" dirty="0" err="1">
              <a:solidFill>
                <a:schemeClr val="tx1"/>
              </a:solidFill>
            </a:rPr>
            <a:t>kita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bertumbuh</a:t>
          </a:r>
          <a:r>
            <a:rPr lang="en-ID" sz="2000" b="1" dirty="0">
              <a:solidFill>
                <a:schemeClr val="tx1"/>
              </a:solidFill>
            </a:rPr>
            <a:t> dan </a:t>
          </a:r>
          <a:r>
            <a:rPr lang="en-ID" sz="2000" b="1" dirty="0" err="1">
              <a:solidFill>
                <a:schemeClr val="tx1"/>
              </a:solidFill>
            </a:rPr>
            <a:t>dikuatkan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Kita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memiliki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pengharapan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Kita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sadar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bahwa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kehidupan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lebih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baik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kekal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dan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indah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sedang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menanti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Musuh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Alkitab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Cara yang </a:t>
          </a:r>
          <a:r>
            <a:rPr lang="en-ID" sz="2000" b="1" kern="1200" dirty="0" err="1">
              <a:solidFill>
                <a:schemeClr val="tx1"/>
              </a:solidFill>
            </a:rPr>
            <a:t>benar</a:t>
          </a:r>
          <a:r>
            <a:rPr lang="en-ID" sz="2000" b="1" kern="1200" dirty="0">
              <a:solidFill>
                <a:schemeClr val="tx1"/>
              </a:solidFill>
            </a:rPr>
            <a:t> dan salah </a:t>
          </a:r>
          <a:r>
            <a:rPr lang="en-ID" sz="2000" b="1" kern="1200" dirty="0" err="1">
              <a:solidFill>
                <a:schemeClr val="tx1"/>
              </a:solidFill>
            </a:rPr>
            <a:t>dalam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membaca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Alkitab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Apakah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Alkitab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itu</a:t>
          </a:r>
          <a:r>
            <a:rPr lang="en-ID" sz="2000" b="1" kern="1200" dirty="0">
              <a:solidFill>
                <a:schemeClr val="tx1"/>
              </a:solidFill>
            </a:rPr>
            <a:t>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Dampak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positif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dari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membaca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Alkitab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Sahabat-sahabat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Alkitab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Cara yang Salah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Mencari</a:t>
          </a:r>
          <a:r>
            <a:rPr lang="en-ID" sz="1800" b="1" kern="1200" dirty="0"/>
            <a:t> </a:t>
          </a:r>
          <a:r>
            <a:rPr lang="en-ID" sz="1800" b="1" kern="1200" dirty="0" err="1"/>
            <a:t>ayat</a:t>
          </a:r>
          <a:r>
            <a:rPr lang="en-ID" sz="1800" b="1" kern="1200" dirty="0"/>
            <a:t> yang </a:t>
          </a:r>
          <a:r>
            <a:rPr lang="en-ID" sz="1800" b="1" kern="1200" dirty="0" err="1"/>
            <a:t>hanya</a:t>
          </a:r>
          <a:r>
            <a:rPr lang="en-ID" sz="1800" b="1" kern="1200" dirty="0"/>
            <a:t> </a:t>
          </a:r>
          <a:r>
            <a:rPr lang="en-ID" sz="1800" b="1" kern="1200" dirty="0" err="1"/>
            <a:t>mendukung</a:t>
          </a:r>
          <a:r>
            <a:rPr lang="en-ID" sz="1800" b="1" kern="1200" dirty="0"/>
            <a:t> </a:t>
          </a:r>
          <a:r>
            <a:rPr lang="en-ID" sz="1800" b="1" kern="1200" dirty="0" err="1"/>
            <a:t>sudut</a:t>
          </a:r>
          <a:r>
            <a:rPr lang="en-ID" sz="1800" b="1" kern="1200" dirty="0"/>
            <a:t> </a:t>
          </a:r>
          <a:r>
            <a:rPr lang="en-ID" sz="1800" b="1" kern="1200" dirty="0" err="1"/>
            <a:t>pandang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 </a:t>
          </a:r>
          <a:r>
            <a:rPr lang="en-ID" sz="1800" b="1" kern="1200" dirty="0" err="1"/>
            <a:t>sendiri</a:t>
          </a:r>
          <a:endParaRPr lang="en" sz="18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Memilih</a:t>
          </a:r>
          <a:r>
            <a:rPr lang="en-ID" sz="1800" b="1" kern="1200" dirty="0"/>
            <a:t> </a:t>
          </a:r>
          <a:r>
            <a:rPr lang="en-ID" sz="1800" b="1" kern="1200" dirty="0" err="1"/>
            <a:t>teks</a:t>
          </a:r>
          <a:r>
            <a:rPr lang="en-ID" sz="1800" b="1" kern="1200" dirty="0"/>
            <a:t> </a:t>
          </a:r>
          <a:r>
            <a:rPr lang="en-ID" sz="1800" b="1" kern="1200" dirty="0" err="1"/>
            <a:t>secara</a:t>
          </a:r>
          <a:r>
            <a:rPr lang="en-ID" sz="1800" b="1" kern="1200" dirty="0"/>
            <a:t> </a:t>
          </a:r>
          <a:r>
            <a:rPr lang="en-ID" sz="1800" b="1" kern="1200" dirty="0" err="1"/>
            <a:t>acak</a:t>
          </a:r>
          <a:r>
            <a:rPr lang="en-ID" sz="1800" b="1" kern="1200" dirty="0"/>
            <a:t>, </a:t>
          </a:r>
          <a:r>
            <a:rPr lang="en-ID" sz="1800" b="1" kern="1200" dirty="0" err="1"/>
            <a:t>tanpa</a:t>
          </a:r>
          <a:r>
            <a:rPr lang="en-ID" sz="1800" b="1" kern="1200" dirty="0"/>
            <a:t> </a:t>
          </a:r>
          <a:r>
            <a:rPr lang="en-ID" sz="1800" b="1" kern="1200" dirty="0" err="1"/>
            <a:t>tujuan</a:t>
          </a:r>
          <a:r>
            <a:rPr lang="en-ID" sz="1800" b="1" kern="1200" dirty="0"/>
            <a:t> yang </a:t>
          </a:r>
          <a:r>
            <a:rPr lang="en-ID" sz="1800" b="1" kern="1200" dirty="0" err="1"/>
            <a:t>jelas</a:t>
          </a:r>
          <a:endParaRPr lang="en" sz="1800" b="1" kern="120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 err="1"/>
            <a:t>Memilih</a:t>
          </a:r>
          <a:r>
            <a:rPr lang="en-ID" sz="1700" b="1" kern="1200" dirty="0"/>
            <a:t> </a:t>
          </a:r>
          <a:r>
            <a:rPr lang="en-ID" sz="1700" b="1" kern="1200" dirty="0" err="1"/>
            <a:t>bagian</a:t>
          </a:r>
          <a:r>
            <a:rPr lang="en-ID" sz="1700" b="1" kern="1200" dirty="0"/>
            <a:t> yang </a:t>
          </a:r>
          <a:r>
            <a:rPr lang="en-ID" sz="1700" b="1" kern="1200" dirty="0" err="1"/>
            <a:t>kita</a:t>
          </a:r>
          <a:r>
            <a:rPr lang="en-ID" sz="1700" b="1" kern="1200" dirty="0"/>
            <a:t> </a:t>
          </a:r>
          <a:r>
            <a:rPr lang="en-ID" sz="1700" b="1" kern="1200" dirty="0" err="1"/>
            <a:t>sukai</a:t>
          </a:r>
          <a:r>
            <a:rPr lang="en-ID" sz="1700" b="1" kern="1200" dirty="0"/>
            <a:t>, dan </a:t>
          </a:r>
          <a:r>
            <a:rPr lang="en-ID" sz="1700" b="1" kern="1200" dirty="0" err="1"/>
            <a:t>menolak</a:t>
          </a:r>
          <a:r>
            <a:rPr lang="en-ID" sz="1700" b="1" kern="1200" dirty="0"/>
            <a:t> </a:t>
          </a:r>
          <a:r>
            <a:rPr lang="en-ID" sz="1700" b="1" kern="1200" dirty="0" err="1"/>
            <a:t>bagian</a:t>
          </a:r>
          <a:r>
            <a:rPr lang="en-ID" sz="1700" b="1" kern="1200" dirty="0"/>
            <a:t> yang </a:t>
          </a:r>
          <a:r>
            <a:rPr lang="en-ID" sz="1700" b="1" kern="1200" dirty="0" err="1"/>
            <a:t>tidak</a:t>
          </a:r>
          <a:r>
            <a:rPr lang="en-ID" sz="1700" b="1" kern="1200" dirty="0"/>
            <a:t> </a:t>
          </a:r>
          <a:r>
            <a:rPr lang="en-ID" sz="1700" b="1" kern="1200" dirty="0" err="1"/>
            <a:t>kita</a:t>
          </a:r>
          <a:r>
            <a:rPr lang="en-ID" sz="1700" b="1" kern="1200" dirty="0"/>
            <a:t> </a:t>
          </a:r>
          <a:r>
            <a:rPr lang="en-ID" sz="1700" b="1" kern="1200" dirty="0" err="1"/>
            <a:t>sukai</a:t>
          </a:r>
          <a:endParaRPr lang="en" sz="1700" b="1" kern="1200" dirty="0"/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Cara yang Benar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Berusaha</a:t>
          </a:r>
          <a:r>
            <a:rPr lang="en-ID" sz="1800" b="1" kern="1200" dirty="0"/>
            <a:t> </a:t>
          </a:r>
          <a:r>
            <a:rPr lang="en-ID" sz="1800" b="1" kern="1200" dirty="0" err="1"/>
            <a:t>memahami</a:t>
          </a:r>
          <a:r>
            <a:rPr lang="en-ID" sz="1800" b="1" kern="1200" dirty="0"/>
            <a:t> </a:t>
          </a:r>
          <a:r>
            <a:rPr lang="en-ID" sz="1800" b="1" kern="1200" dirty="0" err="1"/>
            <a:t>kehendak</a:t>
          </a:r>
          <a:r>
            <a:rPr lang="en-ID" sz="1800" b="1" kern="1200" dirty="0"/>
            <a:t> Allah</a:t>
          </a:r>
          <a:endParaRPr lang="en" sz="1800" b="1" kern="120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Melakukan</a:t>
          </a:r>
          <a:r>
            <a:rPr lang="en-ID" sz="1800" b="1" kern="1200" dirty="0"/>
            <a:t> </a:t>
          </a:r>
          <a:r>
            <a:rPr lang="en-ID" sz="1800" b="1" kern="1200" dirty="0" err="1"/>
            <a:t>studi</a:t>
          </a:r>
          <a:r>
            <a:rPr lang="en-ID" sz="1800" b="1" kern="1200" dirty="0"/>
            <a:t> yang </a:t>
          </a:r>
          <a:r>
            <a:rPr lang="en-ID" sz="1800" b="1" kern="1200" dirty="0" err="1"/>
            <a:t>sistematis</a:t>
          </a:r>
          <a:endParaRPr lang="en" sz="1800" b="1" kern="1200" dirty="0"/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Tidak </a:t>
          </a:r>
          <a:r>
            <a:rPr lang="en-ID" sz="1800" b="1" kern="1200" dirty="0" err="1"/>
            <a:t>menolak</a:t>
          </a:r>
          <a:r>
            <a:rPr lang="en-ID" sz="1800" b="1" kern="1200" dirty="0"/>
            <a:t> </a:t>
          </a:r>
          <a:r>
            <a:rPr lang="en-ID" sz="1800" b="1" kern="1200" dirty="0" err="1"/>
            <a:t>satu</a:t>
          </a:r>
          <a:r>
            <a:rPr lang="en-ID" sz="1800" b="1" kern="1200" dirty="0"/>
            <a:t> pun </a:t>
          </a:r>
          <a:r>
            <a:rPr lang="en-ID" sz="1800" b="1" kern="1200" dirty="0" err="1"/>
            <a:t>teks</a:t>
          </a:r>
          <a:r>
            <a:rPr lang="en-ID" sz="1800" b="1" kern="1200" dirty="0"/>
            <a:t>, </a:t>
          </a:r>
          <a:r>
            <a:rPr lang="en-ID" sz="1800" b="1" kern="1200" dirty="0" err="1"/>
            <a:t>tetapi</a:t>
          </a:r>
          <a:r>
            <a:rPr lang="en-ID" sz="1800" b="1" kern="1200" dirty="0"/>
            <a:t> </a:t>
          </a:r>
          <a:r>
            <a:rPr lang="en-ID" sz="1800" b="1" kern="1200" dirty="0" err="1"/>
            <a:t>menganalisis</a:t>
          </a:r>
          <a:r>
            <a:rPr lang="en-ID" sz="1800" b="1" kern="1200" dirty="0"/>
            <a:t> </a:t>
          </a:r>
          <a:r>
            <a:rPr lang="en-ID" sz="1800" b="1" kern="1200" dirty="0" err="1"/>
            <a:t>semuanya</a:t>
          </a:r>
          <a:endParaRPr lang="en" sz="1800" b="1" kern="1200" dirty="0"/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Alkitab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membuat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melihat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diri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sebagaimana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adanya</a:t>
          </a:r>
          <a:b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Ibrani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Alkitab menjauhkan kita dari dosa (Mazmur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Alkitab adalah makanan bagi jiwa kita (Yeremia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Alkitab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membuat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bertumbuh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secara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Rohani</a:t>
          </a:r>
          <a:b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Petrus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Alkitab memberikan kita hidup (Yohanes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Ketika kita menerima Alkitab dengan cara ini…</a:t>
          </a:r>
          <a:endParaRPr lang="en" sz="2000" b="1" kern="1200" dirty="0"/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Alkitab menunjukkan keadaan hubungan kita dengan Allah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Alkitab</a:t>
          </a: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memberitahukan</a:t>
          </a: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bagaimana</a:t>
          </a: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memperkuat</a:t>
          </a: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hubungan</a:t>
          </a:r>
          <a:r>
            <a:rPr lang="en-ID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Kita mengalami perubahan yang bertahap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Kita semakin dekat kepada Yesus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Alkitab menjadikan kita bijaksana untuk keselamatan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Kita </a:t>
          </a:r>
          <a:r>
            <a:rPr lang="en-ID" sz="2000" b="1" kern="1200" dirty="0" err="1">
              <a:solidFill>
                <a:schemeClr val="tx1"/>
              </a:solidFill>
            </a:rPr>
            <a:t>bertumbuh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dalam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pengetahuan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akan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kebenaran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Iman </a:t>
          </a:r>
          <a:r>
            <a:rPr lang="en-ID" sz="2000" b="1" kern="1200" dirty="0" err="1">
              <a:solidFill>
                <a:schemeClr val="tx1"/>
              </a:solidFill>
            </a:rPr>
            <a:t>kita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bertumbuh</a:t>
          </a:r>
          <a:r>
            <a:rPr lang="en-ID" sz="2000" b="1" kern="1200" dirty="0">
              <a:solidFill>
                <a:schemeClr val="tx1"/>
              </a:solidFill>
            </a:rPr>
            <a:t> dan </a:t>
          </a:r>
          <a:r>
            <a:rPr lang="en-ID" sz="2000" b="1" kern="1200" dirty="0" err="1">
              <a:solidFill>
                <a:schemeClr val="tx1"/>
              </a:solidFill>
            </a:rPr>
            <a:t>dikuatkan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Kita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memiliki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pengharapan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Kita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sadar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bahwa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kehidupan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lebih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baik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kekal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dan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indah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sedang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menanti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PERAN ALKITAB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Lesson 4 for April 25,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486150" y="5135831"/>
            <a:ext cx="859155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firman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Allah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hidup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kuat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lebih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tajam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dari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pada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pedang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bermata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dua mana pun;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menusuk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sampai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memisahkan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jiwa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sendi-sendi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sumsum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sanggup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membedakan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pertimbangan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pikiran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Ibrani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105781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buku</a:t>
            </a:r>
            <a:r>
              <a:rPr lang="en-ID" sz="2000" b="1" dirty="0"/>
              <a:t> </a:t>
            </a:r>
            <a:r>
              <a:rPr lang="en-ID" sz="2000" b="1" dirty="0" err="1"/>
              <a:t>terlaris</a:t>
            </a:r>
            <a:r>
              <a:rPr lang="en-ID" sz="2000" b="1" dirty="0"/>
              <a:t> di dunia, </a:t>
            </a:r>
            <a:r>
              <a:rPr lang="en-ID" sz="2000" b="1" dirty="0" err="1"/>
              <a:t>terjual</a:t>
            </a:r>
            <a:r>
              <a:rPr lang="en-ID" sz="2000" b="1" dirty="0"/>
              <a:t> lima kali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dibandingkan</a:t>
            </a:r>
            <a:r>
              <a:rPr lang="en-ID" sz="2000" b="1" dirty="0"/>
              <a:t> </a:t>
            </a:r>
            <a:r>
              <a:rPr lang="en-ID" sz="2000" b="1" dirty="0" err="1"/>
              <a:t>buku</a:t>
            </a:r>
            <a:r>
              <a:rPr lang="en-ID" sz="2000" b="1" dirty="0"/>
              <a:t> yang </a:t>
            </a:r>
            <a:r>
              <a:rPr lang="en-ID" sz="2000" b="1" dirty="0" err="1"/>
              <a:t>berada</a:t>
            </a:r>
            <a:r>
              <a:rPr lang="en-ID" sz="2000" b="1" dirty="0"/>
              <a:t> di </a:t>
            </a:r>
            <a:r>
              <a:rPr lang="en-ID" sz="2000" b="1" dirty="0" err="1"/>
              <a:t>peringkat</a:t>
            </a:r>
            <a:r>
              <a:rPr lang="en-ID" sz="2000" b="1" dirty="0"/>
              <a:t> </a:t>
            </a:r>
            <a:r>
              <a:rPr lang="en-ID" sz="2000" b="1" dirty="0" err="1"/>
              <a:t>kedua</a:t>
            </a:r>
            <a:r>
              <a:rPr lang="en-ID" sz="2000" b="1" dirty="0"/>
              <a:t>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demikian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071627"/>
            <a:ext cx="36222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Seandainya</a:t>
            </a:r>
            <a:r>
              <a:rPr lang="en-ID" sz="2000" b="1" dirty="0"/>
              <a:t>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perlindungan</a:t>
            </a:r>
            <a:r>
              <a:rPr lang="en-ID" sz="2000" b="1" dirty="0"/>
              <a:t> </a:t>
            </a:r>
            <a:r>
              <a:rPr lang="en-ID" sz="2000" b="1" dirty="0" err="1"/>
              <a:t>khusus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Allah,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sudah</a:t>
            </a:r>
            <a:r>
              <a:rPr lang="en-ID" sz="2000" b="1" dirty="0"/>
              <a:t> lama </a:t>
            </a:r>
            <a:r>
              <a:rPr lang="en-ID" sz="2000" b="1" dirty="0" err="1"/>
              <a:t>lenyap</a:t>
            </a:r>
            <a:r>
              <a:rPr lang="en-ID" sz="2000" b="1" dirty="0"/>
              <a:t>. </a:t>
            </a:r>
            <a:r>
              <a:rPr lang="en-ID" sz="2000" b="1" dirty="0" err="1"/>
              <a:t>Mengapa</a:t>
            </a:r>
            <a:r>
              <a:rPr lang="en-ID" sz="2000" b="1" dirty="0"/>
              <a:t>? Apa yang </a:t>
            </a:r>
            <a:r>
              <a:rPr lang="en-ID" sz="2000" b="1" dirty="0" err="1"/>
              <a:t>begitu</a:t>
            </a:r>
            <a:r>
              <a:rPr lang="en-ID" sz="2000" b="1" dirty="0"/>
              <a:t> </a:t>
            </a:r>
            <a:r>
              <a:rPr lang="en-ID" sz="2000" b="1" dirty="0" err="1"/>
              <a:t>istimewa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buku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sehingga</a:t>
            </a:r>
            <a:r>
              <a:rPr lang="en-ID" sz="2000" b="1" dirty="0"/>
              <a:t> </a:t>
            </a:r>
            <a:r>
              <a:rPr lang="en-ID" sz="2000" b="1" dirty="0" err="1"/>
              <a:t>sekaligus</a:t>
            </a:r>
            <a:r>
              <a:rPr lang="en-ID" sz="2000" b="1" dirty="0"/>
              <a:t> </a:t>
            </a:r>
            <a:r>
              <a:rPr lang="en-ID" sz="2000" b="1" dirty="0" err="1"/>
              <a:t>begitu</a:t>
            </a:r>
            <a:r>
              <a:rPr lang="en-ID" sz="2000" b="1" dirty="0"/>
              <a:t> </a:t>
            </a:r>
            <a:r>
              <a:rPr lang="en-ID" sz="2000" b="1" dirty="0" err="1"/>
              <a:t>dikasihi</a:t>
            </a:r>
            <a:r>
              <a:rPr lang="en-ID" sz="2000" b="1" dirty="0"/>
              <a:t> dan </a:t>
            </a:r>
            <a:r>
              <a:rPr lang="en-ID" sz="2000" b="1" dirty="0" err="1"/>
              <a:t>begitu</a:t>
            </a:r>
            <a:r>
              <a:rPr lang="en-ID" sz="2000" b="1" dirty="0"/>
              <a:t> </a:t>
            </a:r>
            <a:r>
              <a:rPr lang="en-ID" sz="2000" b="1" dirty="0" err="1"/>
              <a:t>dibenci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Ada </a:t>
            </a:r>
            <a:r>
              <a:rPr lang="en-ID" sz="2000" b="1" dirty="0" err="1">
                <a:solidFill>
                  <a:prstClr val="black"/>
                </a:solidFill>
              </a:rPr>
              <a:t>suatu</a:t>
            </a:r>
            <a:r>
              <a:rPr lang="en-ID" sz="2000" b="1" dirty="0">
                <a:solidFill>
                  <a:prstClr val="black"/>
                </a:solidFill>
              </a:rPr>
              <a:t> masa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memiliki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Alkitab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membacanya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membicarakannya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alasan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dipenjara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disiksa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bahkan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dihukum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mati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MUSUH ALKITAB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 </a:t>
            </a:r>
            <a:r>
              <a:rPr lang="en-ID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terimalah</a:t>
            </a:r>
            <a:r>
              <a:rPr lang="en-ID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[…] </a:t>
            </a:r>
            <a:r>
              <a:rPr lang="en-ID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pedang</a:t>
            </a:r>
            <a:r>
              <a:rPr lang="en-ID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Roh, </a:t>
            </a:r>
            <a:r>
              <a:rPr lang="en-ID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yaitu</a:t>
            </a:r>
            <a:r>
              <a:rPr lang="en-ID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firman</a:t>
            </a:r>
            <a:r>
              <a:rPr lang="en-ID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Allah,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(Efesus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2" y="1069168"/>
            <a:ext cx="7031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Pikirkan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sanggup</a:t>
            </a:r>
            <a:r>
              <a:rPr lang="en-ID" sz="2000" b="1" dirty="0"/>
              <a:t> </a:t>
            </a:r>
            <a:r>
              <a:rPr lang="en-ID" sz="2000" b="1" dirty="0" err="1"/>
              <a:t>dilakukan</a:t>
            </a:r>
            <a:r>
              <a:rPr lang="en-ID" sz="2000" b="1" dirty="0"/>
              <a:t> oleh </a:t>
            </a:r>
            <a:r>
              <a:rPr lang="en-ID" sz="2000" b="1" dirty="0" err="1"/>
              <a:t>firman</a:t>
            </a:r>
            <a:r>
              <a:rPr lang="en-ID" sz="2000" b="1" dirty="0"/>
              <a:t> Allah yang </a:t>
            </a:r>
            <a:r>
              <a:rPr lang="en-ID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diucapkan</a:t>
            </a:r>
            <a:r>
              <a:rPr lang="en-ID" sz="2000" b="1" dirty="0"/>
              <a:t>: </a:t>
            </a:r>
            <a:r>
              <a:rPr lang="en-ID" sz="2000" b="1" dirty="0" err="1"/>
              <a:t>menciptakan</a:t>
            </a:r>
            <a:r>
              <a:rPr lang="en-ID" sz="2000" b="1" dirty="0"/>
              <a:t> dan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(</a:t>
            </a:r>
            <a:r>
              <a:rPr lang="en-ID" sz="2000" b="1" dirty="0" err="1"/>
              <a:t>Mazmur</a:t>
            </a:r>
            <a:r>
              <a:rPr lang="en-ID" sz="2000" b="1" dirty="0"/>
              <a:t> 33:6),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membangkitkan</a:t>
            </a:r>
            <a:r>
              <a:rPr lang="en-ID" sz="2000" b="1" dirty="0"/>
              <a:t> orang </a:t>
            </a:r>
            <a:r>
              <a:rPr lang="en-ID" sz="2000" b="1" dirty="0" err="1"/>
              <a:t>mati</a:t>
            </a:r>
            <a:r>
              <a:rPr lang="en-ID" sz="2000" b="1" dirty="0"/>
              <a:t> (Yohanes 5:28–29).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914" y="1219201"/>
            <a:ext cx="2534122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1857" y="3193772"/>
            <a:ext cx="1193998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2558143" y="5749004"/>
            <a:ext cx="9594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membiarkannya</a:t>
            </a:r>
            <a:r>
              <a:rPr lang="en-ID" sz="2000" b="1" dirty="0"/>
              <a:t> </a:t>
            </a:r>
            <a:r>
              <a:rPr lang="en-ID" sz="2000" b="1" dirty="0" err="1"/>
              <a:t>berhasil</a:t>
            </a:r>
            <a:r>
              <a:rPr lang="en-ID" sz="2000" b="1" dirty="0"/>
              <a:t>? Tidak </a:t>
            </a:r>
            <a:r>
              <a:rPr lang="en-ID" sz="2000" b="1" dirty="0" err="1"/>
              <a:t>bisakah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menyediakan</a:t>
            </a:r>
            <a:r>
              <a:rPr lang="en-ID" sz="2000" b="1" dirty="0"/>
              <a:t> </a:t>
            </a:r>
            <a:r>
              <a:rPr lang="en-ID" sz="2000" b="1" dirty="0" err="1"/>
              <a:t>sedikit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jadwal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membaca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? </a:t>
            </a:r>
            <a:r>
              <a:rPr lang="en-ID" sz="2000" b="1" dirty="0" err="1"/>
              <a:t>Membacanya</a:t>
            </a:r>
            <a:r>
              <a:rPr lang="en-ID" sz="2000" b="1" dirty="0"/>
              <a:t> </a:t>
            </a:r>
            <a:r>
              <a:rPr lang="en-ID" sz="2000" b="1" dirty="0" err="1"/>
              <a:t>mengubahkan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dan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kuat</a:t>
            </a:r>
            <a:r>
              <a:rPr lang="en-ID" sz="2000" b="1" dirty="0"/>
              <a:t> </a:t>
            </a:r>
            <a:r>
              <a:rPr lang="en-ID" sz="2000" b="1" dirty="0" err="1"/>
              <a:t>menghadapi</a:t>
            </a:r>
            <a:r>
              <a:rPr lang="en-ID" sz="2000" b="1" dirty="0"/>
              <a:t> </a:t>
            </a:r>
            <a:r>
              <a:rPr lang="en-ID" sz="2000" b="1" dirty="0" err="1"/>
              <a:t>musuh</a:t>
            </a:r>
            <a:r>
              <a:rPr lang="en-ID" sz="2000" b="1" dirty="0"/>
              <a:t> </a:t>
            </a:r>
            <a:r>
              <a:rPr lang="en-ID" sz="2000" b="1" dirty="0" err="1"/>
              <a:t>terbesar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: Iblis.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806419"/>
            <a:ext cx="2248756" cy="2862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2558143" y="3548759"/>
            <a:ext cx="66076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Setan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berdaya</a:t>
            </a:r>
            <a:r>
              <a:rPr lang="en-ID" sz="2000" b="1" dirty="0"/>
              <a:t> </a:t>
            </a:r>
            <a:r>
              <a:rPr lang="en-ID" sz="2000" b="1" dirty="0" err="1"/>
              <a:t>melawan</a:t>
            </a:r>
            <a:r>
              <a:rPr lang="en-ID" sz="2000" b="1" dirty="0"/>
              <a:t> </a:t>
            </a:r>
            <a:r>
              <a:rPr lang="en-ID" sz="2000" b="1" dirty="0" err="1"/>
              <a:t>kuasa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. Karena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berusaha</a:t>
            </a:r>
            <a:r>
              <a:rPr lang="en-ID" sz="2000" b="1" dirty="0"/>
              <a:t> </a:t>
            </a:r>
            <a:r>
              <a:rPr lang="en-ID" sz="2000" b="1" dirty="0" err="1"/>
              <a:t>menghancurkannya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fisik</a:t>
            </a:r>
            <a:r>
              <a:rPr lang="en-ID" sz="2000" b="1" dirty="0"/>
              <a:t>. Ia </a:t>
            </a:r>
            <a:r>
              <a:rPr lang="en-ID" sz="2000" b="1" dirty="0" err="1"/>
              <a:t>gagal</a:t>
            </a:r>
            <a:r>
              <a:rPr lang="en-ID" sz="2000" b="1" dirty="0"/>
              <a:t>,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lembaga-lembaga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mulai</a:t>
            </a:r>
            <a:r>
              <a:rPr lang="en-ID" sz="2000" b="1" dirty="0"/>
              <a:t> </a:t>
            </a:r>
            <a:r>
              <a:rPr lang="en-ID" sz="2000" b="1" dirty="0" err="1"/>
              <a:t>menyebarkan</a:t>
            </a:r>
            <a:r>
              <a:rPr lang="en-ID" sz="2000" b="1" dirty="0"/>
              <a:t> </a:t>
            </a:r>
            <a:r>
              <a:rPr lang="en-ID" sz="2000" b="1" dirty="0" err="1"/>
              <a:t>ribuan</a:t>
            </a:r>
            <a:r>
              <a:rPr lang="en-ID" sz="2000" b="1" dirty="0"/>
              <a:t> </a:t>
            </a:r>
            <a:r>
              <a:rPr lang="en-ID" sz="2000" b="1" dirty="0" err="1"/>
              <a:t>salinan</a:t>
            </a:r>
            <a:r>
              <a:rPr lang="en-ID" sz="2000" b="1" dirty="0"/>
              <a:t>. </a:t>
            </a:r>
            <a:r>
              <a:rPr lang="en-ID" sz="2000" b="1" dirty="0" err="1"/>
              <a:t>Kemudian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mencoba</a:t>
            </a:r>
            <a:r>
              <a:rPr lang="en-ID" sz="2000" b="1" dirty="0"/>
              <a:t> </a:t>
            </a:r>
            <a:r>
              <a:rPr lang="en-ID" sz="2000" b="1" dirty="0" err="1"/>
              <a:t>merusaknya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kritik</a:t>
            </a:r>
            <a:r>
              <a:rPr lang="en-ID" sz="2000" b="1" dirty="0"/>
              <a:t> yang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tinggi</a:t>
            </a:r>
            <a:r>
              <a:rPr lang="en-ID" sz="2000" b="1" dirty="0"/>
              <a:t>. </a:t>
            </a:r>
            <a:r>
              <a:rPr lang="en-ID" sz="2000" b="1" dirty="0" err="1"/>
              <a:t>Sekarang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berusaha</a:t>
            </a:r>
            <a:r>
              <a:rPr lang="en-ID" sz="2000" b="1" dirty="0"/>
              <a:t> </a:t>
            </a:r>
            <a:r>
              <a:rPr lang="en-ID" sz="2000" b="1" dirty="0" err="1"/>
              <a:t>mencegah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membacanya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menyibukkan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hal-hal</a:t>
            </a:r>
            <a:r>
              <a:rPr lang="en-ID" sz="2000" b="1" dirty="0"/>
              <a:t> lain.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02669"/>
            <a:ext cx="78368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Lalu,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dilakukan</a:t>
            </a:r>
            <a:r>
              <a:rPr lang="en-ID" sz="2000" b="1" dirty="0">
                <a:solidFill>
                  <a:prstClr val="black"/>
                </a:solidFill>
              </a:rPr>
              <a:t> oleh </a:t>
            </a:r>
            <a:r>
              <a:rPr lang="en-ID" sz="2000" b="1" dirty="0" err="1">
                <a:solidFill>
                  <a:prstClr val="black"/>
                </a:solidFill>
              </a:rPr>
              <a:t>Alkitab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firman</a:t>
            </a:r>
            <a:r>
              <a:rPr lang="en-ID" sz="2000" b="1" dirty="0">
                <a:solidFill>
                  <a:prstClr val="black"/>
                </a:solidFill>
              </a:rPr>
              <a:t> Allah yang </a:t>
            </a:r>
            <a:r>
              <a:rPr lang="en-ID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tertulis</a:t>
            </a:r>
            <a:r>
              <a:rPr lang="en-ID" sz="2000" b="1" dirty="0">
                <a:solidFill>
                  <a:prstClr val="black"/>
                </a:solidFill>
              </a:rPr>
              <a:t>? </a:t>
            </a:r>
            <a:r>
              <a:rPr lang="en-ID" sz="2000" b="1" dirty="0" err="1">
                <a:solidFill>
                  <a:prstClr val="black"/>
                </a:solidFill>
              </a:rPr>
              <a:t>Alkitab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memiliki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kuasa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mempertahankan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Efesus</a:t>
            </a:r>
            <a:r>
              <a:rPr lang="en-ID" sz="2000" b="1" dirty="0">
                <a:solidFill>
                  <a:prstClr val="black"/>
                </a:solidFill>
              </a:rPr>
              <a:t> 6:17b) dan </a:t>
            </a:r>
            <a:r>
              <a:rPr lang="en-ID" sz="2000" b="1" dirty="0" err="1">
                <a:solidFill>
                  <a:prstClr val="black"/>
                </a:solidFill>
              </a:rPr>
              <a:t>mengubahkan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Ibrani</a:t>
            </a:r>
            <a:r>
              <a:rPr lang="en-ID" sz="2000" b="1" dirty="0">
                <a:solidFill>
                  <a:prstClr val="black"/>
                </a:solidFill>
              </a:rPr>
              <a:t> 4:12).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menggunakan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Alkitab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mempertahankan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diri</a:t>
            </a:r>
            <a:r>
              <a:rPr lang="en-ID" sz="2000" b="1" dirty="0">
                <a:solidFill>
                  <a:prstClr val="black"/>
                </a:solidFill>
              </a:rPr>
              <a:t>-Nya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pencobaan</a:t>
            </a:r>
            <a:r>
              <a:rPr lang="en-ID" sz="2000" b="1" dirty="0">
                <a:solidFill>
                  <a:prstClr val="black"/>
                </a:solidFill>
              </a:rPr>
              <a:t> (Matius 4:4, 7, 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CARA YANG 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BENAR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 DAN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SALAH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DALAM MEMBACA ALKITAB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Usahakanlah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supaya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layak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hadapan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sebagai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seorang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pekerja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usah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malu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berterus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terang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memberitakan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perkataan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kebenaran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 Timotius 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663642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805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Studi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haruslah</a:t>
            </a:r>
            <a:r>
              <a:rPr lang="en-ID" sz="2000" b="1" dirty="0"/>
              <a:t> </a:t>
            </a:r>
            <a:r>
              <a:rPr lang="en-ID" sz="2000" b="1" dirty="0" err="1"/>
              <a:t>rasional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akal</a:t>
            </a:r>
            <a:r>
              <a:rPr lang="en-ID" sz="2000" b="1" dirty="0"/>
              <a:t> </a:t>
            </a:r>
            <a:r>
              <a:rPr lang="en-ID" sz="2000" b="1" dirty="0" err="1"/>
              <a:t>budi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tunduk</a:t>
            </a:r>
            <a:r>
              <a:rPr lang="en-ID" sz="2000" b="1" dirty="0"/>
              <a:t> pada </a:t>
            </a:r>
            <a:r>
              <a:rPr lang="en-ID" sz="2000" b="1" dirty="0" err="1"/>
              <a:t>kuasa</a:t>
            </a:r>
            <a:r>
              <a:rPr lang="en-ID" sz="2000" b="1" dirty="0"/>
              <a:t> Roh Kudus agar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memahami</a:t>
            </a:r>
            <a:r>
              <a:rPr lang="en-ID" sz="2000" b="1" dirty="0"/>
              <a:t> </a:t>
            </a:r>
            <a:r>
              <a:rPr lang="en-ID" sz="2000" b="1" dirty="0" err="1"/>
              <a:t>pekabaran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benar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2" y="5826776"/>
            <a:ext cx="6984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Mengapa</a:t>
            </a:r>
            <a:r>
              <a:rPr lang="en-ID" sz="2000" b="1" dirty="0"/>
              <a:t>? Karena </a:t>
            </a:r>
            <a:r>
              <a:rPr lang="en-ID" sz="2000" b="1" dirty="0" err="1"/>
              <a:t>akal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</a:t>
            </a:r>
            <a:r>
              <a:rPr lang="en-ID" sz="2000" b="1" dirty="0" err="1"/>
              <a:t>terbatas</a:t>
            </a:r>
            <a:r>
              <a:rPr lang="en-ID" sz="2000" b="1" dirty="0"/>
              <a:t> dan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diandalkan</a:t>
            </a:r>
            <a:r>
              <a:rPr lang="en-ID" sz="2000" b="1" dirty="0"/>
              <a:t>. Oleh </a:t>
            </a:r>
            <a:r>
              <a:rPr lang="en-ID" sz="2000" b="1" dirty="0" err="1"/>
              <a:t>sebab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mempelajari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mencari</a:t>
            </a:r>
            <a:r>
              <a:rPr lang="en-ID" sz="2000" b="1" dirty="0"/>
              <a:t> </a:t>
            </a:r>
            <a:r>
              <a:rPr lang="en-ID" sz="2000" b="1" dirty="0" err="1"/>
              <a:t>hikmat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Sang </a:t>
            </a:r>
            <a:r>
              <a:rPr lang="en-ID" sz="2000" b="1" dirty="0" err="1"/>
              <a:t>Penulisnya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APAKAH ALKITAB ITU?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Dasar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firman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-Mu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adalah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kebenaran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segala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hukum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-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hukum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-Mu yang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adil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adalah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untuk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selama-lamanya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”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(Mazmur 119:160)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masyarakat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bahkan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di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kalangan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Kristen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sekalipun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anggapan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bahwa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kebenaran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relatif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bahwa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kebenaran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tetap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berubah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sepanjang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waktu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3054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Setiap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klaim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setiap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kebenaran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harus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diuji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oleh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Alkitab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Ketika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terdapat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pertentangan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antara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apa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anggap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benar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apa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dinyatakan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Alkitab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hanya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dua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kemungkinan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entah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keliru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atau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sedang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salah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menafsirkan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Alkitab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459767"/>
            <a:ext cx="6943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Namun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Alkitab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sebagai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firman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Allah—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menyatakan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bahwa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memiliki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kebenaran</a:t>
            </a:r>
            <a:r>
              <a:rPr lang="en-ID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mutlak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Mazmur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119:160; Yohanes 17:17;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Yakobus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1:18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).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Alkitab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mengklaim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dirinya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murni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dan sebuah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perisai perlindungan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terhadap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tipu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daya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manusia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(Amsal 30:5).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Jika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menambahkan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kebenaran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versi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sendiri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dalamnya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dapat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dianggap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sebagai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pendusta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di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hadapan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Allah (Amsal 30:6).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DAMPAK POSITIF MEMBACA ALKITAB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hatiku</a:t>
            </a:r>
            <a:r>
              <a:rPr lang="en-ID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menyimpan</a:t>
            </a:r>
            <a:r>
              <a:rPr lang="en-ID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janji</a:t>
            </a:r>
            <a:r>
              <a:rPr lang="en-ID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-Mu, </a:t>
            </a:r>
            <a:r>
              <a:rPr lang="en-ID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supaya</a:t>
            </a:r>
            <a:r>
              <a:rPr lang="en-ID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jangan</a:t>
            </a:r>
            <a:r>
              <a:rPr lang="en-ID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berdosa</a:t>
            </a:r>
            <a:r>
              <a:rPr lang="en-ID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terhadap</a:t>
            </a:r>
            <a:r>
              <a:rPr lang="en-ID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ID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(Mazmur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08285"/>
            <a:ext cx="8321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bahkan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disangkal</a:t>
            </a:r>
            <a:r>
              <a:rPr lang="en-ID" sz="2000" b="1" dirty="0"/>
              <a:t> oleh </a:t>
            </a:r>
            <a:r>
              <a:rPr lang="en-ID" sz="2000" b="1" dirty="0" err="1"/>
              <a:t>musuh-musuh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yang paling </a:t>
            </a:r>
            <a:r>
              <a:rPr lang="en-ID" sz="2000" b="1" dirty="0" err="1"/>
              <a:t>fanatik</a:t>
            </a:r>
            <a:r>
              <a:rPr lang="en-ID" sz="2000" b="1" dirty="0"/>
              <a:t> </a:t>
            </a:r>
            <a:r>
              <a:rPr lang="en-ID" sz="2000" b="1" dirty="0" err="1"/>
              <a:t>sekalipun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kuasanya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mengubahkan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. Paulus </a:t>
            </a:r>
            <a:r>
              <a:rPr lang="en-ID" sz="2000" b="1" dirty="0" err="1"/>
              <a:t>menggambarkan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pedang</a:t>
            </a:r>
            <a:r>
              <a:rPr lang="en-ID" sz="2000" b="1" dirty="0"/>
              <a:t> yang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kuasa</a:t>
            </a:r>
            <a:r>
              <a:rPr lang="en-ID" sz="2000" b="1" dirty="0"/>
              <a:t> </a:t>
            </a:r>
            <a:r>
              <a:rPr lang="en-ID" sz="2000" b="1" dirty="0" err="1"/>
              <a:t>besar</a:t>
            </a:r>
            <a:r>
              <a:rPr lang="en-ID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48042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Tidak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buku</a:t>
            </a:r>
            <a:r>
              <a:rPr lang="en-ID" sz="2000" b="1" dirty="0"/>
              <a:t> lain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memengaruhi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. Ketika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bersedia</a:t>
            </a:r>
            <a:r>
              <a:rPr lang="en-ID" sz="2000" b="1" dirty="0"/>
              <a:t> </a:t>
            </a:r>
            <a:r>
              <a:rPr lang="en-ID" sz="2000" b="1" dirty="0" err="1"/>
              <a:t>menerapkan</a:t>
            </a:r>
            <a:r>
              <a:rPr lang="en-ID" sz="2000" b="1" dirty="0"/>
              <a:t> </a:t>
            </a:r>
            <a:r>
              <a:rPr lang="en-ID" sz="2000" b="1" dirty="0" err="1"/>
              <a:t>ajarannya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berubah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57" y="654732"/>
            <a:ext cx="1614523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2000" b="1" dirty="0">
                <a:solidFill>
                  <a:prstClr val="black"/>
                </a:solidFill>
              </a:rPr>
              <a:t>Ketika kita membacanya dengan hati yang terbuka dan memohon penerangan dari Roh Kudus, hidup kita akan diubahkan.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SAHABAT-SAHABAT ALKITAB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itulah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kami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putus-putusnya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mengucap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syukur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juga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menerima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firman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yang kami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beritakan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bukan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sebagai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perkataan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manusia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-- dan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memang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sungguh-sungguh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demikian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--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sebagai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firman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Allah, yang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bekerja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juga di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percaya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Tesalonika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3732266"/>
            <a:ext cx="6140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Sahabat-sahabat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mendekatinya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kesadaran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Firman</a:t>
            </a:r>
            <a:r>
              <a:rPr lang="en-ID" sz="2000" b="1" dirty="0"/>
              <a:t> Allah yang </a:t>
            </a:r>
            <a:r>
              <a:rPr lang="en-ID" sz="2000" b="1" dirty="0" err="1"/>
              <a:t>hidup</a:t>
            </a:r>
            <a:r>
              <a:rPr lang="en-ID" sz="2000" b="1" dirty="0"/>
              <a:t> (1 </a:t>
            </a:r>
            <a:r>
              <a:rPr lang="en-ID" sz="2000" b="1" dirty="0" err="1"/>
              <a:t>Tesalonika</a:t>
            </a:r>
            <a:r>
              <a:rPr lang="en-ID" sz="2000" b="1" dirty="0"/>
              <a:t> 2:13).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bisa</a:t>
            </a:r>
            <a:r>
              <a:rPr lang="en-ID" sz="2000" b="1" dirty="0"/>
              <a:t> </a:t>
            </a:r>
            <a:r>
              <a:rPr lang="en-ID" sz="2000" b="1" dirty="0" err="1"/>
              <a:t>sampai</a:t>
            </a:r>
            <a:r>
              <a:rPr lang="en-ID" sz="2000" b="1" dirty="0"/>
              <a:t> pada </a:t>
            </a:r>
            <a:r>
              <a:rPr lang="en-ID" sz="2000" b="1" dirty="0" err="1"/>
              <a:t>keyakinan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909558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796143"/>
            <a:ext cx="5800928" cy="1936123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4922102"/>
            <a:ext cx="61401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Paulus </a:t>
            </a:r>
            <a:r>
              <a:rPr lang="en-ID" sz="2000" b="1" dirty="0" err="1">
                <a:solidFill>
                  <a:prstClr val="black"/>
                </a:solidFill>
              </a:rPr>
              <a:t>memberitahukan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memerlukan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kepekaan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rohani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yaitu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kemampuan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memahami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hal-hal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rohani</a:t>
            </a:r>
            <a:r>
              <a:rPr lang="en-ID" sz="2000" b="1" dirty="0">
                <a:solidFill>
                  <a:prstClr val="black"/>
                </a:solidFill>
              </a:rPr>
              <a:t> (1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2:14). Karena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memahami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pekabaran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ilahi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Alkitab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pekerjaan</a:t>
            </a:r>
            <a:r>
              <a:rPr lang="en-ID" sz="2000" b="1" dirty="0">
                <a:solidFill>
                  <a:prstClr val="black"/>
                </a:solidFill>
              </a:rPr>
              <a:t> Roh Kudus yang </a:t>
            </a:r>
            <a:r>
              <a:rPr lang="en-ID" sz="2000" b="1" dirty="0" err="1">
                <a:solidFill>
                  <a:prstClr val="black"/>
                </a:solidFill>
              </a:rPr>
              <a:t>bekerja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dirty="0">
                <a:latin typeface="Constantia" panose="02030602050306030303" pitchFamily="18" charset="0"/>
              </a:rPr>
              <a:t>“</a:t>
            </a:r>
            <a:r>
              <a:rPr lang="en-US" sz="2300" b="1" dirty="0" err="1">
                <a:latin typeface="Constantia" panose="02030602050306030303" pitchFamily="18" charset="0"/>
              </a:rPr>
              <a:t>Alkitab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membukakan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kebenaran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kesederhanaan</a:t>
            </a:r>
            <a:r>
              <a:rPr lang="en-US" sz="2300" b="1" dirty="0">
                <a:latin typeface="Constantia" panose="02030602050306030303" pitchFamily="18" charset="0"/>
              </a:rPr>
              <a:t> dan </a:t>
            </a:r>
            <a:r>
              <a:rPr lang="en-US" sz="2300" b="1" dirty="0" err="1"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satu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penyesuaian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sempurna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terhadap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keperluan-keperluan</a:t>
            </a:r>
            <a:r>
              <a:rPr lang="en-US" sz="2300" b="1" dirty="0">
                <a:latin typeface="Constantia" panose="02030602050306030303" pitchFamily="18" charset="0"/>
              </a:rPr>
              <a:t> dan </a:t>
            </a:r>
            <a:r>
              <a:rPr lang="en-US" sz="2300" b="1" dirty="0" err="1">
                <a:latin typeface="Constantia" panose="02030602050306030303" pitchFamily="18" charset="0"/>
              </a:rPr>
              <a:t>kerinduan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umat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manusia</a:t>
            </a:r>
            <a:r>
              <a:rPr lang="en-US" sz="2300" b="1" dirty="0">
                <a:latin typeface="Constantia" panose="02030602050306030303" pitchFamily="18" charset="0"/>
              </a:rPr>
              <a:t>, yang </a:t>
            </a:r>
            <a:r>
              <a:rPr lang="en-US" sz="2300" b="1" dirty="0" err="1">
                <a:latin typeface="Constantia" panose="02030602050306030303" pitchFamily="18" charset="0"/>
              </a:rPr>
              <a:t>telah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menakjubkan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serta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memikat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pikiran</a:t>
            </a:r>
            <a:r>
              <a:rPr lang="en-US" sz="2300" b="1" dirty="0">
                <a:latin typeface="Constantia" panose="02030602050306030303" pitchFamily="18" charset="0"/>
              </a:rPr>
              <a:t> orang-orang yang paling </a:t>
            </a:r>
            <a:r>
              <a:rPr lang="en-US" sz="2300" b="1" dirty="0" err="1">
                <a:latin typeface="Constantia" panose="02030602050306030303" pitchFamily="18" charset="0"/>
              </a:rPr>
              <a:t>tinggi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budi-bahasanya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sementara</a:t>
            </a:r>
            <a:r>
              <a:rPr lang="en-US" sz="2300" b="1" dirty="0">
                <a:latin typeface="Constantia" panose="02030602050306030303" pitchFamily="18" charset="0"/>
              </a:rPr>
              <a:t> orang-orang yang </a:t>
            </a:r>
            <a:r>
              <a:rPr lang="en-US" sz="2300" b="1" dirty="0" err="1">
                <a:latin typeface="Constantia" panose="02030602050306030303" pitchFamily="18" charset="0"/>
              </a:rPr>
              <a:t>sederhana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pikirannya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dapat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menyelidiki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jalan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keselamatan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itu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Namun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segala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kebenaran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dituturkan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sederhana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ini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mencakup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hal-hal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begitu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tinggi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jangkauannya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begitu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jauh</a:t>
            </a:r>
            <a:r>
              <a:rPr lang="en-US" sz="2300" b="1" dirty="0">
                <a:latin typeface="Constantia" panose="02030602050306030303" pitchFamily="18" charset="0"/>
              </a:rPr>
              <a:t>, yang </a:t>
            </a:r>
            <a:r>
              <a:rPr lang="en-US" sz="2300" b="1" dirty="0" err="1">
                <a:latin typeface="Constantia" panose="02030602050306030303" pitchFamily="18" charset="0"/>
              </a:rPr>
              <a:t>melampaui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kuasa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daya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pengertian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manusia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supaya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kita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dapat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menerimanya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hanya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karena</a:t>
            </a:r>
            <a:r>
              <a:rPr lang="en-US" sz="2300" b="1" dirty="0">
                <a:latin typeface="Constantia" panose="02030602050306030303" pitchFamily="18" charset="0"/>
              </a:rPr>
              <a:t> Allah </a:t>
            </a:r>
            <a:r>
              <a:rPr lang="en-US" sz="2300" b="1" dirty="0" err="1">
                <a:latin typeface="Constantia" panose="02030602050306030303" pitchFamily="18" charset="0"/>
              </a:rPr>
              <a:t>telah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menyatakannya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" sz="2300" b="1" dirty="0">
                <a:latin typeface="Constantia" panose="02030602050306030303" pitchFamily="18" charset="0"/>
              </a:rPr>
              <a:t>[…] </a:t>
            </a:r>
            <a:r>
              <a:rPr lang="en-US" sz="2300" b="1" dirty="0" err="1">
                <a:latin typeface="Constantia" panose="02030602050306030303" pitchFamily="18" charset="0"/>
              </a:rPr>
              <a:t>Semakin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diselidikinya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Alkitab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semakin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dalam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keyakinannya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bahwa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itulah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firman</a:t>
            </a:r>
            <a:r>
              <a:rPr lang="en-US" sz="2300" b="1" dirty="0">
                <a:latin typeface="Constantia" panose="02030602050306030303" pitchFamily="18" charset="0"/>
              </a:rPr>
              <a:t> Allah yang </a:t>
            </a:r>
            <a:r>
              <a:rPr lang="en-US" sz="2300" b="1" dirty="0" err="1">
                <a:latin typeface="Constantia" panose="02030602050306030303" pitchFamily="18" charset="0"/>
              </a:rPr>
              <a:t>hidup</a:t>
            </a:r>
            <a:r>
              <a:rPr lang="en-US" sz="2300" b="1" dirty="0">
                <a:latin typeface="Constantia" panose="02030602050306030303" pitchFamily="18" charset="0"/>
              </a:rPr>
              <a:t>, dan </a:t>
            </a:r>
            <a:r>
              <a:rPr lang="en-US" sz="2300" b="1" dirty="0" err="1">
                <a:latin typeface="Constantia" panose="02030602050306030303" pitchFamily="18" charset="0"/>
              </a:rPr>
              <a:t>pertimbangan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manusia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tunduk</a:t>
            </a:r>
            <a:r>
              <a:rPr lang="en-US" sz="2300" b="1" dirty="0">
                <a:latin typeface="Constantia" panose="02030602050306030303" pitchFamily="18" charset="0"/>
              </a:rPr>
              <a:t> di </a:t>
            </a:r>
            <a:r>
              <a:rPr lang="en-US" sz="2300" b="1" dirty="0" err="1">
                <a:latin typeface="Constantia" panose="02030602050306030303" pitchFamily="18" charset="0"/>
              </a:rPr>
              <a:t>hadapan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kenyataan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kemuliaan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ilahi</a:t>
            </a:r>
            <a:r>
              <a:rPr lang="en-US" sz="2300" b="1" dirty="0">
                <a:latin typeface="Constantia" panose="02030602050306030303" pitchFamily="18" charset="0"/>
              </a:rPr>
              <a:t>.</a:t>
            </a:r>
            <a:r>
              <a:rPr lang="en" sz="23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1102</Words>
  <Application>Microsoft Office PowerPoint</Application>
  <PresentationFormat>Panorámica</PresentationFormat>
  <Paragraphs>62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2026-03-14T15:12:41Z</dcterms:created>
  <dcterms:modified xsi:type="dcterms:W3CDTF">2026-04-24T05:48:44Z</dcterms:modified>
</cp:coreProperties>
</file>