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sv-SE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Ia konsisten, berdoa tiga kali sehari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Ia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tetap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pada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kebiasaannya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membuka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jendelanya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arah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Yerusalem</a:t>
          </a:r>
          <a:endParaRPr lang="en" sz="19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Ia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memiliki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kebiasaan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doa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khusus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berdoa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sambil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berlutut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Doanya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berfokus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pada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ucapan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syukur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permohonan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kepada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Allah</a:t>
          </a:r>
          <a:endParaRPr lang="en" sz="19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1800" b="1" dirty="0">
              <a:solidFill>
                <a:schemeClr val="accent6">
                  <a:lumMod val="75000"/>
                </a:schemeClr>
              </a:solidFill>
            </a:rPr>
            <a:t>Yosafat </a:t>
          </a:r>
          <a:r>
            <a:rPr lang="en-ID" sz="1800" b="1" dirty="0" err="1">
              <a:solidFill>
                <a:schemeClr val="accent6">
                  <a:lumMod val="75000"/>
                </a:schemeClr>
              </a:solidFill>
            </a:rPr>
            <a:t>berdoa</a:t>
          </a:r>
          <a:r>
            <a:rPr lang="en-ID" sz="18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6">
                  <a:lumMod val="75000"/>
                </a:schemeClr>
              </a:solidFill>
            </a:rPr>
            <a:t>sambil</a:t>
          </a:r>
          <a:r>
            <a:rPr lang="en-ID" sz="18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6">
                  <a:lumMod val="75000"/>
                </a:schemeClr>
              </a:solidFill>
            </a:rPr>
            <a:t>berdiri</a:t>
          </a:r>
          <a:r>
            <a:rPr lang="en-ID" sz="1800" b="1" dirty="0">
              <a:solidFill>
                <a:schemeClr val="accent6">
                  <a:lumMod val="75000"/>
                </a:schemeClr>
              </a:solidFill>
            </a:rPr>
            <a:t> di </a:t>
          </a:r>
          <a:r>
            <a:rPr lang="en-ID" sz="1800" b="1" dirty="0" err="1">
              <a:solidFill>
                <a:schemeClr val="accent6">
                  <a:lumMod val="75000"/>
                </a:schemeClr>
              </a:solidFill>
            </a:rPr>
            <a:t>hadapan</a:t>
          </a:r>
          <a:r>
            <a:rPr lang="en-ID" sz="1800" b="1" dirty="0">
              <a:solidFill>
                <a:schemeClr val="accent6">
                  <a:lumMod val="75000"/>
                </a:schemeClr>
              </a:solidFill>
            </a:rPr>
            <a:t> orang </a:t>
          </a:r>
          <a:r>
            <a:rPr lang="en-ID" sz="1800" b="1" dirty="0" err="1">
              <a:solidFill>
                <a:schemeClr val="accent6">
                  <a:lumMod val="75000"/>
                </a:schemeClr>
              </a:solidFill>
            </a:rPr>
            <a:t>banyak</a:t>
          </a:r>
          <a:r>
            <a:rPr lang="en-ID" sz="1800" b="1" dirty="0">
              <a:solidFill>
                <a:schemeClr val="accent6">
                  <a:lumMod val="75000"/>
                </a:schemeClr>
              </a:solidFill>
            </a:rPr>
            <a:t> (2 </a:t>
          </a:r>
          <a:r>
            <a:rPr lang="en-ID" sz="1800" b="1" dirty="0" err="1">
              <a:solidFill>
                <a:schemeClr val="accent6">
                  <a:lumMod val="75000"/>
                </a:schemeClr>
              </a:solidFill>
            </a:rPr>
            <a:t>Tawarikh</a:t>
          </a:r>
          <a:r>
            <a:rPr lang="en-ID" sz="1800" b="1" dirty="0">
              <a:solidFill>
                <a:schemeClr val="accent6">
                  <a:lumMod val="75000"/>
                </a:schemeClr>
              </a:solidFill>
            </a:rPr>
            <a:t> 20:5)</a:t>
          </a:r>
          <a:endParaRPr lang="en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1900" b="1" dirty="0">
              <a:solidFill>
                <a:schemeClr val="accent5">
                  <a:lumMod val="75000"/>
                </a:schemeClr>
              </a:solidFill>
            </a:rPr>
            <a:t>Daud duduk di </a:t>
          </a:r>
          <a:r>
            <a:rPr lang="en-ID" sz="1900" b="1" dirty="0" err="1">
              <a:solidFill>
                <a:schemeClr val="accent5">
                  <a:lumMod val="75000"/>
                </a:schemeClr>
              </a:solidFill>
            </a:rPr>
            <a:t>hadapan</a:t>
          </a:r>
          <a:r>
            <a:rPr lang="en-ID" sz="1900" b="1" dirty="0">
              <a:solidFill>
                <a:schemeClr val="accent5">
                  <a:lumMod val="75000"/>
                </a:schemeClr>
              </a:solidFill>
            </a:rPr>
            <a:t> Allah </a:t>
          </a:r>
          <a:r>
            <a:rPr lang="en-ID" sz="1900" b="1" dirty="0" err="1">
              <a:solidFill>
                <a:schemeClr val="accent5">
                  <a:lumMod val="75000"/>
                </a:schemeClr>
              </a:solidFill>
            </a:rPr>
            <a:t>untuk</a:t>
          </a:r>
          <a:r>
            <a:rPr lang="en-ID" sz="19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ID" sz="1900" b="1" dirty="0" err="1">
              <a:solidFill>
                <a:schemeClr val="accent5">
                  <a:lumMod val="75000"/>
                </a:schemeClr>
              </a:solidFill>
            </a:rPr>
            <a:t>mengucap</a:t>
          </a:r>
          <a:r>
            <a:rPr lang="en-ID" sz="19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ID" sz="1900" b="1" dirty="0" err="1">
              <a:solidFill>
                <a:schemeClr val="accent5">
                  <a:lumMod val="75000"/>
                </a:schemeClr>
              </a:solidFill>
            </a:rPr>
            <a:t>syukur</a:t>
          </a:r>
          <a:r>
            <a:rPr lang="en-ID" sz="1900" b="1" dirty="0">
              <a:solidFill>
                <a:schemeClr val="accent5">
                  <a:lumMod val="75000"/>
                </a:schemeClr>
              </a:solidFill>
            </a:rPr>
            <a:t> (2 Samuel 7:18)</a:t>
          </a:r>
          <a:endParaRPr lang="en" sz="1900" b="1" dirty="0">
            <a:solidFill>
              <a:schemeClr val="accent5">
                <a:lumMod val="75000"/>
              </a:schemeClr>
            </a:solidFill>
          </a:endParaRP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1800" b="1" dirty="0">
              <a:solidFill>
                <a:schemeClr val="accent2">
                  <a:lumMod val="75000"/>
                </a:schemeClr>
              </a:solidFill>
            </a:rPr>
            <a:t>Salomo </a:t>
          </a:r>
          <a:r>
            <a:rPr lang="en-ID" sz="1800" b="1" dirty="0" err="1">
              <a:solidFill>
                <a:schemeClr val="accent2">
                  <a:lumMod val="75000"/>
                </a:schemeClr>
              </a:solidFill>
            </a:rPr>
            <a:t>berdoa</a:t>
          </a:r>
          <a:r>
            <a:rPr lang="en-ID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2">
                  <a:lumMod val="75000"/>
                </a:schemeClr>
              </a:solidFill>
            </a:rPr>
            <a:t>sambil</a:t>
          </a:r>
          <a:r>
            <a:rPr lang="en-ID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2">
                  <a:lumMod val="75000"/>
                </a:schemeClr>
              </a:solidFill>
            </a:rPr>
            <a:t>berlutut</a:t>
          </a:r>
          <a:r>
            <a:rPr lang="en-ID" sz="1800" b="1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ID" sz="1800" b="1" dirty="0" err="1">
              <a:solidFill>
                <a:schemeClr val="accent2">
                  <a:lumMod val="75000"/>
                </a:schemeClr>
              </a:solidFill>
            </a:rPr>
            <a:t>dengan</a:t>
          </a:r>
          <a:r>
            <a:rPr lang="en-ID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2">
                  <a:lumMod val="75000"/>
                </a:schemeClr>
              </a:solidFill>
            </a:rPr>
            <a:t>tangan</a:t>
          </a:r>
          <a:r>
            <a:rPr lang="en-ID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2">
                  <a:lumMod val="75000"/>
                </a:schemeClr>
              </a:solidFill>
            </a:rPr>
            <a:t>terangkat</a:t>
          </a:r>
          <a:r>
            <a:rPr lang="en-ID" sz="1800" b="1" dirty="0">
              <a:solidFill>
                <a:schemeClr val="accent2">
                  <a:lumMod val="75000"/>
                </a:schemeClr>
              </a:solidFill>
            </a:rPr>
            <a:t> (1 Raja-raja 8:54)</a:t>
          </a:r>
          <a:endParaRPr lang="en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Orang </a:t>
          </a:r>
          <a:r>
            <a:rPr lang="en-ID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banyak</a:t>
          </a:r>
          <a:r>
            <a:rPr lang="en-ID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membungkuk</a:t>
          </a:r>
          <a:r>
            <a:rPr lang="en-ID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ke</a:t>
          </a:r>
          <a:r>
            <a:rPr lang="en-ID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tanah</a:t>
          </a:r>
          <a:r>
            <a:rPr lang="en-ID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untuk</a:t>
          </a:r>
          <a:r>
            <a:rPr lang="en-ID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berdoa</a:t>
          </a:r>
          <a:r>
            <a:rPr lang="en-ID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(Nehemia 8:6)</a:t>
          </a:r>
          <a:endParaRPr lang="en" sz="1800" b="1" dirty="0">
            <a:ln>
              <a:solidFill>
                <a:schemeClr val="accent4">
                  <a:lumMod val="50000"/>
                </a:schemeClr>
              </a:solidFill>
            </a:ln>
          </a:endParaRP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1800" b="1" dirty="0">
              <a:solidFill>
                <a:schemeClr val="accent1">
                  <a:lumMod val="75000"/>
                </a:schemeClr>
              </a:solidFill>
            </a:rPr>
            <a:t>Daud </a:t>
          </a:r>
          <a:r>
            <a:rPr lang="en-ID" sz="1800" b="1" dirty="0" err="1">
              <a:solidFill>
                <a:schemeClr val="accent1">
                  <a:lumMod val="75000"/>
                </a:schemeClr>
              </a:solidFill>
            </a:rPr>
            <a:t>berdoa</a:t>
          </a:r>
          <a:r>
            <a:rPr lang="en-ID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1">
                  <a:lumMod val="75000"/>
                </a:schemeClr>
              </a:solidFill>
            </a:rPr>
            <a:t>sambil</a:t>
          </a:r>
          <a:r>
            <a:rPr lang="en-ID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1">
                  <a:lumMod val="75000"/>
                </a:schemeClr>
              </a:solidFill>
            </a:rPr>
            <a:t>bersujud</a:t>
          </a:r>
          <a:r>
            <a:rPr lang="en-ID" sz="1800" b="1" dirty="0">
              <a:solidFill>
                <a:schemeClr val="accent1">
                  <a:lumMod val="75000"/>
                </a:schemeClr>
              </a:solidFill>
            </a:rPr>
            <a:t> di </a:t>
          </a:r>
          <a:r>
            <a:rPr lang="en-ID" sz="1800" b="1" dirty="0" err="1">
              <a:solidFill>
                <a:schemeClr val="accent1">
                  <a:lumMod val="75000"/>
                </a:schemeClr>
              </a:solidFill>
            </a:rPr>
            <a:t>tempat</a:t>
          </a:r>
          <a:r>
            <a:rPr lang="en-ID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1">
                  <a:lumMod val="75000"/>
                </a:schemeClr>
              </a:solidFill>
            </a:rPr>
            <a:t>tidurnya</a:t>
          </a:r>
          <a:r>
            <a:rPr lang="en-ID" sz="1800" b="1" dirty="0">
              <a:solidFill>
                <a:schemeClr val="accent1">
                  <a:lumMod val="75000"/>
                </a:schemeClr>
              </a:solidFill>
            </a:rPr>
            <a:t> (1 Raja-raja 1:47)</a:t>
          </a:r>
          <a:endParaRPr lang="en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2000" b="1" dirty="0">
              <a:solidFill>
                <a:schemeClr val="accent3">
                  <a:lumMod val="75000"/>
                </a:schemeClr>
              </a:solidFill>
            </a:rPr>
            <a:t>Nehemia </a:t>
          </a:r>
          <a:r>
            <a:rPr lang="en-ID" sz="2000" b="1" dirty="0" err="1">
              <a:solidFill>
                <a:schemeClr val="accent3">
                  <a:lumMod val="75000"/>
                </a:schemeClr>
              </a:solidFill>
            </a:rPr>
            <a:t>berdiri</a:t>
          </a:r>
          <a:r>
            <a:rPr lang="en-ID" sz="2000" b="1" dirty="0">
              <a:solidFill>
                <a:schemeClr val="accent3">
                  <a:lumMod val="75000"/>
                </a:schemeClr>
              </a:solidFill>
            </a:rPr>
            <a:t> dan </a:t>
          </a:r>
          <a:r>
            <a:rPr lang="en-ID" sz="2000" b="1" dirty="0" err="1">
              <a:solidFill>
                <a:schemeClr val="accent3">
                  <a:lumMod val="75000"/>
                </a:schemeClr>
              </a:solidFill>
            </a:rPr>
            <a:t>berdoa</a:t>
          </a:r>
          <a:r>
            <a:rPr lang="en-ID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ID" sz="2000" b="1" dirty="0" err="1">
              <a:solidFill>
                <a:schemeClr val="accent3">
                  <a:lumMod val="75000"/>
                </a:schemeClr>
              </a:solidFill>
            </a:rPr>
            <a:t>dalam</a:t>
          </a:r>
          <a:r>
            <a:rPr lang="en-ID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ID" sz="2000" b="1" dirty="0" err="1">
              <a:solidFill>
                <a:schemeClr val="accent3">
                  <a:lumMod val="75000"/>
                </a:schemeClr>
              </a:solidFill>
            </a:rPr>
            <a:t>diam</a:t>
          </a:r>
          <a:r>
            <a:rPr lang="en-ID" sz="2000" b="1" dirty="0">
              <a:solidFill>
                <a:schemeClr val="accent3">
                  <a:lumMod val="75000"/>
                </a:schemeClr>
              </a:solidFill>
            </a:rPr>
            <a:t> di </a:t>
          </a:r>
          <a:r>
            <a:rPr lang="en-ID" sz="2000" b="1" dirty="0" err="1">
              <a:solidFill>
                <a:schemeClr val="accent3">
                  <a:lumMod val="75000"/>
                </a:schemeClr>
              </a:solidFill>
            </a:rPr>
            <a:t>hadapan</a:t>
          </a:r>
          <a:r>
            <a:rPr lang="en-ID" sz="2000" b="1" dirty="0">
              <a:solidFill>
                <a:schemeClr val="accent3">
                  <a:lumMod val="75000"/>
                </a:schemeClr>
              </a:solidFill>
            </a:rPr>
            <a:t> raja (Nehemia 2:1-4)</a:t>
          </a:r>
          <a:endParaRPr lang="en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2000" b="1" dirty="0">
              <a:solidFill>
                <a:schemeClr val="accent3"/>
              </a:solidFill>
            </a:rPr>
            <a:t>BAGI ANGGOTA KELUARGANYA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sv-SE" sz="2000" b="1" dirty="0"/>
            <a:t>Karena dosa Harun (Ul 9:20)</a:t>
          </a:r>
          <a:endParaRPr lang="en" sz="2000" b="1" dirty="0"/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sv-SE" sz="2000" b="1" dirty="0"/>
            <a:t>Karena persungutan Miryam (Bil 12:10-13)</a:t>
          </a:r>
          <a:endParaRPr lang="en" sz="2000" b="1" dirty="0"/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ID" sz="2000" b="1" dirty="0">
              <a:solidFill>
                <a:srgbClr val="7030A0"/>
              </a:solidFill>
            </a:rPr>
            <a:t>BAGI BANGSA ITU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fi-FI" sz="2000" b="1" dirty="0"/>
            <a:t>Ketika mereka haus (Kel 15:24-25)</a:t>
          </a:r>
          <a:endParaRPr lang="en" sz="2000" b="1" dirty="0"/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sv-SE" sz="2000" b="1" dirty="0"/>
            <a:t>Ketika mereka lapar (Bil 11:11-13)</a:t>
          </a:r>
          <a:endParaRPr lang="en" sz="2000" b="1" dirty="0"/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fi-FI" sz="2000" b="1" dirty="0"/>
            <a:t>Ketika mereka berdosa (Kel 32:30-32)</a:t>
          </a:r>
          <a:endParaRPr lang="en" sz="2000" b="1" dirty="0"/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Ia konsisten, berdoa tiga kali sehari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35128" rIns="72000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Ia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tetap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pada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kebiasaannya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membuka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jendelanya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arah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Yerusalem</a:t>
          </a:r>
          <a:endParaRPr lang="en" sz="19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Ia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memiliki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kebiasaan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doa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khusus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berdoa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sambil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berlutut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35128" rIns="72000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Doanya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berfokus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pada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ucapan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syukur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permohonan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kepada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Allah</a:t>
          </a:r>
          <a:endParaRPr lang="en" sz="19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schemeClr val="accent6">
                  <a:lumMod val="75000"/>
                </a:schemeClr>
              </a:solidFill>
            </a:rPr>
            <a:t>Yosafat </a:t>
          </a:r>
          <a:r>
            <a:rPr lang="en-ID" sz="1800" b="1" kern="1200" dirty="0" err="1">
              <a:solidFill>
                <a:schemeClr val="accent6">
                  <a:lumMod val="75000"/>
                </a:schemeClr>
              </a:solidFill>
            </a:rPr>
            <a:t>berdoa</a:t>
          </a:r>
          <a:r>
            <a:rPr lang="en-ID" sz="18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6">
                  <a:lumMod val="75000"/>
                </a:schemeClr>
              </a:solidFill>
            </a:rPr>
            <a:t>sambil</a:t>
          </a:r>
          <a:r>
            <a:rPr lang="en-ID" sz="18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6">
                  <a:lumMod val="75000"/>
                </a:schemeClr>
              </a:solidFill>
            </a:rPr>
            <a:t>berdiri</a:t>
          </a:r>
          <a:r>
            <a:rPr lang="en-ID" sz="1800" b="1" kern="1200" dirty="0">
              <a:solidFill>
                <a:schemeClr val="accent6">
                  <a:lumMod val="75000"/>
                </a:schemeClr>
              </a:solidFill>
            </a:rPr>
            <a:t> di </a:t>
          </a:r>
          <a:r>
            <a:rPr lang="en-ID" sz="1800" b="1" kern="1200" dirty="0" err="1">
              <a:solidFill>
                <a:schemeClr val="accent6">
                  <a:lumMod val="75000"/>
                </a:schemeClr>
              </a:solidFill>
            </a:rPr>
            <a:t>hadapan</a:t>
          </a:r>
          <a:r>
            <a:rPr lang="en-ID" sz="1800" b="1" kern="1200" dirty="0">
              <a:solidFill>
                <a:schemeClr val="accent6">
                  <a:lumMod val="75000"/>
                </a:schemeClr>
              </a:solidFill>
            </a:rPr>
            <a:t> orang </a:t>
          </a:r>
          <a:r>
            <a:rPr lang="en-ID" sz="1800" b="1" kern="1200" dirty="0" err="1">
              <a:solidFill>
                <a:schemeClr val="accent6">
                  <a:lumMod val="75000"/>
                </a:schemeClr>
              </a:solidFill>
            </a:rPr>
            <a:t>banyak</a:t>
          </a:r>
          <a:r>
            <a:rPr lang="en-ID" sz="1800" b="1" kern="1200" dirty="0">
              <a:solidFill>
                <a:schemeClr val="accent6">
                  <a:lumMod val="75000"/>
                </a:schemeClr>
              </a:solidFill>
            </a:rPr>
            <a:t> (2 </a:t>
          </a:r>
          <a:r>
            <a:rPr lang="en-ID" sz="1800" b="1" kern="1200" dirty="0" err="1">
              <a:solidFill>
                <a:schemeClr val="accent6">
                  <a:lumMod val="75000"/>
                </a:schemeClr>
              </a:solidFill>
            </a:rPr>
            <a:t>Tawarikh</a:t>
          </a:r>
          <a:r>
            <a:rPr lang="en-ID" sz="1800" b="1" kern="1200" dirty="0">
              <a:solidFill>
                <a:schemeClr val="accent6">
                  <a:lumMod val="75000"/>
                </a:schemeClr>
              </a:solidFill>
            </a:rPr>
            <a:t> 20:5)</a:t>
          </a:r>
          <a:endParaRPr lang="en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solidFill>
                <a:schemeClr val="accent5">
                  <a:lumMod val="75000"/>
                </a:schemeClr>
              </a:solidFill>
            </a:rPr>
            <a:t>Daud duduk di </a:t>
          </a:r>
          <a:r>
            <a:rPr lang="en-ID" sz="1900" b="1" kern="1200" dirty="0" err="1">
              <a:solidFill>
                <a:schemeClr val="accent5">
                  <a:lumMod val="75000"/>
                </a:schemeClr>
              </a:solidFill>
            </a:rPr>
            <a:t>hadapan</a:t>
          </a:r>
          <a:r>
            <a:rPr lang="en-ID" sz="1900" b="1" kern="1200" dirty="0">
              <a:solidFill>
                <a:schemeClr val="accent5">
                  <a:lumMod val="75000"/>
                </a:schemeClr>
              </a:solidFill>
            </a:rPr>
            <a:t> Allah </a:t>
          </a:r>
          <a:r>
            <a:rPr lang="en-ID" sz="1900" b="1" kern="1200" dirty="0" err="1">
              <a:solidFill>
                <a:schemeClr val="accent5">
                  <a:lumMod val="75000"/>
                </a:schemeClr>
              </a:solidFill>
            </a:rPr>
            <a:t>untuk</a:t>
          </a:r>
          <a:r>
            <a:rPr lang="en-ID" sz="19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ID" sz="1900" b="1" kern="1200" dirty="0" err="1">
              <a:solidFill>
                <a:schemeClr val="accent5">
                  <a:lumMod val="75000"/>
                </a:schemeClr>
              </a:solidFill>
            </a:rPr>
            <a:t>mengucap</a:t>
          </a:r>
          <a:r>
            <a:rPr lang="en-ID" sz="19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ID" sz="1900" b="1" kern="1200" dirty="0" err="1">
              <a:solidFill>
                <a:schemeClr val="accent5">
                  <a:lumMod val="75000"/>
                </a:schemeClr>
              </a:solidFill>
            </a:rPr>
            <a:t>syukur</a:t>
          </a:r>
          <a:r>
            <a:rPr lang="en-ID" sz="1900" b="1" kern="1200" dirty="0">
              <a:solidFill>
                <a:schemeClr val="accent5">
                  <a:lumMod val="75000"/>
                </a:schemeClr>
              </a:solidFill>
            </a:rPr>
            <a:t> (2 Samuel 7:18)</a:t>
          </a:r>
          <a:endParaRPr lang="en" sz="19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schemeClr val="accent2">
                  <a:lumMod val="75000"/>
                </a:schemeClr>
              </a:solidFill>
            </a:rPr>
            <a:t>Salomo </a:t>
          </a:r>
          <a:r>
            <a:rPr lang="en-ID" sz="1800" b="1" kern="1200" dirty="0" err="1">
              <a:solidFill>
                <a:schemeClr val="accent2">
                  <a:lumMod val="75000"/>
                </a:schemeClr>
              </a:solidFill>
            </a:rPr>
            <a:t>berdoa</a:t>
          </a:r>
          <a:r>
            <a:rPr lang="en-ID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2">
                  <a:lumMod val="75000"/>
                </a:schemeClr>
              </a:solidFill>
            </a:rPr>
            <a:t>sambil</a:t>
          </a:r>
          <a:r>
            <a:rPr lang="en-ID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2">
                  <a:lumMod val="75000"/>
                </a:schemeClr>
              </a:solidFill>
            </a:rPr>
            <a:t>berlutut</a:t>
          </a:r>
          <a:r>
            <a:rPr lang="en-ID" sz="1800" b="1" kern="1200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ID" sz="1800" b="1" kern="1200" dirty="0" err="1">
              <a:solidFill>
                <a:schemeClr val="accent2">
                  <a:lumMod val="75000"/>
                </a:schemeClr>
              </a:solidFill>
            </a:rPr>
            <a:t>dengan</a:t>
          </a:r>
          <a:r>
            <a:rPr lang="en-ID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2">
                  <a:lumMod val="75000"/>
                </a:schemeClr>
              </a:solidFill>
            </a:rPr>
            <a:t>tangan</a:t>
          </a:r>
          <a:r>
            <a:rPr lang="en-ID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2">
                  <a:lumMod val="75000"/>
                </a:schemeClr>
              </a:solidFill>
            </a:rPr>
            <a:t>terangkat</a:t>
          </a:r>
          <a:r>
            <a:rPr lang="en-ID" sz="1800" b="1" kern="1200" dirty="0">
              <a:solidFill>
                <a:schemeClr val="accent2">
                  <a:lumMod val="75000"/>
                </a:schemeClr>
              </a:solidFill>
            </a:rPr>
            <a:t> (1 Raja-raja 8:54)</a:t>
          </a:r>
          <a:endParaRPr lang="en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Orang </a:t>
          </a:r>
          <a:r>
            <a:rPr lang="en-ID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banyak</a:t>
          </a:r>
          <a:r>
            <a:rPr lang="en-ID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membungkuk</a:t>
          </a:r>
          <a:r>
            <a:rPr lang="en-ID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ke</a:t>
          </a:r>
          <a:r>
            <a:rPr lang="en-ID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tanah</a:t>
          </a:r>
          <a:r>
            <a:rPr lang="en-ID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untuk</a:t>
          </a:r>
          <a:r>
            <a:rPr lang="en-ID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ID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berdoa</a:t>
          </a:r>
          <a:r>
            <a:rPr lang="en-ID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(Nehemia 8:6)</a:t>
          </a:r>
          <a:endParaRPr lang="en" sz="1800" b="1" kern="1200" dirty="0">
            <a:ln>
              <a:solidFill>
                <a:schemeClr val="accent4">
                  <a:lumMod val="50000"/>
                </a:schemeClr>
              </a:solidFill>
            </a:ln>
          </a:endParaRP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schemeClr val="accent1">
                  <a:lumMod val="75000"/>
                </a:schemeClr>
              </a:solidFill>
            </a:rPr>
            <a:t>Daud </a:t>
          </a:r>
          <a:r>
            <a:rPr lang="en-ID" sz="1800" b="1" kern="1200" dirty="0" err="1">
              <a:solidFill>
                <a:schemeClr val="accent1">
                  <a:lumMod val="75000"/>
                </a:schemeClr>
              </a:solidFill>
            </a:rPr>
            <a:t>berdoa</a:t>
          </a:r>
          <a:r>
            <a:rPr lang="en-ID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1">
                  <a:lumMod val="75000"/>
                </a:schemeClr>
              </a:solidFill>
            </a:rPr>
            <a:t>sambil</a:t>
          </a:r>
          <a:r>
            <a:rPr lang="en-ID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1">
                  <a:lumMod val="75000"/>
                </a:schemeClr>
              </a:solidFill>
            </a:rPr>
            <a:t>bersujud</a:t>
          </a:r>
          <a:r>
            <a:rPr lang="en-ID" sz="1800" b="1" kern="1200" dirty="0">
              <a:solidFill>
                <a:schemeClr val="accent1">
                  <a:lumMod val="75000"/>
                </a:schemeClr>
              </a:solidFill>
            </a:rPr>
            <a:t> di </a:t>
          </a:r>
          <a:r>
            <a:rPr lang="en-ID" sz="1800" b="1" kern="1200" dirty="0" err="1">
              <a:solidFill>
                <a:schemeClr val="accent1">
                  <a:lumMod val="75000"/>
                </a:schemeClr>
              </a:solidFill>
            </a:rPr>
            <a:t>tempat</a:t>
          </a:r>
          <a:r>
            <a:rPr lang="en-ID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1">
                  <a:lumMod val="75000"/>
                </a:schemeClr>
              </a:solidFill>
            </a:rPr>
            <a:t>tidurnya</a:t>
          </a:r>
          <a:r>
            <a:rPr lang="en-ID" sz="1800" b="1" kern="1200" dirty="0">
              <a:solidFill>
                <a:schemeClr val="accent1">
                  <a:lumMod val="75000"/>
                </a:schemeClr>
              </a:solidFill>
            </a:rPr>
            <a:t> (1 Raja-raja 1:47)</a:t>
          </a:r>
          <a:endParaRPr lang="en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accent3">
                  <a:lumMod val="75000"/>
                </a:schemeClr>
              </a:solidFill>
            </a:rPr>
            <a:t>Nehemia </a:t>
          </a:r>
          <a:r>
            <a:rPr lang="en-ID" sz="2000" b="1" kern="1200" dirty="0" err="1">
              <a:solidFill>
                <a:schemeClr val="accent3">
                  <a:lumMod val="75000"/>
                </a:schemeClr>
              </a:solidFill>
            </a:rPr>
            <a:t>berdiri</a:t>
          </a:r>
          <a:r>
            <a:rPr lang="en-ID" sz="2000" b="1" kern="1200" dirty="0">
              <a:solidFill>
                <a:schemeClr val="accent3">
                  <a:lumMod val="75000"/>
                </a:schemeClr>
              </a:solidFill>
            </a:rPr>
            <a:t> dan </a:t>
          </a:r>
          <a:r>
            <a:rPr lang="en-ID" sz="2000" b="1" kern="1200" dirty="0" err="1">
              <a:solidFill>
                <a:schemeClr val="accent3">
                  <a:lumMod val="75000"/>
                </a:schemeClr>
              </a:solidFill>
            </a:rPr>
            <a:t>berdoa</a:t>
          </a:r>
          <a:r>
            <a:rPr lang="en-ID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ID" sz="2000" b="1" kern="1200" dirty="0" err="1">
              <a:solidFill>
                <a:schemeClr val="accent3">
                  <a:lumMod val="75000"/>
                </a:schemeClr>
              </a:solidFill>
            </a:rPr>
            <a:t>dalam</a:t>
          </a:r>
          <a:r>
            <a:rPr lang="en-ID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ID" sz="2000" b="1" kern="1200" dirty="0" err="1">
              <a:solidFill>
                <a:schemeClr val="accent3">
                  <a:lumMod val="75000"/>
                </a:schemeClr>
              </a:solidFill>
            </a:rPr>
            <a:t>diam</a:t>
          </a:r>
          <a:r>
            <a:rPr lang="en-ID" sz="2000" b="1" kern="1200" dirty="0">
              <a:solidFill>
                <a:schemeClr val="accent3">
                  <a:lumMod val="75000"/>
                </a:schemeClr>
              </a:solidFill>
            </a:rPr>
            <a:t> di </a:t>
          </a:r>
          <a:r>
            <a:rPr lang="en-ID" sz="2000" b="1" kern="1200" dirty="0" err="1">
              <a:solidFill>
                <a:schemeClr val="accent3">
                  <a:lumMod val="75000"/>
                </a:schemeClr>
              </a:solidFill>
            </a:rPr>
            <a:t>hadapan</a:t>
          </a:r>
          <a:r>
            <a:rPr lang="en-ID" sz="2000" b="1" kern="1200" dirty="0">
              <a:solidFill>
                <a:schemeClr val="accent3">
                  <a:lumMod val="75000"/>
                </a:schemeClr>
              </a:solidFill>
            </a:rPr>
            <a:t> raja (Nehemia 2:1-4)</a:t>
          </a:r>
          <a:endParaRPr lang="en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accent3"/>
              </a:solidFill>
            </a:rPr>
            <a:t>BAGI ANGGOTA KELUARGANYA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sv-SE" sz="2000" b="1" kern="1200" dirty="0"/>
            <a:t>Karena dosa Harun (Ul 9:20)</a:t>
          </a:r>
          <a:endParaRPr lang="en" sz="2000" b="1" kern="1200" dirty="0"/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sv-SE" sz="2000" b="1" kern="1200" dirty="0"/>
            <a:t>Karena persungutan Miryam (Bil 12:10-13)</a:t>
          </a:r>
          <a:endParaRPr lang="en" sz="2000" b="1" kern="1200" dirty="0"/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rgbClr val="7030A0"/>
              </a:solidFill>
            </a:rPr>
            <a:t>BAGI BANGSA ITU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fi-FI" sz="2000" b="1" kern="1200" dirty="0"/>
            <a:t>Ketika mereka haus (Kel 15:24-25)</a:t>
          </a:r>
          <a:endParaRPr lang="en" sz="2000" b="1" kern="1200" dirty="0"/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sv-SE" sz="2000" b="1" kern="1200" dirty="0"/>
            <a:t>Ketika mereka lapar (Bil 11:11-13)</a:t>
          </a:r>
          <a:endParaRPr lang="en" sz="2000" b="1" kern="1200" dirty="0"/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fi-FI" sz="2000" b="1" kern="1200" dirty="0"/>
            <a:t>Ketika mereka berdosa (Kel 32:30-32)</a:t>
          </a:r>
          <a:endParaRPr lang="en" sz="2000" b="1" kern="1200" dirty="0"/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PARA PEJUANG DOA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347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6 for May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 DOA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2764971" y="672197"/>
            <a:ext cx="7229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Dan Henokh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bergaul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Allah,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lalu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lagi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diangkat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oleh Allah.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(Kejadian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2686050" y="1271321"/>
            <a:ext cx="7524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Henokh </a:t>
            </a:r>
            <a:r>
              <a:rPr lang="en-ID" sz="2000" b="1" dirty="0" err="1"/>
              <a:t>hidup</a:t>
            </a:r>
            <a:r>
              <a:rPr lang="en-ID" sz="2000" b="1" dirty="0"/>
              <a:t> pada masa yang </a:t>
            </a:r>
            <a:r>
              <a:rPr lang="en-ID" sz="2000" b="1" dirty="0" err="1"/>
              <a:t>sulit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kejahatan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sebelum</a:t>
            </a:r>
            <a:r>
              <a:rPr lang="en-ID" sz="2000" b="1" dirty="0"/>
              <a:t> air bah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bertambah</a:t>
            </a:r>
            <a:r>
              <a:rPr lang="en-ID" sz="2000" b="1" dirty="0"/>
              <a:t>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kelahiran</a:t>
            </a:r>
            <a:r>
              <a:rPr lang="en-ID" sz="2000" b="1" dirty="0"/>
              <a:t> </a:t>
            </a:r>
            <a:r>
              <a:rPr lang="en-ID" sz="2000" b="1" dirty="0" err="1"/>
              <a:t>anaknya</a:t>
            </a:r>
            <a:r>
              <a:rPr lang="en-ID" sz="2000" b="1" dirty="0"/>
              <a:t>, </a:t>
            </a:r>
            <a:r>
              <a:rPr lang="en-ID" sz="2000" b="1" dirty="0" err="1"/>
              <a:t>pengertiannya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Allah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bertumbuh</a:t>
            </a:r>
            <a:r>
              <a:rPr lang="en-ID" sz="2000" b="1" dirty="0"/>
              <a:t>, dan </a:t>
            </a:r>
            <a:r>
              <a:rPr lang="en-ID" sz="2000" b="1" dirty="0" err="1"/>
              <a:t>persekutuannya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-Nya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mendalam</a:t>
            </a:r>
            <a:r>
              <a:rPr lang="en-ID" sz="2000" b="1" dirty="0"/>
              <a:t> (Kej 5:21-24).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15670" y="4034432"/>
            <a:ext cx="1603308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2476500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10800" y="137376"/>
            <a:ext cx="1914190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228" y="4055245"/>
            <a:ext cx="1556658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1676266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481005"/>
            <a:ext cx="100691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Doa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faktor</a:t>
            </a:r>
            <a:r>
              <a:rPr lang="en-ID" sz="2000" b="1" dirty="0"/>
              <a:t>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berat</a:t>
            </a:r>
            <a:r>
              <a:rPr lang="en-ID" sz="2000" b="1" dirty="0"/>
              <a:t> dan </a:t>
            </a:r>
            <a:r>
              <a:rPr lang="en-ID" sz="2000" b="1" dirty="0" err="1"/>
              <a:t>mendesak</a:t>
            </a:r>
            <a:r>
              <a:rPr lang="en-ID" sz="2000" b="1" dirty="0"/>
              <a:t> </a:t>
            </a:r>
            <a:r>
              <a:rPr lang="en-ID" sz="2000" b="1" dirty="0" err="1"/>
              <a:t>pekerjaannya</a:t>
            </a:r>
            <a:r>
              <a:rPr lang="en-ID" sz="2000" b="1" dirty="0"/>
              <a:t>,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dan </a:t>
            </a:r>
            <a:r>
              <a:rPr lang="en-ID" sz="2000" b="1" dirty="0" err="1"/>
              <a:t>sungguh-sungguh</a:t>
            </a:r>
            <a:r>
              <a:rPr lang="en-ID" sz="2000" b="1" dirty="0"/>
              <a:t> pula </a:t>
            </a:r>
            <a:r>
              <a:rPr lang="en-ID" sz="2000" b="1" dirty="0" err="1"/>
              <a:t>doa-doanya</a:t>
            </a:r>
            <a:r>
              <a:rPr lang="en-ID" sz="2000" b="1" dirty="0"/>
              <a:t>. </a:t>
            </a:r>
            <a:r>
              <a:rPr lang="en-ID" sz="2000" b="1" dirty="0" err="1"/>
              <a:t>Kadang-kadang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mengasingkan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tempat-tempat</a:t>
            </a:r>
            <a:r>
              <a:rPr lang="en-ID" sz="2000" b="1" dirty="0"/>
              <a:t> </a:t>
            </a:r>
            <a:r>
              <a:rPr lang="en-ID" sz="2000" b="1" dirty="0" err="1"/>
              <a:t>sunyi</a:t>
            </a:r>
            <a:r>
              <a:rPr lang="en-ID" sz="2000" b="1" dirty="0"/>
              <a:t> agar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bersekutu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orang-orang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membagikan</a:t>
            </a:r>
            <a:r>
              <a:rPr lang="en-ID" sz="2000" b="1" dirty="0"/>
              <a:t> </a:t>
            </a:r>
            <a:r>
              <a:rPr lang="en-ID" sz="2000" b="1" dirty="0" err="1"/>
              <a:t>pengetahuannya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Allah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1817914" y="4017261"/>
            <a:ext cx="69233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mendengar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di </a:t>
            </a:r>
            <a:r>
              <a:rPr lang="en-ID" sz="2000" b="1" dirty="0" err="1"/>
              <a:t>tengah</a:t>
            </a:r>
            <a:r>
              <a:rPr lang="en-ID" sz="2000" b="1" dirty="0"/>
              <a:t> </a:t>
            </a:r>
            <a:r>
              <a:rPr lang="en-ID" sz="2000" b="1" dirty="0" err="1"/>
              <a:t>kesibukan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sehari-hari</a:t>
            </a:r>
            <a:r>
              <a:rPr lang="en-ID" sz="2000" b="1" dirty="0"/>
              <a:t> </a:t>
            </a:r>
            <a:r>
              <a:rPr lang="en-ID" sz="2000" b="1" dirty="0" err="1"/>
              <a:t>maupun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ketenangan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pengasingan</a:t>
            </a:r>
            <a:r>
              <a:rPr lang="en-ID" sz="2000" b="1" dirty="0"/>
              <a:t>. Tidak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di </a:t>
            </a:r>
            <a:r>
              <a:rPr lang="en-ID" sz="2000" b="1" dirty="0" err="1"/>
              <a:t>bumi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di mana Dia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dan </a:t>
            </a:r>
            <a:r>
              <a:rPr lang="en-ID" sz="2000" b="1" dirty="0" err="1"/>
              <a:t>mendengar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Kita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menyampaikan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kata-kata (yang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berkonsentrasi</a:t>
            </a:r>
            <a:r>
              <a:rPr lang="en-ID" sz="2000" b="1" dirty="0"/>
              <a:t>),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melakukannya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keheningan</a:t>
            </a:r>
            <a:r>
              <a:rPr lang="en-ID" sz="2000" b="1" dirty="0"/>
              <a:t> (yang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mengungkapkan</a:t>
            </a:r>
            <a:r>
              <a:rPr lang="en-ID" sz="2000" b="1" dirty="0"/>
              <a:t> </a:t>
            </a:r>
            <a:r>
              <a:rPr lang="en-ID" sz="2000" b="1" dirty="0" err="1"/>
              <a:t>pikiran-pikiran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). Yang </a:t>
            </a:r>
            <a:r>
              <a:rPr lang="en-ID" sz="2000" b="1" dirty="0" err="1"/>
              <a:t>terpenting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jangan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berhenti</a:t>
            </a:r>
            <a:r>
              <a:rPr lang="en-ID" sz="2000" b="1" dirty="0"/>
              <a:t> </a:t>
            </a:r>
            <a:r>
              <a:rPr lang="en-ID" sz="2000" b="1" dirty="0" err="1"/>
              <a:t>berkomunikasi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MUSA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BERBICARA DENGAN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Seperti Musa yang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dikenal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berhadapan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bangkit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antara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Israel,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(Ulangan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403828"/>
            <a:ext cx="1067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mendengar</a:t>
            </a:r>
            <a:r>
              <a:rPr lang="en-ID" sz="2000" b="1" dirty="0"/>
              <a:t> </a:t>
            </a:r>
            <a:r>
              <a:rPr lang="en-ID" sz="2000" b="1" dirty="0" err="1"/>
              <a:t>suara</a:t>
            </a:r>
            <a:r>
              <a:rPr lang="en-ID" sz="2000" b="1" dirty="0"/>
              <a:t> Allah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Gunung</a:t>
            </a:r>
            <a:r>
              <a:rPr lang="en-ID" sz="2000" b="1" dirty="0"/>
              <a:t> Sinai, </a:t>
            </a:r>
            <a:r>
              <a:rPr lang="en-ID" sz="2000" b="1" dirty="0" err="1"/>
              <a:t>bangsa</a:t>
            </a:r>
            <a:r>
              <a:rPr lang="en-ID" sz="2000" b="1" dirty="0"/>
              <a:t> Israel </a:t>
            </a:r>
            <a:r>
              <a:rPr lang="en-ID" sz="2000" b="1" dirty="0" err="1"/>
              <a:t>meminta</a:t>
            </a:r>
            <a:r>
              <a:rPr lang="en-ID" sz="2000" b="1" dirty="0"/>
              <a:t> agar Allah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langsung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takut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 oleh </a:t>
            </a:r>
            <a:r>
              <a:rPr lang="en-ID" sz="2000" b="1" dirty="0" err="1"/>
              <a:t>suara</a:t>
            </a:r>
            <a:r>
              <a:rPr lang="en-ID" sz="2000" b="1" dirty="0"/>
              <a:t>-Nya (Kel 20:18-19).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3" y="3429000"/>
            <a:ext cx="1438145" cy="240053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419491"/>
            <a:ext cx="2400300" cy="1647118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4"/>
            <a:ext cx="2398357" cy="1626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629" y="3332585"/>
            <a:ext cx="2047620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080910"/>
            <a:ext cx="7913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berbeda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Musa, yang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 </a:t>
            </a:r>
            <a:r>
              <a:rPr lang="en-ID" sz="2000" b="1" dirty="0" err="1"/>
              <a:t>muka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muka</a:t>
            </a:r>
            <a:r>
              <a:rPr lang="en-ID" sz="2000" b="1" dirty="0"/>
              <a:t> (Ul 34:10). </a:t>
            </a:r>
            <a:r>
              <a:rPr lang="en-ID" sz="2000" b="1" dirty="0" err="1"/>
              <a:t>Selama</a:t>
            </a:r>
            <a:r>
              <a:rPr lang="en-ID" sz="2000" b="1" dirty="0"/>
              <a:t> 40 </a:t>
            </a:r>
            <a:r>
              <a:rPr lang="en-ID" sz="2000" b="1" dirty="0" err="1"/>
              <a:t>tahun</a:t>
            </a:r>
            <a:r>
              <a:rPr lang="en-ID" sz="2000" b="1" dirty="0"/>
              <a:t> (</a:t>
            </a:r>
            <a:r>
              <a:rPr lang="en-ID" sz="2000" b="1" dirty="0" err="1"/>
              <a:t>sejak</a:t>
            </a:r>
            <a:r>
              <a:rPr lang="en-ID" sz="2000" b="1" dirty="0"/>
              <a:t> </a:t>
            </a:r>
            <a:r>
              <a:rPr lang="en-ID" sz="2000" b="1" dirty="0" err="1"/>
              <a:t>peristiwa</a:t>
            </a:r>
            <a:r>
              <a:rPr lang="en-ID" sz="2000" b="1" dirty="0"/>
              <a:t> </a:t>
            </a:r>
            <a:r>
              <a:rPr lang="en-ID" sz="2000" b="1" dirty="0" err="1"/>
              <a:t>semak</a:t>
            </a:r>
            <a:r>
              <a:rPr lang="en-ID" sz="2000" b="1" dirty="0"/>
              <a:t> yang </a:t>
            </a:r>
            <a:r>
              <a:rPr lang="en-ID" sz="2000" b="1" dirty="0" err="1"/>
              <a:t>menyala</a:t>
            </a:r>
            <a:r>
              <a:rPr lang="en-ID" sz="2000" b="1" dirty="0"/>
              <a:t> </a:t>
            </a:r>
            <a:r>
              <a:rPr lang="en-ID" sz="2000" b="1" dirty="0" err="1"/>
              <a:t>sampai</a:t>
            </a:r>
            <a:r>
              <a:rPr lang="en-ID" sz="2000" b="1" dirty="0"/>
              <a:t> </a:t>
            </a:r>
            <a:r>
              <a:rPr lang="en-ID" sz="2000" b="1" dirty="0" err="1"/>
              <a:t>kematiannya</a:t>
            </a:r>
            <a:r>
              <a:rPr lang="en-ID" sz="2000" b="1" dirty="0"/>
              <a:t>), Musa dan Allah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percakapan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yang </a:t>
            </a:r>
            <a:r>
              <a:rPr lang="en-ID" sz="2000" b="1" dirty="0" err="1"/>
              <a:t>teratur</a:t>
            </a:r>
            <a:r>
              <a:rPr lang="en-ID" sz="2000" b="1" dirty="0"/>
              <a:t> (Kel 33:9-11).</a:t>
            </a:r>
            <a:endParaRPr lang="en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5829535"/>
            <a:ext cx="95656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memang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hak</a:t>
            </a:r>
            <a:r>
              <a:rPr lang="en-ID" sz="2000" b="1" dirty="0"/>
              <a:t> </a:t>
            </a:r>
            <a:r>
              <a:rPr lang="en-ID" sz="2000" b="1" dirty="0" err="1"/>
              <a:t>istimewa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muka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muka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mengisi</a:t>
            </a:r>
            <a:r>
              <a:rPr lang="en-ID" sz="2000" b="1" dirty="0"/>
              <a:t> </a:t>
            </a:r>
            <a:r>
              <a:rPr lang="en-ID" sz="2000" b="1" dirty="0" err="1"/>
              <a:t>kekosongan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memungkinkan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berkomunikasi</a:t>
            </a:r>
            <a:r>
              <a:rPr lang="en-ID" sz="2000" b="1" dirty="0"/>
              <a:t> </a:t>
            </a:r>
            <a:r>
              <a:rPr lang="en-ID" sz="2000" b="1" dirty="0" err="1"/>
              <a:t>langsung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-Nya.</a:t>
            </a:r>
            <a:endParaRPr lang="en" sz="20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4" y="3330274"/>
            <a:ext cx="56782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mencatat</a:t>
            </a:r>
            <a:r>
              <a:rPr lang="en-ID" sz="2000" b="1" dirty="0"/>
              <a:t> </a:t>
            </a:r>
            <a:r>
              <a:rPr lang="en-ID" sz="2000" b="1" dirty="0" err="1"/>
              <a:t>beberapa</a:t>
            </a:r>
            <a:r>
              <a:rPr lang="en-ID" sz="2000" b="1" dirty="0"/>
              <a:t> </a:t>
            </a:r>
            <a:r>
              <a:rPr lang="en-ID" sz="2000" b="1" dirty="0" err="1"/>
              <a:t>periode</a:t>
            </a:r>
            <a:r>
              <a:rPr lang="en-ID" sz="2000" b="1" dirty="0"/>
              <a:t> </a:t>
            </a:r>
            <a:r>
              <a:rPr lang="en-ID" sz="2000" b="1" dirty="0" err="1"/>
              <a:t>empat</a:t>
            </a:r>
            <a:r>
              <a:rPr lang="en-ID" sz="2000" b="1" dirty="0"/>
              <a:t> </a:t>
            </a:r>
            <a:r>
              <a:rPr lang="en-ID" sz="2000" b="1" dirty="0" err="1"/>
              <a:t>puluh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Allah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Musa </a:t>
            </a:r>
            <a:r>
              <a:rPr lang="en-ID" sz="2000" b="1" dirty="0" err="1"/>
              <a:t>petunjuk-petunjuk</a:t>
            </a:r>
            <a:r>
              <a:rPr lang="en-ID" sz="2000" b="1" dirty="0"/>
              <a:t> </a:t>
            </a:r>
            <a:r>
              <a:rPr lang="en-ID" sz="2000" b="1" dirty="0" err="1"/>
              <a:t>khusus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pembangunan</a:t>
            </a:r>
            <a:r>
              <a:rPr lang="en-ID" sz="2000" b="1" dirty="0"/>
              <a:t> Kemah </a:t>
            </a:r>
            <a:r>
              <a:rPr lang="en-ID" sz="2000" b="1" dirty="0" err="1"/>
              <a:t>Suci</a:t>
            </a:r>
            <a:r>
              <a:rPr lang="en-ID" sz="2000" b="1" dirty="0"/>
              <a:t> dan </a:t>
            </a:r>
            <a:r>
              <a:rPr lang="en-ID" sz="2000" b="1" dirty="0" err="1"/>
              <a:t>menyampaikan</a:t>
            </a:r>
            <a:r>
              <a:rPr lang="en-ID" sz="2000" b="1" dirty="0"/>
              <a:t> </a:t>
            </a:r>
            <a:r>
              <a:rPr lang="en-ID" sz="2000" b="1" dirty="0" err="1"/>
              <a:t>berbagai</a:t>
            </a:r>
            <a:r>
              <a:rPr lang="en-ID" sz="2000" b="1" dirty="0"/>
              <a:t> </a:t>
            </a:r>
            <a:r>
              <a:rPr lang="en-ID" sz="2000" b="1" dirty="0" err="1"/>
              <a:t>hukum</a:t>
            </a:r>
            <a:r>
              <a:rPr lang="en-ID" sz="2000" b="1" dirty="0"/>
              <a:t> </a:t>
            </a:r>
            <a:r>
              <a:rPr lang="en-ID" sz="2000" b="1" dirty="0" err="1"/>
              <a:t>kepadanya</a:t>
            </a:r>
            <a:r>
              <a:rPr lang="en-ID" sz="2000" b="1" dirty="0"/>
              <a:t>.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percakapan-percakapan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Musa juga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perantara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bangsa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DOA SYAFAAT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541103"/>
            <a:ext cx="712787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Juga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Harun TUHAN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begitu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murka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hingga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Ia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membinasakannya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berdoa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Harun juga.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(Ulangan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44889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Doa </a:t>
            </a:r>
            <a:r>
              <a:rPr lang="en-ID" sz="2000" b="1" dirty="0" err="1"/>
              <a:t>syafaat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orang lain (Yak 5:16; Mat 5:44; 1 Tim 2:1-4).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269967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 err="1"/>
              <a:t>Apakah</a:t>
            </a:r>
            <a:r>
              <a:rPr lang="en-ID" sz="2000" b="1" dirty="0"/>
              <a:t> yang </a:t>
            </a:r>
            <a:r>
              <a:rPr lang="en-ID" sz="2000" b="1" dirty="0" err="1"/>
              <a:t>mendorong</a:t>
            </a:r>
            <a:r>
              <a:rPr lang="en-ID" sz="2000" b="1" dirty="0"/>
              <a:t> Musa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orang lain?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Musa </a:t>
            </a:r>
            <a:r>
              <a:rPr lang="en-ID" sz="2000" b="1" dirty="0" err="1">
                <a:solidFill>
                  <a:prstClr val="black"/>
                </a:solidFill>
              </a:rPr>
              <a:t>beberapa</a:t>
            </a:r>
            <a:r>
              <a:rPr lang="en-ID" sz="2000" b="1" dirty="0">
                <a:solidFill>
                  <a:prstClr val="black"/>
                </a:solidFill>
              </a:rPr>
              <a:t> kali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syafaat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hadapan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orang lain dan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alasan</a:t>
            </a:r>
            <a:r>
              <a:rPr lang="en-ID" sz="2000" b="1" dirty="0">
                <a:solidFill>
                  <a:prstClr val="black"/>
                </a:solidFill>
              </a:rPr>
              <a:t>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Hal yang </a:t>
            </a:r>
            <a:r>
              <a:rPr lang="en-ID" sz="2000" b="1" dirty="0" err="1">
                <a:solidFill>
                  <a:prstClr val="black"/>
                </a:solidFill>
              </a:rPr>
              <a:t>sama</a:t>
            </a:r>
            <a:r>
              <a:rPr lang="en-ID" sz="2000" b="1" dirty="0">
                <a:solidFill>
                  <a:prstClr val="black"/>
                </a:solidFill>
              </a:rPr>
              <a:t> juga </a:t>
            </a:r>
            <a:r>
              <a:rPr lang="en-ID" sz="2000" b="1" dirty="0" err="1">
                <a:solidFill>
                  <a:prstClr val="black"/>
                </a:solidFill>
              </a:rPr>
              <a:t>seharusnya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mendorong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: </a:t>
            </a:r>
            <a:r>
              <a:rPr lang="en-ID" sz="2000" b="1" dirty="0" err="1">
                <a:solidFill>
                  <a:prstClr val="black"/>
                </a:solidFill>
              </a:rPr>
              <a:t>kasih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doakan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711540"/>
            <a:ext cx="1146957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Kita </a:t>
            </a:r>
            <a:r>
              <a:rPr lang="en-US" sz="2600" b="1" dirty="0" err="1">
                <a:latin typeface="Constantia" panose="02030602050306030303" pitchFamily="18" charset="0"/>
              </a:rPr>
              <a:t>harus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mendoa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lingkungan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keluarga</a:t>
            </a:r>
            <a:r>
              <a:rPr lang="en-US" sz="2600" b="1" dirty="0">
                <a:latin typeface="Constantia" panose="02030602050306030303" pitchFamily="18" charset="0"/>
              </a:rPr>
              <a:t>; dan di </a:t>
            </a:r>
            <a:r>
              <a:rPr lang="en-US" sz="2600" b="1" dirty="0" err="1">
                <a:latin typeface="Constantia" panose="02030602050306030303" pitchFamily="18" charset="0"/>
              </a:rPr>
              <a:t>atas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semuanya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jangan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lupa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mendoa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sendirian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karena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inilah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kehidupan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jiwa</a:t>
            </a:r>
            <a:r>
              <a:rPr lang="en-US" sz="2600" b="1" dirty="0">
                <a:latin typeface="Constantia" panose="02030602050306030303" pitchFamily="18" charset="0"/>
              </a:rPr>
              <a:t>. Jiwa </a:t>
            </a:r>
            <a:r>
              <a:rPr lang="en-US" sz="2600" b="1" dirty="0" err="1">
                <a:latin typeface="Constantia" panose="02030602050306030303" pitchFamily="18" charset="0"/>
              </a:rPr>
              <a:t>mustahil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tumbuh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dilalaikan</a:t>
            </a:r>
            <a:r>
              <a:rPr lang="en-US" sz="2600" b="1" dirty="0">
                <a:latin typeface="Constantia" panose="02030602050306030303" pitchFamily="18" charset="0"/>
              </a:rPr>
              <a:t>. Doa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keluarga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doa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hadapan</a:t>
            </a:r>
            <a:r>
              <a:rPr lang="en-US" sz="2600" b="1" dirty="0">
                <a:latin typeface="Constantia" panose="02030602050306030303" pitchFamily="18" charset="0"/>
              </a:rPr>
              <a:t> orang-</a:t>
            </a:r>
            <a:r>
              <a:rPr lang="en-US" sz="2600" b="1" dirty="0" err="1">
                <a:latin typeface="Constantia" panose="02030602050306030303" pitchFamily="18" charset="0"/>
              </a:rPr>
              <a:t>banyak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tidaklah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cukup</a:t>
            </a:r>
            <a:r>
              <a:rPr lang="en-US" sz="2600" b="1" dirty="0">
                <a:latin typeface="Constantia" panose="02030602050306030303" pitchFamily="18" charset="0"/>
              </a:rPr>
              <a:t>. Di </a:t>
            </a:r>
            <a:r>
              <a:rPr lang="en-US" sz="2600" b="1" dirty="0" err="1">
                <a:latin typeface="Constantia" panose="02030602050306030303" pitchFamily="18" charset="0"/>
              </a:rPr>
              <a:t>tempat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sepi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biarlah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ditaruh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terbuka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hadapan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pemeriksaan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pemandangan</a:t>
            </a:r>
            <a:r>
              <a:rPr lang="en-US" sz="2600" b="1" dirty="0">
                <a:latin typeface="Constantia" panose="02030602050306030303" pitchFamily="18" charset="0"/>
              </a:rPr>
              <a:t> Allah. Doa </a:t>
            </a:r>
            <a:r>
              <a:rPr lang="en-US" sz="2600" b="1" dirty="0" err="1">
                <a:latin typeface="Constantia" panose="02030602050306030303" pitchFamily="18" charset="0"/>
              </a:rPr>
              <a:t>tersembunyi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hendaklah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didengar</a:t>
            </a:r>
            <a:r>
              <a:rPr lang="en-US" sz="2600" b="1" dirty="0">
                <a:latin typeface="Constantia" panose="02030602050306030303" pitchFamily="18" charset="0"/>
              </a:rPr>
              <a:t> Allah yang </a:t>
            </a:r>
            <a:r>
              <a:rPr lang="en-US" sz="2600" b="1" dirty="0" err="1">
                <a:latin typeface="Constantia" panose="02030602050306030303" pitchFamily="18" charset="0"/>
              </a:rPr>
              <a:t>mendengar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doa</a:t>
            </a:r>
            <a:r>
              <a:rPr lang="en-US" sz="2600" b="1" dirty="0">
                <a:latin typeface="Constantia" panose="02030602050306030303" pitchFamily="18" charset="0"/>
              </a:rPr>
              <a:t>. Janganlah </a:t>
            </a:r>
            <a:r>
              <a:rPr lang="en-US" sz="2600" b="1" dirty="0" err="1">
                <a:latin typeface="Constantia" panose="02030602050306030303" pitchFamily="18" charset="0"/>
              </a:rPr>
              <a:t>telinga</a:t>
            </a:r>
            <a:r>
              <a:rPr lang="en-US" sz="2600" b="1" dirty="0">
                <a:latin typeface="Constantia" panose="02030602050306030303" pitchFamily="18" charset="0"/>
              </a:rPr>
              <a:t> lain </a:t>
            </a:r>
            <a:r>
              <a:rPr lang="en-US" sz="2600" b="1" dirty="0" err="1">
                <a:latin typeface="Constantia" panose="02030602050306030303" pitchFamily="18" charset="0"/>
              </a:rPr>
              <a:t>mendengar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beban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permohonan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serupa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itu</a:t>
            </a:r>
            <a:r>
              <a:rPr lang="en-US" sz="2600" b="1" dirty="0">
                <a:latin typeface="Constantia" panose="02030602050306030303" pitchFamily="18" charset="0"/>
              </a:rPr>
              <a:t>. Di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sendirian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bebas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segala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pengaruh-pengaruh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sekelilingnya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bebas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keributan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Dengan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tenang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tekun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doa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sampai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Allah. </a:t>
            </a:r>
            <a:r>
              <a:rPr lang="en-US" sz="2600" b="1" dirty="0" err="1">
                <a:latin typeface="Constantia" panose="02030602050306030303" pitchFamily="18" charset="0"/>
              </a:rPr>
              <a:t>Kematian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kekekalan-lah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pengaruh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terbit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dari</a:t>
            </a:r>
            <a:r>
              <a:rPr lang="en-US" sz="2600" b="1" dirty="0">
                <a:latin typeface="Constantia" panose="02030602050306030303" pitchFamily="18" charset="0"/>
              </a:rPr>
              <a:t> Dia yang </a:t>
            </a:r>
            <a:r>
              <a:rPr lang="en-US" sz="2600" b="1" dirty="0" err="1">
                <a:latin typeface="Constantia" panose="02030602050306030303" pitchFamily="18" charset="0"/>
              </a:rPr>
              <a:t>memandang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tempat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tersembunyi</a:t>
            </a:r>
            <a:r>
              <a:rPr lang="en-US" sz="2600" b="1" dirty="0">
                <a:latin typeface="Constantia" panose="02030602050306030303" pitchFamily="18" charset="0"/>
              </a:rPr>
              <a:t> dan yang </a:t>
            </a:r>
            <a:r>
              <a:rPr lang="en-US" sz="2600" b="1" dirty="0" err="1">
                <a:latin typeface="Constantia" panose="02030602050306030303" pitchFamily="18" charset="0"/>
              </a:rPr>
              <a:t>telingaNya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terbuka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mendengarkan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doa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terbit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hati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762374" y="61122"/>
            <a:ext cx="7820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mengasihi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Ia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mendengarkan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suaraku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permohonanku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Ia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menyendengkan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telinga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kepadaku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seumur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hidupku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berseru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-Nya.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Mazmur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116:1, 2)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3379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Daniel:</a:t>
            </a:r>
          </a:p>
          <a:p>
            <a:pPr lvl="1">
              <a:spcBef>
                <a:spcPts val="600"/>
              </a:spcBef>
            </a:pPr>
            <a:r>
              <a:rPr lang="en-ID" sz="2000" b="1" dirty="0"/>
              <a:t>Berdoa di masa-masa </a:t>
            </a:r>
            <a:r>
              <a:rPr lang="en-ID" sz="2000" b="1" dirty="0" err="1"/>
              <a:t>berbahaya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sv-SE" sz="2000" b="1" dirty="0"/>
              <a:t>Berdoa dengan sikap yang benar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Henokh:</a:t>
            </a:r>
          </a:p>
          <a:p>
            <a:pPr lvl="1">
              <a:spcBef>
                <a:spcPts val="600"/>
              </a:spcBef>
            </a:pPr>
            <a:r>
              <a:rPr lang="en-ID" sz="2000" b="1" dirty="0"/>
              <a:t>Kehidupan </a:t>
            </a:r>
            <a:r>
              <a:rPr lang="en-ID" sz="2000" b="1" dirty="0" err="1"/>
              <a:t>doa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Musa:</a:t>
            </a: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/>
              <a:t>Doa </a:t>
            </a:r>
            <a:r>
              <a:rPr lang="en-ID" sz="2000" b="1" dirty="0" err="1"/>
              <a:t>syafaat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-16583"/>
            <a:ext cx="707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makhluk</a:t>
            </a:r>
            <a:r>
              <a:rPr lang="en-ID" sz="2000" b="1" dirty="0"/>
              <a:t>, </a:t>
            </a:r>
            <a:r>
              <a:rPr lang="en-ID" sz="2000" b="1" dirty="0" err="1"/>
              <a:t>termasuk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, </a:t>
            </a:r>
            <a:r>
              <a:rPr lang="en-ID" sz="2000" b="1" dirty="0" err="1"/>
              <a:t>diciptakan</a:t>
            </a:r>
            <a:r>
              <a:rPr lang="en-ID" sz="2000" b="1" dirty="0"/>
              <a:t> oleh Allah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kemampuan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berkomunikasi</a:t>
            </a:r>
            <a:r>
              <a:rPr lang="en-ID" sz="2000" b="1" dirty="0"/>
              <a:t>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 lain, dan juga </a:t>
            </a:r>
            <a:r>
              <a:rPr lang="en-ID" sz="2000" b="1" dirty="0" err="1"/>
              <a:t>dengan</a:t>
            </a:r>
            <a:r>
              <a:rPr lang="en-ID" sz="2000" b="1" dirty="0"/>
              <a:t>-Nya.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6157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5293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3332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0065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0978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3994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8072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1825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659111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Daniel, </a:t>
            </a:r>
            <a:r>
              <a:rPr lang="en-ID" sz="2000" b="1" dirty="0" err="1">
                <a:solidFill>
                  <a:prstClr val="black"/>
                </a:solidFill>
              </a:rPr>
              <a:t>Henokh</a:t>
            </a:r>
            <a:r>
              <a:rPr lang="en-ID" sz="2000" b="1" dirty="0">
                <a:solidFill>
                  <a:prstClr val="black"/>
                </a:solidFill>
              </a:rPr>
              <a:t>, dan Musa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contoh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menggunakan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pemberian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penuh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kuasa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767213"/>
            <a:ext cx="7075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meninggalkan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sebuah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pemberian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Sebuah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telepon</a:t>
            </a:r>
            <a:r>
              <a:rPr lang="en-ID" sz="2000" b="1" dirty="0">
                <a:solidFill>
                  <a:prstClr val="black"/>
                </a:solidFill>
              </a:rPr>
              <a:t>” yang </a:t>
            </a:r>
            <a:r>
              <a:rPr lang="en-ID" sz="2000" b="1" dirty="0" err="1">
                <a:solidFill>
                  <a:prstClr val="black"/>
                </a:solidFill>
              </a:rPr>
              <a:t>memungkinkan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tetap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berkomunikasi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-Nya: </a:t>
            </a:r>
            <a:r>
              <a:rPr lang="en-ID" sz="2000" b="1" dirty="0" err="1">
                <a:solidFill>
                  <a:prstClr val="black"/>
                </a:solidFill>
              </a:rPr>
              <a:t>doa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875315"/>
            <a:ext cx="7075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Sayangnya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manusia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kehilangan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kemampuan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berkomunikasi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langsung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Adam dan Hawa </a:t>
            </a:r>
            <a:r>
              <a:rPr lang="en-ID" sz="2000" b="1" dirty="0" err="1">
                <a:solidFill>
                  <a:prstClr val="black"/>
                </a:solidFill>
              </a:rPr>
              <a:t>jatuh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dosa.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819400"/>
            <a:ext cx="3499603" cy="38397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BERDOA DI MASA-MASA BERBAHAYA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Lalu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mengarahkan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mukaku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Tuhan Allah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berdoa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bermohon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sambil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berpuasa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mengenakan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kain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kabung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serta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025" cy="3606241"/>
            <a:chOff x="113363" y="3143252"/>
            <a:chExt cx="842025" cy="36062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025" cy="287783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ID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ADMINISTRATOR </a:t>
              </a:r>
            </a:p>
            <a:p>
              <a:r>
                <a:rPr lang="en-ID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YANG BAIK</a:t>
              </a:r>
              <a:endParaRPr lang="en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48148"/>
            <a:chOff x="909009" y="3143252"/>
            <a:chExt cx="763700" cy="3548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58587" cy="281974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ID" sz="1500" spc="0" dirty="0"/>
                <a:t>INTEGRITAS</a:t>
              </a:r>
              <a:endParaRPr lang="en" sz="1500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346" cy="135530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ID" spc="-600" dirty="0"/>
                <a:t>RAJIN</a:t>
              </a:r>
              <a:endParaRPr lang="en" spc="-6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458587" cy="268445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ID" sz="1500" dirty="0"/>
                <a:t>TIDAK DAPAT DISUAP</a:t>
              </a:r>
              <a:endParaRPr lang="en" sz="1500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440313" cy="272536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ID" sz="1400" spc="-600" dirty="0"/>
                <a:t>DAPAT DIPERCAYA</a:t>
              </a:r>
              <a:endParaRPr lang="en" sz="1400" spc="-6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476925" cy="271273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ID" sz="1600" spc="0" dirty="0"/>
                <a:t>DIHORMATI</a:t>
              </a:r>
              <a:endParaRPr lang="en" sz="1600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91019" cy="3515913"/>
            <a:chOff x="4733213" y="3143250"/>
            <a:chExt cx="791019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6918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ID" sz="1600" spc="-800" dirty="0"/>
                <a:t>SETIA DAN LOYAL</a:t>
              </a:r>
              <a:endParaRPr lang="en" sz="1600" spc="-8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695960" cy="277159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ID" sz="1400" spc="-600" dirty="0"/>
                <a:t>TIDAK MEMILIKI </a:t>
              </a:r>
            </a:p>
            <a:p>
              <a:pPr algn="l"/>
              <a:r>
                <a:rPr lang="en-ID" sz="1400" spc="-600" dirty="0"/>
                <a:t>KEBIASAAN BURUK</a:t>
              </a:r>
              <a:endParaRPr lang="en" sz="14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172254"/>
            <a:ext cx="8828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kepercayaannya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Allah, Daniel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kecerdasan</a:t>
            </a:r>
            <a:r>
              <a:rPr lang="en-ID" sz="2000" b="1" dirty="0"/>
              <a:t>, </a:t>
            </a:r>
            <a:r>
              <a:rPr lang="en-ID" sz="2000" b="1" dirty="0" err="1"/>
              <a:t>kemampuan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menafsirkan</a:t>
            </a:r>
            <a:r>
              <a:rPr lang="en-ID" sz="2000" b="1" dirty="0"/>
              <a:t> </a:t>
            </a:r>
            <a:r>
              <a:rPr lang="en-ID" sz="2000" b="1" dirty="0" err="1"/>
              <a:t>mimpi</a:t>
            </a:r>
            <a:r>
              <a:rPr lang="en-ID" sz="2000" b="1" dirty="0"/>
              <a:t>, dan </a:t>
            </a:r>
            <a:r>
              <a:rPr lang="en-ID" sz="2000" b="1" dirty="0" err="1"/>
              <a:t>hikmat</a:t>
            </a:r>
            <a:r>
              <a:rPr lang="en-ID" sz="2000" b="1" dirty="0"/>
              <a:t> (Dan 1:8, 17, 20). Ketika </a:t>
            </a:r>
            <a:r>
              <a:rPr lang="en-ID" sz="2000" b="1" dirty="0" err="1"/>
              <a:t>nyawanya</a:t>
            </a:r>
            <a:r>
              <a:rPr lang="en-ID" sz="2000" b="1" dirty="0"/>
              <a:t> dan </a:t>
            </a:r>
            <a:r>
              <a:rPr lang="en-ID" sz="2000" b="1" dirty="0" err="1"/>
              <a:t>nyawa</a:t>
            </a:r>
            <a:r>
              <a:rPr lang="en-ID" sz="2000" b="1" dirty="0"/>
              <a:t> </a:t>
            </a:r>
            <a:r>
              <a:rPr lang="en-ID" sz="2000" b="1" dirty="0" err="1"/>
              <a:t>sahabat-sahabatnya</a:t>
            </a:r>
            <a:r>
              <a:rPr lang="en-ID" sz="2000" b="1" dirty="0"/>
              <a:t> </a:t>
            </a:r>
            <a:r>
              <a:rPr lang="en-ID" sz="2000" b="1" dirty="0" err="1"/>
              <a:t>berada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bahaya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berpaling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(Dan 2:17-23).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638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Setelah </a:t>
            </a:r>
            <a:r>
              <a:rPr lang="en-ID" sz="2000" b="1" dirty="0" err="1"/>
              <a:t>menjalani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, </a:t>
            </a:r>
            <a:r>
              <a:rPr lang="en-ID" sz="2000" b="1" dirty="0" err="1"/>
              <a:t>karakteristik</a:t>
            </a:r>
            <a:r>
              <a:rPr lang="en-ID" sz="2000" b="1" dirty="0"/>
              <a:t> </a:t>
            </a:r>
            <a:r>
              <a:rPr lang="en-ID" sz="2000" b="1" dirty="0" err="1"/>
              <a:t>apakah</a:t>
            </a:r>
            <a:r>
              <a:rPr lang="en-ID" sz="2000" b="1" dirty="0"/>
              <a:t> yang </a:t>
            </a:r>
            <a:r>
              <a:rPr lang="en-ID" sz="2000" b="1" dirty="0" err="1"/>
              <a:t>dimiliki</a:t>
            </a:r>
            <a:r>
              <a:rPr lang="en-ID" sz="2000" b="1" dirty="0"/>
              <a:t> Daniel (Dan 6:3-5)?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466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Surga</a:t>
            </a:r>
            <a:r>
              <a:rPr lang="en-ID" sz="2000" b="1" dirty="0"/>
              <a:t> </a:t>
            </a:r>
            <a:r>
              <a:rPr lang="en-ID" sz="2000" b="1" dirty="0" err="1"/>
              <a:t>memperhatikan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Daniel (Dan 9:20-23; 10:12). Hanya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memutuskan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musuh-musuhnya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mencelakakannya</a:t>
            </a:r>
            <a:r>
              <a:rPr lang="en-ID" sz="2000" b="1" dirty="0"/>
              <a:t> (Dan 6:5-7).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930624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743" y="1259803"/>
            <a:ext cx="232015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BERDOA DI MASA-MASA BERBAHAYA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Lalu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mengarahkan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mukaku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Tuhan Allah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berdoa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bermohon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sambil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berpuasa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mengenakan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kain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kabung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serta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368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Menghadapi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ancaman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kematian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baru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, Daniel </a:t>
            </a:r>
            <a:r>
              <a:rPr lang="en-ID" sz="2000" b="1" dirty="0" err="1">
                <a:solidFill>
                  <a:prstClr val="black"/>
                </a:solidFill>
              </a:rPr>
              <a:t>tetap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mempertahankan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kebiasaan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doanya</a:t>
            </a:r>
            <a:r>
              <a:rPr lang="en-ID" sz="2000" b="1" dirty="0">
                <a:solidFill>
                  <a:prstClr val="black"/>
                </a:solidFill>
              </a:rPr>
              <a:t> (Dan 6:10):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BERDOA DENGAN SIKAP YANG BENAR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Demi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didengar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Daniel,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surat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perintah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dibuat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pergilah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rumahnya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kamar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atasnya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tingkap-tingkap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terbuka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arah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Yerusalem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kali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sehari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berlutut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berdoa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serta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memuji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Allahnya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biasa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dilakukannya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627412"/>
            <a:ext cx="6095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 </a:t>
            </a:r>
            <a:r>
              <a:rPr lang="en-ID" sz="2000" b="1" dirty="0" err="1"/>
              <a:t>seolah-olah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sedang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sahabat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, Allah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Dia </a:t>
            </a:r>
            <a:r>
              <a:rPr lang="en-ID" sz="2000" b="1" dirty="0" err="1"/>
              <a:t>adalah</a:t>
            </a:r>
            <a:r>
              <a:rPr lang="en-ID" sz="2000" b="1" dirty="0"/>
              <a:t> Raja Semesta Alam.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05877"/>
            <a:ext cx="62028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Menutup</a:t>
            </a:r>
            <a:r>
              <a:rPr lang="en-ID" sz="2000" b="1" dirty="0"/>
              <a:t> </a:t>
            </a:r>
            <a:r>
              <a:rPr lang="en-ID" sz="2000" b="1" dirty="0" err="1"/>
              <a:t>mata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berkonsentrasi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keadaan</a:t>
            </a:r>
            <a:r>
              <a:rPr lang="en-ID" sz="2000" b="1" dirty="0"/>
              <a:t> </a:t>
            </a:r>
            <a:r>
              <a:rPr lang="en-ID" sz="2000" b="1" dirty="0" err="1"/>
              <a:t>tertentu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memungkinkan</a:t>
            </a:r>
            <a:r>
              <a:rPr lang="en-ID" sz="2000" b="1" dirty="0"/>
              <a:t> (</a:t>
            </a:r>
            <a:r>
              <a:rPr lang="en-ID" sz="2000" b="1" dirty="0" err="1"/>
              <a:t>misalnya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berjalan</a:t>
            </a:r>
            <a:r>
              <a:rPr lang="en-ID" sz="2000" b="1" dirty="0"/>
              <a:t>, </a:t>
            </a:r>
            <a:r>
              <a:rPr lang="en-ID" sz="2000" b="1" dirty="0" err="1"/>
              <a:t>mengemudi</a:t>
            </a:r>
            <a:r>
              <a:rPr lang="en-ID" sz="2000" b="1" dirty="0"/>
              <a:t>, dan </a:t>
            </a:r>
            <a:r>
              <a:rPr lang="en-ID" sz="2000" b="1" dirty="0" err="1"/>
              <a:t>sebagainya</a:t>
            </a:r>
            <a:r>
              <a:rPr lang="en-ID" sz="2000" b="1" dirty="0"/>
              <a:t>).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5049501"/>
            <a:ext cx="1533526" cy="1655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5049500"/>
            <a:ext cx="1533526" cy="16555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Karena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keadaan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pun dan </a:t>
            </a:r>
            <a:r>
              <a:rPr lang="en-ID" sz="2000" b="1" dirty="0" err="1">
                <a:solidFill>
                  <a:prstClr val="black"/>
                </a:solidFill>
              </a:rPr>
              <a:t>kapan</a:t>
            </a:r>
            <a:r>
              <a:rPr lang="en-ID" sz="2000" b="1" dirty="0">
                <a:solidFill>
                  <a:prstClr val="black"/>
                </a:solidFill>
              </a:rPr>
              <a:t> pun,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selalu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memungkinkan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melakukannya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cara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sama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820442"/>
            <a:ext cx="6095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Karena </a:t>
            </a:r>
            <a:r>
              <a:rPr lang="en-ID" sz="2000" b="1" dirty="0" err="1">
                <a:solidFill>
                  <a:prstClr val="black"/>
                </a:solidFill>
              </a:rPr>
              <a:t>alasan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inilah</a:t>
            </a:r>
            <a:r>
              <a:rPr lang="en-ID" sz="2000" b="1" dirty="0">
                <a:solidFill>
                  <a:prstClr val="black"/>
                </a:solidFill>
              </a:rPr>
              <a:t>, Daniel </a:t>
            </a:r>
            <a:r>
              <a:rPr lang="en-ID" sz="2000" b="1" dirty="0" err="1">
                <a:solidFill>
                  <a:prstClr val="black"/>
                </a:solidFill>
              </a:rPr>
              <a:t>memiliki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kebiasaan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berlutut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hadapan</a:t>
            </a:r>
            <a:r>
              <a:rPr lang="en-ID" sz="2000" b="1" dirty="0">
                <a:solidFill>
                  <a:prstClr val="black"/>
                </a:solidFill>
              </a:rPr>
              <a:t>-Nya </a:t>
            </a:r>
            <a:r>
              <a:rPr lang="en-ID" sz="2000" b="1" dirty="0" err="1">
                <a:solidFill>
                  <a:prstClr val="black"/>
                </a:solidFill>
              </a:rPr>
              <a:t>saat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berdoa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pengakuan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Penguasanya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15217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Yang </a:t>
            </a:r>
            <a:r>
              <a:rPr lang="en-ID" sz="2000" b="1" dirty="0" err="1">
                <a:solidFill>
                  <a:prstClr val="black"/>
                </a:solidFill>
              </a:rPr>
              <a:t>terpenting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doa-doa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dinaikkan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hormat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layak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Allah.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Dalam Alkitab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menemukan</a:t>
            </a:r>
            <a:r>
              <a:rPr lang="en-ID" sz="2000" b="1" dirty="0"/>
              <a:t> </a:t>
            </a:r>
            <a:r>
              <a:rPr lang="en-ID" sz="2000" b="1" dirty="0" err="1"/>
              <a:t>contoh</a:t>
            </a:r>
            <a:r>
              <a:rPr lang="en-ID" sz="2000" b="1" dirty="0"/>
              <a:t> orang-orang yang </a:t>
            </a:r>
            <a:r>
              <a:rPr lang="en-ID" sz="2000" b="1" dirty="0" err="1"/>
              <a:t>berdoa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yang </a:t>
            </a:r>
            <a:r>
              <a:rPr lang="en-ID" sz="2000" b="1" dirty="0" err="1"/>
              <a:t>berbeda</a:t>
            </a:r>
            <a:r>
              <a:rPr lang="en-ID" sz="2000" b="1" dirty="0"/>
              <a:t>,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keadaan</a:t>
            </a:r>
            <a:r>
              <a:rPr lang="en-ID" sz="2000" b="1" dirty="0"/>
              <a:t> </a:t>
            </a:r>
            <a:r>
              <a:rPr lang="en-ID" sz="2000" b="1" dirty="0" err="1"/>
              <a:t>khusus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521032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 err="1"/>
              <a:t>Terlepas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posisi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mendorong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henti</a:t>
            </a:r>
            <a:r>
              <a:rPr lang="en-ID" sz="2000" b="1" dirty="0"/>
              <a:t> (1 </a:t>
            </a:r>
            <a:r>
              <a:rPr lang="en-ID" sz="2000" b="1" dirty="0" err="1"/>
              <a:t>Tesalonika</a:t>
            </a:r>
            <a:r>
              <a:rPr lang="en-ID" sz="2000" b="1" dirty="0"/>
              <a:t> 5:17),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tekun</a:t>
            </a:r>
            <a:r>
              <a:rPr lang="en-ID" sz="2000" b="1" dirty="0"/>
              <a:t> (</a:t>
            </a:r>
            <a:r>
              <a:rPr lang="en-ID" sz="2000" b="1" dirty="0" err="1"/>
              <a:t>Kolose</a:t>
            </a:r>
            <a:r>
              <a:rPr lang="en-ID" sz="2000" b="1" dirty="0"/>
              <a:t> 4:2) dan </a:t>
            </a:r>
            <a:r>
              <a:rPr lang="en-ID" sz="2000" b="1" dirty="0" err="1"/>
              <a:t>terus-menerus</a:t>
            </a:r>
            <a:r>
              <a:rPr lang="en-ID" sz="2000" b="1" dirty="0"/>
              <a:t> (Roma 12:12).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BERDOA DENGAN SIKAP YANG BENAR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Demi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didengar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Daniel,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surat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perintah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dibuat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pergilah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rumahnya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kamar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atasnya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tingkap-tingkap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terbuka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arah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Yerusalem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kali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sehari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berlutut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berdoa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serta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memuji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Allahnya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biasa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dilakukannya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6:11)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HENOKH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1334</Words>
  <Application>Microsoft Office PowerPoint</Application>
  <PresentationFormat>Panorámica</PresentationFormat>
  <Paragraphs>83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117</cp:revision>
  <dcterms:created xsi:type="dcterms:W3CDTF">2026-03-23T08:04:11Z</dcterms:created>
  <dcterms:modified xsi:type="dcterms:W3CDTF">2026-05-07T05:31:19Z</dcterms:modified>
</cp:coreProperties>
</file>