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2"/>
  </p:notesMasterIdLst>
  <p:sldIdLst>
    <p:sldId id="256" r:id="rId3"/>
    <p:sldId id="262" r:id="rId4"/>
    <p:sldId id="266" r:id="rId5"/>
    <p:sldId id="267" r:id="rId6"/>
    <p:sldId id="268" r:id="rId7"/>
    <p:sldId id="260" r:id="rId8"/>
    <p:sldId id="261" r:id="rId9"/>
    <p:sldId id="269" r:id="rId10"/>
    <p:sldId id="264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3"/>
      <p:bold r:id="rId14"/>
      <p:italic r:id="rId15"/>
      <p:boldItalic r:id="rId16"/>
    </p:embeddedFont>
    <p:embeddedFont>
      <p:font typeface="Constantia" panose="02030602050306030303" pitchFamily="18" charset="0"/>
      <p:regular r:id="rId17"/>
      <p:bold r:id="rId18"/>
      <p:italic r:id="rId19"/>
      <p:boldItalic r:id="rId20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6247" autoAdjust="0"/>
  </p:normalViewPr>
  <p:slideViewPr>
    <p:cSldViewPr snapToGrid="0">
      <p:cViewPr varScale="1">
        <p:scale>
          <a:sx n="29" d="100"/>
          <a:sy n="29" d="100"/>
        </p:scale>
        <p:origin x="72" y="14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viewProps" Target="viewProp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1 </a:t>
          </a:r>
          <a:r>
            <a:rPr lang="en-ID" sz="2000" b="1" dirty="0" err="1"/>
            <a:t>Korintus</a:t>
          </a:r>
          <a:r>
            <a:rPr lang="en-ID" sz="2000" b="1" dirty="0"/>
            <a:t> 8</a:t>
          </a:r>
          <a:endParaRPr lang="en" sz="2000" b="1" dirty="0"/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sv-SE" sz="2000" b="1" dirty="0">
              <a:solidFill>
                <a:srgbClr val="105660"/>
              </a:solidFill>
            </a:rPr>
            <a:t>Makanan yang dipersembahkan kepada berhala</a:t>
          </a:r>
          <a:endParaRPr lang="en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827423D8-1AD9-46A3-A11E-90EEBF91BB4E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ID" sz="2000" b="1" dirty="0"/>
            <a:t>(</a:t>
          </a:r>
          <a:r>
            <a:rPr lang="en-ID" sz="2000" b="1" dirty="0" err="1"/>
            <a:t>Pengetahuan</a:t>
          </a:r>
          <a:r>
            <a:rPr lang="en-ID" sz="2000" b="1" dirty="0"/>
            <a:t> dan </a:t>
          </a:r>
          <a:r>
            <a:rPr lang="en-ID" sz="2000" b="1" dirty="0" err="1"/>
            <a:t>kasih</a:t>
          </a:r>
          <a:r>
            <a:rPr lang="en-ID" sz="2000" b="1" dirty="0"/>
            <a:t>)</a:t>
          </a:r>
          <a:endParaRPr lang="en" sz="2000" b="1" dirty="0"/>
        </a:p>
      </dgm:t>
    </dgm:pt>
    <dgm:pt modelId="{10F515B2-ED3A-409F-BCD3-D9353A3A44C3}" type="par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9ADDA0EC-1591-4B58-B3BA-E14D06682C58}" type="sibTrans" cxnId="{5F0486D8-51B4-482B-870D-B2B9BC0AE83C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1 </a:t>
          </a:r>
          <a:r>
            <a:rPr lang="en-ID" sz="2000" b="1" dirty="0" err="1"/>
            <a:t>Korintus</a:t>
          </a:r>
          <a:r>
            <a:rPr lang="en-ID" sz="2000" b="1" dirty="0"/>
            <a:t> 9</a:t>
          </a:r>
          <a:endParaRPr lang="en" sz="2000" b="1" dirty="0"/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ID" sz="2000" b="1" dirty="0">
              <a:solidFill>
                <a:schemeClr val="accent1">
                  <a:lumMod val="50000"/>
                </a:schemeClr>
              </a:solidFill>
            </a:rPr>
            <a:t>Paulus </a:t>
          </a:r>
          <a:r>
            <a:rPr lang="en-ID" sz="2000" b="1" dirty="0" err="1">
              <a:solidFill>
                <a:schemeClr val="accent1">
                  <a:lumMod val="50000"/>
                </a:schemeClr>
              </a:solidFill>
            </a:rPr>
            <a:t>melepaskan</a:t>
          </a:r>
          <a:r>
            <a:rPr lang="en-ID" sz="2000" b="1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ID" sz="2000" b="1" dirty="0" err="1">
              <a:solidFill>
                <a:schemeClr val="accent1">
                  <a:lumMod val="50000"/>
                </a:schemeClr>
              </a:solidFill>
            </a:rPr>
            <a:t>hak-haknya</a:t>
          </a:r>
          <a:endParaRPr lang="en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833BD500-A8CE-4DE4-BB13-C2698E84EA96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ID" sz="2000" b="1" dirty="0"/>
            <a:t>(Hak-</a:t>
          </a:r>
          <a:r>
            <a:rPr lang="en-ID" sz="2000" b="1" dirty="0" err="1"/>
            <a:t>hak</a:t>
          </a:r>
          <a:r>
            <a:rPr lang="en-ID" sz="2000" b="1" dirty="0"/>
            <a:t> </a:t>
          </a:r>
          <a:r>
            <a:rPr lang="en-ID" sz="2000" b="1" dirty="0" err="1"/>
            <a:t>dalam</a:t>
          </a:r>
          <a:r>
            <a:rPr lang="en-ID" sz="2000" b="1" dirty="0"/>
            <a:t> </a:t>
          </a:r>
          <a:r>
            <a:rPr lang="en-ID" sz="2000" b="1" dirty="0" err="1"/>
            <a:t>Injil</a:t>
          </a:r>
          <a:r>
            <a:rPr lang="en-ID" sz="2000" b="1" dirty="0"/>
            <a:t>)</a:t>
          </a:r>
          <a:endParaRPr lang="en" sz="2000" b="1" dirty="0"/>
        </a:p>
      </dgm:t>
    </dgm:pt>
    <dgm:pt modelId="{736F7864-FAC2-4C78-9D1E-EFC065EEEDC2}" type="par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1B877C3B-E374-4DED-B0B4-4C6FF71C41C7}" type="sibTrans" cxnId="{94E011A1-70A7-41C1-89BC-2A9EC83988EF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1 </a:t>
          </a:r>
          <a:r>
            <a:rPr lang="en-ID" sz="2000" b="1" dirty="0" err="1"/>
            <a:t>Korintus</a:t>
          </a:r>
          <a:r>
            <a:rPr lang="en-ID" sz="2000" b="1" dirty="0"/>
            <a:t> 10:1–13</a:t>
          </a:r>
          <a:endParaRPr lang="en" sz="2000" b="1" dirty="0"/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ID" sz="2000" b="1" dirty="0">
              <a:solidFill>
                <a:schemeClr val="accent5">
                  <a:lumMod val="50000"/>
                </a:schemeClr>
              </a:solidFill>
            </a:rPr>
            <a:t>Amaran </a:t>
          </a:r>
          <a:r>
            <a:rPr lang="en-ID" sz="2000" b="1" dirty="0" err="1">
              <a:solidFill>
                <a:schemeClr val="accent5">
                  <a:lumMod val="50000"/>
                </a:schemeClr>
              </a:solidFill>
            </a:rPr>
            <a:t>terhadap</a:t>
          </a:r>
          <a:r>
            <a:rPr lang="en-ID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ID" sz="2000" b="1" dirty="0" err="1">
              <a:solidFill>
                <a:schemeClr val="accent5">
                  <a:lumMod val="50000"/>
                </a:schemeClr>
              </a:solidFill>
            </a:rPr>
            <a:t>penyembahan</a:t>
          </a:r>
          <a:r>
            <a:rPr lang="en-ID" sz="2000" b="1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ID" sz="2000" b="1" dirty="0" err="1">
              <a:solidFill>
                <a:schemeClr val="accent5">
                  <a:lumMod val="50000"/>
                </a:schemeClr>
              </a:solidFill>
            </a:rPr>
            <a:t>berhala</a:t>
          </a:r>
          <a:endParaRPr lang="en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7E7C4A5E-3813-4E62-8701-AC2CDB909CE3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ID" sz="2000" b="1" dirty="0"/>
            <a:t>(Pelajaran </a:t>
          </a:r>
          <a:r>
            <a:rPr lang="en-ID" sz="2000" b="1" dirty="0" err="1"/>
            <a:t>dari</a:t>
          </a:r>
          <a:r>
            <a:rPr lang="en-ID" sz="2000" b="1" dirty="0"/>
            <a:t> masa </a:t>
          </a:r>
          <a:r>
            <a:rPr lang="en-ID" sz="2000" b="1" dirty="0" err="1"/>
            <a:t>lalu</a:t>
          </a:r>
          <a:r>
            <a:rPr lang="en-ID" sz="2000" b="1" dirty="0"/>
            <a:t>)</a:t>
          </a:r>
          <a:endParaRPr lang="en" sz="2000" b="1" dirty="0"/>
        </a:p>
      </dgm:t>
    </dgm:pt>
    <dgm:pt modelId="{6142C5ED-00DE-4880-BE19-DFE0725A7C33}" type="par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A1C3323B-B82F-491E-8DD0-B01EA676CE2D}" type="sibTrans" cxnId="{CEFDE731-7B0B-4BE2-A396-A7FAF5FAD183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1 </a:t>
          </a:r>
          <a:r>
            <a:rPr lang="en-ID" sz="2000" b="1" dirty="0" err="1"/>
            <a:t>Korintus</a:t>
          </a:r>
          <a:r>
            <a:rPr lang="en-ID" sz="2000" b="1" dirty="0"/>
            <a:t> 10:14–22</a:t>
          </a:r>
          <a:endParaRPr lang="en" sz="2000" b="1" dirty="0"/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ID" sz="2000" b="1" dirty="0">
              <a:solidFill>
                <a:schemeClr val="accent6">
                  <a:lumMod val="50000"/>
                </a:schemeClr>
              </a:solidFill>
            </a:rPr>
            <a:t>Cawan Tuhan dan </a:t>
          </a:r>
          <a:r>
            <a:rPr lang="en-ID" sz="2000" b="1" dirty="0" err="1">
              <a:solidFill>
                <a:schemeClr val="accent6">
                  <a:lumMod val="50000"/>
                </a:schemeClr>
              </a:solidFill>
            </a:rPr>
            <a:t>cawan</a:t>
          </a:r>
          <a:r>
            <a:rPr lang="en-ID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ID" sz="2000" b="1" dirty="0" err="1">
              <a:solidFill>
                <a:schemeClr val="accent6">
                  <a:lumMod val="50000"/>
                </a:schemeClr>
              </a:solidFill>
            </a:rPr>
            <a:t>roh-roh</a:t>
          </a:r>
          <a:r>
            <a:rPr lang="en-ID" sz="2000" b="1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ID" sz="2000" b="1" dirty="0" err="1">
              <a:solidFill>
                <a:schemeClr val="accent6">
                  <a:lumMod val="50000"/>
                </a:schemeClr>
              </a:solidFill>
            </a:rPr>
            <a:t>jahat</a:t>
          </a:r>
          <a:endParaRPr lang="en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F4FAD408-6E09-47FC-92F0-4776A48DC1A8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ID" sz="2000" b="1" dirty="0"/>
            <a:t>(</a:t>
          </a:r>
          <a:r>
            <a:rPr lang="en-ID" sz="2000" b="1" dirty="0" err="1"/>
            <a:t>Tinggalkan</a:t>
          </a:r>
          <a:r>
            <a:rPr lang="en-ID" sz="2000" b="1" dirty="0"/>
            <a:t> </a:t>
          </a:r>
          <a:r>
            <a:rPr lang="en-ID" sz="2000" b="1" dirty="0" err="1"/>
            <a:t>penyembahan</a:t>
          </a:r>
          <a:r>
            <a:rPr lang="en-ID" sz="2000" b="1" dirty="0"/>
            <a:t> </a:t>
          </a:r>
          <a:r>
            <a:rPr lang="en-ID" sz="2000" b="1" dirty="0" err="1"/>
            <a:t>berhala</a:t>
          </a:r>
          <a:r>
            <a:rPr lang="en-ID" sz="2000" b="1" dirty="0"/>
            <a:t>)</a:t>
          </a:r>
          <a:endParaRPr lang="en" sz="2000" b="1" dirty="0"/>
        </a:p>
      </dgm:t>
    </dgm:pt>
    <dgm:pt modelId="{30D9DF4E-3B0A-4ABD-9FDC-76505951A2CD}" type="par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E63FCBAA-3762-4D0E-89A2-9141070EBAB7}" type="sibTrans" cxnId="{BA45627A-D583-42DB-AB3F-326266E3EE34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1 </a:t>
          </a:r>
          <a:r>
            <a:rPr lang="en-ID" sz="2000" b="1" dirty="0" err="1"/>
            <a:t>Korintus</a:t>
          </a:r>
          <a:r>
            <a:rPr lang="en-ID" sz="2000" b="1" dirty="0"/>
            <a:t> 10:23–33</a:t>
          </a:r>
          <a:endParaRPr lang="en" sz="2000" b="1" dirty="0"/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fi-FI" sz="2000" b="1" dirty="0">
              <a:solidFill>
                <a:schemeClr val="accent3">
                  <a:lumMod val="50000"/>
                </a:schemeClr>
              </a:solidFill>
            </a:rPr>
            <a:t>Lakukanlah segala sesuatu untuk kemuliaan Allah</a:t>
          </a:r>
          <a:endParaRPr lang="en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F5B9CF13-9D89-4323-A0E7-B4BCDAC219F8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n-ID" sz="2000" b="1" dirty="0"/>
            <a:t>(Apa yang </a:t>
          </a:r>
          <a:r>
            <a:rPr lang="en-ID" sz="2000" b="1" dirty="0" err="1"/>
            <a:t>diperbolehkan</a:t>
          </a:r>
          <a:r>
            <a:rPr lang="en-ID" sz="2000" b="1" dirty="0"/>
            <a:t> dan </a:t>
          </a:r>
          <a:r>
            <a:rPr lang="en-ID" sz="2000" b="1" dirty="0" err="1"/>
            <a:t>apa</a:t>
          </a:r>
          <a:r>
            <a:rPr lang="en-ID" sz="2000" b="1" dirty="0"/>
            <a:t> yang </a:t>
          </a:r>
          <a:r>
            <a:rPr lang="en-ID" sz="2000" b="1" dirty="0" err="1"/>
            <a:t>patut</a:t>
          </a:r>
          <a:r>
            <a:rPr lang="en-ID" sz="2000" b="1" dirty="0"/>
            <a:t> </a:t>
          </a:r>
          <a:r>
            <a:rPr lang="en-ID" sz="2000" b="1" dirty="0" err="1"/>
            <a:t>dilakukan</a:t>
          </a:r>
          <a:r>
            <a:rPr lang="en-ID" sz="2000" b="1" dirty="0"/>
            <a:t>)</a:t>
          </a:r>
          <a:endParaRPr lang="en" sz="2000" b="1" dirty="0"/>
        </a:p>
      </dgm:t>
    </dgm:pt>
    <dgm:pt modelId="{39DD5979-1606-42C9-ACE9-FB44F3DB702E}" type="par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32809D65-05FB-4909-AC01-4D08D8411DA1}" type="sibTrans" cxnId="{74EB4B43-8E0F-4CD6-A0FA-4D350F864E23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C4A7E905-CA6B-40FD-99DC-C6E089C2290B}" type="presOf" srcId="{833BD500-A8CE-4DE4-BB13-C2698E84EA96}" destId="{EFC215ED-B80C-46B7-91C7-A6AC412A000D}" srcOrd="0" destOrd="1" presId="urn:microsoft.com/office/officeart/2005/8/layout/vList2"/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D03F124-52E2-486E-A89B-D50A3CE4BB77}" type="presOf" srcId="{7E7C4A5E-3813-4E62-8701-AC2CDB909CE3}" destId="{10B49261-2E38-4333-877D-540977F0CE76}" srcOrd="0" destOrd="1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CEFDE731-7B0B-4BE2-A396-A7FAF5FAD183}" srcId="{2DD08215-E7C0-406F-A2C1-B933C43095E0}" destId="{7E7C4A5E-3813-4E62-8701-AC2CDB909CE3}" srcOrd="1" destOrd="0" parTransId="{6142C5ED-00DE-4880-BE19-DFE0725A7C33}" sibTransId="{A1C3323B-B82F-491E-8DD0-B01EA676CE2D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8568455E-AD73-48C8-86B0-FCB1EB756C32}" type="presOf" srcId="{827423D8-1AD9-46A3-A11E-90EEBF91BB4E}" destId="{CBDBDD01-3099-41C2-BE30-1FC52A6D2D21}" srcOrd="0" destOrd="1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74EB4B43-8E0F-4CD6-A0FA-4D350F864E23}" srcId="{0E15DC5B-1B4C-48A9-B98F-835B260FC666}" destId="{F5B9CF13-9D89-4323-A0E7-B4BCDAC219F8}" srcOrd="1" destOrd="0" parTransId="{39DD5979-1606-42C9-ACE9-FB44F3DB702E}" sibTransId="{32809D65-05FB-4909-AC01-4D08D8411DA1}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70799054-57CD-4CB9-B9BE-26BF34C02D26}" type="presOf" srcId="{F4FAD408-6E09-47FC-92F0-4776A48DC1A8}" destId="{F6C34058-B94A-4665-B0D2-FAC45F96C35E}" srcOrd="0" destOrd="1" presId="urn:microsoft.com/office/officeart/2005/8/layout/vList2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BA45627A-D583-42DB-AB3F-326266E3EE34}" srcId="{3309BE94-2E55-4780-8847-E2314BB6B5CA}" destId="{F4FAD408-6E09-47FC-92F0-4776A48DC1A8}" srcOrd="1" destOrd="0" parTransId="{30D9DF4E-3B0A-4ABD-9FDC-76505951A2CD}" sibTransId="{E63FCBAA-3762-4D0E-89A2-9141070EBAB7}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94E011A1-70A7-41C1-89BC-2A9EC83988EF}" srcId="{A0487429-BEEA-4814-A7FD-DF3D8DDB8992}" destId="{833BD500-A8CE-4DE4-BB13-C2698E84EA96}" srcOrd="1" destOrd="0" parTransId="{736F7864-FAC2-4C78-9D1E-EFC065EEEDC2}" sibTransId="{1B877C3B-E374-4DED-B0B4-4C6FF71C41C7}"/>
    <dgm:cxn modelId="{28B616A5-962E-4E3B-915E-283FD71556C5}" type="presOf" srcId="{F5B9CF13-9D89-4323-A0E7-B4BCDAC219F8}" destId="{A64A5609-2709-430E-A009-E012925686C4}" srcOrd="0" destOrd="1" presId="urn:microsoft.com/office/officeart/2005/8/layout/vList2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5F0486D8-51B4-482B-870D-B2B9BC0AE83C}" srcId="{118D28A0-2C81-4E20-83D8-337E72355E0C}" destId="{827423D8-1AD9-46A3-A11E-90EEBF91BB4E}" srcOrd="1" destOrd="0" parTransId="{10F515B2-ED3A-409F-BCD3-D9353A3A44C3}" sibTransId="{9ADDA0EC-1591-4B58-B3BA-E14D06682C5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Korintus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Yang </a:t>
          </a:r>
          <a:r>
            <a:rPr lang="en-ID" sz="2000" b="1" dirty="0" err="1"/>
            <a:t>kuat</a:t>
          </a:r>
          <a:r>
            <a:rPr lang="en-ID" sz="2000" b="1" dirty="0"/>
            <a:t> </a:t>
          </a:r>
          <a:r>
            <a:rPr lang="en-ID" sz="2000" b="1" dirty="0" err="1"/>
            <a:t>memahami</a:t>
          </a:r>
          <a:r>
            <a:rPr lang="en-ID" sz="2000" b="1" dirty="0"/>
            <a:t> </a:t>
          </a:r>
          <a:r>
            <a:rPr lang="en-ID" sz="2000" b="1" dirty="0" err="1"/>
            <a:t>bahwa</a:t>
          </a:r>
          <a:r>
            <a:rPr lang="en-ID" sz="2000" b="1" dirty="0"/>
            <a:t> </a:t>
          </a:r>
          <a:r>
            <a:rPr lang="en-ID" sz="2000" b="1" dirty="0" err="1"/>
            <a:t>berhala</a:t>
          </a:r>
          <a:r>
            <a:rPr lang="en-ID" sz="2000" b="1" dirty="0"/>
            <a:t> </a:t>
          </a:r>
          <a:r>
            <a:rPr lang="en-ID" sz="2000" b="1" dirty="0" err="1"/>
            <a:t>bukanlah</a:t>
          </a:r>
          <a:r>
            <a:rPr lang="en-ID" sz="2000" b="1" dirty="0"/>
            <a:t> </a:t>
          </a:r>
          <a:r>
            <a:rPr lang="en-ID" sz="2000" b="1" dirty="0" err="1"/>
            <a:t>apa-apa</a:t>
          </a:r>
          <a:r>
            <a:rPr lang="en-ID" sz="2000" b="1" dirty="0"/>
            <a:t>, </a:t>
          </a:r>
          <a:r>
            <a:rPr lang="en-ID" sz="2000" b="1" dirty="0" err="1"/>
            <a:t>karena</a:t>
          </a:r>
          <a:r>
            <a:rPr lang="en-ID" sz="2000" b="1" dirty="0"/>
            <a:t> </a:t>
          </a:r>
          <a:r>
            <a:rPr lang="en-ID" sz="2000" b="1" dirty="0" err="1"/>
            <a:t>hanya</a:t>
          </a:r>
          <a:r>
            <a:rPr lang="en-ID" sz="2000" b="1" dirty="0"/>
            <a:t> </a:t>
          </a:r>
          <a:r>
            <a:rPr lang="en-ID" sz="2000" b="1" dirty="0" err="1"/>
            <a:t>ada</a:t>
          </a:r>
          <a:r>
            <a:rPr lang="en-ID" sz="2000" b="1" dirty="0"/>
            <a:t> </a:t>
          </a:r>
          <a:r>
            <a:rPr lang="en-ID" sz="2000" b="1" dirty="0" err="1"/>
            <a:t>satu</a:t>
          </a:r>
          <a:r>
            <a:rPr lang="en-ID" sz="2000" b="1" dirty="0"/>
            <a:t> Tuhan yang </a:t>
          </a:r>
          <a:r>
            <a:rPr lang="en-ID" sz="2000" b="1" dirty="0" err="1"/>
            <a:t>benar</a:t>
          </a:r>
          <a:r>
            <a:rPr lang="en-ID" sz="2000" b="1" dirty="0"/>
            <a:t>. </a:t>
          </a:r>
          <a:endParaRPr lang="en" sz="2000" b="1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Mereka yang </a:t>
          </a:r>
          <a:r>
            <a:rPr lang="en-ID" sz="2000" b="1" dirty="0" err="1"/>
            <a:t>lemah</a:t>
          </a:r>
          <a:r>
            <a:rPr lang="en-ID" sz="2000" b="1" dirty="0"/>
            <a:t> </a:t>
          </a:r>
          <a:r>
            <a:rPr lang="en-ID" sz="2000" b="1" dirty="0" err="1"/>
            <a:t>masih</a:t>
          </a:r>
          <a:r>
            <a:rPr lang="en-ID" sz="2000" b="1" dirty="0"/>
            <a:t> </a:t>
          </a:r>
          <a:r>
            <a:rPr lang="en-ID" sz="2000" b="1" dirty="0" err="1"/>
            <a:t>belum</a:t>
          </a:r>
          <a:r>
            <a:rPr lang="en-ID" sz="2000" b="1" dirty="0"/>
            <a:t> </a:t>
          </a:r>
          <a:r>
            <a:rPr lang="en-ID" sz="2000" b="1" dirty="0" err="1"/>
            <a:t>memahami</a:t>
          </a:r>
          <a:r>
            <a:rPr lang="en-ID" sz="2000" b="1" dirty="0"/>
            <a:t> </a:t>
          </a:r>
          <a:r>
            <a:rPr lang="en-ID" sz="2000" b="1" dirty="0" err="1"/>
            <a:t>hal</a:t>
          </a:r>
          <a:r>
            <a:rPr lang="en-ID" sz="2000" b="1" dirty="0"/>
            <a:t> </a:t>
          </a:r>
          <a:r>
            <a:rPr lang="en-ID" sz="2000" b="1" dirty="0" err="1"/>
            <a:t>ini</a:t>
          </a:r>
          <a:r>
            <a:rPr lang="en-ID" sz="2000" b="1" dirty="0"/>
            <a:t>.</a:t>
          </a:r>
          <a:endParaRPr lang="en" sz="2000" b="1" dirty="0"/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Korintus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  <a:endParaRPr lang="en" sz="20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1900" b="1" dirty="0"/>
            <a:t>Yang </a:t>
          </a:r>
          <a:r>
            <a:rPr lang="en-ID" sz="1900" b="1" dirty="0" err="1"/>
            <a:t>kuat</a:t>
          </a:r>
          <a:r>
            <a:rPr lang="en-ID" sz="1900" b="1" dirty="0"/>
            <a:t> </a:t>
          </a:r>
          <a:r>
            <a:rPr lang="en-ID" sz="1900" b="1" dirty="0" err="1"/>
            <a:t>memakan</a:t>
          </a:r>
          <a:r>
            <a:rPr lang="en-ID" sz="1900" b="1" dirty="0"/>
            <a:t> </a:t>
          </a:r>
          <a:r>
            <a:rPr lang="en-ID" sz="1900" b="1" dirty="0" err="1"/>
            <a:t>daging</a:t>
          </a:r>
          <a:r>
            <a:rPr lang="en-ID" sz="1900" b="1" dirty="0"/>
            <a:t> yang </a:t>
          </a:r>
          <a:r>
            <a:rPr lang="en-ID" sz="1900" b="1" dirty="0" err="1"/>
            <a:t>dipersembahkan</a:t>
          </a:r>
          <a:r>
            <a:rPr lang="en-ID" sz="1900" b="1" dirty="0"/>
            <a:t> </a:t>
          </a:r>
          <a:r>
            <a:rPr lang="en-ID" sz="1900" b="1" dirty="0" err="1"/>
            <a:t>kepada</a:t>
          </a:r>
          <a:r>
            <a:rPr lang="en-ID" sz="1900" b="1" dirty="0"/>
            <a:t> </a:t>
          </a:r>
          <a:r>
            <a:rPr lang="en-ID" sz="1900" b="1" dirty="0" err="1"/>
            <a:t>berhala</a:t>
          </a:r>
          <a:r>
            <a:rPr lang="en-ID" sz="1900" b="1" dirty="0"/>
            <a:t> </a:t>
          </a:r>
          <a:r>
            <a:rPr lang="en-ID" sz="1900" b="1" dirty="0" err="1"/>
            <a:t>karena</a:t>
          </a:r>
          <a:r>
            <a:rPr lang="en-ID" sz="1900" b="1" dirty="0"/>
            <a:t> </a:t>
          </a:r>
          <a:r>
            <a:rPr lang="en-ID" sz="1900" b="1" dirty="0" err="1"/>
            <a:t>mereka</a:t>
          </a:r>
          <a:r>
            <a:rPr lang="en-ID" sz="1900" b="1" dirty="0"/>
            <a:t> </a:t>
          </a:r>
          <a:r>
            <a:rPr lang="en-ID" sz="1900" b="1" dirty="0" err="1"/>
            <a:t>tahu</a:t>
          </a:r>
          <a:r>
            <a:rPr lang="en-ID" sz="1900" b="1" dirty="0"/>
            <a:t> </a:t>
          </a:r>
          <a:r>
            <a:rPr lang="en-ID" sz="1900" b="1" dirty="0" err="1"/>
            <a:t>bahwa</a:t>
          </a:r>
          <a:r>
            <a:rPr lang="en-ID" sz="1900" b="1" dirty="0"/>
            <a:t> </a:t>
          </a:r>
          <a:r>
            <a:rPr lang="en-ID" sz="1900" b="1" dirty="0" err="1"/>
            <a:t>berhala</a:t>
          </a:r>
          <a:r>
            <a:rPr lang="en-ID" sz="1900" b="1" dirty="0"/>
            <a:t> </a:t>
          </a:r>
          <a:r>
            <a:rPr lang="en-ID" sz="1900" b="1" dirty="0" err="1"/>
            <a:t>tidak</a:t>
          </a:r>
          <a:r>
            <a:rPr lang="en-ID" sz="1900" b="1" dirty="0"/>
            <a:t> </a:t>
          </a:r>
          <a:r>
            <a:rPr lang="en-ID" sz="1900" b="1" dirty="0" err="1"/>
            <a:t>dapat</a:t>
          </a:r>
          <a:r>
            <a:rPr lang="en-ID" sz="1900" b="1" dirty="0"/>
            <a:t> </a:t>
          </a:r>
          <a:r>
            <a:rPr lang="en-ID" sz="1900" b="1" dirty="0" err="1"/>
            <a:t>mencemari</a:t>
          </a:r>
          <a:r>
            <a:rPr lang="en-ID" sz="1900" b="1" dirty="0"/>
            <a:t> </a:t>
          </a:r>
          <a:r>
            <a:rPr lang="en-ID" sz="1900" b="1" dirty="0" err="1"/>
            <a:t>makanan</a:t>
          </a:r>
          <a:r>
            <a:rPr lang="en-ID" sz="1900" b="1" dirty="0"/>
            <a:t>. </a:t>
          </a:r>
          <a:endParaRPr lang="en" sz="1900" b="1" dirty="0"/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ID" sz="2000" b="1" dirty="0"/>
            <a:t>Yang </a:t>
          </a:r>
          <a:r>
            <a:rPr lang="en-ID" sz="2000" b="1" dirty="0" err="1"/>
            <a:t>lemah</a:t>
          </a:r>
          <a:r>
            <a:rPr lang="en-ID" sz="2000" b="1" dirty="0"/>
            <a:t> </a:t>
          </a:r>
          <a:r>
            <a:rPr lang="en-ID" sz="2000" b="1" dirty="0" err="1"/>
            <a:t>percaya</a:t>
          </a:r>
          <a:r>
            <a:rPr lang="en-ID" sz="2000" b="1" dirty="0"/>
            <a:t> </a:t>
          </a:r>
          <a:r>
            <a:rPr lang="en-ID" sz="2000" b="1" dirty="0" err="1"/>
            <a:t>bahwa</a:t>
          </a:r>
          <a:r>
            <a:rPr lang="en-ID" sz="2000" b="1" dirty="0"/>
            <a:t> </a:t>
          </a:r>
          <a:r>
            <a:rPr lang="en-ID" sz="2000" b="1" dirty="0" err="1"/>
            <a:t>mereka</a:t>
          </a:r>
          <a:r>
            <a:rPr lang="en-ID" sz="2000" b="1" dirty="0"/>
            <a:t> </a:t>
          </a:r>
          <a:r>
            <a:rPr lang="en-ID" sz="2000" b="1" dirty="0" err="1"/>
            <a:t>berdosa</a:t>
          </a:r>
          <a:r>
            <a:rPr lang="en-ID" sz="2000" b="1" dirty="0"/>
            <a:t> </a:t>
          </a:r>
          <a:r>
            <a:rPr lang="en-ID" sz="2000" b="1" dirty="0" err="1"/>
            <a:t>jika</a:t>
          </a:r>
          <a:r>
            <a:rPr lang="en-ID" sz="2000" b="1" dirty="0"/>
            <a:t> </a:t>
          </a:r>
          <a:r>
            <a:rPr lang="en-ID" sz="2000" b="1" dirty="0" err="1"/>
            <a:t>memakan</a:t>
          </a:r>
          <a:r>
            <a:rPr lang="en-ID" sz="2000" b="1" dirty="0"/>
            <a:t> </a:t>
          </a:r>
          <a:r>
            <a:rPr lang="en-ID" sz="2000" b="1" dirty="0" err="1"/>
            <a:t>daging</a:t>
          </a:r>
          <a:r>
            <a:rPr lang="en-ID" sz="2000" b="1" dirty="0"/>
            <a:t> </a:t>
          </a:r>
          <a:r>
            <a:rPr lang="en-ID" sz="2000" b="1" err="1"/>
            <a:t>itu</a:t>
          </a:r>
          <a:r>
            <a:rPr lang="en-ID" sz="2000" b="1"/>
            <a:t>.</a:t>
          </a:r>
          <a:endParaRPr lang="en" sz="2000" b="1" dirty="0"/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-ID" sz="2000" b="1" dirty="0">
              <a:solidFill>
                <a:schemeClr val="tx1"/>
              </a:solidFill>
            </a:rPr>
            <a:t>Hak </a:t>
          </a:r>
          <a:r>
            <a:rPr lang="en-ID" sz="2000" b="1" dirty="0" err="1">
              <a:solidFill>
                <a:schemeClr val="tx1"/>
              </a:solidFill>
            </a:rPr>
            <a:t>untuk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memperoleh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nafkah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dari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jemaat</a:t>
          </a:r>
          <a:r>
            <a:rPr lang="en-ID" sz="2000" b="1" dirty="0">
              <a:solidFill>
                <a:schemeClr val="tx1"/>
              </a:solidFill>
            </a:rPr>
            <a:t> (1 Kor. 9:4)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n" sz="2000" b="1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Hak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untuk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didampingi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oleh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istrinya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(1 Kor. 9:5)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n" sz="1800" b="1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-ID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Hak </a:t>
          </a:r>
          <a:r>
            <a:rPr lang="en-ID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untuk</a:t>
          </a:r>
          <a:r>
            <a:rPr lang="en-ID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tidak</a:t>
          </a:r>
          <a:r>
            <a:rPr lang="en-ID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melakukan</a:t>
          </a:r>
          <a:r>
            <a:rPr lang="en-ID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pekerjaan</a:t>
          </a:r>
          <a:r>
            <a:rPr lang="en-ID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umum</a:t>
          </a:r>
          <a:r>
            <a:rPr lang="en-ID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guna </a:t>
          </a:r>
          <a:r>
            <a:rPr lang="en-ID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memenuhi</a:t>
          </a:r>
          <a:r>
            <a:rPr lang="en-ID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kebutuhan</a:t>
          </a:r>
          <a:r>
            <a:rPr lang="en-ID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hidup</a:t>
          </a:r>
          <a:r>
            <a:rPr lang="en-ID" sz="18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Kor. 9:6)</a:t>
          </a:r>
          <a:endParaRPr lang="es-ES" sz="18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ID" sz="2000" b="1" dirty="0">
              <a:solidFill>
                <a:schemeClr val="tx1"/>
              </a:solidFill>
            </a:rPr>
            <a:t>Paulus </a:t>
          </a:r>
          <a:r>
            <a:rPr lang="en-ID" sz="2000" b="1" dirty="0" err="1">
              <a:solidFill>
                <a:schemeClr val="tx1"/>
              </a:solidFill>
            </a:rPr>
            <a:t>melepaskan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haknya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sebagai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seorang</a:t>
          </a:r>
          <a:r>
            <a:rPr lang="en-ID" sz="2000" b="1" dirty="0">
              <a:solidFill>
                <a:schemeClr val="tx1"/>
              </a:solidFill>
            </a:rPr>
            <a:t> rasul </a:t>
          </a:r>
          <a:r>
            <a:rPr lang="en-ID" sz="2000" b="1" dirty="0" err="1">
              <a:solidFill>
                <a:schemeClr val="tx1"/>
              </a:solidFill>
            </a:rPr>
            <a:t>untuk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menerima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dukungan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dari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jemaat-jemaat</a:t>
          </a:r>
          <a:r>
            <a:rPr lang="en-ID" sz="2000" b="1" dirty="0">
              <a:solidFill>
                <a:schemeClr val="tx1"/>
              </a:solidFill>
            </a:rPr>
            <a:t> yang </a:t>
          </a:r>
          <a:r>
            <a:rPr lang="en-ID" sz="2000" b="1" dirty="0" err="1">
              <a:solidFill>
                <a:schemeClr val="tx1"/>
              </a:solidFill>
            </a:rPr>
            <a:t>dilayaninya</a:t>
          </a:r>
          <a:r>
            <a:rPr lang="en-ID" sz="2000" b="1" dirty="0">
              <a:solidFill>
                <a:schemeClr val="tx1"/>
              </a:solidFill>
            </a:rPr>
            <a:t>, </a:t>
          </a:r>
          <a:r>
            <a:rPr lang="en-ID" sz="2000" b="1" dirty="0" err="1">
              <a:solidFill>
                <a:schemeClr val="tx1"/>
              </a:solidFill>
            </a:rPr>
            <a:t>sebagaimana</a:t>
          </a:r>
          <a:r>
            <a:rPr lang="en-ID" sz="2000" b="1" dirty="0">
              <a:solidFill>
                <a:schemeClr val="tx1"/>
              </a:solidFill>
            </a:rPr>
            <a:t> </a:t>
          </a:r>
          <a:r>
            <a:rPr lang="en-ID" sz="2000" b="1" dirty="0" err="1">
              <a:solidFill>
                <a:schemeClr val="tx1"/>
              </a:solidFill>
            </a:rPr>
            <a:t>dilakukan</a:t>
          </a:r>
          <a:r>
            <a:rPr lang="en-ID" sz="2000" b="1" dirty="0">
              <a:solidFill>
                <a:schemeClr val="tx1"/>
              </a:solidFill>
            </a:rPr>
            <a:t> oleh rasul-rasul yang lain.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Praktik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yang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umum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di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antara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para rasul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adalah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bepergian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bersama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istri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mereka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yang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merawat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dan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membantu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pelayanan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mereka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Istri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tersebut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seperti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suaminya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, juga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berhak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mendapatkan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dukungan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dari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jemaat</a:t>
          </a:r>
          <a:r>
            <a:rPr lang="en-ID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Paulus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ingin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mencari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nafkah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sendiri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agar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tidak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ada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orang yang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mengira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bahwa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ia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ingin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memanfaatkan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mereka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yang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dilayaninya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sekaligus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memberikan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teladan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tentang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sikap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yang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tidak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mementingkan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diri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sendiri</a:t>
          </a:r>
          <a:r>
            <a:rPr lang="en-ID" sz="1700" b="1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17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 pasar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dijual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baik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telah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dipersembahkan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kepada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berhala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maupun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belum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Orang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perlu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menanyakan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asal-usul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agar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memberi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kesan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bahwa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menganggap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haram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memakan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tersebut</a:t>
          </a:r>
          <a:r>
            <a:rPr lang="en-ID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Kor. 10:25).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pPr algn="ctr"/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Seseorang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mengundang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seseorang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untuk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makan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bersama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Orang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boleh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makan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tanpa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bertanya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pun (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karena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baginya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diperbolehkan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Namun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jika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tuan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rumah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mengatakan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bahwa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telah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dipersembahkan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kepada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berhala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demi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melukai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hati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nurani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orang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tersebut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dianggap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patut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bagi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orang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untuk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memakan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9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Kor. 10:27–29).</a:t>
          </a:r>
          <a:endParaRPr lang="es-ES" sz="19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75759" custLinFactNeighborX="50877" custLinFactNeighborY="-7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56971" custLinFactNeighborY="3988"/>
      <dgm:spPr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75759" custScaleY="134237" custLinFactNeighborX="-4952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ScaleY="134237" custLinFactX="100000" custLinFactNeighborX="156312" custLinFactNeighborY="2051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20168"/>
          <a:ext cx="5886449" cy="340363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1 </a:t>
          </a:r>
          <a:r>
            <a:rPr lang="en-ID" sz="2000" b="1" kern="1200" dirty="0" err="1"/>
            <a:t>Korintus</a:t>
          </a:r>
          <a:r>
            <a:rPr lang="en-ID" sz="2000" b="1" kern="1200" dirty="0"/>
            <a:t> 8</a:t>
          </a:r>
          <a:endParaRPr lang="en" sz="2000" b="1" kern="1200" dirty="0"/>
        </a:p>
      </dsp:txBody>
      <dsp:txXfrm>
        <a:off x="16615" y="36783"/>
        <a:ext cx="5853219" cy="307133"/>
      </dsp:txXfrm>
    </dsp:sp>
    <dsp:sp modelId="{CBDBDD01-3099-41C2-BE30-1FC52A6D2D21}">
      <dsp:nvSpPr>
        <dsp:cNvPr id="0" name=""/>
        <dsp:cNvSpPr/>
      </dsp:nvSpPr>
      <dsp:spPr>
        <a:xfrm>
          <a:off x="0" y="360531"/>
          <a:ext cx="5886449" cy="86112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sv-SE" sz="2000" b="1" kern="1200" dirty="0">
              <a:solidFill>
                <a:srgbClr val="105660"/>
              </a:solidFill>
            </a:rPr>
            <a:t>Makanan yang dipersembahkan kepada berhala</a:t>
          </a:r>
          <a:endParaRPr lang="en" sz="2000" b="1" kern="1200" dirty="0">
            <a:solidFill>
              <a:srgbClr val="105660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ID" sz="2000" b="1" kern="1200" dirty="0"/>
            <a:t>(</a:t>
          </a:r>
          <a:r>
            <a:rPr lang="en-ID" sz="2000" b="1" kern="1200" dirty="0" err="1"/>
            <a:t>Pengetahuan</a:t>
          </a:r>
          <a:r>
            <a:rPr lang="en-ID" sz="2000" b="1" kern="1200" dirty="0"/>
            <a:t> dan </a:t>
          </a:r>
          <a:r>
            <a:rPr lang="en-ID" sz="2000" b="1" kern="1200" dirty="0" err="1"/>
            <a:t>kasih</a:t>
          </a:r>
          <a:r>
            <a:rPr lang="en-ID" sz="2000" b="1" kern="1200" dirty="0"/>
            <a:t>)</a:t>
          </a:r>
          <a:endParaRPr lang="en" sz="2000" b="1" kern="1200" dirty="0"/>
        </a:p>
      </dsp:txBody>
      <dsp:txXfrm>
        <a:off x="0" y="360531"/>
        <a:ext cx="5886449" cy="861120"/>
      </dsp:txXfrm>
    </dsp:sp>
    <dsp:sp modelId="{D23DF7B9-1508-4D64-BF74-796D8F9392E5}">
      <dsp:nvSpPr>
        <dsp:cNvPr id="0" name=""/>
        <dsp:cNvSpPr/>
      </dsp:nvSpPr>
      <dsp:spPr>
        <a:xfrm>
          <a:off x="0" y="1221651"/>
          <a:ext cx="5886449" cy="340363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1 </a:t>
          </a:r>
          <a:r>
            <a:rPr lang="en-ID" sz="2000" b="1" kern="1200" dirty="0" err="1"/>
            <a:t>Korintus</a:t>
          </a:r>
          <a:r>
            <a:rPr lang="en-ID" sz="2000" b="1" kern="1200" dirty="0"/>
            <a:t> 9</a:t>
          </a:r>
          <a:endParaRPr lang="en" sz="2000" b="1" kern="1200" dirty="0"/>
        </a:p>
      </dsp:txBody>
      <dsp:txXfrm>
        <a:off x="16615" y="1238266"/>
        <a:ext cx="5853219" cy="307133"/>
      </dsp:txXfrm>
    </dsp:sp>
    <dsp:sp modelId="{EFC215ED-B80C-46B7-91C7-A6AC412A000D}">
      <dsp:nvSpPr>
        <dsp:cNvPr id="0" name=""/>
        <dsp:cNvSpPr/>
      </dsp:nvSpPr>
      <dsp:spPr>
        <a:xfrm>
          <a:off x="0" y="1562014"/>
          <a:ext cx="5886449" cy="86112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ID" sz="2000" b="1" kern="1200" dirty="0">
              <a:solidFill>
                <a:schemeClr val="accent1">
                  <a:lumMod val="50000"/>
                </a:schemeClr>
              </a:solidFill>
            </a:rPr>
            <a:t>Paulus </a:t>
          </a:r>
          <a:r>
            <a:rPr lang="en-ID" sz="2000" b="1" kern="1200" dirty="0" err="1">
              <a:solidFill>
                <a:schemeClr val="accent1">
                  <a:lumMod val="50000"/>
                </a:schemeClr>
              </a:solidFill>
            </a:rPr>
            <a:t>melepaskan</a:t>
          </a:r>
          <a:r>
            <a:rPr lang="en-ID" sz="2000" b="1" kern="1200" dirty="0">
              <a:solidFill>
                <a:schemeClr val="accent1">
                  <a:lumMod val="50000"/>
                </a:schemeClr>
              </a:solidFill>
            </a:rPr>
            <a:t> </a:t>
          </a:r>
          <a:r>
            <a:rPr lang="en-ID" sz="2000" b="1" kern="1200" dirty="0" err="1">
              <a:solidFill>
                <a:schemeClr val="accent1">
                  <a:lumMod val="50000"/>
                </a:schemeClr>
              </a:solidFill>
            </a:rPr>
            <a:t>hak-haknya</a:t>
          </a:r>
          <a:endParaRPr lang="en" sz="2000" b="1" kern="1200" dirty="0">
            <a:solidFill>
              <a:schemeClr val="accent1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ID" sz="2000" b="1" kern="1200" dirty="0"/>
            <a:t>(Hak-</a:t>
          </a:r>
          <a:r>
            <a:rPr lang="en-ID" sz="2000" b="1" kern="1200" dirty="0" err="1"/>
            <a:t>hak</a:t>
          </a:r>
          <a:r>
            <a:rPr lang="en-ID" sz="2000" b="1" kern="1200" dirty="0"/>
            <a:t> </a:t>
          </a:r>
          <a:r>
            <a:rPr lang="en-ID" sz="2000" b="1" kern="1200" dirty="0" err="1"/>
            <a:t>dalam</a:t>
          </a:r>
          <a:r>
            <a:rPr lang="en-ID" sz="2000" b="1" kern="1200" dirty="0"/>
            <a:t> </a:t>
          </a:r>
          <a:r>
            <a:rPr lang="en-ID" sz="2000" b="1" kern="1200" dirty="0" err="1"/>
            <a:t>Injil</a:t>
          </a:r>
          <a:r>
            <a:rPr lang="en-ID" sz="2000" b="1" kern="1200" dirty="0"/>
            <a:t>)</a:t>
          </a:r>
          <a:endParaRPr lang="en" sz="2000" b="1" kern="1200" dirty="0"/>
        </a:p>
      </dsp:txBody>
      <dsp:txXfrm>
        <a:off x="0" y="1562014"/>
        <a:ext cx="5886449" cy="861120"/>
      </dsp:txXfrm>
    </dsp:sp>
    <dsp:sp modelId="{44612A3A-7010-455E-982D-13892276492C}">
      <dsp:nvSpPr>
        <dsp:cNvPr id="0" name=""/>
        <dsp:cNvSpPr/>
      </dsp:nvSpPr>
      <dsp:spPr>
        <a:xfrm>
          <a:off x="0" y="2423134"/>
          <a:ext cx="5886449" cy="340363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1 </a:t>
          </a:r>
          <a:r>
            <a:rPr lang="en-ID" sz="2000" b="1" kern="1200" dirty="0" err="1"/>
            <a:t>Korintus</a:t>
          </a:r>
          <a:r>
            <a:rPr lang="en-ID" sz="2000" b="1" kern="1200" dirty="0"/>
            <a:t> 10:1–13</a:t>
          </a:r>
          <a:endParaRPr lang="en" sz="2000" b="1" kern="1200" dirty="0"/>
        </a:p>
      </dsp:txBody>
      <dsp:txXfrm>
        <a:off x="16615" y="2439749"/>
        <a:ext cx="5853219" cy="307133"/>
      </dsp:txXfrm>
    </dsp:sp>
    <dsp:sp modelId="{10B49261-2E38-4333-877D-540977F0CE76}">
      <dsp:nvSpPr>
        <dsp:cNvPr id="0" name=""/>
        <dsp:cNvSpPr/>
      </dsp:nvSpPr>
      <dsp:spPr>
        <a:xfrm>
          <a:off x="0" y="2763498"/>
          <a:ext cx="5886449" cy="86112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ID" sz="2000" b="1" kern="1200" dirty="0">
              <a:solidFill>
                <a:schemeClr val="accent5">
                  <a:lumMod val="50000"/>
                </a:schemeClr>
              </a:solidFill>
            </a:rPr>
            <a:t>Amaran </a:t>
          </a:r>
          <a:r>
            <a:rPr lang="en-ID" sz="2000" b="1" kern="1200" dirty="0" err="1">
              <a:solidFill>
                <a:schemeClr val="accent5">
                  <a:lumMod val="50000"/>
                </a:schemeClr>
              </a:solidFill>
            </a:rPr>
            <a:t>terhadap</a:t>
          </a:r>
          <a:r>
            <a:rPr lang="en-ID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ID" sz="2000" b="1" kern="1200" dirty="0" err="1">
              <a:solidFill>
                <a:schemeClr val="accent5">
                  <a:lumMod val="50000"/>
                </a:schemeClr>
              </a:solidFill>
            </a:rPr>
            <a:t>penyembahan</a:t>
          </a:r>
          <a:r>
            <a:rPr lang="en-ID" sz="2000" b="1" kern="1200" dirty="0">
              <a:solidFill>
                <a:schemeClr val="accent5">
                  <a:lumMod val="50000"/>
                </a:schemeClr>
              </a:solidFill>
            </a:rPr>
            <a:t> </a:t>
          </a:r>
          <a:r>
            <a:rPr lang="en-ID" sz="2000" b="1" kern="1200" dirty="0" err="1">
              <a:solidFill>
                <a:schemeClr val="accent5">
                  <a:lumMod val="50000"/>
                </a:schemeClr>
              </a:solidFill>
            </a:rPr>
            <a:t>berhala</a:t>
          </a:r>
          <a:endParaRPr lang="en" sz="2000" b="1" kern="1200" dirty="0">
            <a:solidFill>
              <a:schemeClr val="accent5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ID" sz="2000" b="1" kern="1200" dirty="0"/>
            <a:t>(Pelajaran </a:t>
          </a:r>
          <a:r>
            <a:rPr lang="en-ID" sz="2000" b="1" kern="1200" dirty="0" err="1"/>
            <a:t>dari</a:t>
          </a:r>
          <a:r>
            <a:rPr lang="en-ID" sz="2000" b="1" kern="1200" dirty="0"/>
            <a:t> masa </a:t>
          </a:r>
          <a:r>
            <a:rPr lang="en-ID" sz="2000" b="1" kern="1200" dirty="0" err="1"/>
            <a:t>lalu</a:t>
          </a:r>
          <a:r>
            <a:rPr lang="en-ID" sz="2000" b="1" kern="1200" dirty="0"/>
            <a:t>)</a:t>
          </a:r>
          <a:endParaRPr lang="en" sz="2000" b="1" kern="1200" dirty="0"/>
        </a:p>
      </dsp:txBody>
      <dsp:txXfrm>
        <a:off x="0" y="2763498"/>
        <a:ext cx="5886449" cy="861120"/>
      </dsp:txXfrm>
    </dsp:sp>
    <dsp:sp modelId="{E02B32B1-A93B-45CE-A8E9-B011A91A1719}">
      <dsp:nvSpPr>
        <dsp:cNvPr id="0" name=""/>
        <dsp:cNvSpPr/>
      </dsp:nvSpPr>
      <dsp:spPr>
        <a:xfrm>
          <a:off x="0" y="3624618"/>
          <a:ext cx="5886449" cy="340363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1 </a:t>
          </a:r>
          <a:r>
            <a:rPr lang="en-ID" sz="2000" b="1" kern="1200" dirty="0" err="1"/>
            <a:t>Korintus</a:t>
          </a:r>
          <a:r>
            <a:rPr lang="en-ID" sz="2000" b="1" kern="1200" dirty="0"/>
            <a:t> 10:14–22</a:t>
          </a:r>
          <a:endParaRPr lang="en" sz="2000" b="1" kern="1200" dirty="0"/>
        </a:p>
      </dsp:txBody>
      <dsp:txXfrm>
        <a:off x="16615" y="3641233"/>
        <a:ext cx="5853219" cy="307133"/>
      </dsp:txXfrm>
    </dsp:sp>
    <dsp:sp modelId="{F6C34058-B94A-4665-B0D2-FAC45F96C35E}">
      <dsp:nvSpPr>
        <dsp:cNvPr id="0" name=""/>
        <dsp:cNvSpPr/>
      </dsp:nvSpPr>
      <dsp:spPr>
        <a:xfrm>
          <a:off x="0" y="3964981"/>
          <a:ext cx="5886449" cy="86112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ID" sz="2000" b="1" kern="1200" dirty="0">
              <a:solidFill>
                <a:schemeClr val="accent6">
                  <a:lumMod val="50000"/>
                </a:schemeClr>
              </a:solidFill>
            </a:rPr>
            <a:t>Cawan Tuhan dan </a:t>
          </a:r>
          <a:r>
            <a:rPr lang="en-ID" sz="2000" b="1" kern="1200" dirty="0" err="1">
              <a:solidFill>
                <a:schemeClr val="accent6">
                  <a:lumMod val="50000"/>
                </a:schemeClr>
              </a:solidFill>
            </a:rPr>
            <a:t>cawan</a:t>
          </a:r>
          <a:r>
            <a:rPr lang="en-ID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ID" sz="2000" b="1" kern="1200" dirty="0" err="1">
              <a:solidFill>
                <a:schemeClr val="accent6">
                  <a:lumMod val="50000"/>
                </a:schemeClr>
              </a:solidFill>
            </a:rPr>
            <a:t>roh-roh</a:t>
          </a:r>
          <a:r>
            <a:rPr lang="en-ID" sz="2000" b="1" kern="1200" dirty="0">
              <a:solidFill>
                <a:schemeClr val="accent6">
                  <a:lumMod val="50000"/>
                </a:schemeClr>
              </a:solidFill>
            </a:rPr>
            <a:t> </a:t>
          </a:r>
          <a:r>
            <a:rPr lang="en-ID" sz="2000" b="1" kern="1200" dirty="0" err="1">
              <a:solidFill>
                <a:schemeClr val="accent6">
                  <a:lumMod val="50000"/>
                </a:schemeClr>
              </a:solidFill>
            </a:rPr>
            <a:t>jahat</a:t>
          </a:r>
          <a:endParaRPr lang="en" sz="2000" b="1" kern="1200" dirty="0">
            <a:solidFill>
              <a:schemeClr val="accent6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ID" sz="2000" b="1" kern="1200" dirty="0"/>
            <a:t>(</a:t>
          </a:r>
          <a:r>
            <a:rPr lang="en-ID" sz="2000" b="1" kern="1200" dirty="0" err="1"/>
            <a:t>Tinggalkan</a:t>
          </a:r>
          <a:r>
            <a:rPr lang="en-ID" sz="2000" b="1" kern="1200" dirty="0"/>
            <a:t> </a:t>
          </a:r>
          <a:r>
            <a:rPr lang="en-ID" sz="2000" b="1" kern="1200" dirty="0" err="1"/>
            <a:t>penyembahan</a:t>
          </a:r>
          <a:r>
            <a:rPr lang="en-ID" sz="2000" b="1" kern="1200" dirty="0"/>
            <a:t> </a:t>
          </a:r>
          <a:r>
            <a:rPr lang="en-ID" sz="2000" b="1" kern="1200" dirty="0" err="1"/>
            <a:t>berhala</a:t>
          </a:r>
          <a:r>
            <a:rPr lang="en-ID" sz="2000" b="1" kern="1200" dirty="0"/>
            <a:t>)</a:t>
          </a:r>
          <a:endParaRPr lang="en" sz="2000" b="1" kern="1200" dirty="0"/>
        </a:p>
      </dsp:txBody>
      <dsp:txXfrm>
        <a:off x="0" y="3964981"/>
        <a:ext cx="5886449" cy="861120"/>
      </dsp:txXfrm>
    </dsp:sp>
    <dsp:sp modelId="{98DC2228-4CA8-4FBD-BE7A-F2BCAB7EE064}">
      <dsp:nvSpPr>
        <dsp:cNvPr id="0" name=""/>
        <dsp:cNvSpPr/>
      </dsp:nvSpPr>
      <dsp:spPr>
        <a:xfrm>
          <a:off x="0" y="4826101"/>
          <a:ext cx="5886449" cy="340363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1 </a:t>
          </a:r>
          <a:r>
            <a:rPr lang="en-ID" sz="2000" b="1" kern="1200" dirty="0" err="1"/>
            <a:t>Korintus</a:t>
          </a:r>
          <a:r>
            <a:rPr lang="en-ID" sz="2000" b="1" kern="1200" dirty="0"/>
            <a:t> 10:23–33</a:t>
          </a:r>
          <a:endParaRPr lang="en" sz="2000" b="1" kern="1200" dirty="0"/>
        </a:p>
      </dsp:txBody>
      <dsp:txXfrm>
        <a:off x="16615" y="4842716"/>
        <a:ext cx="5853219" cy="307133"/>
      </dsp:txXfrm>
    </dsp:sp>
    <dsp:sp modelId="{A64A5609-2709-430E-A009-E012925686C4}">
      <dsp:nvSpPr>
        <dsp:cNvPr id="0" name=""/>
        <dsp:cNvSpPr/>
      </dsp:nvSpPr>
      <dsp:spPr>
        <a:xfrm>
          <a:off x="0" y="5166464"/>
          <a:ext cx="5886449" cy="123786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fi-FI" sz="2000" b="1" kern="1200" dirty="0">
              <a:solidFill>
                <a:schemeClr val="accent3">
                  <a:lumMod val="50000"/>
                </a:schemeClr>
              </a:solidFill>
            </a:rPr>
            <a:t>Lakukanlah segala sesuatu untuk kemuliaan Allah</a:t>
          </a:r>
          <a:endParaRPr lang="en" sz="2000" b="1" kern="1200" dirty="0">
            <a:solidFill>
              <a:schemeClr val="accent3">
                <a:lumMod val="50000"/>
              </a:schemeClr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n-ID" sz="2000" b="1" kern="1200" dirty="0"/>
            <a:t>(Apa yang </a:t>
          </a:r>
          <a:r>
            <a:rPr lang="en-ID" sz="2000" b="1" kern="1200" dirty="0" err="1"/>
            <a:t>diperbolehkan</a:t>
          </a:r>
          <a:r>
            <a:rPr lang="en-ID" sz="2000" b="1" kern="1200" dirty="0"/>
            <a:t> dan </a:t>
          </a:r>
          <a:r>
            <a:rPr lang="en-ID" sz="2000" b="1" kern="1200" dirty="0" err="1"/>
            <a:t>apa</a:t>
          </a:r>
          <a:r>
            <a:rPr lang="en-ID" sz="2000" b="1" kern="1200" dirty="0"/>
            <a:t> yang </a:t>
          </a:r>
          <a:r>
            <a:rPr lang="en-ID" sz="2000" b="1" kern="1200" dirty="0" err="1"/>
            <a:t>patut</a:t>
          </a:r>
          <a:r>
            <a:rPr lang="en-ID" sz="2000" b="1" kern="1200" dirty="0"/>
            <a:t> </a:t>
          </a:r>
          <a:r>
            <a:rPr lang="en-ID" sz="2000" b="1" kern="1200" dirty="0" err="1"/>
            <a:t>dilakukan</a:t>
          </a:r>
          <a:r>
            <a:rPr lang="en-ID" sz="2000" b="1" kern="1200" dirty="0"/>
            <a:t>)</a:t>
          </a:r>
          <a:endParaRPr lang="en" sz="2000" b="1" kern="1200" dirty="0"/>
        </a:p>
      </dsp:txBody>
      <dsp:txXfrm>
        <a:off x="0" y="5166464"/>
        <a:ext cx="5886449" cy="12378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Korintus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8:4-7a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Yang </a:t>
          </a:r>
          <a:r>
            <a:rPr lang="en-ID" sz="2000" b="1" kern="1200" dirty="0" err="1"/>
            <a:t>kuat</a:t>
          </a:r>
          <a:r>
            <a:rPr lang="en-ID" sz="2000" b="1" kern="1200" dirty="0"/>
            <a:t> </a:t>
          </a:r>
          <a:r>
            <a:rPr lang="en-ID" sz="2000" b="1" kern="1200" dirty="0" err="1"/>
            <a:t>memahami</a:t>
          </a:r>
          <a:r>
            <a:rPr lang="en-ID" sz="2000" b="1" kern="1200" dirty="0"/>
            <a:t> </a:t>
          </a:r>
          <a:r>
            <a:rPr lang="en-ID" sz="2000" b="1" kern="1200" dirty="0" err="1"/>
            <a:t>bahwa</a:t>
          </a:r>
          <a:r>
            <a:rPr lang="en-ID" sz="2000" b="1" kern="1200" dirty="0"/>
            <a:t> </a:t>
          </a:r>
          <a:r>
            <a:rPr lang="en-ID" sz="2000" b="1" kern="1200" dirty="0" err="1"/>
            <a:t>berhala</a:t>
          </a:r>
          <a:r>
            <a:rPr lang="en-ID" sz="2000" b="1" kern="1200" dirty="0"/>
            <a:t> </a:t>
          </a:r>
          <a:r>
            <a:rPr lang="en-ID" sz="2000" b="1" kern="1200" dirty="0" err="1"/>
            <a:t>bukanlah</a:t>
          </a:r>
          <a:r>
            <a:rPr lang="en-ID" sz="2000" b="1" kern="1200" dirty="0"/>
            <a:t> </a:t>
          </a:r>
          <a:r>
            <a:rPr lang="en-ID" sz="2000" b="1" kern="1200" dirty="0" err="1"/>
            <a:t>apa-apa</a:t>
          </a:r>
          <a:r>
            <a:rPr lang="en-ID" sz="2000" b="1" kern="1200" dirty="0"/>
            <a:t>, </a:t>
          </a:r>
          <a:r>
            <a:rPr lang="en-ID" sz="2000" b="1" kern="1200" dirty="0" err="1"/>
            <a:t>karena</a:t>
          </a:r>
          <a:r>
            <a:rPr lang="en-ID" sz="2000" b="1" kern="1200" dirty="0"/>
            <a:t> </a:t>
          </a:r>
          <a:r>
            <a:rPr lang="en-ID" sz="2000" b="1" kern="1200" dirty="0" err="1"/>
            <a:t>hanya</a:t>
          </a:r>
          <a:r>
            <a:rPr lang="en-ID" sz="2000" b="1" kern="1200" dirty="0"/>
            <a:t> </a:t>
          </a:r>
          <a:r>
            <a:rPr lang="en-ID" sz="2000" b="1" kern="1200" dirty="0" err="1"/>
            <a:t>ada</a:t>
          </a:r>
          <a:r>
            <a:rPr lang="en-ID" sz="2000" b="1" kern="1200" dirty="0"/>
            <a:t> </a:t>
          </a:r>
          <a:r>
            <a:rPr lang="en-ID" sz="2000" b="1" kern="1200" dirty="0" err="1"/>
            <a:t>satu</a:t>
          </a:r>
          <a:r>
            <a:rPr lang="en-ID" sz="2000" b="1" kern="1200" dirty="0"/>
            <a:t> Tuhan yang </a:t>
          </a:r>
          <a:r>
            <a:rPr lang="en-ID" sz="2000" b="1" kern="1200" dirty="0" err="1"/>
            <a:t>benar</a:t>
          </a:r>
          <a:r>
            <a:rPr lang="en-ID" sz="2000" b="1" kern="1200" dirty="0"/>
            <a:t>. </a:t>
          </a:r>
          <a:endParaRPr lang="en" sz="2000" b="1" kern="1200" dirty="0"/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Mereka yang </a:t>
          </a:r>
          <a:r>
            <a:rPr lang="en-ID" sz="2000" b="1" kern="1200" dirty="0" err="1"/>
            <a:t>lemah</a:t>
          </a:r>
          <a:r>
            <a:rPr lang="en-ID" sz="2000" b="1" kern="1200" dirty="0"/>
            <a:t> </a:t>
          </a:r>
          <a:r>
            <a:rPr lang="en-ID" sz="2000" b="1" kern="1200" dirty="0" err="1"/>
            <a:t>masih</a:t>
          </a:r>
          <a:r>
            <a:rPr lang="en-ID" sz="2000" b="1" kern="1200" dirty="0"/>
            <a:t> </a:t>
          </a:r>
          <a:r>
            <a:rPr lang="en-ID" sz="2000" b="1" kern="1200" dirty="0" err="1"/>
            <a:t>belum</a:t>
          </a:r>
          <a:r>
            <a:rPr lang="en-ID" sz="2000" b="1" kern="1200" dirty="0"/>
            <a:t> </a:t>
          </a:r>
          <a:r>
            <a:rPr lang="en-ID" sz="2000" b="1" kern="1200" dirty="0" err="1"/>
            <a:t>memahami</a:t>
          </a:r>
          <a:r>
            <a:rPr lang="en-ID" sz="2000" b="1" kern="1200" dirty="0"/>
            <a:t> </a:t>
          </a:r>
          <a:r>
            <a:rPr lang="en-ID" sz="2000" b="1" kern="1200" dirty="0" err="1"/>
            <a:t>hal</a:t>
          </a:r>
          <a:r>
            <a:rPr lang="en-ID" sz="2000" b="1" kern="1200" dirty="0"/>
            <a:t> </a:t>
          </a:r>
          <a:r>
            <a:rPr lang="en-ID" sz="2000" b="1" kern="1200" dirty="0" err="1"/>
            <a:t>ini</a:t>
          </a:r>
          <a:r>
            <a:rPr lang="en-ID" sz="2000" b="1" kern="1200" dirty="0"/>
            <a:t>.</a:t>
          </a:r>
          <a:endParaRPr lang="en" sz="2000" b="1" kern="1200" dirty="0"/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1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Korintus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8:7b</a:t>
          </a:r>
          <a:endParaRPr lang="en" sz="20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12065" rIns="0" bIns="1206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1" kern="1200" dirty="0"/>
            <a:t>Yang </a:t>
          </a:r>
          <a:r>
            <a:rPr lang="en-ID" sz="1900" b="1" kern="1200" dirty="0" err="1"/>
            <a:t>kuat</a:t>
          </a:r>
          <a:r>
            <a:rPr lang="en-ID" sz="1900" b="1" kern="1200" dirty="0"/>
            <a:t> </a:t>
          </a:r>
          <a:r>
            <a:rPr lang="en-ID" sz="1900" b="1" kern="1200" dirty="0" err="1"/>
            <a:t>memakan</a:t>
          </a:r>
          <a:r>
            <a:rPr lang="en-ID" sz="1900" b="1" kern="1200" dirty="0"/>
            <a:t> </a:t>
          </a:r>
          <a:r>
            <a:rPr lang="en-ID" sz="1900" b="1" kern="1200" dirty="0" err="1"/>
            <a:t>daging</a:t>
          </a:r>
          <a:r>
            <a:rPr lang="en-ID" sz="1900" b="1" kern="1200" dirty="0"/>
            <a:t> yang </a:t>
          </a:r>
          <a:r>
            <a:rPr lang="en-ID" sz="1900" b="1" kern="1200" dirty="0" err="1"/>
            <a:t>dipersembahkan</a:t>
          </a:r>
          <a:r>
            <a:rPr lang="en-ID" sz="1900" b="1" kern="1200" dirty="0"/>
            <a:t> </a:t>
          </a:r>
          <a:r>
            <a:rPr lang="en-ID" sz="1900" b="1" kern="1200" dirty="0" err="1"/>
            <a:t>kepada</a:t>
          </a:r>
          <a:r>
            <a:rPr lang="en-ID" sz="1900" b="1" kern="1200" dirty="0"/>
            <a:t> </a:t>
          </a:r>
          <a:r>
            <a:rPr lang="en-ID" sz="1900" b="1" kern="1200" dirty="0" err="1"/>
            <a:t>berhala</a:t>
          </a:r>
          <a:r>
            <a:rPr lang="en-ID" sz="1900" b="1" kern="1200" dirty="0"/>
            <a:t> </a:t>
          </a:r>
          <a:r>
            <a:rPr lang="en-ID" sz="1900" b="1" kern="1200" dirty="0" err="1"/>
            <a:t>karena</a:t>
          </a:r>
          <a:r>
            <a:rPr lang="en-ID" sz="1900" b="1" kern="1200" dirty="0"/>
            <a:t> </a:t>
          </a:r>
          <a:r>
            <a:rPr lang="en-ID" sz="1900" b="1" kern="1200" dirty="0" err="1"/>
            <a:t>mereka</a:t>
          </a:r>
          <a:r>
            <a:rPr lang="en-ID" sz="1900" b="1" kern="1200" dirty="0"/>
            <a:t> </a:t>
          </a:r>
          <a:r>
            <a:rPr lang="en-ID" sz="1900" b="1" kern="1200" dirty="0" err="1"/>
            <a:t>tahu</a:t>
          </a:r>
          <a:r>
            <a:rPr lang="en-ID" sz="1900" b="1" kern="1200" dirty="0"/>
            <a:t> </a:t>
          </a:r>
          <a:r>
            <a:rPr lang="en-ID" sz="1900" b="1" kern="1200" dirty="0" err="1"/>
            <a:t>bahwa</a:t>
          </a:r>
          <a:r>
            <a:rPr lang="en-ID" sz="1900" b="1" kern="1200" dirty="0"/>
            <a:t> </a:t>
          </a:r>
          <a:r>
            <a:rPr lang="en-ID" sz="1900" b="1" kern="1200" dirty="0" err="1"/>
            <a:t>berhala</a:t>
          </a:r>
          <a:r>
            <a:rPr lang="en-ID" sz="1900" b="1" kern="1200" dirty="0"/>
            <a:t> </a:t>
          </a:r>
          <a:r>
            <a:rPr lang="en-ID" sz="1900" b="1" kern="1200" dirty="0" err="1"/>
            <a:t>tidak</a:t>
          </a:r>
          <a:r>
            <a:rPr lang="en-ID" sz="1900" b="1" kern="1200" dirty="0"/>
            <a:t> </a:t>
          </a:r>
          <a:r>
            <a:rPr lang="en-ID" sz="1900" b="1" kern="1200" dirty="0" err="1"/>
            <a:t>dapat</a:t>
          </a:r>
          <a:r>
            <a:rPr lang="en-ID" sz="1900" b="1" kern="1200" dirty="0"/>
            <a:t> </a:t>
          </a:r>
          <a:r>
            <a:rPr lang="en-ID" sz="1900" b="1" kern="1200" dirty="0" err="1"/>
            <a:t>mencemari</a:t>
          </a:r>
          <a:r>
            <a:rPr lang="en-ID" sz="1900" b="1" kern="1200" dirty="0"/>
            <a:t> </a:t>
          </a:r>
          <a:r>
            <a:rPr lang="en-ID" sz="1900" b="1" kern="1200" dirty="0" err="1"/>
            <a:t>makanan</a:t>
          </a:r>
          <a:r>
            <a:rPr lang="en-ID" sz="1900" b="1" kern="1200" dirty="0"/>
            <a:t>. </a:t>
          </a:r>
          <a:endParaRPr lang="en" sz="1900" b="1" kern="1200" dirty="0"/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/>
            <a:t>Yang </a:t>
          </a:r>
          <a:r>
            <a:rPr lang="en-ID" sz="2000" b="1" kern="1200" dirty="0" err="1"/>
            <a:t>lemah</a:t>
          </a:r>
          <a:r>
            <a:rPr lang="en-ID" sz="2000" b="1" kern="1200" dirty="0"/>
            <a:t> </a:t>
          </a:r>
          <a:r>
            <a:rPr lang="en-ID" sz="2000" b="1" kern="1200" dirty="0" err="1"/>
            <a:t>percaya</a:t>
          </a:r>
          <a:r>
            <a:rPr lang="en-ID" sz="2000" b="1" kern="1200" dirty="0"/>
            <a:t> </a:t>
          </a:r>
          <a:r>
            <a:rPr lang="en-ID" sz="2000" b="1" kern="1200" dirty="0" err="1"/>
            <a:t>bahwa</a:t>
          </a:r>
          <a:r>
            <a:rPr lang="en-ID" sz="2000" b="1" kern="1200" dirty="0"/>
            <a:t> </a:t>
          </a:r>
          <a:r>
            <a:rPr lang="en-ID" sz="2000" b="1" kern="1200" dirty="0" err="1"/>
            <a:t>mereka</a:t>
          </a:r>
          <a:r>
            <a:rPr lang="en-ID" sz="2000" b="1" kern="1200" dirty="0"/>
            <a:t> </a:t>
          </a:r>
          <a:r>
            <a:rPr lang="en-ID" sz="2000" b="1" kern="1200" dirty="0" err="1"/>
            <a:t>berdosa</a:t>
          </a:r>
          <a:r>
            <a:rPr lang="en-ID" sz="2000" b="1" kern="1200" dirty="0"/>
            <a:t> </a:t>
          </a:r>
          <a:r>
            <a:rPr lang="en-ID" sz="2000" b="1" kern="1200" dirty="0" err="1"/>
            <a:t>jika</a:t>
          </a:r>
          <a:r>
            <a:rPr lang="en-ID" sz="2000" b="1" kern="1200" dirty="0"/>
            <a:t> </a:t>
          </a:r>
          <a:r>
            <a:rPr lang="en-ID" sz="2000" b="1" kern="1200" dirty="0" err="1"/>
            <a:t>memakan</a:t>
          </a:r>
          <a:r>
            <a:rPr lang="en-ID" sz="2000" b="1" kern="1200" dirty="0"/>
            <a:t> </a:t>
          </a:r>
          <a:r>
            <a:rPr lang="en-ID" sz="2000" b="1" kern="1200" dirty="0" err="1"/>
            <a:t>daging</a:t>
          </a:r>
          <a:r>
            <a:rPr lang="en-ID" sz="2000" b="1" kern="1200" dirty="0"/>
            <a:t> </a:t>
          </a:r>
          <a:r>
            <a:rPr lang="en-ID" sz="2000" b="1" kern="1200" err="1"/>
            <a:t>itu</a:t>
          </a:r>
          <a:r>
            <a:rPr lang="en-ID" sz="2000" b="1" kern="1200"/>
            <a:t>.</a:t>
          </a:r>
          <a:endParaRPr lang="en" sz="2000" b="1" kern="1200" dirty="0"/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accent2">
                  <a:lumMod val="50000"/>
                </a:schemeClr>
              </a:solidFill>
            </a:rPr>
            <a:t>⁕ </a:t>
          </a:r>
          <a:r>
            <a:rPr lang="en-ID" sz="2000" b="1" kern="1200" dirty="0">
              <a:solidFill>
                <a:schemeClr val="tx1"/>
              </a:solidFill>
            </a:rPr>
            <a:t>Hak </a:t>
          </a:r>
          <a:r>
            <a:rPr lang="en-ID" sz="2000" b="1" kern="1200" dirty="0" err="1">
              <a:solidFill>
                <a:schemeClr val="tx1"/>
              </a:solidFill>
            </a:rPr>
            <a:t>untuk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memperoleh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nafkah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dari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jemaat</a:t>
          </a:r>
          <a:r>
            <a:rPr lang="en-ID" sz="2000" b="1" kern="1200" dirty="0">
              <a:solidFill>
                <a:schemeClr val="tx1"/>
              </a:solidFill>
            </a:rPr>
            <a:t> (1 Kor. 9:4)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n-ID" sz="2000" b="1" kern="1200" dirty="0">
              <a:solidFill>
                <a:schemeClr val="tx1"/>
              </a:solidFill>
            </a:rPr>
            <a:t>Paulus </a:t>
          </a:r>
          <a:r>
            <a:rPr lang="en-ID" sz="2000" b="1" kern="1200" dirty="0" err="1">
              <a:solidFill>
                <a:schemeClr val="tx1"/>
              </a:solidFill>
            </a:rPr>
            <a:t>melepaskan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haknya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sebagai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seorang</a:t>
          </a:r>
          <a:r>
            <a:rPr lang="en-ID" sz="2000" b="1" kern="1200" dirty="0">
              <a:solidFill>
                <a:schemeClr val="tx1"/>
              </a:solidFill>
            </a:rPr>
            <a:t> rasul </a:t>
          </a:r>
          <a:r>
            <a:rPr lang="en-ID" sz="2000" b="1" kern="1200" dirty="0" err="1">
              <a:solidFill>
                <a:schemeClr val="tx1"/>
              </a:solidFill>
            </a:rPr>
            <a:t>untuk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menerima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dukungan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dari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jemaat-jemaat</a:t>
          </a:r>
          <a:r>
            <a:rPr lang="en-ID" sz="2000" b="1" kern="1200" dirty="0">
              <a:solidFill>
                <a:schemeClr val="tx1"/>
              </a:solidFill>
            </a:rPr>
            <a:t> yang </a:t>
          </a:r>
          <a:r>
            <a:rPr lang="en-ID" sz="2000" b="1" kern="1200" dirty="0" err="1">
              <a:solidFill>
                <a:schemeClr val="tx1"/>
              </a:solidFill>
            </a:rPr>
            <a:t>dilayaninya</a:t>
          </a:r>
          <a:r>
            <a:rPr lang="en-ID" sz="2000" b="1" kern="1200" dirty="0">
              <a:solidFill>
                <a:schemeClr val="tx1"/>
              </a:solidFill>
            </a:rPr>
            <a:t>, </a:t>
          </a:r>
          <a:r>
            <a:rPr lang="en-ID" sz="2000" b="1" kern="1200" dirty="0" err="1">
              <a:solidFill>
                <a:schemeClr val="tx1"/>
              </a:solidFill>
            </a:rPr>
            <a:t>sebagaimana</a:t>
          </a:r>
          <a:r>
            <a:rPr lang="en-ID" sz="2000" b="1" kern="1200" dirty="0">
              <a:solidFill>
                <a:schemeClr val="tx1"/>
              </a:solidFill>
            </a:rPr>
            <a:t> </a:t>
          </a:r>
          <a:r>
            <a:rPr lang="en-ID" sz="2000" b="1" kern="1200" dirty="0" err="1">
              <a:solidFill>
                <a:schemeClr val="tx1"/>
              </a:solidFill>
            </a:rPr>
            <a:t>dilakukan</a:t>
          </a:r>
          <a:r>
            <a:rPr lang="en-ID" sz="2000" b="1" kern="1200" dirty="0">
              <a:solidFill>
                <a:schemeClr val="tx1"/>
              </a:solidFill>
            </a:rPr>
            <a:t> oleh rasul-rasul yang lain.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 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Hak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untuk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didampingi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oleh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istrinya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(1 Kor. 9:5)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Praktik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yang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umum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di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antara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para rasul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adalah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bepergian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bersama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istri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mereka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yang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merawat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dan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membantu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pelayanan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mereka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Istri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tersebut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seperti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suaminya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, juga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berhak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mendapatkan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dukungan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dari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jemaat</a:t>
          </a:r>
          <a:r>
            <a:rPr lang="en-ID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n" sz="1800" b="1" kern="1200" dirty="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38100" dir="5400000" algn="ctr" rotWithShape="0">
                  <a:schemeClr val="tx1"/>
                </a:outerShdw>
              </a:effectLst>
            </a:rPr>
            <a:t>⁕ </a:t>
          </a:r>
          <a:r>
            <a:rPr lang="en-ID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Hak </a:t>
          </a:r>
          <a:r>
            <a:rPr lang="en-ID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untuk</a:t>
          </a:r>
          <a:r>
            <a:rPr lang="en-ID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tidak</a:t>
          </a:r>
          <a:r>
            <a:rPr lang="en-ID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melakukan</a:t>
          </a:r>
          <a:r>
            <a:rPr lang="en-ID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pekerjaan</a:t>
          </a:r>
          <a:r>
            <a:rPr lang="en-ID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umum</a:t>
          </a:r>
          <a:r>
            <a:rPr lang="en-ID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guna </a:t>
          </a:r>
          <a:r>
            <a:rPr lang="en-ID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memenuhi</a:t>
          </a:r>
          <a:r>
            <a:rPr lang="en-ID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kebutuhan</a:t>
          </a:r>
          <a:r>
            <a:rPr lang="en-ID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8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hidup</a:t>
          </a:r>
          <a:r>
            <a:rPr lang="en-ID" sz="18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(1 Kor. 9:6)</a:t>
          </a:r>
          <a:endParaRPr lang="es-ES" sz="18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Paulus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ingin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mencari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nafkah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sendiri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agar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tidak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ada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orang yang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mengira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bahwa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ia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ingin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memanfaatkan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mereka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yang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dilayaninya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,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sekaligus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memberikan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teladan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tentang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sikap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yang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tidak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mementingkan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diri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 </a:t>
          </a:r>
          <a:r>
            <a:rPr lang="en-ID" sz="1700" b="1" kern="1200" dirty="0" err="1">
              <a:effectLst>
                <a:outerShdw blurRad="50800" dist="38100" dir="5400000" algn="ctr" rotWithShape="0">
                  <a:schemeClr val="tx1"/>
                </a:outerShdw>
              </a:effectLst>
            </a:rPr>
            <a:t>sendiri</a:t>
          </a:r>
          <a:r>
            <a:rPr lang="en-ID" sz="1700" b="1" kern="1200" dirty="0">
              <a:effectLst>
                <a:outerShdw blurRad="50800" dist="38100" dir="5400000" algn="ctr" rotWithShape="0">
                  <a:schemeClr val="tx1"/>
                </a:outerShdw>
              </a:effectLst>
            </a:rPr>
            <a:t>.</a:t>
          </a:r>
          <a:endParaRPr lang="es-ES" sz="1700" kern="1200" dirty="0">
            <a:effectLst>
              <a:outerShdw blurRad="50800" dist="381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506051" y="0"/>
          <a:ext cx="9323998" cy="112228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 pasar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dijual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baik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telah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dipersembahkan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kepada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berhala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maupun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belum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Orang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perlu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menanyakan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asal-usul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agar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memberi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kesan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bahwa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menganggap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haram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memakan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tersebut</a:t>
          </a:r>
          <a:r>
            <a:rPr lang="en-ID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Kor. 10:25).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506051" y="0"/>
        <a:ext cx="9323998" cy="1122287"/>
      </dsp:txXfrm>
    </dsp:sp>
    <dsp:sp modelId="{0E39B0EA-1CF8-4763-B1A5-529D112E96FB}">
      <dsp:nvSpPr>
        <dsp:cNvPr id="0" name=""/>
        <dsp:cNvSpPr/>
      </dsp:nvSpPr>
      <dsp:spPr>
        <a:xfrm>
          <a:off x="4" y="45550"/>
          <a:ext cx="2305158" cy="1122287"/>
        </a:xfrm>
        <a:prstGeom prst="rect">
          <a:avLst/>
        </a:prstGeom>
        <a:blipFill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24197" y="1344094"/>
          <a:ext cx="9323998" cy="1506524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Seseorang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mengundang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seseorang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yang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untuk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makan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bersama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Orang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boleh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makan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tanpa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bertanya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pun (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karena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baginya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segala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sesuatu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diperbolehkan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).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Namun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jika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tuan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rumah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mengatakan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bahwa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telah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dipersembahkan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kepada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berhala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demi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melukai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hati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nurani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orang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tersebut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dianggap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tidak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patut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bagi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orang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percaya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untuk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memakan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daging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ID" sz="19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itu</a:t>
          </a:r>
          <a:r>
            <a:rPr lang="en-ID" sz="19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(1 Kor. 10:27–29).</a:t>
          </a:r>
          <a:endParaRPr lang="es-ES" sz="19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197" y="1344094"/>
        <a:ext cx="9323998" cy="1506524"/>
      </dsp:txXfrm>
    </dsp:sp>
    <dsp:sp modelId="{599A541C-F2D6-406B-8AAD-AE6417A2067B}">
      <dsp:nvSpPr>
        <dsp:cNvPr id="0" name=""/>
        <dsp:cNvSpPr/>
      </dsp:nvSpPr>
      <dsp:spPr>
        <a:xfrm>
          <a:off x="9517564" y="1355797"/>
          <a:ext cx="2305158" cy="1506524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CBEB3C-76EB-4420-86E8-D7F3F3FF81CA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67E30-FE9E-40EA-84B3-21069DDC435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76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267E30-FE9E-40EA-84B3-21069DDC4356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1785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6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544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180630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788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09538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94204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966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3442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88903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401565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561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31/07/2026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0703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3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32.jpeg"/><Relationship Id="rId4" Type="http://schemas.openxmlformats.org/officeDocument/2006/relationships/diagramLayout" Target="../diagrams/layout4.xml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2585323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algn="ctr"/>
            <a:r>
              <a:rPr lang="en" sz="5400" b="1" spc="300" dirty="0">
                <a:ln w="10160">
                  <a:noFill/>
                  <a:prstDash val="solid"/>
                </a:ln>
                <a:solidFill>
                  <a:schemeClr val="bg2">
                    <a:lumMod val="40000"/>
                    <a:lumOff val="60000"/>
                  </a:scheme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</a:rPr>
              <a:t>SEMUA UNTUK KEMULIAAN ALLAH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8598067" y="6515100"/>
            <a:ext cx="35939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Lesson 5 for August 1, 2026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669632"/>
            <a:ext cx="351608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“Aku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menjawab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: Jika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engkau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makan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jika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engkau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minum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jika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engkau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melakukan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sesuatu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yang lain,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lakukanlah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semuanya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itu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untuk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kemuliaan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Allah.”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B340089-2457-DCB6-3849-96E7B45DCD44}"/>
              </a:ext>
            </a:extLst>
          </p:cNvPr>
          <p:cNvSpPr txBox="1"/>
          <p:nvPr/>
        </p:nvSpPr>
        <p:spPr>
          <a:xfrm>
            <a:off x="77002" y="3283454"/>
            <a:ext cx="35996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ES"/>
            </a:defPPr>
            <a:lvl1pPr>
              <a:defRPr sz="2400" b="1">
                <a:solidFill>
                  <a:srgbClr val="FFF3D0"/>
                </a:solidFill>
                <a:effectLst>
                  <a:glow rad="76200">
                    <a:schemeClr val="tx1"/>
                  </a:glow>
                  <a:outerShdw blurRad="50800" dist="50800" dir="5400000" algn="ctr" rotWithShape="0">
                    <a:schemeClr val="tx1"/>
                  </a:outerShdw>
                </a:effectLst>
                <a:latin typeface="Comic Sans MS" panose="030F0702030302020204" pitchFamily="66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s-ES" sz="1800" dirty="0" err="1"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</a:rPr>
              <a:t>Korintus</a:t>
            </a:r>
            <a:r>
              <a:rPr lang="es-ES" sz="1800" dirty="0"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10:31)</a:t>
            </a:r>
          </a:p>
        </p:txBody>
      </p:sp>
    </p:spTree>
    <p:extLst>
      <p:ext uri="{BB962C8B-B14F-4D97-AF65-F5344CB8AC3E}">
        <p14:creationId xmlns:p14="http://schemas.microsoft.com/office/powerpoint/2010/main" val="3898894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4" y="8360"/>
            <a:ext cx="6094445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1900" b="1" dirty="0" err="1"/>
              <a:t>Dimulai</a:t>
            </a:r>
            <a:r>
              <a:rPr lang="en-ID" sz="1900" b="1" dirty="0"/>
              <a:t> </a:t>
            </a:r>
            <a:r>
              <a:rPr lang="en-ID" sz="1900" b="1" dirty="0" err="1"/>
              <a:t>dari</a:t>
            </a:r>
            <a:r>
              <a:rPr lang="en-ID" sz="1900" b="1" dirty="0"/>
              <a:t> 1 </a:t>
            </a:r>
            <a:r>
              <a:rPr lang="en-ID" sz="1900" b="1" dirty="0" err="1"/>
              <a:t>Korintus</a:t>
            </a:r>
            <a:r>
              <a:rPr lang="en-ID" sz="1900" b="1" dirty="0"/>
              <a:t> 7, Paulus </a:t>
            </a:r>
            <a:r>
              <a:rPr lang="en-ID" sz="1900" b="1" dirty="0" err="1"/>
              <a:t>mencurahkan</a:t>
            </a:r>
            <a:r>
              <a:rPr lang="en-ID" sz="1900" b="1" dirty="0"/>
              <a:t> </a:t>
            </a:r>
            <a:r>
              <a:rPr lang="en-ID" sz="1900" b="1" dirty="0" err="1"/>
              <a:t>perhatiannya</a:t>
            </a:r>
            <a:r>
              <a:rPr lang="en-ID" sz="1900" b="1" dirty="0"/>
              <a:t> </a:t>
            </a:r>
            <a:r>
              <a:rPr lang="en-ID" sz="1900" b="1" dirty="0" err="1"/>
              <a:t>untuk</a:t>
            </a:r>
            <a:r>
              <a:rPr lang="en-ID" sz="1900" b="1" dirty="0"/>
              <a:t> </a:t>
            </a:r>
            <a:r>
              <a:rPr lang="en-ID" sz="1900" b="1" dirty="0" err="1"/>
              <a:t>menjawab</a:t>
            </a:r>
            <a:r>
              <a:rPr lang="en-ID" sz="1900" b="1" dirty="0"/>
              <a:t> </a:t>
            </a:r>
            <a:r>
              <a:rPr lang="en-ID" sz="1900" b="1" dirty="0" err="1"/>
              <a:t>serangkaian</a:t>
            </a:r>
            <a:r>
              <a:rPr lang="en-ID" sz="1900" b="1" dirty="0"/>
              <a:t> </a:t>
            </a:r>
            <a:r>
              <a:rPr lang="en-ID" sz="1900" b="1" dirty="0" err="1"/>
              <a:t>pertanyaan</a:t>
            </a:r>
            <a:r>
              <a:rPr lang="en-ID" sz="1900" b="1" dirty="0"/>
              <a:t> yang </a:t>
            </a:r>
            <a:r>
              <a:rPr lang="en-ID" sz="1900" b="1" dirty="0" err="1"/>
              <a:t>telah</a:t>
            </a:r>
            <a:r>
              <a:rPr lang="en-ID" sz="1900" b="1" dirty="0"/>
              <a:t> </a:t>
            </a:r>
            <a:r>
              <a:rPr lang="en-ID" sz="1900" b="1" dirty="0" err="1"/>
              <a:t>dikirimkan</a:t>
            </a:r>
            <a:r>
              <a:rPr lang="en-ID" sz="1900" b="1" dirty="0"/>
              <a:t> oleh </a:t>
            </a:r>
            <a:r>
              <a:rPr lang="en-ID" sz="1900" b="1" dirty="0" err="1"/>
              <a:t>jemaat</a:t>
            </a:r>
            <a:r>
              <a:rPr lang="en-ID" sz="1900" b="1" dirty="0"/>
              <a:t> </a:t>
            </a:r>
            <a:r>
              <a:rPr lang="en-ID" sz="1900" b="1" dirty="0" err="1"/>
              <a:t>Korintus</a:t>
            </a:r>
            <a:r>
              <a:rPr lang="en-ID" sz="1900" b="1" dirty="0"/>
              <a:t> </a:t>
            </a:r>
            <a:r>
              <a:rPr lang="en-ID" sz="1900" b="1" dirty="0" err="1"/>
              <a:t>melalui</a:t>
            </a:r>
            <a:r>
              <a:rPr lang="en-ID" sz="1900" b="1" dirty="0"/>
              <a:t> </a:t>
            </a:r>
            <a:r>
              <a:rPr lang="en-ID" sz="1900" b="1" dirty="0" err="1"/>
              <a:t>surat</a:t>
            </a:r>
            <a:r>
              <a:rPr lang="en-ID" sz="1900" b="1" dirty="0"/>
              <a:t> (1 Kor 7:1a).</a:t>
            </a:r>
            <a:endParaRPr lang="es-ES" sz="19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60318294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909457"/>
            <a:ext cx="5086454" cy="18412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5" y="3537855"/>
            <a:ext cx="609288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1900" b="1" dirty="0" err="1">
                <a:solidFill>
                  <a:prstClr val="black"/>
                </a:solidFill>
              </a:rPr>
              <a:t>Sejalan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dengan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gagasan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itu</a:t>
            </a:r>
            <a:r>
              <a:rPr lang="en-ID" sz="1900" b="1" dirty="0">
                <a:solidFill>
                  <a:prstClr val="black"/>
                </a:solidFill>
              </a:rPr>
              <a:t>, Paulus juga </a:t>
            </a:r>
            <a:r>
              <a:rPr lang="en-ID" sz="1900" b="1" dirty="0" err="1">
                <a:solidFill>
                  <a:prstClr val="black"/>
                </a:solidFill>
              </a:rPr>
              <a:t>menekankan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bahwa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segala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sesuatu</a:t>
            </a:r>
            <a:r>
              <a:rPr lang="en-ID" sz="1900" b="1" dirty="0">
                <a:solidFill>
                  <a:prstClr val="black"/>
                </a:solidFill>
              </a:rPr>
              <a:t> yang </a:t>
            </a:r>
            <a:r>
              <a:rPr lang="en-ID" sz="1900" b="1" dirty="0" err="1">
                <a:solidFill>
                  <a:prstClr val="black"/>
                </a:solidFill>
              </a:rPr>
              <a:t>dilakukan</a:t>
            </a:r>
            <a:r>
              <a:rPr lang="en-ID" sz="1900" b="1" dirty="0">
                <a:solidFill>
                  <a:prstClr val="black"/>
                </a:solidFill>
              </a:rPr>
              <a:t>, </a:t>
            </a:r>
            <a:r>
              <a:rPr lang="en-ID" sz="1900" b="1" dirty="0" err="1">
                <a:solidFill>
                  <a:prstClr val="black"/>
                </a:solidFill>
              </a:rPr>
              <a:t>baik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dalam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kehidupan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bergereja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maupun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dalam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kehidupan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pribadi</a:t>
            </a:r>
            <a:r>
              <a:rPr lang="en-ID" sz="1900" b="1" dirty="0">
                <a:solidFill>
                  <a:prstClr val="black"/>
                </a:solidFill>
              </a:rPr>
              <a:t>, </a:t>
            </a:r>
            <a:r>
              <a:rPr lang="en-ID" sz="1900" b="1" dirty="0" err="1">
                <a:solidFill>
                  <a:prstClr val="black"/>
                </a:solidFill>
              </a:rPr>
              <a:t>harus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dilakukan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untuk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kemuliaan</a:t>
            </a:r>
            <a:r>
              <a:rPr lang="en-ID" sz="1900" b="1" dirty="0">
                <a:solidFill>
                  <a:prstClr val="black"/>
                </a:solidFill>
              </a:rPr>
              <a:t> Allah.</a:t>
            </a:r>
            <a:endParaRPr kumimoji="0" lang="en" sz="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0" y="2355095"/>
            <a:ext cx="6094443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1900" b="1" dirty="0" err="1">
                <a:solidFill>
                  <a:prstClr val="black"/>
                </a:solidFill>
              </a:rPr>
              <a:t>Namun</a:t>
            </a:r>
            <a:r>
              <a:rPr lang="en-ID" sz="1900" b="1" dirty="0">
                <a:solidFill>
                  <a:prstClr val="black"/>
                </a:solidFill>
              </a:rPr>
              <a:t>, </a:t>
            </a:r>
            <a:r>
              <a:rPr lang="en-ID" sz="1900" b="1" dirty="0" err="1">
                <a:solidFill>
                  <a:prstClr val="black"/>
                </a:solidFill>
              </a:rPr>
              <a:t>ia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berusaha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menghadirkan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satu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benang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merah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dalam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setiap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pembahasan</a:t>
            </a:r>
            <a:r>
              <a:rPr lang="en-ID" sz="1900" b="1" dirty="0">
                <a:solidFill>
                  <a:prstClr val="black"/>
                </a:solidFill>
              </a:rPr>
              <a:t>, </a:t>
            </a:r>
            <a:r>
              <a:rPr lang="en-ID" sz="1900" b="1" dirty="0" err="1">
                <a:solidFill>
                  <a:prstClr val="black"/>
                </a:solidFill>
              </a:rPr>
              <a:t>yaitu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kasih</a:t>
            </a:r>
            <a:r>
              <a:rPr lang="en-ID" sz="1900" b="1" dirty="0">
                <a:solidFill>
                  <a:prstClr val="black"/>
                </a:solidFill>
              </a:rPr>
              <a:t> dan </a:t>
            </a:r>
            <a:r>
              <a:rPr lang="en-ID" sz="1900" b="1" dirty="0" err="1">
                <a:solidFill>
                  <a:prstClr val="black"/>
                </a:solidFill>
              </a:rPr>
              <a:t>saling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menghormati</a:t>
            </a:r>
            <a:r>
              <a:rPr lang="en-ID" sz="1900" b="1" dirty="0">
                <a:solidFill>
                  <a:prstClr val="black"/>
                </a:solidFill>
              </a:rPr>
              <a:t>, yang </a:t>
            </a:r>
            <a:r>
              <a:rPr lang="en-ID" sz="1900" b="1" dirty="0" err="1">
                <a:solidFill>
                  <a:prstClr val="black"/>
                </a:solidFill>
              </a:rPr>
              <a:t>seharusnya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menuntun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jemaat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menuju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persatuan</a:t>
            </a:r>
            <a:r>
              <a:rPr lang="en-ID" sz="1900" b="1" dirty="0">
                <a:solidFill>
                  <a:prstClr val="black"/>
                </a:solidFill>
              </a:rPr>
              <a:t>.</a:t>
            </a:r>
            <a:endParaRPr kumimoji="0" lang="en" sz="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80242"/>
            <a:ext cx="6094444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1900" b="1" dirty="0">
                <a:solidFill>
                  <a:prstClr val="black"/>
                </a:solidFill>
              </a:rPr>
              <a:t>Karena </a:t>
            </a:r>
            <a:r>
              <a:rPr lang="en-ID" sz="1900" b="1" dirty="0" err="1">
                <a:solidFill>
                  <a:prstClr val="black"/>
                </a:solidFill>
              </a:rPr>
              <a:t>itu</a:t>
            </a:r>
            <a:r>
              <a:rPr lang="en-ID" sz="1900" b="1" dirty="0">
                <a:solidFill>
                  <a:prstClr val="black"/>
                </a:solidFill>
              </a:rPr>
              <a:t>, </a:t>
            </a:r>
            <a:r>
              <a:rPr lang="en-ID" sz="1900" b="1" dirty="0" err="1">
                <a:solidFill>
                  <a:prstClr val="black"/>
                </a:solidFill>
              </a:rPr>
              <a:t>meskipun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pasal</a:t>
            </a:r>
            <a:r>
              <a:rPr lang="en-ID" sz="1900" b="1" dirty="0">
                <a:solidFill>
                  <a:prstClr val="black"/>
                </a:solidFill>
              </a:rPr>
              <a:t> 8 </a:t>
            </a:r>
            <a:r>
              <a:rPr lang="en-ID" sz="1900" b="1" dirty="0" err="1">
                <a:solidFill>
                  <a:prstClr val="black"/>
                </a:solidFill>
              </a:rPr>
              <a:t>sampai</a:t>
            </a:r>
            <a:r>
              <a:rPr lang="en-ID" sz="1900" b="1" dirty="0">
                <a:solidFill>
                  <a:prstClr val="black"/>
                </a:solidFill>
              </a:rPr>
              <a:t> 10 </a:t>
            </a:r>
            <a:r>
              <a:rPr lang="en-ID" sz="1900" b="1" dirty="0" err="1">
                <a:solidFill>
                  <a:prstClr val="black"/>
                </a:solidFill>
              </a:rPr>
              <a:t>terutama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membahas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persoalan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penyembahan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berhala</a:t>
            </a:r>
            <a:r>
              <a:rPr lang="en-ID" sz="1900" b="1" dirty="0">
                <a:solidFill>
                  <a:prstClr val="black"/>
                </a:solidFill>
              </a:rPr>
              <a:t>, Paulus </a:t>
            </a:r>
            <a:r>
              <a:rPr lang="en-ID" sz="1900" b="1" dirty="0" err="1">
                <a:solidFill>
                  <a:prstClr val="black"/>
                </a:solidFill>
              </a:rPr>
              <a:t>menyisipkan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beberapa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topik</a:t>
            </a:r>
            <a:r>
              <a:rPr lang="en-ID" sz="1900" b="1" dirty="0">
                <a:solidFill>
                  <a:prstClr val="black"/>
                </a:solidFill>
              </a:rPr>
              <a:t> yang </a:t>
            </a:r>
            <a:r>
              <a:rPr lang="en-ID" sz="1900" b="1" dirty="0" err="1">
                <a:solidFill>
                  <a:prstClr val="black"/>
                </a:solidFill>
              </a:rPr>
              <a:t>sekilas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tampaknya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tidak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berhubungan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langsung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dengan</a:t>
            </a:r>
            <a:r>
              <a:rPr lang="en-ID" sz="1900" b="1" dirty="0">
                <a:solidFill>
                  <a:prstClr val="black"/>
                </a:solidFill>
              </a:rPr>
              <a:t> dosa </a:t>
            </a:r>
            <a:r>
              <a:rPr lang="en-ID" sz="1900" b="1" dirty="0" err="1">
                <a:solidFill>
                  <a:prstClr val="black"/>
                </a:solidFill>
              </a:rPr>
              <a:t>tersebut</a:t>
            </a:r>
            <a:r>
              <a:rPr lang="en-ID" sz="1900" b="1" dirty="0">
                <a:solidFill>
                  <a:prstClr val="black"/>
                </a:solidFill>
              </a:rPr>
              <a:t>.</a:t>
            </a:r>
            <a:endParaRPr kumimoji="0" lang="en" sz="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000" b="1" dirty="0">
                <a:ln/>
                <a:solidFill>
                  <a:schemeClr val="accent3"/>
                </a:solidFill>
              </a:rPr>
              <a:t>PENGETAHUAN DAN KASIH</a:t>
            </a:r>
          </a:p>
          <a:p>
            <a:pPr algn="ctr"/>
            <a:r>
              <a:rPr lang="en" sz="2000" b="1" dirty="0">
                <a:ln/>
                <a:solidFill>
                  <a:schemeClr val="accent4">
                    <a:lumMod val="50000"/>
                  </a:schemeClr>
                </a:solidFill>
              </a:rPr>
              <a:t>1 Korintus 8 (Makanan yang dipersembahkan kepada berhala)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453951" y="1035468"/>
            <a:ext cx="7242499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Pengetahuan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demikian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membuat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orang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menjadi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sombong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tetapi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kasih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membangun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Korintus 8:1b)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-ID" sz="2000" b="1" dirty="0"/>
              <a:t>Paulus “</a:t>
            </a:r>
            <a:r>
              <a:rPr lang="en-ID" sz="2000" b="1" dirty="0" err="1"/>
              <a:t>membagi</a:t>
            </a:r>
            <a:r>
              <a:rPr lang="en-ID" sz="2000" b="1" dirty="0"/>
              <a:t>” </a:t>
            </a:r>
            <a:r>
              <a:rPr lang="en-ID" sz="2000" b="1" dirty="0" err="1"/>
              <a:t>jemaat</a:t>
            </a:r>
            <a:r>
              <a:rPr lang="en-ID" sz="2000" b="1" dirty="0"/>
              <a:t> </a:t>
            </a:r>
            <a:r>
              <a:rPr lang="en-ID" sz="2000" b="1" dirty="0" err="1"/>
              <a:t>menjadi</a:t>
            </a:r>
            <a:r>
              <a:rPr lang="en-ID" sz="2000" b="1" dirty="0"/>
              <a:t> dua </a:t>
            </a:r>
            <a:r>
              <a:rPr lang="en-ID" sz="2000" b="1" dirty="0" err="1"/>
              <a:t>kelompok</a:t>
            </a:r>
            <a:r>
              <a:rPr lang="en-ID" sz="2000" b="1" dirty="0"/>
              <a:t>: “</a:t>
            </a:r>
            <a:r>
              <a:rPr lang="en-ID" sz="2000" b="1" dirty="0" err="1"/>
              <a:t>kuat</a:t>
            </a:r>
            <a:r>
              <a:rPr lang="en-ID" sz="2000" b="1" dirty="0"/>
              <a:t>” dan “</a:t>
            </a:r>
            <a:r>
              <a:rPr lang="en-ID" sz="2000" b="1" dirty="0" err="1"/>
              <a:t>lemah</a:t>
            </a:r>
            <a:r>
              <a:rPr lang="en-ID" sz="2000" b="1" dirty="0"/>
              <a:t>”.</a:t>
            </a:r>
            <a:endParaRPr lang="en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444553"/>
            <a:ext cx="741385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/>
              <a:t>Namun</a:t>
            </a:r>
            <a:r>
              <a:rPr lang="en-ID" sz="2000" b="1" dirty="0"/>
              <a:t>, </a:t>
            </a:r>
            <a:r>
              <a:rPr lang="en-ID" sz="2000" b="1" dirty="0" err="1"/>
              <a:t>pihak</a:t>
            </a:r>
            <a:r>
              <a:rPr lang="en-ID" sz="2000" b="1" dirty="0"/>
              <a:t> yang </a:t>
            </a:r>
            <a:r>
              <a:rPr lang="en-ID" sz="2000" b="1" dirty="0" err="1"/>
              <a:t>kuat</a:t>
            </a:r>
            <a:r>
              <a:rPr lang="en-ID" sz="2000" b="1" dirty="0"/>
              <a:t>, </a:t>
            </a:r>
            <a:r>
              <a:rPr lang="en-ID" sz="2000" b="1" dirty="0" err="1"/>
              <a:t>melalui</a:t>
            </a:r>
            <a:r>
              <a:rPr lang="en-ID" sz="2000" b="1" dirty="0"/>
              <a:t> </a:t>
            </a:r>
            <a:r>
              <a:rPr lang="en-ID" sz="2000" b="1" dirty="0" err="1"/>
              <a:t>pengetahuan</a:t>
            </a:r>
            <a:r>
              <a:rPr lang="en-ID" sz="2000" b="1" dirty="0"/>
              <a:t> dan </a:t>
            </a:r>
            <a:r>
              <a:rPr lang="en-ID" sz="2000" b="1" dirty="0" err="1"/>
              <a:t>teladannya</a:t>
            </a:r>
            <a:r>
              <a:rPr lang="en-ID" sz="2000" b="1" dirty="0"/>
              <a:t>, </a:t>
            </a:r>
            <a:r>
              <a:rPr lang="en-ID" sz="2000" b="1" dirty="0" err="1"/>
              <a:t>dapat</a:t>
            </a:r>
            <a:r>
              <a:rPr lang="en-ID" sz="2000" b="1" dirty="0"/>
              <a:t> </a:t>
            </a:r>
            <a:r>
              <a:rPr lang="en-ID" sz="2000" b="1" dirty="0" err="1"/>
              <a:t>menjatuhkan</a:t>
            </a:r>
            <a:r>
              <a:rPr lang="en-ID" sz="2000" b="1" dirty="0"/>
              <a:t> </a:t>
            </a:r>
            <a:r>
              <a:rPr lang="en-ID" sz="2000" b="1" dirty="0" err="1"/>
              <a:t>pihak</a:t>
            </a:r>
            <a:r>
              <a:rPr lang="en-ID" sz="2000" b="1" dirty="0"/>
              <a:t> yang </a:t>
            </a:r>
            <a:r>
              <a:rPr lang="en-ID" sz="2000" b="1" dirty="0" err="1"/>
              <a:t>lemah</a:t>
            </a:r>
            <a:r>
              <a:rPr lang="en-ID" sz="2000" b="1" dirty="0"/>
              <a:t> (1 Kor. 8:10). Karena </a:t>
            </a:r>
            <a:r>
              <a:rPr lang="en-ID" sz="2000" b="1" dirty="0" err="1"/>
              <a:t>kasih</a:t>
            </a:r>
            <a:r>
              <a:rPr lang="en-ID" sz="2000" b="1" dirty="0"/>
              <a:t> </a:t>
            </a:r>
            <a:r>
              <a:rPr lang="en-ID" sz="2000" b="1" dirty="0" err="1"/>
              <a:t>kepada</a:t>
            </a:r>
            <a:r>
              <a:rPr lang="en-ID" sz="2000" b="1" dirty="0"/>
              <a:t> </a:t>
            </a:r>
            <a:r>
              <a:rPr lang="en-ID" sz="2000" b="1" dirty="0" err="1"/>
              <a:t>saudaranya</a:t>
            </a:r>
            <a:r>
              <a:rPr lang="en-ID" sz="2000" b="1" dirty="0"/>
              <a:t>, </a:t>
            </a:r>
            <a:r>
              <a:rPr lang="en-ID" sz="2000" b="1" dirty="0" err="1"/>
              <a:t>pihak</a:t>
            </a:r>
            <a:r>
              <a:rPr lang="en-ID" sz="2000" b="1" dirty="0"/>
              <a:t> yang </a:t>
            </a:r>
            <a:r>
              <a:rPr lang="en-ID" sz="2000" b="1" dirty="0" err="1"/>
              <a:t>kuat</a:t>
            </a:r>
            <a:r>
              <a:rPr lang="en-ID" sz="2000" b="1" dirty="0"/>
              <a:t> </a:t>
            </a:r>
            <a:r>
              <a:rPr lang="en-ID" sz="2000" b="1" dirty="0" err="1"/>
              <a:t>harus</a:t>
            </a:r>
            <a:r>
              <a:rPr lang="en-ID" sz="2000" b="1" dirty="0"/>
              <a:t> </a:t>
            </a:r>
            <a:r>
              <a:rPr lang="en-ID" sz="2000" b="1" dirty="0" err="1"/>
              <a:t>menahan</a:t>
            </a:r>
            <a:r>
              <a:rPr lang="en-ID" sz="2000" b="1" dirty="0"/>
              <a:t> </a:t>
            </a:r>
            <a:r>
              <a:rPr lang="en-ID" sz="2000" b="1" dirty="0" err="1"/>
              <a:t>diri</a:t>
            </a:r>
            <a:r>
              <a:rPr lang="en-ID" sz="2000" b="1" dirty="0"/>
              <a:t> (1 Kor. 8:11-13).</a:t>
            </a:r>
            <a:endParaRPr lang="en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25400616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14196" y="4582796"/>
            <a:ext cx="1858425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0" y="5688822"/>
            <a:ext cx="74138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 err="1">
                <a:solidFill>
                  <a:prstClr val="black"/>
                </a:solidFill>
              </a:rPr>
              <a:t>Umat</a:t>
            </a:r>
            <a:r>
              <a:rPr lang="en-ID" sz="2000" b="1" dirty="0">
                <a:solidFill>
                  <a:prstClr val="black"/>
                </a:solidFill>
              </a:rPr>
              <a:t> Kristen </a:t>
            </a:r>
            <a:r>
              <a:rPr lang="en-ID" sz="2000" b="1" dirty="0" err="1">
                <a:solidFill>
                  <a:prstClr val="black"/>
                </a:solidFill>
              </a:rPr>
              <a:t>harus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mendahulukan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kasih</a:t>
            </a:r>
            <a:r>
              <a:rPr lang="en-ID" sz="2000" b="1" dirty="0">
                <a:solidFill>
                  <a:prstClr val="black"/>
                </a:solidFill>
              </a:rPr>
              <a:t> di </a:t>
            </a:r>
            <a:r>
              <a:rPr lang="en-ID" sz="2000" b="1" dirty="0" err="1">
                <a:solidFill>
                  <a:prstClr val="black"/>
                </a:solidFill>
              </a:rPr>
              <a:t>atas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pengetahuan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ketika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pengetahuan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mungkin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menjadi</a:t>
            </a:r>
            <a:r>
              <a:rPr lang="en-ID" sz="2000" b="1" dirty="0">
                <a:solidFill>
                  <a:prstClr val="black"/>
                </a:solidFill>
              </a:rPr>
              <a:t> batu </a:t>
            </a:r>
            <a:r>
              <a:rPr lang="en-ID" sz="2000" b="1" dirty="0" err="1">
                <a:solidFill>
                  <a:prstClr val="black"/>
                </a:solidFill>
              </a:rPr>
              <a:t>sandungan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bagi</a:t>
            </a:r>
            <a:r>
              <a:rPr lang="en-ID" sz="2000" b="1" dirty="0">
                <a:solidFill>
                  <a:prstClr val="black"/>
                </a:solidFill>
              </a:rPr>
              <a:t> </a:t>
            </a:r>
            <a:r>
              <a:rPr lang="en-ID" sz="2000" b="1" dirty="0" err="1">
                <a:solidFill>
                  <a:prstClr val="black"/>
                </a:solidFill>
              </a:rPr>
              <a:t>saudara</a:t>
            </a:r>
            <a:r>
              <a:rPr lang="en-ID" sz="2000" b="1" dirty="0">
                <a:solidFill>
                  <a:prstClr val="black"/>
                </a:solidFill>
              </a:rPr>
              <a:t> yang “</a:t>
            </a:r>
            <a:r>
              <a:rPr lang="en-ID" sz="2000" b="1" dirty="0" err="1">
                <a:solidFill>
                  <a:prstClr val="black"/>
                </a:solidFill>
              </a:rPr>
              <a:t>lemah</a:t>
            </a:r>
            <a:r>
              <a:rPr lang="en-ID" sz="2000" b="1" dirty="0">
                <a:solidFill>
                  <a:prstClr val="black"/>
                </a:solidFill>
              </a:rPr>
              <a:t>” (</a:t>
            </a:r>
            <a:r>
              <a:rPr lang="en-ID" sz="2000" b="1" dirty="0" err="1">
                <a:solidFill>
                  <a:prstClr val="black"/>
                </a:solidFill>
              </a:rPr>
              <a:t>dalam</a:t>
            </a:r>
            <a:r>
              <a:rPr lang="en-ID" sz="2000" b="1" dirty="0">
                <a:solidFill>
                  <a:prstClr val="black"/>
                </a:solidFill>
              </a:rPr>
              <a:t> proses </a:t>
            </a:r>
            <a:r>
              <a:rPr lang="en-ID" sz="2000" b="1" dirty="0" err="1">
                <a:solidFill>
                  <a:prstClr val="black"/>
                </a:solidFill>
              </a:rPr>
              <a:t>pertumbuhan</a:t>
            </a:r>
            <a:r>
              <a:rPr lang="en-ID" sz="2000" b="1" dirty="0">
                <a:solidFill>
                  <a:prstClr val="black"/>
                </a:solidFill>
              </a:rPr>
              <a:t>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37781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12476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000" b="1" spc="50" dirty="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HAK-HAK DALAM INJIL</a:t>
            </a:r>
          </a:p>
          <a:p>
            <a:pPr lvl="0" algn="ctr">
              <a:defRPr/>
            </a:pP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Korintus 9 (</a:t>
            </a:r>
            <a:r>
              <a:rPr lang="en-ID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Paulus </a:t>
            </a:r>
            <a:r>
              <a:rPr lang="en-ID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mmengesampingkan</a:t>
            </a:r>
            <a:r>
              <a:rPr lang="en-ID" sz="2000" b="1" spc="5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en-ID" sz="2000" b="1" spc="50" dirty="0" err="1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hak-haknya</a:t>
            </a:r>
            <a:r>
              <a:rPr kumimoji="0" lang="en" sz="2000" b="1" i="0" u="none" strike="noStrike" kern="1200" spc="50" normalizeH="0" baseline="0" noProof="0" dirty="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135096" y="68478"/>
            <a:ext cx="3847747" cy="110799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Demikian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pula Tuhan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telah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menetapkan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bahwa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mereka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yang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memberitakan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Injil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,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harus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hidup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dari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pemberitaan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Injil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omic Sans MS" panose="030F0702030302020204" pitchFamily="66" charset="0"/>
              </a:rPr>
              <a:t>itu</a:t>
            </a:r>
            <a:r>
              <a:rPr lang="en-US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.</a:t>
            </a:r>
            <a:r>
              <a:rPr lang="en" sz="1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  <a:r>
              <a:rPr lang="en" sz="1200" b="1" dirty="0">
                <a:solidFill>
                  <a:srgbClr val="002060"/>
                </a:solidFill>
                <a:latin typeface="Comic Sans MS" panose="030F0702030302020204" pitchFamily="66" charset="0"/>
              </a:rPr>
              <a:t>(1 Korintus 9:14</a:t>
            </a:r>
            <a:r>
              <a:rPr lang="en" sz="1400" b="1" dirty="0">
                <a:solidFill>
                  <a:srgbClr val="002060"/>
                </a:solidFill>
                <a:latin typeface="Comic Sans MS" panose="030F0702030302020204" pitchFamily="66" charset="0"/>
              </a:rPr>
              <a:t>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v-SE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Paulus melepaskan sedikitnya tiga hak demi kasih kepada mereka yang lemah:</a:t>
            </a:r>
            <a:endParaRPr lang="en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5507971"/>
              </p:ext>
            </p:extLst>
          </p:nvPr>
        </p:nvGraphicFramePr>
        <p:xfrm>
          <a:off x="112395" y="151037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03359"/>
            <a:ext cx="12192000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1700" b="1" dirty="0" err="1"/>
              <a:t>Meskipun</a:t>
            </a:r>
            <a:r>
              <a:rPr lang="en-ID" sz="1700" b="1" dirty="0"/>
              <a:t> </a:t>
            </a:r>
            <a:r>
              <a:rPr lang="en-ID" sz="1700" b="1" dirty="0" err="1"/>
              <a:t>Yesus</a:t>
            </a:r>
            <a:r>
              <a:rPr lang="en-ID" sz="1700" b="1" dirty="0"/>
              <a:t> </a:t>
            </a:r>
            <a:r>
              <a:rPr lang="en-ID" sz="1700" b="1" dirty="0" err="1"/>
              <a:t>dengan</a:t>
            </a:r>
            <a:r>
              <a:rPr lang="en-ID" sz="1700" b="1" dirty="0"/>
              <a:t> </a:t>
            </a:r>
            <a:r>
              <a:rPr lang="en-ID" sz="1700" b="1" dirty="0" err="1"/>
              <a:t>jelas</a:t>
            </a:r>
            <a:r>
              <a:rPr lang="en-ID" sz="1700" b="1" dirty="0"/>
              <a:t> </a:t>
            </a:r>
            <a:r>
              <a:rPr lang="en-ID" sz="1700" b="1" dirty="0" err="1"/>
              <a:t>mengajarkan</a:t>
            </a:r>
            <a:r>
              <a:rPr lang="en-ID" sz="1700" b="1" dirty="0"/>
              <a:t> </a:t>
            </a:r>
            <a:r>
              <a:rPr lang="en-ID" sz="1700" b="1" dirty="0" err="1"/>
              <a:t>bahwa</a:t>
            </a:r>
            <a:r>
              <a:rPr lang="en-ID" sz="1700" b="1" dirty="0"/>
              <a:t> </a:t>
            </a:r>
            <a:r>
              <a:rPr lang="en-ID" sz="1700" b="1" dirty="0" err="1"/>
              <a:t>mereka</a:t>
            </a:r>
            <a:r>
              <a:rPr lang="en-ID" sz="1700" b="1" dirty="0"/>
              <a:t> yang </a:t>
            </a:r>
            <a:r>
              <a:rPr lang="en-ID" sz="1700" b="1" dirty="0" err="1"/>
              <a:t>memberitakan</a:t>
            </a:r>
            <a:r>
              <a:rPr lang="en-ID" sz="1700" b="1" dirty="0"/>
              <a:t> </a:t>
            </a:r>
            <a:r>
              <a:rPr lang="en-ID" sz="1700" b="1" dirty="0" err="1"/>
              <a:t>Injil</a:t>
            </a:r>
            <a:r>
              <a:rPr lang="en-ID" sz="1700" b="1" dirty="0"/>
              <a:t> </a:t>
            </a:r>
            <a:r>
              <a:rPr lang="en-ID" sz="1700" b="1" dirty="0" err="1"/>
              <a:t>harus</a:t>
            </a:r>
            <a:r>
              <a:rPr lang="en-ID" sz="1700" b="1" dirty="0"/>
              <a:t> </a:t>
            </a:r>
            <a:r>
              <a:rPr lang="en-ID" sz="1700" b="1" dirty="0" err="1"/>
              <a:t>hidup</a:t>
            </a:r>
            <a:r>
              <a:rPr lang="en-ID" sz="1700" b="1" dirty="0"/>
              <a:t> </a:t>
            </a:r>
            <a:r>
              <a:rPr lang="en-ID" sz="1700" b="1" dirty="0" err="1"/>
              <a:t>dari</a:t>
            </a:r>
            <a:r>
              <a:rPr lang="en-ID" sz="1700" b="1" dirty="0"/>
              <a:t> </a:t>
            </a:r>
            <a:r>
              <a:rPr lang="en-ID" sz="1700" b="1" dirty="0" err="1"/>
              <a:t>Injil</a:t>
            </a:r>
            <a:r>
              <a:rPr lang="en-ID" sz="1700" b="1" dirty="0"/>
              <a:t>, </a:t>
            </a:r>
            <a:r>
              <a:rPr lang="en-ID" sz="1700" b="1" dirty="0" err="1"/>
              <a:t>baik</a:t>
            </a:r>
            <a:r>
              <a:rPr lang="en-ID" sz="1700" b="1" dirty="0"/>
              <a:t> Paulus </a:t>
            </a:r>
            <a:r>
              <a:rPr lang="en-ID" sz="1700" b="1" dirty="0" err="1"/>
              <a:t>maupun</a:t>
            </a:r>
            <a:r>
              <a:rPr lang="en-ID" sz="1700" b="1" dirty="0"/>
              <a:t> Barnabas </a:t>
            </a:r>
            <a:r>
              <a:rPr lang="en-ID" sz="1700" b="1" dirty="0" err="1"/>
              <a:t>dengan</a:t>
            </a:r>
            <a:r>
              <a:rPr lang="en-ID" sz="1700" b="1" dirty="0"/>
              <a:t> </a:t>
            </a:r>
            <a:r>
              <a:rPr lang="en-ID" sz="1700" b="1" dirty="0" err="1"/>
              <a:t>sukarela</a:t>
            </a:r>
            <a:r>
              <a:rPr lang="en-ID" sz="1700" b="1" dirty="0"/>
              <a:t> </a:t>
            </a:r>
            <a:r>
              <a:rPr lang="en-ID" sz="1700" b="1" dirty="0" err="1"/>
              <a:t>melepaskan</a:t>
            </a:r>
            <a:r>
              <a:rPr lang="en-ID" sz="1700" b="1" dirty="0"/>
              <a:t> </a:t>
            </a:r>
            <a:r>
              <a:rPr lang="en-ID" sz="1700" b="1" dirty="0" err="1"/>
              <a:t>hak</a:t>
            </a:r>
            <a:r>
              <a:rPr lang="en-ID" sz="1700" b="1" dirty="0"/>
              <a:t> </a:t>
            </a:r>
            <a:r>
              <a:rPr lang="en-ID" sz="1700" b="1" dirty="0" err="1"/>
              <a:t>tersebut</a:t>
            </a:r>
            <a:r>
              <a:rPr lang="en-ID" sz="1700" b="1" dirty="0"/>
              <a:t> agar </a:t>
            </a:r>
            <a:r>
              <a:rPr lang="en-ID" sz="1700" b="1" dirty="0" err="1"/>
              <a:t>tidak</a:t>
            </a:r>
            <a:r>
              <a:rPr lang="en-ID" sz="1700" b="1" dirty="0"/>
              <a:t> </a:t>
            </a:r>
            <a:r>
              <a:rPr lang="en-ID" sz="1700" b="1" dirty="0" err="1"/>
              <a:t>menghalangi</a:t>
            </a:r>
            <a:r>
              <a:rPr lang="en-ID" sz="1700" b="1" dirty="0"/>
              <a:t> orang-orang </a:t>
            </a:r>
            <a:r>
              <a:rPr lang="en-ID" sz="1700" b="1" dirty="0" err="1"/>
              <a:t>percaya</a:t>
            </a:r>
            <a:r>
              <a:rPr lang="en-ID" sz="1700" b="1" dirty="0"/>
              <a:t> (1 Kor. 9:12–14; Luk. 10:7).</a:t>
            </a:r>
            <a:endParaRPr lang="en" sz="1700" b="1" dirty="0"/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44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/>
              </a:rPr>
              <a:t>PELAJARAN DARI MASA LALU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 Korintus 10:1-13 (Amaran tentang penyembahan</a:t>
            </a:r>
            <a:r>
              <a:rPr kumimoji="0" lang="en" sz="2400" b="1" i="0" u="none" strike="noStrike" kern="1200" normalizeH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berhala</a:t>
            </a:r>
            <a:r>
              <a:rPr kumimoji="0" lang="en" sz="2400" b="1" i="0" u="none" strike="noStrike" kern="1200" normalizeH="0" baseline="0" noProof="0" dirty="0">
                <a:ln w="0"/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000375" y="1074058"/>
            <a:ext cx="9058149" cy="1138773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dan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supaya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jangan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kita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menjadi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penyembah-penyembah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berhala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sama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seperti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beberapa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orang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dari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mereka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seperti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ada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tertulis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: "Maka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duduklah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bangsa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itu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untuk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makan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minum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kemudian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bangunlah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mereka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dan </a:t>
            </a:r>
            <a:r>
              <a:rPr lang="en-U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bersukaria</a:t>
            </a: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."</a:t>
            </a:r>
            <a:r>
              <a:rPr lang="en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 Korintus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23441"/>
            <a:ext cx="6578082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1900" b="1" dirty="0" err="1"/>
              <a:t>Pengalaman</a:t>
            </a:r>
            <a:r>
              <a:rPr lang="en-ID" sz="1900" b="1" dirty="0"/>
              <a:t> </a:t>
            </a:r>
            <a:r>
              <a:rPr lang="en-ID" sz="1900" b="1" dirty="0" err="1"/>
              <a:t>Keluaran</a:t>
            </a:r>
            <a:r>
              <a:rPr lang="en-ID" sz="1900" b="1" dirty="0"/>
              <a:t> (</a:t>
            </a:r>
            <a:r>
              <a:rPr lang="en-ID" sz="1900" b="1" dirty="0" err="1"/>
              <a:t>Eksodus</a:t>
            </a:r>
            <a:r>
              <a:rPr lang="en-ID" sz="1900" b="1" dirty="0"/>
              <a:t>), </a:t>
            </a:r>
            <a:r>
              <a:rPr lang="en-ID" sz="1900" b="1" dirty="0" err="1"/>
              <a:t>jika</a:t>
            </a:r>
            <a:r>
              <a:rPr lang="en-ID" sz="1900" b="1" dirty="0"/>
              <a:t> </a:t>
            </a:r>
            <a:r>
              <a:rPr lang="en-ID" sz="1900" b="1" dirty="0" err="1"/>
              <a:t>dipahami</a:t>
            </a:r>
            <a:r>
              <a:rPr lang="en-ID" sz="1900" b="1" dirty="0"/>
              <a:t> </a:t>
            </a:r>
            <a:r>
              <a:rPr lang="en-ID" sz="1900" b="1" dirty="0" err="1"/>
              <a:t>secara</a:t>
            </a:r>
            <a:r>
              <a:rPr lang="en-ID" sz="1900" b="1" dirty="0"/>
              <a:t> </a:t>
            </a:r>
            <a:r>
              <a:rPr lang="en-ID" sz="1900" b="1" dirty="0" err="1"/>
              <a:t>rohani</a:t>
            </a:r>
            <a:r>
              <a:rPr lang="en-ID" sz="1900" b="1" dirty="0"/>
              <a:t>, </a:t>
            </a:r>
            <a:r>
              <a:rPr lang="en-ID" sz="1900" b="1" dirty="0" err="1"/>
              <a:t>merupakan</a:t>
            </a:r>
            <a:r>
              <a:rPr lang="en-ID" sz="1900" b="1" dirty="0"/>
              <a:t> </a:t>
            </a:r>
            <a:r>
              <a:rPr lang="en-ID" sz="1900" b="1" dirty="0" err="1"/>
              <a:t>suatu</a:t>
            </a:r>
            <a:r>
              <a:rPr lang="en-ID" sz="1900" b="1" dirty="0"/>
              <a:t> </a:t>
            </a:r>
            <a:r>
              <a:rPr lang="en-ID" sz="1900" b="1" dirty="0" err="1"/>
              <a:t>paralel</a:t>
            </a:r>
            <a:r>
              <a:rPr lang="en-ID" sz="1900" b="1" dirty="0"/>
              <a:t> </a:t>
            </a:r>
            <a:r>
              <a:rPr lang="en-ID" sz="1900" b="1" dirty="0" err="1"/>
              <a:t>dengan</a:t>
            </a:r>
            <a:r>
              <a:rPr lang="en-ID" sz="1900" b="1" dirty="0"/>
              <a:t> </a:t>
            </a:r>
            <a:r>
              <a:rPr lang="en-ID" sz="1900" b="1" dirty="0" err="1"/>
              <a:t>pengalaman</a:t>
            </a:r>
            <a:r>
              <a:rPr lang="en-ID" sz="1900" b="1" dirty="0"/>
              <a:t> </a:t>
            </a:r>
            <a:r>
              <a:rPr lang="en-ID" sz="1900" b="1" dirty="0" err="1"/>
              <a:t>kita</a:t>
            </a:r>
            <a:r>
              <a:rPr lang="en-ID" sz="1900" b="1" dirty="0"/>
              <a:t> </a:t>
            </a:r>
            <a:r>
              <a:rPr lang="en-ID" sz="1900" b="1" dirty="0" err="1"/>
              <a:t>sendiri</a:t>
            </a:r>
            <a:r>
              <a:rPr lang="en-ID" sz="1900" b="1" dirty="0"/>
              <a:t>. </a:t>
            </a:r>
            <a:r>
              <a:rPr lang="en-ID" sz="1900" b="1" dirty="0" err="1"/>
              <a:t>Penyeberangan</a:t>
            </a:r>
            <a:r>
              <a:rPr lang="en-ID" sz="1900" b="1" dirty="0"/>
              <a:t> Laut </a:t>
            </a:r>
            <a:r>
              <a:rPr lang="en-ID" sz="1900" b="1" dirty="0" err="1"/>
              <a:t>Teberau</a:t>
            </a:r>
            <a:r>
              <a:rPr lang="en-ID" sz="1900" b="1" dirty="0"/>
              <a:t> </a:t>
            </a:r>
            <a:r>
              <a:rPr lang="en-ID" sz="1900" b="1" dirty="0" err="1"/>
              <a:t>melambangkan</a:t>
            </a:r>
            <a:r>
              <a:rPr lang="en-ID" sz="1900" b="1" dirty="0"/>
              <a:t> </a:t>
            </a:r>
            <a:r>
              <a:rPr lang="en-ID" sz="1900" b="1" dirty="0" err="1"/>
              <a:t>perjanjian</a:t>
            </a:r>
            <a:r>
              <a:rPr lang="en-ID" sz="1900" b="1" dirty="0"/>
              <a:t> </a:t>
            </a:r>
            <a:r>
              <a:rPr lang="en-ID" sz="1900" b="1" dirty="0" err="1"/>
              <a:t>baptisan</a:t>
            </a:r>
            <a:r>
              <a:rPr lang="en-ID" sz="1900" b="1" dirty="0"/>
              <a:t> </a:t>
            </a:r>
            <a:r>
              <a:rPr lang="en-ID" sz="1900" b="1" dirty="0" err="1"/>
              <a:t>kita</a:t>
            </a:r>
            <a:r>
              <a:rPr lang="en-ID" sz="1900" b="1" dirty="0"/>
              <a:t> (1 Kor. 10:1–2).</a:t>
            </a:r>
            <a:endParaRPr lang="en" sz="19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69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2404986"/>
            <a:ext cx="1697247" cy="16550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2422857"/>
            <a:ext cx="1697247" cy="16550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02382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2422857"/>
            <a:ext cx="1697248" cy="165506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077922"/>
            <a:ext cx="5762625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1900" b="1" dirty="0" err="1"/>
              <a:t>Berhati-hatilah</a:t>
            </a:r>
            <a:r>
              <a:rPr lang="en-ID" sz="1900" b="1" dirty="0"/>
              <a:t>! </a:t>
            </a:r>
            <a:r>
              <a:rPr lang="en-ID" sz="1900" b="1" dirty="0" err="1"/>
              <a:t>Meskipun</a:t>
            </a:r>
            <a:r>
              <a:rPr lang="en-ID" sz="1900" b="1" dirty="0"/>
              <a:t> </a:t>
            </a:r>
            <a:r>
              <a:rPr lang="en-ID" sz="1900" b="1" dirty="0" err="1"/>
              <a:t>memiliki</a:t>
            </a:r>
            <a:r>
              <a:rPr lang="en-ID" sz="1900" b="1" dirty="0"/>
              <a:t> </a:t>
            </a:r>
            <a:r>
              <a:rPr lang="en-ID" sz="1900" b="1" dirty="0" err="1"/>
              <a:t>pengalaman</a:t>
            </a:r>
            <a:r>
              <a:rPr lang="en-ID" sz="1900" b="1" dirty="0"/>
              <a:t> </a:t>
            </a:r>
            <a:r>
              <a:rPr lang="en-ID" sz="1900" b="1" dirty="0" err="1"/>
              <a:t>rohani</a:t>
            </a:r>
            <a:r>
              <a:rPr lang="en-ID" sz="1900" b="1" dirty="0"/>
              <a:t> </a:t>
            </a:r>
            <a:r>
              <a:rPr lang="en-ID" sz="1900" b="1" dirty="0" err="1"/>
              <a:t>tersebut</a:t>
            </a:r>
            <a:r>
              <a:rPr lang="en-ID" sz="1900" b="1" dirty="0"/>
              <a:t>, </a:t>
            </a:r>
            <a:r>
              <a:rPr lang="en-ID" sz="1900" b="1" dirty="0" err="1"/>
              <a:t>bangsa</a:t>
            </a:r>
            <a:r>
              <a:rPr lang="en-ID" sz="1900" b="1" dirty="0"/>
              <a:t> Israel </a:t>
            </a:r>
            <a:r>
              <a:rPr lang="en-ID" sz="1900" b="1" dirty="0" err="1"/>
              <a:t>tetap</a:t>
            </a:r>
            <a:r>
              <a:rPr lang="en-ID" sz="1900" b="1" dirty="0"/>
              <a:t> </a:t>
            </a:r>
            <a:r>
              <a:rPr lang="en-ID" sz="1900" b="1" dirty="0" err="1"/>
              <a:t>jatuh</a:t>
            </a:r>
            <a:r>
              <a:rPr lang="en-ID" sz="1900" b="1" dirty="0"/>
              <a:t> </a:t>
            </a:r>
            <a:r>
              <a:rPr lang="en-ID" sz="1900" b="1" dirty="0" err="1"/>
              <a:t>ke</a:t>
            </a:r>
            <a:r>
              <a:rPr lang="en-ID" sz="1900" b="1" dirty="0"/>
              <a:t> </a:t>
            </a:r>
            <a:r>
              <a:rPr lang="en-ID" sz="1900" b="1" dirty="0" err="1"/>
              <a:t>dalam</a:t>
            </a:r>
            <a:r>
              <a:rPr lang="en-ID" sz="1900" b="1" dirty="0"/>
              <a:t> dosa-dosa yang </a:t>
            </a:r>
            <a:r>
              <a:rPr lang="en-ID" sz="1900" b="1" dirty="0" err="1"/>
              <a:t>serius</a:t>
            </a:r>
            <a:r>
              <a:rPr lang="en-ID" sz="1900" b="1" dirty="0"/>
              <a:t>, </a:t>
            </a:r>
            <a:r>
              <a:rPr lang="en-ID" sz="1900" b="1" dirty="0" err="1"/>
              <a:t>termasuk</a:t>
            </a:r>
            <a:r>
              <a:rPr lang="en-ID" sz="1900" b="1" dirty="0"/>
              <a:t> </a:t>
            </a:r>
            <a:r>
              <a:rPr lang="en-ID" sz="1900" b="1" dirty="0" err="1"/>
              <a:t>penyembahan</a:t>
            </a:r>
            <a:r>
              <a:rPr lang="en-ID" sz="1900" b="1" dirty="0"/>
              <a:t> </a:t>
            </a:r>
            <a:r>
              <a:rPr lang="en-ID" sz="1900" b="1" dirty="0" err="1"/>
              <a:t>berhala</a:t>
            </a:r>
            <a:r>
              <a:rPr lang="en-ID" sz="1900" b="1" dirty="0"/>
              <a:t> dan </a:t>
            </a:r>
            <a:r>
              <a:rPr lang="en-ID" sz="1900" b="1" dirty="0" err="1"/>
              <a:t>percabulan</a:t>
            </a:r>
            <a:r>
              <a:rPr lang="en-ID" sz="1900" b="1" dirty="0"/>
              <a:t>. </a:t>
            </a:r>
            <a:r>
              <a:rPr lang="en-ID" sz="1900" b="1" dirty="0" err="1"/>
              <a:t>Jangan</a:t>
            </a:r>
            <a:r>
              <a:rPr lang="en-ID" sz="1900" b="1" dirty="0"/>
              <a:t> </a:t>
            </a:r>
            <a:r>
              <a:rPr lang="en-ID" sz="1900" b="1" dirty="0" err="1"/>
              <a:t>sampai</a:t>
            </a:r>
            <a:r>
              <a:rPr lang="en-ID" sz="1900" b="1" dirty="0"/>
              <a:t> </a:t>
            </a:r>
            <a:r>
              <a:rPr lang="en-ID" sz="1900" b="1" dirty="0" err="1"/>
              <a:t>hal</a:t>
            </a:r>
            <a:r>
              <a:rPr lang="en-ID" sz="1900" b="1" dirty="0"/>
              <a:t> yang </a:t>
            </a:r>
            <a:r>
              <a:rPr lang="en-ID" sz="1900" b="1" dirty="0" err="1"/>
              <a:t>sama</a:t>
            </a:r>
            <a:r>
              <a:rPr lang="en-ID" sz="1900" b="1" dirty="0"/>
              <a:t> </a:t>
            </a:r>
            <a:r>
              <a:rPr lang="en-ID" sz="1900" b="1" dirty="0" err="1"/>
              <a:t>terjadi</a:t>
            </a:r>
            <a:r>
              <a:rPr lang="en-ID" sz="1900" b="1" dirty="0"/>
              <a:t> </a:t>
            </a:r>
            <a:r>
              <a:rPr lang="en-ID" sz="1900" b="1" dirty="0" err="1"/>
              <a:t>kepada</a:t>
            </a:r>
            <a:r>
              <a:rPr lang="en-ID" sz="1900" b="1" dirty="0"/>
              <a:t> </a:t>
            </a:r>
            <a:r>
              <a:rPr lang="en-ID" sz="1900" b="1" dirty="0" err="1"/>
              <a:t>kita</a:t>
            </a:r>
            <a:r>
              <a:rPr lang="en-ID" sz="1900" b="1" dirty="0"/>
              <a:t>! (1 Kor. 10:5–10).</a:t>
            </a:r>
            <a:endParaRPr lang="en" sz="19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380622"/>
            <a:ext cx="6578082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1900" b="1" dirty="0" err="1">
                <a:solidFill>
                  <a:prstClr val="black"/>
                </a:solidFill>
              </a:rPr>
              <a:t>Makanan</a:t>
            </a:r>
            <a:r>
              <a:rPr lang="en-ID" sz="1900" b="1" dirty="0">
                <a:solidFill>
                  <a:prstClr val="black"/>
                </a:solidFill>
              </a:rPr>
              <a:t> dan </a:t>
            </a:r>
            <a:r>
              <a:rPr lang="en-ID" sz="1900" b="1" dirty="0" err="1">
                <a:solidFill>
                  <a:prstClr val="black"/>
                </a:solidFill>
              </a:rPr>
              <a:t>minuman</a:t>
            </a:r>
            <a:r>
              <a:rPr lang="en-ID" sz="1900" b="1" dirty="0">
                <a:solidFill>
                  <a:prstClr val="black"/>
                </a:solidFill>
              </a:rPr>
              <a:t> yang </a:t>
            </a:r>
            <a:r>
              <a:rPr lang="en-ID" sz="1900" b="1" dirty="0" err="1">
                <a:solidFill>
                  <a:prstClr val="black"/>
                </a:solidFill>
              </a:rPr>
              <a:t>mereka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terima</a:t>
            </a:r>
            <a:r>
              <a:rPr lang="en-ID" sz="1900" b="1" dirty="0">
                <a:solidFill>
                  <a:prstClr val="black"/>
                </a:solidFill>
              </a:rPr>
              <a:t> di </a:t>
            </a:r>
            <a:r>
              <a:rPr lang="en-ID" sz="1900" b="1" dirty="0" err="1">
                <a:solidFill>
                  <a:prstClr val="black"/>
                </a:solidFill>
              </a:rPr>
              <a:t>padang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gurun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melambangkan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keikutsertaan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kita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dalam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Perjamuan</a:t>
            </a:r>
            <a:r>
              <a:rPr lang="en-ID" sz="1900" b="1" dirty="0">
                <a:solidFill>
                  <a:prstClr val="black"/>
                </a:solidFill>
              </a:rPr>
              <a:t> Kudus, di mana </a:t>
            </a:r>
            <a:r>
              <a:rPr lang="en-ID" sz="1900" b="1" dirty="0" err="1">
                <a:solidFill>
                  <a:prstClr val="black"/>
                </a:solidFill>
              </a:rPr>
              <a:t>kita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secara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rohani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makan</a:t>
            </a:r>
            <a:r>
              <a:rPr lang="en-ID" sz="1900" b="1" dirty="0">
                <a:solidFill>
                  <a:prstClr val="black"/>
                </a:solidFill>
              </a:rPr>
              <a:t> dan </a:t>
            </a:r>
            <a:r>
              <a:rPr lang="en-ID" sz="1900" b="1" dirty="0" err="1">
                <a:solidFill>
                  <a:prstClr val="black"/>
                </a:solidFill>
              </a:rPr>
              <a:t>minum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tubuh</a:t>
            </a:r>
            <a:r>
              <a:rPr lang="en-ID" sz="1900" b="1" dirty="0">
                <a:solidFill>
                  <a:prstClr val="black"/>
                </a:solidFill>
              </a:rPr>
              <a:t> dan </a:t>
            </a:r>
            <a:r>
              <a:rPr lang="en-ID" sz="1900" b="1" dirty="0" err="1">
                <a:solidFill>
                  <a:prstClr val="black"/>
                </a:solidFill>
              </a:rPr>
              <a:t>darah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Yesus</a:t>
            </a:r>
            <a:r>
              <a:rPr lang="en-ID" sz="1900" b="1" dirty="0">
                <a:solidFill>
                  <a:prstClr val="black"/>
                </a:solidFill>
              </a:rPr>
              <a:t> (1 Kor. 10:3–4).</a:t>
            </a:r>
            <a:endParaRPr kumimoji="0" lang="en" sz="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51828" y="5540076"/>
            <a:ext cx="57626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1900" b="1" dirty="0">
                <a:solidFill>
                  <a:prstClr val="black"/>
                </a:solidFill>
              </a:rPr>
              <a:t>Karena </a:t>
            </a:r>
            <a:r>
              <a:rPr lang="en-ID" sz="1900" b="1" dirty="0" err="1">
                <a:solidFill>
                  <a:prstClr val="black"/>
                </a:solidFill>
              </a:rPr>
              <a:t>itu</a:t>
            </a:r>
            <a:r>
              <a:rPr lang="en-ID" sz="1900" b="1" dirty="0">
                <a:solidFill>
                  <a:prstClr val="black"/>
                </a:solidFill>
              </a:rPr>
              <a:t>, rasul Paulus </a:t>
            </a:r>
            <a:r>
              <a:rPr lang="en-ID" sz="1900" b="1" dirty="0" err="1">
                <a:solidFill>
                  <a:prstClr val="black"/>
                </a:solidFill>
              </a:rPr>
              <a:t>menutup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bagian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ini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dengan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sebuah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nasihat</a:t>
            </a:r>
            <a:r>
              <a:rPr lang="en-ID" sz="1900" b="1" dirty="0">
                <a:solidFill>
                  <a:prstClr val="black"/>
                </a:solidFill>
              </a:rPr>
              <a:t> yang sangat </a:t>
            </a:r>
            <a:r>
              <a:rPr lang="en-ID" sz="1900" b="1" dirty="0" err="1">
                <a:solidFill>
                  <a:prstClr val="black"/>
                </a:solidFill>
              </a:rPr>
              <a:t>kuat</a:t>
            </a:r>
            <a:r>
              <a:rPr lang="en-ID" sz="1900" b="1" dirty="0">
                <a:solidFill>
                  <a:prstClr val="black"/>
                </a:solidFill>
              </a:rPr>
              <a:t>: “</a:t>
            </a:r>
            <a:r>
              <a:rPr lang="en-ID" sz="1900" b="1" dirty="0" err="1">
                <a:solidFill>
                  <a:prstClr val="black"/>
                </a:solidFill>
              </a:rPr>
              <a:t>Sebab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itu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siapa</a:t>
            </a:r>
            <a:r>
              <a:rPr lang="en-ID" sz="1900" b="1" dirty="0">
                <a:solidFill>
                  <a:prstClr val="black"/>
                </a:solidFill>
              </a:rPr>
              <a:t> yang </a:t>
            </a:r>
            <a:r>
              <a:rPr lang="en-ID" sz="1900" b="1" dirty="0" err="1">
                <a:solidFill>
                  <a:prstClr val="black"/>
                </a:solidFill>
              </a:rPr>
              <a:t>menyangka</a:t>
            </a:r>
            <a:r>
              <a:rPr lang="en-ID" sz="1900" b="1" dirty="0">
                <a:solidFill>
                  <a:prstClr val="black"/>
                </a:solidFill>
              </a:rPr>
              <a:t>, </a:t>
            </a:r>
            <a:r>
              <a:rPr lang="en-ID" sz="1900" b="1" dirty="0" err="1">
                <a:solidFill>
                  <a:prstClr val="black"/>
                </a:solidFill>
              </a:rPr>
              <a:t>bahwa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ia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teguh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berdiri</a:t>
            </a:r>
            <a:r>
              <a:rPr lang="en-ID" sz="1900" b="1" dirty="0">
                <a:solidFill>
                  <a:prstClr val="black"/>
                </a:solidFill>
              </a:rPr>
              <a:t>, </a:t>
            </a:r>
            <a:r>
              <a:rPr lang="en-ID" sz="1900" b="1" dirty="0" err="1">
                <a:solidFill>
                  <a:prstClr val="black"/>
                </a:solidFill>
              </a:rPr>
              <a:t>hati-hatilah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supaya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ia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jangan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jatuh</a:t>
            </a:r>
            <a:r>
              <a:rPr lang="en-ID" sz="1900" b="1" dirty="0">
                <a:solidFill>
                  <a:prstClr val="black"/>
                </a:solidFill>
              </a:rPr>
              <a:t>!” (1 Kor. 10:12).</a:t>
            </a:r>
            <a:endParaRPr kumimoji="0" lang="en" sz="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TINGGALKAN PENYEMBAHAN BERHALA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</a:t>
            </a:r>
            <a:r>
              <a:rPr lang="en" sz="2400" b="1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Aptos" panose="02110004020202020204"/>
              </a:rPr>
              <a:t>Korintus 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10:14-22 (Cawan T</a:t>
            </a:r>
            <a:r>
              <a:rPr kumimoji="0" lang="en-ID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u</a:t>
            </a:r>
            <a:r>
              <a:rPr kumimoji="0" lang="en" sz="2400" b="1" i="0" u="none" strike="noStrike" kern="1200" normalizeH="0" baseline="0" noProof="0" dirty="0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han dan cawan roh-roh jahat)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783775" y="1138773"/>
            <a:ext cx="10657114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Karena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itu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saudara-saudaraku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yang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kekasih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jauhilah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penyembahan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berhala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!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Korintus 10:14)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158345" y="1565983"/>
            <a:ext cx="80336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Jika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makanan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yang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telah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dipersembahkan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kepada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berhala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dapat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dimakan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tanpa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rasa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khawatir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mengapa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Paulus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tampaknya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menasihati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agar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hal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itu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dihindari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dalam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Korintus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10:20?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6" y="1660505"/>
            <a:ext cx="3872594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12629" y="4427503"/>
            <a:ext cx="3536496" cy="2256397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42875" y="4427503"/>
            <a:ext cx="793432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Dengan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mengambil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bagian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dalam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Perjamuan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Kudus,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kita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menjadi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bagian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dari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tubuh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Kristus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yaitu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jemaat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Sebaliknya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dengan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mengambil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bagian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dalam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upacara-upacara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penyembahan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berhala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kita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menjadi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peserta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bersama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roh-roh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</a:t>
            </a:r>
            <a:r>
              <a:rPr lang="en-ID" sz="2000" b="1" dirty="0" err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jahat</a:t>
            </a:r>
            <a:r>
              <a:rPr lang="en-ID" sz="2000" b="1" dirty="0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(1 Kor. 10:16–20).</a:t>
            </a:r>
            <a:endParaRPr lang="en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158344" y="2628543"/>
            <a:ext cx="803365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Ada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perbedaan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antara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memakan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daging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di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rumah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tanpa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rasa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bersalah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dan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memakannya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dalam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suatu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perayaan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umum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yang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diselenggarakan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untuk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penyembahan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berhala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Dengan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ikut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serta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dalam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perayaan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seperti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itu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orang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percaya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pada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hakikatnya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menyangkal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imannya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dan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menerima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penyembahan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kepada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berhala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88318"/>
            <a:ext cx="836975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Kita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tidak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dapat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mengambil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bagian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dalam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cawan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Perjamuan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Kudus,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sambil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memuji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Yesus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 dan pada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saat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yang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sama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mengambil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bagian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dalam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cawan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yang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dipersembahkan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kepada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roh-roh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</a:t>
            </a:r>
            <a:r>
              <a:rPr lang="en-ID" sz="2000" b="1" dirty="0" err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jahat</a:t>
            </a:r>
            <a:r>
              <a:rPr lang="en-ID" sz="2000" b="1" dirty="0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(1 Kor. 10:21).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877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700" b="1" spc="300" dirty="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APA YANG DIPERBOLEHKAN DAN APA YANG PATUT DILAKUKAN</a:t>
            </a:r>
            <a:endParaRPr lang="en" sz="2700" b="1" spc="300" dirty="0">
              <a:ln w="13462">
                <a:solidFill>
                  <a:schemeClr val="bg1"/>
                </a:solidFill>
                <a:prstDash val="solid"/>
              </a:ln>
              <a:solidFill>
                <a:srgbClr val="337519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  <a:p>
            <a:pPr lvl="0" algn="ctr">
              <a:defRPr/>
            </a:pP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1 Korintus 10:23-33 (</a:t>
            </a:r>
            <a:r>
              <a:rPr lang="fi-FI" sz="2400" b="1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Lakukanlah segala sesuatu untuk kemuliaan Allah</a:t>
            </a:r>
            <a:r>
              <a:rPr kumimoji="0" lang="en" sz="2400" b="1" i="0" u="none" strike="noStrike" kern="1200" normalizeH="0" baseline="0" noProof="0" dirty="0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78582" y="867549"/>
            <a:ext cx="12034836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Jika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engkau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makan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atau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jika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engkau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minum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atau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jika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engkau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melakukan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sesuatu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yang lain,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lakukanlah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semuanya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itu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untuk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kemuliaan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Allah.</a:t>
            </a:r>
            <a:r>
              <a:rPr lang="en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 Korintus 10:31)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527956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dirty="0"/>
              <a:t>“</a:t>
            </a:r>
            <a:r>
              <a:rPr lang="it-IT" sz="2000" b="1" dirty="0"/>
              <a:t>Segala sesuatu diperbolehkan." Benar, tetapi bukan segala sesuatu berguna.” (1 Korintus 10:23).</a:t>
            </a:r>
            <a:br>
              <a:rPr lang="en" sz="2000" b="1" dirty="0"/>
            </a:br>
            <a:r>
              <a:rPr lang="en-ID" sz="2000" b="1" dirty="0"/>
              <a:t>Dua </a:t>
            </a:r>
            <a:r>
              <a:rPr lang="en-ID" sz="2000" b="1" dirty="0" err="1"/>
              <a:t>contoh</a:t>
            </a:r>
            <a:r>
              <a:rPr lang="en-ID" sz="2000" b="1" dirty="0"/>
              <a:t> yang </a:t>
            </a:r>
            <a:r>
              <a:rPr lang="en-ID" sz="2000" b="1" dirty="0" err="1"/>
              <a:t>konkret</a:t>
            </a:r>
            <a:r>
              <a:rPr lang="en-ID" sz="2000" b="1" dirty="0"/>
              <a:t>:</a:t>
            </a:r>
            <a:endParaRPr lang="en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4168107"/>
              </p:ext>
            </p:extLst>
          </p:nvPr>
        </p:nvGraphicFramePr>
        <p:xfrm>
          <a:off x="180975" y="2276545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2188030" y="5335263"/>
            <a:ext cx="1000397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ID" sz="1900" b="1" dirty="0"/>
              <a:t>Dua </a:t>
            </a:r>
            <a:r>
              <a:rPr lang="en-ID" sz="1900" b="1" dirty="0" err="1"/>
              <a:t>prinsip</a:t>
            </a:r>
            <a:r>
              <a:rPr lang="en-ID" sz="1900" b="1" dirty="0"/>
              <a:t> </a:t>
            </a:r>
            <a:r>
              <a:rPr lang="en-ID" sz="1900" b="1" dirty="0" err="1"/>
              <a:t>dasar</a:t>
            </a:r>
            <a:r>
              <a:rPr lang="en-ID" sz="1900" b="1" dirty="0"/>
              <a:t> yang </a:t>
            </a:r>
            <a:r>
              <a:rPr lang="en-ID" sz="1900" b="1" dirty="0" err="1"/>
              <a:t>mendasari</a:t>
            </a:r>
            <a:r>
              <a:rPr lang="en-ID" sz="1900" b="1" dirty="0"/>
              <a:t> </a:t>
            </a:r>
            <a:r>
              <a:rPr lang="en-ID" sz="1900" b="1" dirty="0" err="1"/>
              <a:t>petunjuk-petunjuk</a:t>
            </a:r>
            <a:r>
              <a:rPr lang="en-ID" sz="1900" b="1" dirty="0"/>
              <a:t> </a:t>
            </a:r>
            <a:r>
              <a:rPr lang="en-ID" sz="1900" b="1" dirty="0" err="1"/>
              <a:t>ini</a:t>
            </a:r>
            <a:r>
              <a:rPr lang="en-ID" sz="1900" b="1" dirty="0"/>
              <a:t> juga </a:t>
            </a:r>
            <a:r>
              <a:rPr lang="en-ID" sz="1900" b="1" dirty="0" err="1"/>
              <a:t>ada</a:t>
            </a:r>
            <a:r>
              <a:rPr lang="en-ID" sz="1900" b="1" dirty="0"/>
              <a:t> dua: </a:t>
            </a:r>
            <a:r>
              <a:rPr lang="en-ID" sz="1900" b="1" dirty="0" err="1"/>
              <a:t>memuliakan</a:t>
            </a:r>
            <a:r>
              <a:rPr lang="en-ID" sz="1900" b="1" dirty="0"/>
              <a:t> Allah </a:t>
            </a:r>
            <a:r>
              <a:rPr lang="en-ID" sz="1900" b="1" dirty="0" err="1"/>
              <a:t>dalam</a:t>
            </a:r>
            <a:r>
              <a:rPr lang="en-ID" sz="1900" b="1" dirty="0"/>
              <a:t> </a:t>
            </a:r>
            <a:r>
              <a:rPr lang="en-ID" sz="1900" b="1" dirty="0" err="1"/>
              <a:t>segala</a:t>
            </a:r>
            <a:r>
              <a:rPr lang="en-ID" sz="1900" b="1" dirty="0"/>
              <a:t> </a:t>
            </a:r>
            <a:r>
              <a:rPr lang="en-ID" sz="1900" b="1" dirty="0" err="1"/>
              <a:t>sesuatu</a:t>
            </a:r>
            <a:r>
              <a:rPr lang="en-ID" sz="1900" b="1" dirty="0"/>
              <a:t> (1 Kor. 10:31) dan </a:t>
            </a:r>
            <a:r>
              <a:rPr lang="en-ID" sz="1900" b="1" dirty="0" err="1"/>
              <a:t>mencari</a:t>
            </a:r>
            <a:r>
              <a:rPr lang="en-ID" sz="1900" b="1" dirty="0"/>
              <a:t> </a:t>
            </a:r>
            <a:r>
              <a:rPr lang="en-ID" sz="1900" b="1" dirty="0" err="1"/>
              <a:t>kebaikan</a:t>
            </a:r>
            <a:r>
              <a:rPr lang="en-ID" sz="1900" b="1" dirty="0"/>
              <a:t> </a:t>
            </a:r>
            <a:r>
              <a:rPr lang="en-ID" sz="1900" b="1" dirty="0" err="1"/>
              <a:t>bagi</a:t>
            </a:r>
            <a:r>
              <a:rPr lang="en-ID" sz="1900" b="1" dirty="0"/>
              <a:t> orang lain (1 Kor. 10:24, 32).</a:t>
            </a:r>
            <a:endParaRPr lang="en" sz="19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6" y="5286375"/>
            <a:ext cx="926002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0255" y="5286374"/>
            <a:ext cx="926001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2188031" y="6063027"/>
            <a:ext cx="1000397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ID" sz="1900" b="1" dirty="0" err="1">
                <a:solidFill>
                  <a:prstClr val="black"/>
                </a:solidFill>
              </a:rPr>
              <a:t>Dengan</a:t>
            </a:r>
            <a:r>
              <a:rPr lang="en-ID" sz="1900" b="1" dirty="0">
                <a:solidFill>
                  <a:prstClr val="black"/>
                </a:solidFill>
              </a:rPr>
              <a:t> kata lain, </a:t>
            </a:r>
            <a:r>
              <a:rPr lang="en-ID" sz="1900" b="1" dirty="0" err="1">
                <a:solidFill>
                  <a:prstClr val="black"/>
                </a:solidFill>
              </a:rPr>
              <a:t>mengasihi</a:t>
            </a:r>
            <a:r>
              <a:rPr lang="en-ID" sz="1900" b="1" dirty="0">
                <a:solidFill>
                  <a:prstClr val="black"/>
                </a:solidFill>
              </a:rPr>
              <a:t> Allah di </a:t>
            </a:r>
            <a:r>
              <a:rPr lang="en-ID" sz="1900" b="1" dirty="0" err="1">
                <a:solidFill>
                  <a:prstClr val="black"/>
                </a:solidFill>
              </a:rPr>
              <a:t>atas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segala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sesuatu</a:t>
            </a:r>
            <a:r>
              <a:rPr lang="en-ID" sz="1900" b="1" dirty="0">
                <a:solidFill>
                  <a:prstClr val="black"/>
                </a:solidFill>
              </a:rPr>
              <a:t> dan </a:t>
            </a:r>
            <a:r>
              <a:rPr lang="en-ID" sz="1900" b="1" dirty="0" err="1">
                <a:solidFill>
                  <a:prstClr val="black"/>
                </a:solidFill>
              </a:rPr>
              <a:t>mengasihi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sesama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seperti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diri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sendiri</a:t>
            </a:r>
            <a:r>
              <a:rPr lang="en-ID" sz="1900" b="1" dirty="0">
                <a:solidFill>
                  <a:prstClr val="black"/>
                </a:solidFill>
              </a:rPr>
              <a:t>, </a:t>
            </a:r>
            <a:r>
              <a:rPr lang="en-ID" sz="1900" b="1" dirty="0" err="1">
                <a:solidFill>
                  <a:prstClr val="black"/>
                </a:solidFill>
              </a:rPr>
              <a:t>sebagaimana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Yesus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mengajarkan</a:t>
            </a:r>
            <a:r>
              <a:rPr lang="en-ID" sz="1900" b="1" dirty="0">
                <a:solidFill>
                  <a:prstClr val="black"/>
                </a:solidFill>
              </a:rPr>
              <a:t> </a:t>
            </a:r>
            <a:r>
              <a:rPr lang="en-ID" sz="1900" b="1" dirty="0" err="1">
                <a:solidFill>
                  <a:prstClr val="black"/>
                </a:solidFill>
              </a:rPr>
              <a:t>kepada</a:t>
            </a:r>
            <a:r>
              <a:rPr lang="en-ID" sz="1900" b="1" dirty="0">
                <a:solidFill>
                  <a:prstClr val="black"/>
                </a:solidFill>
              </a:rPr>
              <a:t> orang </a:t>
            </a:r>
            <a:r>
              <a:rPr lang="en-ID" sz="1900" b="1" dirty="0" err="1">
                <a:solidFill>
                  <a:prstClr val="black"/>
                </a:solidFill>
              </a:rPr>
              <a:t>muda</a:t>
            </a:r>
            <a:r>
              <a:rPr lang="en-ID" sz="1900" b="1" dirty="0">
                <a:solidFill>
                  <a:prstClr val="black"/>
                </a:solidFill>
              </a:rPr>
              <a:t> yang kaya </a:t>
            </a:r>
            <a:r>
              <a:rPr lang="en-ID" sz="1900" b="1" dirty="0" err="1">
                <a:solidFill>
                  <a:prstClr val="black"/>
                </a:solidFill>
              </a:rPr>
              <a:t>itu</a:t>
            </a:r>
            <a:r>
              <a:rPr lang="en-ID" sz="1900" b="1" dirty="0">
                <a:solidFill>
                  <a:prstClr val="black"/>
                </a:solidFill>
              </a:rPr>
              <a:t>.</a:t>
            </a:r>
            <a:endParaRPr kumimoji="0" lang="en" sz="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170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dirty="0">
                <a:latin typeface="Constantia" panose="02030602050306030303" pitchFamily="18" charset="0"/>
              </a:rPr>
              <a:t>“</a:t>
            </a:r>
            <a:r>
              <a:rPr lang="en-US" sz="2000" b="1" dirty="0">
                <a:latin typeface="Constantia" panose="02030602050306030303" pitchFamily="18" charset="0"/>
              </a:rPr>
              <a:t>Rasul </a:t>
            </a:r>
            <a:r>
              <a:rPr lang="en-US" sz="2000" b="1" dirty="0" err="1">
                <a:latin typeface="Constantia" panose="02030602050306030303" pitchFamily="18" charset="0"/>
              </a:rPr>
              <a:t>meminta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dengan</a:t>
            </a:r>
            <a:r>
              <a:rPr lang="en-US" sz="2000" b="1" dirty="0">
                <a:latin typeface="Constantia" panose="02030602050306030303" pitchFamily="18" charset="0"/>
              </a:rPr>
              <a:t> sangat </a:t>
            </a:r>
            <a:r>
              <a:rPr lang="en-US" sz="2000" b="1" dirty="0" err="1">
                <a:latin typeface="Constantia" panose="02030602050306030303" pitchFamily="18" charset="0"/>
              </a:rPr>
              <a:t>kepada</a:t>
            </a:r>
            <a:r>
              <a:rPr lang="en-US" sz="2000" b="1" dirty="0">
                <a:latin typeface="Constantia" panose="02030602050306030303" pitchFamily="18" charset="0"/>
              </a:rPr>
              <a:t> orang-orang </a:t>
            </a:r>
            <a:r>
              <a:rPr lang="en-US" sz="2000" b="1" dirty="0" err="1">
                <a:latin typeface="Constantia" panose="02030602050306030303" pitchFamily="18" charset="0"/>
              </a:rPr>
              <a:t>Korintus</a:t>
            </a:r>
            <a:r>
              <a:rPr lang="en-US" sz="2000" b="1" dirty="0">
                <a:latin typeface="Constantia" panose="02030602050306030303" pitchFamily="18" charset="0"/>
              </a:rPr>
              <a:t>, “</a:t>
            </a:r>
            <a:r>
              <a:rPr lang="en-US" sz="2000" b="1" dirty="0" err="1">
                <a:latin typeface="Constantia" panose="02030602050306030303" pitchFamily="18" charset="0"/>
              </a:rPr>
              <a:t>Sebab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itu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siapa</a:t>
            </a:r>
            <a:r>
              <a:rPr lang="en-US" sz="2000" b="1" dirty="0">
                <a:latin typeface="Constantia" panose="02030602050306030303" pitchFamily="18" charset="0"/>
              </a:rPr>
              <a:t> yang </a:t>
            </a:r>
            <a:r>
              <a:rPr lang="en-US" sz="2000" b="1" dirty="0" err="1">
                <a:latin typeface="Constantia" panose="02030602050306030303" pitchFamily="18" charset="0"/>
              </a:rPr>
              <a:t>menyangka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bahwa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dia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teguh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berdiri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hati-hatilah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supaya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ia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jangan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jatuh</a:t>
            </a:r>
            <a:r>
              <a:rPr lang="en-US" sz="2000" b="1" dirty="0">
                <a:latin typeface="Constantia" panose="02030602050306030303" pitchFamily="18" charset="0"/>
              </a:rPr>
              <a:t>!” </a:t>
            </a:r>
            <a:r>
              <a:rPr lang="en-US" sz="2000" b="1" dirty="0" err="1">
                <a:latin typeface="Constantia" panose="02030602050306030303" pitchFamily="18" charset="0"/>
              </a:rPr>
              <a:t>Patutkah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mereka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menjadi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sombong</a:t>
            </a:r>
            <a:r>
              <a:rPr lang="en-US" sz="2000" b="1" dirty="0">
                <a:latin typeface="Constantia" panose="02030602050306030303" pitchFamily="18" charset="0"/>
              </a:rPr>
              <a:t> dan </a:t>
            </a:r>
            <a:r>
              <a:rPr lang="en-US" sz="2000" b="1" dirty="0" err="1">
                <a:latin typeface="Constantia" panose="02030602050306030303" pitchFamily="18" charset="0"/>
              </a:rPr>
              <a:t>bergantung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atas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pikiran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sendiri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menolak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untuk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berjaga</a:t>
            </a:r>
            <a:r>
              <a:rPr lang="en-US" sz="2000" b="1" dirty="0">
                <a:latin typeface="Constantia" panose="02030602050306030303" pitchFamily="18" charset="0"/>
              </a:rPr>
              <a:t>-jaga dan </a:t>
            </a:r>
            <a:r>
              <a:rPr lang="en-US" sz="2000" b="1" dirty="0" err="1">
                <a:latin typeface="Constantia" panose="02030602050306030303" pitchFamily="18" charset="0"/>
              </a:rPr>
              <a:t>berdoa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mereka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akan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jatuh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dalam</a:t>
            </a:r>
            <a:r>
              <a:rPr lang="en-US" sz="2000" b="1" dirty="0">
                <a:latin typeface="Constantia" panose="02030602050306030303" pitchFamily="18" charset="0"/>
              </a:rPr>
              <a:t> dosa yang </a:t>
            </a:r>
            <a:r>
              <a:rPr lang="en-US" sz="2000" b="1" dirty="0" err="1">
                <a:latin typeface="Constantia" panose="02030602050306030303" pitchFamily="18" charset="0"/>
              </a:rPr>
              <a:t>keji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menurunkan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kutuk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daripada</a:t>
            </a:r>
            <a:r>
              <a:rPr lang="en-US" sz="2000" b="1" dirty="0">
                <a:latin typeface="Constantia" panose="02030602050306030303" pitchFamily="18" charset="0"/>
              </a:rPr>
              <a:t> Allah </a:t>
            </a:r>
            <a:r>
              <a:rPr lang="en-US" sz="2000" b="1" dirty="0" err="1">
                <a:latin typeface="Constantia" panose="02030602050306030303" pitchFamily="18" charset="0"/>
              </a:rPr>
              <a:t>kepada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mereka</a:t>
            </a:r>
            <a:r>
              <a:rPr lang="en-US" sz="2000" b="1" dirty="0">
                <a:latin typeface="Constantia" panose="02030602050306030303" pitchFamily="18" charset="0"/>
              </a:rPr>
              <a:t>.</a:t>
            </a:r>
            <a:r>
              <a:rPr lang="en" sz="2000" b="1" dirty="0">
                <a:latin typeface="Constantia" panose="02030602050306030303" pitchFamily="18" charset="0"/>
              </a:rPr>
              <a:t> […]</a:t>
            </a:r>
          </a:p>
          <a:p>
            <a:pPr>
              <a:spcBef>
                <a:spcPts val="600"/>
              </a:spcBef>
            </a:pPr>
            <a:r>
              <a:rPr lang="en-US" sz="2000" b="1" dirty="0">
                <a:latin typeface="Constantia" panose="02030602050306030303" pitchFamily="18" charset="0"/>
              </a:rPr>
              <a:t>Paulus </a:t>
            </a:r>
            <a:r>
              <a:rPr lang="en-US" sz="2000" b="1" dirty="0" err="1">
                <a:latin typeface="Constantia" panose="02030602050306030303" pitchFamily="18" charset="0"/>
              </a:rPr>
              <a:t>mendorong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saudara-saudaranya</a:t>
            </a:r>
            <a:r>
              <a:rPr lang="en-US" sz="2000" b="1" dirty="0">
                <a:latin typeface="Constantia" panose="02030602050306030303" pitchFamily="18" charset="0"/>
              </a:rPr>
              <a:t> agar </a:t>
            </a:r>
            <a:r>
              <a:rPr lang="en-US" sz="2000" b="1" dirty="0" err="1">
                <a:latin typeface="Constantia" panose="02030602050306030303" pitchFamily="18" charset="0"/>
              </a:rPr>
              <a:t>mereka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bertanya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kepada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diri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mereka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sendiri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apakah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pengaruh</a:t>
            </a:r>
            <a:r>
              <a:rPr lang="en-US" sz="2000" b="1" dirty="0">
                <a:latin typeface="Constantia" panose="02030602050306030303" pitchFamily="18" charset="0"/>
              </a:rPr>
              <a:t> kata-kata dan </a:t>
            </a:r>
            <a:r>
              <a:rPr lang="en-US" sz="2000" b="1" dirty="0" err="1">
                <a:latin typeface="Constantia" panose="02030602050306030303" pitchFamily="18" charset="0"/>
              </a:rPr>
              <a:t>perbuatan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mereka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itu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kepada</a:t>
            </a:r>
            <a:r>
              <a:rPr lang="en-US" sz="2000" b="1" dirty="0">
                <a:latin typeface="Constantia" panose="02030602050306030303" pitchFamily="18" charset="0"/>
              </a:rPr>
              <a:t> orang lain </a:t>
            </a:r>
            <a:r>
              <a:rPr lang="en-US" sz="2000" b="1" dirty="0" err="1">
                <a:latin typeface="Constantia" panose="02030602050306030303" pitchFamily="18" charset="0"/>
              </a:rPr>
              <a:t>tidak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berarti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apa-apa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namun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tidak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terdapat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kesalahan</a:t>
            </a:r>
            <a:r>
              <a:rPr lang="en-US" sz="2000" b="1" dirty="0">
                <a:latin typeface="Constantia" panose="02030602050306030303" pitchFamily="18" charset="0"/>
              </a:rPr>
              <a:t> di </a:t>
            </a:r>
            <a:r>
              <a:rPr lang="en-US" sz="2000" b="1" dirty="0" err="1">
                <a:latin typeface="Constantia" panose="02030602050306030303" pitchFamily="18" charset="0"/>
              </a:rPr>
              <a:t>dalamnya</a:t>
            </a:r>
            <a:r>
              <a:rPr lang="en-US" sz="2000" b="1" dirty="0">
                <a:latin typeface="Constantia" panose="02030602050306030303" pitchFamily="18" charset="0"/>
              </a:rPr>
              <a:t>, yang </a:t>
            </a:r>
            <a:r>
              <a:rPr lang="en-US" sz="2000" b="1" dirty="0" err="1">
                <a:latin typeface="Constantia" panose="02030602050306030303" pitchFamily="18" charset="0"/>
              </a:rPr>
              <a:t>mungkin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seolah-olah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menyetujui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penyembahan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berhala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atau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melukai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hati</a:t>
            </a:r>
            <a:r>
              <a:rPr lang="en-US" sz="2000" b="1" dirty="0">
                <a:latin typeface="Constantia" panose="02030602050306030303" pitchFamily="18" charset="0"/>
              </a:rPr>
              <a:t> yang </a:t>
            </a:r>
            <a:r>
              <a:rPr lang="en-US" sz="2000" b="1" dirty="0" err="1">
                <a:latin typeface="Constantia" panose="02030602050306030303" pitchFamily="18" charset="0"/>
              </a:rPr>
              <a:t>syak</a:t>
            </a:r>
            <a:r>
              <a:rPr lang="en-US" sz="2000" b="1" dirty="0">
                <a:latin typeface="Constantia" panose="02030602050306030303" pitchFamily="18" charset="0"/>
              </a:rPr>
              <a:t> dan yang </a:t>
            </a:r>
            <a:r>
              <a:rPr lang="en-US" sz="2000" b="1" dirty="0" err="1">
                <a:latin typeface="Constantia" panose="02030602050306030303" pitchFamily="18" charset="0"/>
              </a:rPr>
              <a:t>mungkin</a:t>
            </a:r>
            <a:r>
              <a:rPr lang="en-US" sz="2000" b="1" dirty="0">
                <a:latin typeface="Constantia" panose="02030602050306030303" pitchFamily="18" charset="0"/>
              </a:rPr>
              <a:t> orang </a:t>
            </a:r>
            <a:r>
              <a:rPr lang="en-US" sz="2000" b="1" dirty="0" err="1">
                <a:latin typeface="Constantia" panose="02030602050306030303" pitchFamily="18" charset="0"/>
              </a:rPr>
              <a:t>lemah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iman</a:t>
            </a:r>
            <a:r>
              <a:rPr lang="en-US" sz="2000" b="1" dirty="0">
                <a:latin typeface="Constantia" panose="02030602050306030303" pitchFamily="18" charset="0"/>
              </a:rPr>
              <a:t>.” Jika </a:t>
            </a:r>
            <a:r>
              <a:rPr lang="en-US" sz="2000" b="1" dirty="0" err="1">
                <a:latin typeface="Constantia" panose="02030602050306030303" pitchFamily="18" charset="0"/>
              </a:rPr>
              <a:t>engkau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makan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atau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jika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engkau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minum</a:t>
            </a:r>
            <a:r>
              <a:rPr lang="en-US" sz="2000" b="1" dirty="0">
                <a:latin typeface="Constantia" panose="02030602050306030303" pitchFamily="18" charset="0"/>
              </a:rPr>
              <a:t>, </a:t>
            </a:r>
            <a:r>
              <a:rPr lang="en-US" sz="2000" b="1" dirty="0" err="1">
                <a:latin typeface="Constantia" panose="02030602050306030303" pitchFamily="18" charset="0"/>
              </a:rPr>
              <a:t>atau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jika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engkau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melakukan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sesuatu</a:t>
            </a:r>
            <a:r>
              <a:rPr lang="en-US" sz="2000" b="1" dirty="0">
                <a:latin typeface="Constantia" panose="02030602050306030303" pitchFamily="18" charset="0"/>
              </a:rPr>
              <a:t> yang lain, </a:t>
            </a:r>
            <a:r>
              <a:rPr lang="en-US" sz="2000" b="1" dirty="0" err="1">
                <a:latin typeface="Constantia" panose="02030602050306030303" pitchFamily="18" charset="0"/>
              </a:rPr>
              <a:t>lakukanlah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semuanya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itu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untuk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kemuliaan</a:t>
            </a:r>
            <a:r>
              <a:rPr lang="en-US" sz="2000" b="1" dirty="0">
                <a:latin typeface="Constantia" panose="02030602050306030303" pitchFamily="18" charset="0"/>
              </a:rPr>
              <a:t> Allah. </a:t>
            </a:r>
            <a:r>
              <a:rPr lang="en-US" sz="2000" b="1" dirty="0" err="1">
                <a:latin typeface="Constantia" panose="02030602050306030303" pitchFamily="18" charset="0"/>
              </a:rPr>
              <a:t>Janganlah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kamu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menimbulkan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syak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dalam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hati</a:t>
            </a:r>
            <a:r>
              <a:rPr lang="en-US" sz="2000" b="1" dirty="0">
                <a:latin typeface="Constantia" panose="02030602050306030303" pitchFamily="18" charset="0"/>
              </a:rPr>
              <a:t> orang, </a:t>
            </a:r>
            <a:r>
              <a:rPr lang="en-US" sz="2000" b="1" dirty="0" err="1">
                <a:latin typeface="Constantia" panose="02030602050306030303" pitchFamily="18" charset="0"/>
              </a:rPr>
              <a:t>baik</a:t>
            </a:r>
            <a:r>
              <a:rPr lang="en-US" sz="2000" b="1" dirty="0">
                <a:latin typeface="Constantia" panose="02030602050306030303" pitchFamily="18" charset="0"/>
              </a:rPr>
              <a:t> orang </a:t>
            </a:r>
            <a:r>
              <a:rPr lang="en-US" sz="2000" b="1" dirty="0" err="1">
                <a:latin typeface="Constantia" panose="02030602050306030303" pitchFamily="18" charset="0"/>
              </a:rPr>
              <a:t>Yahudi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atau</a:t>
            </a:r>
            <a:r>
              <a:rPr lang="en-US" sz="2000" b="1" dirty="0">
                <a:latin typeface="Constantia" panose="02030602050306030303" pitchFamily="18" charset="0"/>
              </a:rPr>
              <a:t> orang Yunani, </a:t>
            </a:r>
            <a:r>
              <a:rPr lang="en-US" sz="2000" b="1" dirty="0" err="1">
                <a:latin typeface="Constantia" panose="02030602050306030303" pitchFamily="18" charset="0"/>
              </a:rPr>
              <a:t>maupun</a:t>
            </a:r>
            <a:r>
              <a:rPr lang="en-US" sz="2000" b="1" dirty="0">
                <a:latin typeface="Constantia" panose="02030602050306030303" pitchFamily="18" charset="0"/>
              </a:rPr>
              <a:t> </a:t>
            </a:r>
            <a:r>
              <a:rPr lang="en-US" sz="2000" b="1" dirty="0" err="1">
                <a:latin typeface="Constantia" panose="02030602050306030303" pitchFamily="18" charset="0"/>
              </a:rPr>
              <a:t>Jemaat</a:t>
            </a:r>
            <a:r>
              <a:rPr lang="en-US" sz="2000" b="1" dirty="0">
                <a:latin typeface="Constantia" panose="02030602050306030303" pitchFamily="18" charset="0"/>
              </a:rPr>
              <a:t> Allah.”</a:t>
            </a:r>
            <a:endParaRPr lang="en" sz="20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7287425" y="5661095"/>
            <a:ext cx="36606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(The Acts of the Apostles, p. 316)</a:t>
            </a:r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1387</Words>
  <Application>Microsoft Office PowerPoint</Application>
  <PresentationFormat>Panorámica</PresentationFormat>
  <Paragraphs>72</Paragraphs>
  <Slides>9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7" baseType="lpstr">
      <vt:lpstr>Constantia</vt:lpstr>
      <vt:lpstr>Aptos Display</vt:lpstr>
      <vt:lpstr>Comic Sans MS</vt:lpstr>
      <vt:lpstr>Aptos</vt:lpstr>
      <vt:lpstr>Wingdings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89</cp:revision>
  <dcterms:created xsi:type="dcterms:W3CDTF">2026-07-04T15:24:19Z</dcterms:created>
  <dcterms:modified xsi:type="dcterms:W3CDTF">2026-07-31T01:21:31Z</dcterms:modified>
</cp:coreProperties>
</file>