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3903" autoAdjust="0"/>
  </p:normalViewPr>
  <p:slideViewPr>
    <p:cSldViewPr snapToGrid="0">
      <p:cViewPr varScale="1">
        <p:scale>
          <a:sx n="28" d="100"/>
          <a:sy n="28" d="100"/>
        </p:scale>
        <p:origin x="72" y="117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Karunia-karunia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saja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diberikan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Paulus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sebagai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contoh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di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antara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banyak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karunia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lainnya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Korintus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12:8–10; Roma 12:6–8;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Efesus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4:11–12)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ID" sz="2000" b="1" dirty="0" err="1"/>
            <a:t>Perkataan</a:t>
          </a:r>
          <a:r>
            <a:rPr lang="en-ID" sz="2000" b="1" dirty="0"/>
            <a:t> </a:t>
          </a:r>
          <a:r>
            <a:rPr lang="en-ID" sz="2000" b="1" dirty="0" err="1"/>
            <a:t>hikmat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ID" sz="1700" b="1" dirty="0" err="1"/>
            <a:t>Perkataan</a:t>
          </a:r>
          <a:r>
            <a:rPr lang="en-ID" sz="1700" b="1" dirty="0"/>
            <a:t> </a:t>
          </a:r>
          <a:r>
            <a:rPr lang="en-ID" sz="1700" b="1" dirty="0" err="1"/>
            <a:t>pengetahuan</a:t>
          </a:r>
          <a:endParaRPr lang="es-ES" sz="17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ID" sz="2000" b="1" dirty="0"/>
            <a:t>Iman</a:t>
          </a:r>
          <a:endParaRPr lang="es-ES" sz="20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ID" sz="2000" b="1" dirty="0" err="1"/>
            <a:t>Menyembuhkan</a:t>
          </a:r>
          <a:endParaRPr lang="es-ES" sz="20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ID" sz="1900" b="1" dirty="0" err="1"/>
            <a:t>Mengadakan</a:t>
          </a:r>
          <a:r>
            <a:rPr lang="en-ID" sz="1900" b="1" dirty="0"/>
            <a:t> </a:t>
          </a:r>
          <a:r>
            <a:rPr lang="en-ID" sz="1900" b="1" dirty="0" err="1"/>
            <a:t>mujizat</a:t>
          </a:r>
          <a:endParaRPr lang="es-ES" sz="19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ID" sz="2000" b="1" dirty="0" err="1"/>
            <a:t>Nubuat</a:t>
          </a:r>
          <a:endParaRPr lang="es-ES" sz="20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ID" sz="2000" b="1" dirty="0" err="1"/>
            <a:t>Membedakan</a:t>
          </a:r>
          <a:r>
            <a:rPr lang="en-ID" sz="2000" b="1" dirty="0"/>
            <a:t> </a:t>
          </a:r>
          <a:r>
            <a:rPr lang="en-ID" sz="2000" b="1" dirty="0" err="1"/>
            <a:t>bermacam</a:t>
          </a:r>
          <a:r>
            <a:rPr lang="en-ID" sz="2000" b="1" dirty="0"/>
            <a:t> </a:t>
          </a:r>
          <a:r>
            <a:rPr lang="en-ID" sz="2000" b="1" dirty="0" err="1"/>
            <a:t>roh</a:t>
          </a:r>
          <a:endParaRPr lang="es-ES" sz="20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ID" sz="2000" b="1" dirty="0"/>
            <a:t>Bahasa </a:t>
          </a:r>
          <a:r>
            <a:rPr lang="en-ID" sz="2000" b="1" dirty="0" err="1"/>
            <a:t>roh</a:t>
          </a:r>
          <a:endParaRPr lang="es-ES" sz="200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ID" sz="2000" b="1" dirty="0" err="1"/>
            <a:t>Menafsirkan</a:t>
          </a:r>
          <a:r>
            <a:rPr lang="en-ID" sz="2000" b="1" dirty="0"/>
            <a:t> </a:t>
          </a:r>
          <a:r>
            <a:rPr lang="en-ID" sz="2000" b="1" dirty="0" err="1"/>
            <a:t>bahasa</a:t>
          </a:r>
          <a:r>
            <a:rPr lang="en-ID" sz="2000" b="1" dirty="0"/>
            <a:t> </a:t>
          </a:r>
          <a:r>
            <a:rPr lang="en-ID" sz="2000" b="1" dirty="0" err="1"/>
            <a:t>roh</a:t>
          </a:r>
          <a:endParaRPr lang="es-ES" sz="20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0080"/>
              </a:highlight>
            </a:rPr>
            <a:t>Roma 12:6-8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ID" sz="2000" b="1" dirty="0" err="1"/>
            <a:t>Pelayanan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ID" sz="2000" b="1" dirty="0" err="1"/>
            <a:t>Mengajar</a:t>
          </a:r>
          <a:endParaRPr lang="es-ES" sz="20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ID" sz="2000" b="1" dirty="0" err="1"/>
            <a:t>Menasihati</a:t>
          </a:r>
          <a:endParaRPr lang="es-ES" sz="20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ID" sz="1800" b="1" dirty="0" err="1"/>
            <a:t>Kemurahan</a:t>
          </a:r>
          <a:r>
            <a:rPr lang="en-ID" sz="1800" b="1" dirty="0"/>
            <a:t> </a:t>
          </a:r>
          <a:r>
            <a:rPr lang="en-ID" sz="1800" b="1" dirty="0" err="1"/>
            <a:t>hati</a:t>
          </a:r>
          <a:endParaRPr lang="es-ES" sz="18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ID" sz="2000" b="1" dirty="0" err="1"/>
            <a:t>Memimpin</a:t>
          </a:r>
          <a:endParaRPr lang="es-ES" sz="20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ID" sz="2000" b="1" dirty="0" err="1"/>
            <a:t>Menunjukkan</a:t>
          </a:r>
          <a:r>
            <a:rPr lang="en-ID" sz="2000" b="1" dirty="0"/>
            <a:t> </a:t>
          </a:r>
          <a:r>
            <a:rPr lang="en-ID" sz="2000" b="1" dirty="0" err="1"/>
            <a:t>kemurahan</a:t>
          </a:r>
          <a:endParaRPr lang="es-ES" sz="200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8000"/>
              </a:highlight>
            </a:rPr>
            <a:t>Efesus 4:11-12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ID" sz="2000" b="1" dirty="0"/>
            <a:t>Rasul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Penginjilan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ID" sz="2000" b="1" dirty="0"/>
            <a:t>Gembala dan </a:t>
          </a:r>
          <a:r>
            <a:rPr lang="en-ID" sz="2000" b="1" dirty="0" err="1"/>
            <a:t>pengajar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-ID" sz="2000" b="1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en-ID" sz="2000" b="1" dirty="0" err="1">
              <a:solidFill>
                <a:schemeClr val="bg1"/>
              </a:solidFill>
              <a:highlight>
                <a:srgbClr val="800000"/>
              </a:highlight>
            </a:rPr>
            <a:t>Korintus</a:t>
          </a:r>
          <a:r>
            <a:rPr lang="en-ID" sz="2000" b="1" dirty="0">
              <a:solidFill>
                <a:schemeClr val="bg1"/>
              </a:solidFill>
              <a:highlight>
                <a:srgbClr val="800000"/>
              </a:highlight>
            </a:rPr>
            <a:t> 12:8–10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 yang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dilakukan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/>
            <a:t>Sabar</a:t>
          </a:r>
          <a:endParaRPr lang="en" sz="2000" b="1" dirty="0"/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Murah hati</a:t>
          </a:r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n-N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 yang TIDAK dilakukan kasih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/>
            <a:t>Tidak </a:t>
          </a:r>
          <a:r>
            <a:rPr lang="en-ID" sz="2000" b="1" dirty="0" err="1"/>
            <a:t>cemburu</a:t>
          </a:r>
          <a:endParaRPr lang="en" sz="2000" b="1" dirty="0"/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800" b="1" dirty="0"/>
            <a:t>Tidak </a:t>
          </a:r>
          <a:r>
            <a:rPr lang="en-ID" sz="1800" b="1" dirty="0" err="1"/>
            <a:t>memegahkan</a:t>
          </a:r>
          <a:r>
            <a:rPr lang="en-ID" sz="1800" b="1" dirty="0"/>
            <a:t> </a:t>
          </a:r>
          <a:r>
            <a:rPr lang="en-ID" sz="1800" b="1" dirty="0" err="1"/>
            <a:t>diri</a:t>
          </a:r>
          <a:endParaRPr lang="en" sz="1800" b="1" dirty="0"/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/>
            <a:t>Tidak </a:t>
          </a:r>
          <a:r>
            <a:rPr lang="en-ID" sz="2000" b="1" dirty="0" err="1"/>
            <a:t>sombong</a:t>
          </a:r>
          <a:endParaRPr lang="en" sz="2000" b="1" dirty="0"/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/>
            <a:t>Tidak </a:t>
          </a:r>
          <a:r>
            <a:rPr lang="en-ID" sz="2000" b="1" dirty="0" err="1"/>
            <a:t>melakukan</a:t>
          </a:r>
          <a:r>
            <a:rPr lang="en-ID" sz="2000" b="1" dirty="0"/>
            <a:t> yang </a:t>
          </a:r>
          <a:r>
            <a:rPr lang="en-ID" sz="2000" b="1" dirty="0" err="1"/>
            <a:t>tidak</a:t>
          </a:r>
          <a:r>
            <a:rPr lang="en-ID" sz="2000" b="1" dirty="0"/>
            <a:t> </a:t>
          </a:r>
          <a:r>
            <a:rPr lang="en-ID" sz="2000" b="1" dirty="0" err="1"/>
            <a:t>sopan</a:t>
          </a:r>
          <a:endParaRPr lang="en" sz="2000" b="1" dirty="0"/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500" b="1" dirty="0"/>
            <a:t>Tidak mencari keuntungan diri sendiri</a:t>
          </a:r>
          <a:endParaRPr lang="es-ES" sz="15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/>
            <a:t>Tidak </a:t>
          </a:r>
          <a:r>
            <a:rPr lang="en-ID" sz="2000" b="1" dirty="0" err="1"/>
            <a:t>mudah</a:t>
          </a:r>
          <a:r>
            <a:rPr lang="en-ID" sz="2000" b="1" dirty="0"/>
            <a:t> </a:t>
          </a:r>
          <a:r>
            <a:rPr lang="en-ID" sz="2000" b="1" dirty="0" err="1"/>
            <a:t>marah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600" b="1" dirty="0"/>
            <a:t>Tidak menyimpan kesalahan orang lain</a:t>
          </a:r>
          <a:endParaRPr lang="es-ES" sz="16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v-SE" sz="1800" b="1" dirty="0"/>
            <a:t>Tidak bersukacita karena kejahatan</a:t>
          </a:r>
          <a:endParaRPr lang="es-ES" sz="18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800" b="1" dirty="0" err="1"/>
            <a:t>Bersukacita</a:t>
          </a:r>
          <a:r>
            <a:rPr lang="en-ID" sz="1800" b="1" dirty="0"/>
            <a:t> </a:t>
          </a:r>
          <a:r>
            <a:rPr lang="en-ID" sz="1800" b="1" dirty="0" err="1"/>
            <a:t>karena</a:t>
          </a:r>
          <a:r>
            <a:rPr lang="en-ID" sz="1800" b="1" dirty="0"/>
            <a:t> </a:t>
          </a:r>
          <a:r>
            <a:rPr lang="en-ID" sz="1800" b="1" dirty="0" err="1"/>
            <a:t>kebenaran</a:t>
          </a:r>
          <a:endParaRPr lang="en" sz="18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 err="1"/>
            <a:t>Menutupi</a:t>
          </a:r>
          <a:r>
            <a:rPr lang="en-ID" sz="2000" b="1" dirty="0"/>
            <a:t> </a:t>
          </a:r>
          <a:r>
            <a:rPr lang="en-ID" sz="2000" b="1" dirty="0" err="1"/>
            <a:t>segala</a:t>
          </a:r>
          <a:r>
            <a:rPr lang="en-ID" sz="2000" b="1" dirty="0"/>
            <a:t> </a:t>
          </a:r>
          <a:r>
            <a:rPr lang="en-ID" sz="2000" b="1" dirty="0" err="1"/>
            <a:t>sesuatu</a:t>
          </a:r>
          <a:endParaRPr lang="en" sz="2000" b="1" dirty="0"/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 err="1"/>
            <a:t>Mempercayai</a:t>
          </a:r>
          <a:r>
            <a:rPr lang="en-ID" sz="2000" b="1" dirty="0"/>
            <a:t> </a:t>
          </a:r>
          <a:r>
            <a:rPr lang="en-ID" sz="2000" b="1" dirty="0" err="1"/>
            <a:t>segala</a:t>
          </a:r>
          <a:r>
            <a:rPr lang="en-ID" sz="2000" b="1" dirty="0"/>
            <a:t> </a:t>
          </a:r>
          <a:r>
            <a:rPr lang="en-ID" sz="2000" b="1" dirty="0" err="1"/>
            <a:t>sesuatu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 err="1"/>
            <a:t>Mengharapkan</a:t>
          </a:r>
          <a:r>
            <a:rPr lang="en-ID" sz="2000" b="1" dirty="0"/>
            <a:t> </a:t>
          </a:r>
          <a:r>
            <a:rPr lang="en-ID" sz="2000" b="1" dirty="0" err="1"/>
            <a:t>segala</a:t>
          </a:r>
          <a:r>
            <a:rPr lang="en-ID" sz="2000" b="1" dirty="0"/>
            <a:t> </a:t>
          </a:r>
          <a:r>
            <a:rPr lang="en-ID" sz="2000" b="1" dirty="0" err="1"/>
            <a:t>sesuatu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700" b="1" dirty="0"/>
            <a:t>Sabar </a:t>
          </a:r>
          <a:r>
            <a:rPr lang="en-ID" sz="1700" b="1" dirty="0" err="1"/>
            <a:t>menanggung</a:t>
          </a:r>
          <a:r>
            <a:rPr lang="en-ID" sz="1700" b="1" dirty="0"/>
            <a:t> </a:t>
          </a:r>
          <a:r>
            <a:rPr lang="en-ID" sz="1700" b="1" dirty="0" err="1"/>
            <a:t>segala</a:t>
          </a:r>
          <a:r>
            <a:rPr lang="en-ID" sz="1700" b="1" dirty="0"/>
            <a:t> </a:t>
          </a:r>
          <a:r>
            <a:rPr lang="en-ID" sz="1700" b="1" dirty="0" err="1"/>
            <a:t>sesuatu</a:t>
          </a:r>
          <a:endParaRPr lang="es-ES" sz="17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Peristiwa-peristiwa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dinubuatkannya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apabila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nubuat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bersyarat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harus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benar-benar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terjadi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Ulangan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18:22; Yeremia 28:8–9; Yunus 4:2).</a:t>
          </a:r>
          <a:endParaRPr lang="es-ES" sz="19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Pekabarannya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harus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selaras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dengan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pekabaran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para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nabi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terdahulu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Ulangan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13:1–3;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Yesaya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8:20).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harus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memberikan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kesaksian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tentang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inkarnasi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Yesus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Kristus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Yohanes 4:1–3).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sv-S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Kehidupannya harus selaras dengan pekabaran Alkitab yang diberitakannya (Matius 7:15–20).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Karunia-karunia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saja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diberikan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Paulus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sebagai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contoh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di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antara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banyak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karunia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lainnya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Korintus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12:8–10; Roma 12:6–8;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Efesus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4:11–12)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en-ID" sz="2000" b="1" kern="1200" dirty="0" err="1">
              <a:solidFill>
                <a:schemeClr val="bg1"/>
              </a:solidFill>
              <a:highlight>
                <a:srgbClr val="800000"/>
              </a:highlight>
            </a:rPr>
            <a:t>Korintus</a:t>
          </a:r>
          <a:r>
            <a:rPr lang="en-ID" sz="2000" b="1" kern="1200" dirty="0">
              <a:solidFill>
                <a:schemeClr val="bg1"/>
              </a:solidFill>
              <a:highlight>
                <a:srgbClr val="800000"/>
              </a:highlight>
            </a:rPr>
            <a:t> 12:8–10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ID" sz="2000" b="1" kern="1200" dirty="0" err="1"/>
            <a:t>Perkataan</a:t>
          </a:r>
          <a:r>
            <a:rPr lang="en-ID" sz="2000" b="1" kern="1200" dirty="0"/>
            <a:t> </a:t>
          </a:r>
          <a:r>
            <a:rPr lang="en-ID" sz="2000" b="1" kern="1200" dirty="0" err="1"/>
            <a:t>hikmat</a:t>
          </a:r>
          <a:endParaRPr lang="es-ES" sz="2000" kern="1200" dirty="0"/>
        </a:p>
        <a:p>
          <a:pPr marL="265113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ID" sz="1700" b="1" kern="1200" dirty="0" err="1"/>
            <a:t>Perkataan</a:t>
          </a:r>
          <a:r>
            <a:rPr lang="en-ID" sz="1700" b="1" kern="1200" dirty="0"/>
            <a:t> </a:t>
          </a:r>
          <a:r>
            <a:rPr lang="en-ID" sz="1700" b="1" kern="1200" dirty="0" err="1"/>
            <a:t>pengetahuan</a:t>
          </a:r>
          <a:endParaRPr lang="es-ES" sz="17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ID" sz="2000" b="1" kern="1200" dirty="0"/>
            <a:t>Iman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ID" sz="2000" b="1" kern="1200" dirty="0" err="1"/>
            <a:t>Menyembuhkan</a:t>
          </a:r>
          <a:endParaRPr lang="es-ES" sz="2000" kern="1200" dirty="0"/>
        </a:p>
        <a:p>
          <a:pPr marL="265113" lvl="1" indent="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ID" sz="1900" b="1" kern="1200" dirty="0" err="1"/>
            <a:t>Mengadakan</a:t>
          </a:r>
          <a:r>
            <a:rPr lang="en-ID" sz="1900" b="1" kern="1200" dirty="0"/>
            <a:t> </a:t>
          </a:r>
          <a:r>
            <a:rPr lang="en-ID" sz="1900" b="1" kern="1200" dirty="0" err="1"/>
            <a:t>mujizat</a:t>
          </a:r>
          <a:endParaRPr lang="es-ES" sz="19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ID" sz="2000" b="1" kern="1200" dirty="0" err="1"/>
            <a:t>Nubuat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ID" sz="2000" b="1" kern="1200" dirty="0" err="1"/>
            <a:t>Membedakan</a:t>
          </a:r>
          <a:r>
            <a:rPr lang="en-ID" sz="2000" b="1" kern="1200" dirty="0"/>
            <a:t> </a:t>
          </a:r>
          <a:r>
            <a:rPr lang="en-ID" sz="2000" b="1" kern="1200" dirty="0" err="1"/>
            <a:t>bermacam</a:t>
          </a:r>
          <a:r>
            <a:rPr lang="en-ID" sz="2000" b="1" kern="1200" dirty="0"/>
            <a:t> </a:t>
          </a:r>
          <a:r>
            <a:rPr lang="en-ID" sz="2000" b="1" kern="1200" dirty="0" err="1"/>
            <a:t>roh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ID" sz="2000" b="1" kern="1200" dirty="0"/>
            <a:t>Bahasa </a:t>
          </a:r>
          <a:r>
            <a:rPr lang="en-ID" sz="2000" b="1" kern="1200" dirty="0" err="1"/>
            <a:t>roh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ID" sz="2000" b="1" kern="1200" dirty="0" err="1"/>
            <a:t>Menafsirkan</a:t>
          </a:r>
          <a:r>
            <a:rPr lang="en-ID" sz="2000" b="1" kern="1200" dirty="0"/>
            <a:t> </a:t>
          </a:r>
          <a:r>
            <a:rPr lang="en-ID" sz="2000" b="1" kern="1200" dirty="0" err="1"/>
            <a:t>bahasa</a:t>
          </a:r>
          <a:r>
            <a:rPr lang="en-ID" sz="2000" b="1" kern="1200" dirty="0"/>
            <a:t> </a:t>
          </a:r>
          <a:r>
            <a:rPr lang="en-ID" sz="2000" b="1" kern="1200" dirty="0" err="1"/>
            <a:t>roh</a:t>
          </a:r>
          <a:endParaRPr lang="es-ES" sz="2000" kern="1200" dirty="0"/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5583" y="967521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0080"/>
              </a:highlight>
            </a:rPr>
            <a:t>Roma 12:6-8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dirty="0" err="1"/>
            <a:t>Pelayanan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dirty="0" err="1"/>
            <a:t>Mengajar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dirty="0" err="1"/>
            <a:t>Menasihati</a:t>
          </a:r>
          <a:endParaRPr lang="es-ES" sz="20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1800" b="1" kern="1200" dirty="0" err="1"/>
            <a:t>Kemurahan</a:t>
          </a:r>
          <a:r>
            <a:rPr lang="en-ID" sz="1800" b="1" kern="1200" dirty="0"/>
            <a:t> </a:t>
          </a:r>
          <a:r>
            <a:rPr lang="en-ID" sz="1800" b="1" kern="1200" dirty="0" err="1"/>
            <a:t>hati</a:t>
          </a:r>
          <a:endParaRPr lang="es-ES" sz="18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dirty="0" err="1"/>
            <a:t>Memimpin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dirty="0" err="1"/>
            <a:t>Menunjukkan</a:t>
          </a:r>
          <a:r>
            <a:rPr lang="en-ID" sz="2000" b="1" kern="1200" dirty="0"/>
            <a:t> </a:t>
          </a:r>
          <a:r>
            <a:rPr lang="en-ID" sz="2000" b="1" kern="1200" dirty="0" err="1"/>
            <a:t>kemurahan</a:t>
          </a:r>
          <a:endParaRPr lang="es-ES" sz="2000" kern="1200" dirty="0"/>
        </a:p>
      </dsp:txBody>
      <dsp:txXfrm>
        <a:off x="2755583" y="967521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8000"/>
              </a:highlight>
            </a:rPr>
            <a:t>Efesus 4:11-12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dirty="0"/>
            <a:t>Rasul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Penginjilan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D" sz="2000" b="1" kern="1200" dirty="0"/>
            <a:t>Gembala dan </a:t>
          </a:r>
          <a:r>
            <a:rPr lang="en-ID" sz="2000" b="1" kern="1200" dirty="0" err="1"/>
            <a:t>pengajar</a:t>
          </a:r>
          <a:endParaRPr lang="es-ES" sz="2000" kern="1200" dirty="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 yang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dilakukan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kasih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Sabar</a:t>
          </a:r>
          <a:endParaRPr lang="en" sz="2000" b="1" kern="1200" dirty="0"/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Murah hati</a:t>
          </a:r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dirty="0" err="1"/>
            <a:t>Bersukacita</a:t>
          </a:r>
          <a:r>
            <a:rPr lang="en-ID" sz="1800" b="1" kern="1200" dirty="0"/>
            <a:t> </a:t>
          </a:r>
          <a:r>
            <a:rPr lang="en-ID" sz="1800" b="1" kern="1200" dirty="0" err="1"/>
            <a:t>karena</a:t>
          </a:r>
          <a:r>
            <a:rPr lang="en-ID" sz="1800" b="1" kern="1200" dirty="0"/>
            <a:t> </a:t>
          </a:r>
          <a:r>
            <a:rPr lang="en-ID" sz="1800" b="1" kern="1200" dirty="0" err="1"/>
            <a:t>kebenaran</a:t>
          </a:r>
          <a:endParaRPr lang="en" sz="18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/>
            <a:t>Menutupi</a:t>
          </a:r>
          <a:r>
            <a:rPr lang="en-ID" sz="2000" b="1" kern="1200" dirty="0"/>
            <a:t> </a:t>
          </a:r>
          <a:r>
            <a:rPr lang="en-ID" sz="2000" b="1" kern="1200" dirty="0" err="1"/>
            <a:t>segala</a:t>
          </a:r>
          <a:r>
            <a:rPr lang="en-ID" sz="2000" b="1" kern="1200" dirty="0"/>
            <a:t> </a:t>
          </a:r>
          <a:r>
            <a:rPr lang="en-ID" sz="2000" b="1" kern="1200" dirty="0" err="1"/>
            <a:t>sesuatu</a:t>
          </a:r>
          <a:endParaRPr lang="en" sz="2000" b="1" kern="1200" dirty="0"/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/>
            <a:t>Mempercayai</a:t>
          </a:r>
          <a:r>
            <a:rPr lang="en-ID" sz="2000" b="1" kern="1200" dirty="0"/>
            <a:t> </a:t>
          </a:r>
          <a:r>
            <a:rPr lang="en-ID" sz="2000" b="1" kern="1200" dirty="0" err="1"/>
            <a:t>segala</a:t>
          </a:r>
          <a:r>
            <a:rPr lang="en-ID" sz="2000" b="1" kern="1200" dirty="0"/>
            <a:t> </a:t>
          </a:r>
          <a:r>
            <a:rPr lang="en-ID" sz="2000" b="1" kern="1200" dirty="0" err="1"/>
            <a:t>sesuatu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/>
            <a:t>Mengharapkan</a:t>
          </a:r>
          <a:r>
            <a:rPr lang="en-ID" sz="2000" b="1" kern="1200" dirty="0"/>
            <a:t> </a:t>
          </a:r>
          <a:r>
            <a:rPr lang="en-ID" sz="2000" b="1" kern="1200" dirty="0" err="1"/>
            <a:t>segala</a:t>
          </a:r>
          <a:r>
            <a:rPr lang="en-ID" sz="2000" b="1" kern="1200" dirty="0"/>
            <a:t> </a:t>
          </a:r>
          <a:r>
            <a:rPr lang="en-ID" sz="2000" b="1" kern="1200" dirty="0" err="1"/>
            <a:t>sesuatu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b="1" kern="1200" dirty="0"/>
            <a:t>Sabar </a:t>
          </a:r>
          <a:r>
            <a:rPr lang="en-ID" sz="1700" b="1" kern="1200" dirty="0" err="1"/>
            <a:t>menanggung</a:t>
          </a:r>
          <a:r>
            <a:rPr lang="en-ID" sz="1700" b="1" kern="1200" dirty="0"/>
            <a:t> </a:t>
          </a:r>
          <a:r>
            <a:rPr lang="en-ID" sz="1700" b="1" kern="1200" dirty="0" err="1"/>
            <a:t>segala</a:t>
          </a:r>
          <a:r>
            <a:rPr lang="en-ID" sz="1700" b="1" kern="1200" dirty="0"/>
            <a:t> </a:t>
          </a:r>
          <a:r>
            <a:rPr lang="en-ID" sz="1700" b="1" kern="1200" dirty="0" err="1"/>
            <a:t>sesuatu</a:t>
          </a:r>
          <a:endParaRPr lang="es-ES" sz="17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 yang TIDAK dilakukan kasih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Tidak </a:t>
          </a:r>
          <a:r>
            <a:rPr lang="en-ID" sz="2000" b="1" kern="1200" dirty="0" err="1"/>
            <a:t>cemburu</a:t>
          </a:r>
          <a:endParaRPr lang="en" sz="2000" b="1" kern="1200" dirty="0"/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dirty="0"/>
            <a:t>Tidak </a:t>
          </a:r>
          <a:r>
            <a:rPr lang="en-ID" sz="1800" b="1" kern="1200" dirty="0" err="1"/>
            <a:t>memegahkan</a:t>
          </a:r>
          <a:r>
            <a:rPr lang="en-ID" sz="1800" b="1" kern="1200" dirty="0"/>
            <a:t> </a:t>
          </a:r>
          <a:r>
            <a:rPr lang="en-ID" sz="1800" b="1" kern="1200" dirty="0" err="1"/>
            <a:t>diri</a:t>
          </a:r>
          <a:endParaRPr lang="en" sz="1800" b="1" kern="1200" dirty="0"/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Tidak </a:t>
          </a:r>
          <a:r>
            <a:rPr lang="en-ID" sz="2000" b="1" kern="1200" dirty="0" err="1"/>
            <a:t>sombong</a:t>
          </a:r>
          <a:endParaRPr lang="en" sz="2000" b="1" kern="1200" dirty="0"/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Tidak </a:t>
          </a:r>
          <a:r>
            <a:rPr lang="en-ID" sz="2000" b="1" kern="1200" dirty="0" err="1"/>
            <a:t>melakukan</a:t>
          </a:r>
          <a:r>
            <a:rPr lang="en-ID" sz="2000" b="1" kern="1200" dirty="0"/>
            <a:t> yang </a:t>
          </a:r>
          <a:r>
            <a:rPr lang="en-ID" sz="2000" b="1" kern="1200" dirty="0" err="1"/>
            <a:t>tidak</a:t>
          </a:r>
          <a:r>
            <a:rPr lang="en-ID" sz="2000" b="1" kern="1200" dirty="0"/>
            <a:t> </a:t>
          </a:r>
          <a:r>
            <a:rPr lang="en-ID" sz="2000" b="1" kern="1200" dirty="0" err="1"/>
            <a:t>sopan</a:t>
          </a:r>
          <a:endParaRPr lang="en" sz="2000" b="1" kern="1200" dirty="0"/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Tidak mencari keuntungan diri sendiri</a:t>
          </a:r>
          <a:endParaRPr lang="es-ES" sz="15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Tidak </a:t>
          </a:r>
          <a:r>
            <a:rPr lang="en-ID" sz="2000" b="1" kern="1200" dirty="0" err="1"/>
            <a:t>mudah</a:t>
          </a:r>
          <a:r>
            <a:rPr lang="en-ID" sz="2000" b="1" kern="1200" dirty="0"/>
            <a:t> </a:t>
          </a:r>
          <a:r>
            <a:rPr lang="en-ID" sz="2000" b="1" kern="1200" dirty="0" err="1"/>
            <a:t>marah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kern="1200" dirty="0"/>
            <a:t>Tidak menyimpan kesalahan orang lain</a:t>
          </a:r>
          <a:endParaRPr lang="es-ES" sz="16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1" kern="1200" dirty="0"/>
            <a:t>Tidak bersukacita karena kejahatan</a:t>
          </a:r>
          <a:endParaRPr lang="es-ES" sz="18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Peristiwa-peristiwa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dinubuatkannya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apabila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nubuat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bersyarat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harus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benar-benar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terjadi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Ulangan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18:22; Yeremia 28:8–9; Yunus 4:2).</a:t>
          </a:r>
          <a:endParaRPr lang="es-ES" sz="19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Pekabarannya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harus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selaras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dengan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pekabaran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para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nabi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terdahulu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Ulangan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13:1–3;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Yesaya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8:20).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harus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memberikan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kesaksian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tentang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inkarnasi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Yesus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Kristus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Yohanes 4:1–3).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Kehidupannya harus selaras dengan pekabaran Alkitab yang diberitakannya (Matius 7:15–20).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89A18D-478F-48F5-A1E6-903E2E48A9E6}" type="datetimeFigureOut">
              <a:rPr lang="en-ID" smtClean="0"/>
              <a:t>08/08/2026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B6447-DDE5-4940-B6E6-4A46ECF09721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61485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B6447-DDE5-4940-B6E6-4A46ECF09721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55244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KARUNIA-KARUNIA ROHANI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6 for </a:t>
            </a:r>
            <a:br>
              <a:rPr lang="es-E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 8, 2026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792828" y="299775"/>
            <a:ext cx="529439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KARUNIA-KARUNIA KHUSUS</a:t>
            </a: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KARUNIA BAHASA ROH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522702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Karena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itu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siapa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yang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berkata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-kata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dengan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bahasa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roh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harus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berdoa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supaya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kepadanya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diberikan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juga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karunia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untuk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menafsirkannya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Korintus 14:13)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86532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Penekanan</a:t>
            </a:r>
            <a:r>
              <a:rPr lang="en-ID" sz="2000" b="1" dirty="0"/>
              <a:t> Paulus </a:t>
            </a:r>
            <a:r>
              <a:rPr lang="en-ID" sz="2000" b="1" dirty="0" err="1"/>
              <a:t>terhadap</a:t>
            </a:r>
            <a:r>
              <a:rPr lang="en-ID" sz="2000" b="1" dirty="0"/>
              <a:t> </a:t>
            </a: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bahasa</a:t>
            </a:r>
            <a:r>
              <a:rPr lang="en-ID" sz="2000" b="1" dirty="0"/>
              <a:t> </a:t>
            </a:r>
            <a:r>
              <a:rPr lang="en-ID" sz="2000" b="1" dirty="0" err="1"/>
              <a:t>roh</a:t>
            </a:r>
            <a:r>
              <a:rPr lang="en-ID" sz="2000" b="1" dirty="0"/>
              <a:t> dan </a:t>
            </a:r>
            <a:r>
              <a:rPr lang="en-ID" sz="2000" b="1" dirty="0" err="1"/>
              <a:t>penggunaannya</a:t>
            </a:r>
            <a:r>
              <a:rPr lang="en-ID" sz="2000" b="1" dirty="0"/>
              <a:t> yang </a:t>
            </a:r>
            <a:r>
              <a:rPr lang="en-ID" sz="2000" b="1" dirty="0" err="1"/>
              <a:t>benar</a:t>
            </a:r>
            <a:r>
              <a:rPr lang="en-ID" sz="2000" b="1" dirty="0"/>
              <a:t> </a:t>
            </a:r>
            <a:r>
              <a:rPr lang="en-ID" sz="2000" b="1" dirty="0" err="1"/>
              <a:t>menunjukkan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</a:t>
            </a: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 </a:t>
            </a:r>
            <a:r>
              <a:rPr lang="en-ID" sz="2000" b="1" dirty="0" err="1"/>
              <a:t>telah</a:t>
            </a:r>
            <a:r>
              <a:rPr lang="en-ID" sz="2000" b="1" dirty="0"/>
              <a:t> </a:t>
            </a:r>
            <a:r>
              <a:rPr lang="en-ID" sz="2000" b="1" dirty="0" err="1"/>
              <a:t>disalahgunakan</a:t>
            </a:r>
            <a:r>
              <a:rPr lang="en-ID" sz="2000" b="1" dirty="0"/>
              <a:t> oleh </a:t>
            </a:r>
            <a:r>
              <a:rPr lang="en-ID" sz="2000" b="1" dirty="0" err="1"/>
              <a:t>beberapa</a:t>
            </a:r>
            <a:r>
              <a:rPr lang="en-ID" sz="2000" b="1" dirty="0"/>
              <a:t> </a:t>
            </a:r>
            <a:r>
              <a:rPr lang="en-ID" sz="2000" b="1" dirty="0" err="1"/>
              <a:t>anggota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di </a:t>
            </a:r>
            <a:r>
              <a:rPr lang="en-ID" sz="2000" b="1" dirty="0" err="1"/>
              <a:t>Korintus</a:t>
            </a:r>
            <a:r>
              <a:rPr lang="en-ID" sz="2000" b="1" dirty="0"/>
              <a:t>, </a:t>
            </a:r>
            <a:r>
              <a:rPr lang="en-ID" sz="2000" b="1" dirty="0" err="1"/>
              <a:t>sehingga</a:t>
            </a:r>
            <a:r>
              <a:rPr lang="en-ID" sz="2000" b="1" dirty="0"/>
              <a:t> </a:t>
            </a:r>
            <a:r>
              <a:rPr lang="en-ID" sz="2000" b="1" dirty="0" err="1"/>
              <a:t>menimbulkan</a:t>
            </a:r>
            <a:r>
              <a:rPr lang="en-ID" sz="2000" b="1" dirty="0"/>
              <a:t> </a:t>
            </a:r>
            <a:r>
              <a:rPr lang="en-ID" sz="2000" b="1" dirty="0" err="1"/>
              <a:t>ketidaktertiban</a:t>
            </a:r>
            <a:r>
              <a:rPr lang="en-ID" sz="2000" b="1" dirty="0"/>
              <a:t> dan </a:t>
            </a:r>
            <a:r>
              <a:rPr lang="en-ID" sz="2000" b="1" dirty="0" err="1"/>
              <a:t>kebingungan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ibadah </a:t>
            </a:r>
            <a:r>
              <a:rPr lang="en-ID" sz="2000" b="1" dirty="0" err="1"/>
              <a:t>umum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14:23).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0699" y="1324817"/>
            <a:ext cx="2923176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860758"/>
            <a:ext cx="2857500" cy="183037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046327" y="4779679"/>
            <a:ext cx="609767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Padahal</a:t>
            </a:r>
            <a:r>
              <a:rPr lang="en-ID" sz="2000" b="1" dirty="0"/>
              <a:t>, </a:t>
            </a:r>
            <a:r>
              <a:rPr lang="en-ID" sz="2000" b="1" dirty="0" err="1"/>
              <a:t>kerinduan</a:t>
            </a:r>
            <a:r>
              <a:rPr lang="en-ID" sz="2000" b="1" dirty="0"/>
              <a:t> Paulus </a:t>
            </a:r>
            <a:r>
              <a:rPr lang="en-ID" sz="2000" b="1" dirty="0" err="1"/>
              <a:t>mencakup</a:t>
            </a:r>
            <a:r>
              <a:rPr lang="en-ID" sz="2000" b="1" dirty="0"/>
              <a:t> </a:t>
            </a:r>
            <a:r>
              <a:rPr lang="en-ID" sz="2000" b="1" dirty="0" err="1"/>
              <a:t>semua</a:t>
            </a:r>
            <a:r>
              <a:rPr lang="en-ID" sz="2000" b="1" dirty="0"/>
              <a:t> </a:t>
            </a:r>
            <a:r>
              <a:rPr lang="en-ID" sz="2000" b="1" dirty="0" err="1"/>
              <a:t>karunia</a:t>
            </a:r>
            <a:r>
              <a:rPr lang="en-ID" sz="2000" b="1" dirty="0"/>
              <a:t> Roh (1 </a:t>
            </a:r>
            <a:r>
              <a:rPr lang="en-ID" sz="2000" b="1" dirty="0" err="1"/>
              <a:t>Korintus</a:t>
            </a:r>
            <a:r>
              <a:rPr lang="en-ID" sz="2000" b="1" dirty="0"/>
              <a:t> 14:1). </a:t>
            </a:r>
            <a:r>
              <a:rPr lang="en-ID" sz="2000" b="1" dirty="0" err="1"/>
              <a:t>Sebelumnya</a:t>
            </a:r>
            <a:r>
              <a:rPr lang="en-ID" sz="2000" b="1" dirty="0"/>
              <a:t> </a:t>
            </a:r>
            <a:r>
              <a:rPr lang="en-ID" sz="2000" b="1" dirty="0" err="1"/>
              <a:t>ia</a:t>
            </a:r>
            <a:r>
              <a:rPr lang="en-ID" sz="2000" b="1" dirty="0"/>
              <a:t> </a:t>
            </a:r>
            <a:r>
              <a:rPr lang="en-ID" sz="2000" b="1" dirty="0" err="1"/>
              <a:t>telah</a:t>
            </a:r>
            <a:r>
              <a:rPr lang="en-ID" sz="2000" b="1" dirty="0"/>
              <a:t> </a:t>
            </a:r>
            <a:r>
              <a:rPr lang="en-ID" sz="2000" b="1" dirty="0" err="1"/>
              <a:t>menegaskan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, “</a:t>
            </a:r>
            <a:r>
              <a:rPr lang="en-ID" sz="2000" b="1" dirty="0" err="1"/>
              <a:t>Kepada</a:t>
            </a:r>
            <a:r>
              <a:rPr lang="en-ID" sz="2000" b="1" dirty="0"/>
              <a:t> </a:t>
            </a:r>
            <a:r>
              <a:rPr lang="en-ID" sz="2000" b="1" dirty="0" err="1"/>
              <a:t>tiap-tiap</a:t>
            </a:r>
            <a:r>
              <a:rPr lang="en-ID" sz="2000" b="1" dirty="0"/>
              <a:t> orang </a:t>
            </a:r>
            <a:r>
              <a:rPr lang="en-ID" sz="2000" b="1" dirty="0" err="1"/>
              <a:t>dikaruniakan</a:t>
            </a:r>
            <a:r>
              <a:rPr lang="en-ID" sz="2000" b="1" dirty="0"/>
              <a:t> </a:t>
            </a:r>
            <a:r>
              <a:rPr lang="en-ID" sz="2000" b="1" dirty="0" err="1"/>
              <a:t>penyataan</a:t>
            </a:r>
            <a:r>
              <a:rPr lang="en-ID" sz="2000" b="1" dirty="0"/>
              <a:t> Roh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kepentingan</a:t>
            </a:r>
            <a:r>
              <a:rPr lang="en-ID" sz="2000" b="1" dirty="0"/>
              <a:t> </a:t>
            </a:r>
            <a:r>
              <a:rPr lang="en-ID" sz="2000" b="1" dirty="0" err="1"/>
              <a:t>bersama</a:t>
            </a:r>
            <a:r>
              <a:rPr lang="en-ID" sz="2000" b="1" dirty="0"/>
              <a:t>” (1 </a:t>
            </a:r>
            <a:r>
              <a:rPr lang="en-ID" sz="2000" b="1" dirty="0" err="1"/>
              <a:t>Korintus</a:t>
            </a:r>
            <a:r>
              <a:rPr lang="en-ID" sz="2000" b="1" dirty="0"/>
              <a:t> 12:7). Oleh </a:t>
            </a:r>
            <a:r>
              <a:rPr lang="en-ID" sz="2000" b="1" dirty="0" err="1"/>
              <a:t>karena</a:t>
            </a:r>
            <a:r>
              <a:rPr lang="en-ID" sz="2000" b="1" dirty="0"/>
              <a:t> </a:t>
            </a:r>
            <a:r>
              <a:rPr lang="en-ID" sz="2000" b="1" dirty="0" err="1"/>
              <a:t>itu</a:t>
            </a:r>
            <a:r>
              <a:rPr lang="en-ID" sz="2000" b="1" dirty="0"/>
              <a:t>,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semua</a:t>
            </a:r>
            <a:r>
              <a:rPr lang="en-ID" sz="2000" b="1" dirty="0"/>
              <a:t> orang </a:t>
            </a:r>
            <a:r>
              <a:rPr lang="en-ID" sz="2000" b="1" dirty="0" err="1"/>
              <a:t>menerima</a:t>
            </a:r>
            <a:r>
              <a:rPr lang="en-ID" sz="2000" b="1" dirty="0"/>
              <a:t> </a:t>
            </a:r>
            <a:r>
              <a:rPr lang="en-ID" sz="2000" b="1" dirty="0" err="1"/>
              <a:t>karunia</a:t>
            </a:r>
            <a:r>
              <a:rPr lang="en-ID" sz="2000" b="1" dirty="0"/>
              <a:t> yang </a:t>
            </a:r>
            <a:r>
              <a:rPr lang="en-ID" sz="2000" b="1" dirty="0" err="1"/>
              <a:t>sama</a:t>
            </a:r>
            <a:r>
              <a:rPr lang="en-ID" sz="2000" b="1" dirty="0"/>
              <a:t>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1" y="3835653"/>
            <a:ext cx="86938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Keinginan</a:t>
            </a:r>
            <a:r>
              <a:rPr lang="en-ID" sz="2000" b="1" dirty="0">
                <a:solidFill>
                  <a:prstClr val="black"/>
                </a:solidFill>
              </a:rPr>
              <a:t> Paulus agar </a:t>
            </a:r>
            <a:r>
              <a:rPr lang="en-ID" sz="2000" b="1" dirty="0" err="1">
                <a:solidFill>
                  <a:prstClr val="black"/>
                </a:solidFill>
              </a:rPr>
              <a:t>semua</a:t>
            </a:r>
            <a:r>
              <a:rPr lang="en-ID" sz="2000" b="1" dirty="0">
                <a:solidFill>
                  <a:prstClr val="black"/>
                </a:solidFill>
              </a:rPr>
              <a:t> orang </a:t>
            </a:r>
            <a:r>
              <a:rPr lang="en-ID" sz="2000" b="1" dirty="0" err="1">
                <a:solidFill>
                  <a:prstClr val="black"/>
                </a:solidFill>
              </a:rPr>
              <a:t>berbicara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bahasa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roh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disalahartikan</a:t>
            </a:r>
            <a:r>
              <a:rPr lang="en-ID" sz="2000" b="1" dirty="0">
                <a:solidFill>
                  <a:prstClr val="black"/>
                </a:solidFill>
              </a:rPr>
              <a:t> oleh </a:t>
            </a:r>
            <a:r>
              <a:rPr lang="en-ID" sz="2000" b="1" dirty="0" err="1">
                <a:solidFill>
                  <a:prstClr val="black"/>
                </a:solidFill>
              </a:rPr>
              <a:t>sebagian</a:t>
            </a:r>
            <a:r>
              <a:rPr lang="en-ID" sz="2000" b="1" dirty="0">
                <a:solidFill>
                  <a:prstClr val="black"/>
                </a:solidFill>
              </a:rPr>
              <a:t> orang yang </a:t>
            </a:r>
            <a:r>
              <a:rPr lang="en-ID" sz="2000" b="1" dirty="0" err="1">
                <a:solidFill>
                  <a:prstClr val="black"/>
                </a:solidFill>
              </a:rPr>
              <a:t>menganggap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bahwa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setiap</a:t>
            </a:r>
            <a:r>
              <a:rPr lang="en-ID" sz="2000" b="1" dirty="0">
                <a:solidFill>
                  <a:prstClr val="black"/>
                </a:solidFill>
              </a:rPr>
              <a:t> orang </a:t>
            </a:r>
            <a:r>
              <a:rPr lang="en-ID" sz="2000" b="1" dirty="0" err="1">
                <a:solidFill>
                  <a:prstClr val="black"/>
                </a:solidFill>
              </a:rPr>
              <a:t>percaya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seharusnya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memiliki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karunia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tersebut</a:t>
            </a:r>
            <a:r>
              <a:rPr lang="en-ID" sz="2000" b="1" dirty="0">
                <a:solidFill>
                  <a:prstClr val="black"/>
                </a:solidFill>
              </a:rPr>
              <a:t> (1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14:5).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20" y="2283051"/>
            <a:ext cx="855445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Karunia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bahasa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roh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adalah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kemampuan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berbicara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bahasa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manusia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atau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bahasa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malaikat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dikenal</a:t>
            </a:r>
            <a:r>
              <a:rPr lang="en-ID" sz="2000" b="1" dirty="0">
                <a:solidFill>
                  <a:prstClr val="black"/>
                </a:solidFill>
              </a:rPr>
              <a:t> oleh orang yang </a:t>
            </a:r>
            <a:r>
              <a:rPr lang="en-ID" sz="2000" b="1" dirty="0" err="1">
                <a:solidFill>
                  <a:prstClr val="black"/>
                </a:solidFill>
              </a:rPr>
              <a:t>berbicara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sendiri</a:t>
            </a:r>
            <a:r>
              <a:rPr lang="en-ID" sz="2000" b="1" dirty="0">
                <a:solidFill>
                  <a:prstClr val="black"/>
                </a:solidFill>
              </a:rPr>
              <a:t> (1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13:1). </a:t>
            </a:r>
            <a:r>
              <a:rPr lang="en-ID" sz="2000" b="1" dirty="0" err="1">
                <a:solidFill>
                  <a:prstClr val="black"/>
                </a:solidFill>
              </a:rPr>
              <a:t>Apabila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bahasa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tersebut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dipahami</a:t>
            </a:r>
            <a:r>
              <a:rPr lang="en-ID" sz="2000" b="1" dirty="0">
                <a:solidFill>
                  <a:prstClr val="black"/>
                </a:solidFill>
              </a:rPr>
              <a:t> oleh para </a:t>
            </a:r>
            <a:r>
              <a:rPr lang="en-ID" sz="2000" b="1" dirty="0" err="1">
                <a:solidFill>
                  <a:prstClr val="black"/>
                </a:solidFill>
              </a:rPr>
              <a:t>pendengar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maka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diperlukan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seorang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penafsir</a:t>
            </a:r>
            <a:r>
              <a:rPr lang="en-ID" sz="2000" b="1" dirty="0">
                <a:solidFill>
                  <a:prstClr val="black"/>
                </a:solidFill>
              </a:rPr>
              <a:t> (</a:t>
            </a:r>
            <a:r>
              <a:rPr lang="en-ID" sz="2000" b="1" dirty="0" err="1">
                <a:solidFill>
                  <a:prstClr val="black"/>
                </a:solidFill>
              </a:rPr>
              <a:t>Kisah</a:t>
            </a:r>
            <a:r>
              <a:rPr lang="en-ID" sz="2000" b="1" dirty="0">
                <a:solidFill>
                  <a:prstClr val="black"/>
                </a:solidFill>
              </a:rPr>
              <a:t> Para Rasul 2:8; 1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14:2, 13–14, 27–28).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KARUNIA NUBUAT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Tetapi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siapa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yang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bernubuat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berkata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-kata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kepada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manusia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membangun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menasihati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dan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menghibur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Korintus 14:3)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1179096" y="1132271"/>
            <a:ext cx="58569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Kita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boleh</a:t>
            </a:r>
            <a:r>
              <a:rPr lang="en-ID" sz="2000" b="1" dirty="0"/>
              <a:t> </a:t>
            </a:r>
            <a:r>
              <a:rPr lang="en-ID" sz="2000" b="1" dirty="0" err="1"/>
              <a:t>membatasi</a:t>
            </a:r>
            <a:r>
              <a:rPr lang="en-ID" sz="2000" b="1" dirty="0"/>
              <a:t> </a:t>
            </a: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nubuat</a:t>
            </a:r>
            <a:r>
              <a:rPr lang="en-ID" sz="2000" b="1" dirty="0"/>
              <a:t> </a:t>
            </a:r>
            <a:r>
              <a:rPr lang="en-ID" sz="2000" b="1" dirty="0" err="1"/>
              <a:t>hanya</a:t>
            </a:r>
            <a:r>
              <a:rPr lang="en-ID" sz="2000" b="1" dirty="0"/>
              <a:t> pada </a:t>
            </a:r>
            <a:r>
              <a:rPr lang="en-ID" sz="2000" b="1" dirty="0" err="1"/>
              <a:t>kemampuan</a:t>
            </a:r>
            <a:r>
              <a:rPr lang="en-ID" sz="2000" b="1" dirty="0"/>
              <a:t> </a:t>
            </a:r>
            <a:r>
              <a:rPr lang="en-ID" sz="2000" b="1" dirty="0" err="1"/>
              <a:t>meramalkan</a:t>
            </a:r>
            <a:r>
              <a:rPr lang="en-ID" sz="2000" b="1" dirty="0"/>
              <a:t> </a:t>
            </a:r>
            <a:r>
              <a:rPr lang="en-ID" sz="2000" b="1" dirty="0" err="1"/>
              <a:t>peristiwa-peristiwa</a:t>
            </a:r>
            <a:r>
              <a:rPr lang="en-ID" sz="2000" b="1" dirty="0"/>
              <a:t> yang </a:t>
            </a:r>
            <a:r>
              <a:rPr lang="en-ID" sz="2000" b="1" dirty="0" err="1"/>
              <a:t>akan</a:t>
            </a:r>
            <a:r>
              <a:rPr lang="en-ID" sz="2000" b="1" dirty="0"/>
              <a:t> </a:t>
            </a:r>
            <a:r>
              <a:rPr lang="en-ID" sz="2000" b="1" dirty="0" err="1"/>
              <a:t>datang</a:t>
            </a:r>
            <a:r>
              <a:rPr lang="en-ID" sz="2000" b="1" dirty="0"/>
              <a:t>. </a:t>
            </a:r>
            <a:r>
              <a:rPr lang="en-ID" sz="2000" b="1" dirty="0" err="1"/>
              <a:t>Fungsi</a:t>
            </a:r>
            <a:r>
              <a:rPr lang="en-ID" sz="2000" b="1" dirty="0"/>
              <a:t> </a:t>
            </a:r>
            <a:r>
              <a:rPr lang="en-ID" sz="2000" b="1" dirty="0" err="1"/>
              <a:t>utama</a:t>
            </a:r>
            <a:r>
              <a:rPr lang="en-ID" sz="2000" b="1" dirty="0"/>
              <a:t> </a:t>
            </a: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nubuat</a:t>
            </a:r>
            <a:r>
              <a:rPr lang="en-ID" sz="2000" b="1" dirty="0"/>
              <a:t> </a:t>
            </a:r>
            <a:r>
              <a:rPr lang="en-ID" sz="2000" b="1" dirty="0" err="1"/>
              <a:t>adalah</a:t>
            </a:r>
            <a:r>
              <a:rPr lang="en-ID" sz="2000" b="1" dirty="0"/>
              <a:t> </a:t>
            </a:r>
            <a:r>
              <a:rPr lang="en-ID" sz="2000" b="1" dirty="0" err="1"/>
              <a:t>membangun</a:t>
            </a:r>
            <a:r>
              <a:rPr lang="en-ID" sz="2000" b="1" dirty="0"/>
              <a:t>, </a:t>
            </a:r>
            <a:r>
              <a:rPr lang="en-ID" sz="2000" b="1" dirty="0" err="1"/>
              <a:t>menasihati</a:t>
            </a:r>
            <a:r>
              <a:rPr lang="en-ID" sz="2000" b="1" dirty="0"/>
              <a:t>, dan </a:t>
            </a:r>
            <a:r>
              <a:rPr lang="en-ID" sz="2000" b="1" dirty="0" err="1"/>
              <a:t>menghibur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14:3).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3498620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8" y="1113026"/>
            <a:ext cx="1043538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41170" y="2701017"/>
            <a:ext cx="595483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Paulus </a:t>
            </a:r>
            <a:r>
              <a:rPr lang="en-ID" sz="2000" b="1" dirty="0" err="1"/>
              <a:t>menonjolkan</a:t>
            </a:r>
            <a:r>
              <a:rPr lang="en-ID" sz="2000" b="1" dirty="0"/>
              <a:t> </a:t>
            </a: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 di </a:t>
            </a:r>
            <a:r>
              <a:rPr lang="en-ID" sz="2000" b="1" dirty="0" err="1"/>
              <a:t>atas</a:t>
            </a:r>
            <a:r>
              <a:rPr lang="en-ID" sz="2000" b="1" dirty="0"/>
              <a:t> </a:t>
            </a:r>
            <a:r>
              <a:rPr lang="en-ID" sz="2000" b="1" dirty="0" err="1"/>
              <a:t>karunia-karunia</a:t>
            </a:r>
            <a:r>
              <a:rPr lang="en-ID" sz="2000" b="1" dirty="0"/>
              <a:t> </a:t>
            </a:r>
            <a:r>
              <a:rPr lang="en-ID" sz="2000" b="1" dirty="0" err="1"/>
              <a:t>lainnya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14:1, 4, 22–25). </a:t>
            </a:r>
            <a:r>
              <a:rPr lang="en-ID" sz="2000" b="1" dirty="0" err="1"/>
              <a:t>Namun</a:t>
            </a:r>
            <a:r>
              <a:rPr lang="en-ID" sz="2000" b="1" dirty="0"/>
              <a:t>, </a:t>
            </a:r>
            <a:r>
              <a:rPr lang="en-ID" sz="2000" b="1" dirty="0" err="1"/>
              <a:t>ia</a:t>
            </a:r>
            <a:r>
              <a:rPr lang="en-ID" sz="2000" b="1" dirty="0"/>
              <a:t> juga </a:t>
            </a:r>
            <a:r>
              <a:rPr lang="en-ID" sz="2000" b="1" dirty="0" err="1"/>
              <a:t>menegaskan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</a:t>
            </a: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 </a:t>
            </a:r>
            <a:r>
              <a:rPr lang="en-ID" sz="2000" b="1" dirty="0" err="1"/>
              <a:t>harus</a:t>
            </a:r>
            <a:r>
              <a:rPr lang="en-ID" sz="2000" b="1" dirty="0"/>
              <a:t> </a:t>
            </a:r>
            <a:r>
              <a:rPr lang="en-ID" sz="2000" b="1" dirty="0" err="1"/>
              <a:t>digunakan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benar</a:t>
            </a:r>
            <a:r>
              <a:rPr lang="en-ID" sz="2000" b="1" dirty="0"/>
              <a:t> agar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menimbulkan</a:t>
            </a:r>
            <a:r>
              <a:rPr lang="en-ID" sz="2000" b="1" dirty="0"/>
              <a:t> </a:t>
            </a:r>
            <a:r>
              <a:rPr lang="en-ID" sz="2000" b="1" dirty="0" err="1"/>
              <a:t>kekacauan</a:t>
            </a:r>
            <a:r>
              <a:rPr lang="en-ID" sz="2000" b="1" dirty="0"/>
              <a:t>: “</a:t>
            </a:r>
            <a:r>
              <a:rPr lang="en-ID" sz="2000" b="1" dirty="0" err="1"/>
              <a:t>Tetapi</a:t>
            </a:r>
            <a:r>
              <a:rPr lang="en-ID" sz="2000" b="1" dirty="0"/>
              <a:t> </a:t>
            </a:r>
            <a:r>
              <a:rPr lang="en-ID" sz="2000" b="1" dirty="0" err="1"/>
              <a:t>segala</a:t>
            </a:r>
            <a:r>
              <a:rPr lang="en-ID" sz="2000" b="1" dirty="0"/>
              <a:t> </a:t>
            </a:r>
            <a:r>
              <a:rPr lang="en-ID" sz="2000" b="1" dirty="0" err="1"/>
              <a:t>sesuatu</a:t>
            </a:r>
            <a:r>
              <a:rPr lang="en-ID" sz="2000" b="1" dirty="0"/>
              <a:t> </a:t>
            </a:r>
            <a:r>
              <a:rPr lang="en-ID" sz="2000" b="1" dirty="0" err="1"/>
              <a:t>harus</a:t>
            </a:r>
            <a:r>
              <a:rPr lang="en-ID" sz="2000" b="1" dirty="0"/>
              <a:t> </a:t>
            </a:r>
            <a:r>
              <a:rPr lang="en-ID" sz="2000" b="1" dirty="0" err="1"/>
              <a:t>berlangsung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sopan</a:t>
            </a:r>
            <a:r>
              <a:rPr lang="en-ID" sz="2000" b="1" dirty="0"/>
              <a:t> dan </a:t>
            </a:r>
            <a:r>
              <a:rPr lang="en-ID" sz="2000" b="1" dirty="0" err="1"/>
              <a:t>teratur</a:t>
            </a:r>
            <a:r>
              <a:rPr lang="en-ID" sz="2000" b="1" dirty="0"/>
              <a:t>” (1 </a:t>
            </a:r>
            <a:r>
              <a:rPr lang="en-ID" sz="2000" b="1" dirty="0" err="1"/>
              <a:t>Korintus</a:t>
            </a:r>
            <a:r>
              <a:rPr lang="en-ID" sz="2000" b="1" dirty="0"/>
              <a:t> 14:40; </a:t>
            </a:r>
            <a:r>
              <a:rPr lang="en-ID" sz="2000" b="1" dirty="0" err="1"/>
              <a:t>lihat</a:t>
            </a:r>
            <a:r>
              <a:rPr lang="en-ID" sz="2000" b="1" dirty="0"/>
              <a:t> juga 1 </a:t>
            </a:r>
            <a:r>
              <a:rPr lang="en-ID" sz="2000" b="1" dirty="0" err="1"/>
              <a:t>Korintus</a:t>
            </a:r>
            <a:r>
              <a:rPr lang="en-ID" sz="2000" b="1" dirty="0"/>
              <a:t> 14:29–33).</a:t>
            </a:r>
            <a:endParaRPr lang="en" sz="20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1924752" y="4928634"/>
            <a:ext cx="501506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Sebagai</a:t>
            </a:r>
            <a:r>
              <a:rPr lang="en-ID" sz="2000" b="1" dirty="0"/>
              <a:t> salah </a:t>
            </a:r>
            <a:r>
              <a:rPr lang="en-ID" sz="2000" b="1" dirty="0" err="1"/>
              <a:t>satu</a:t>
            </a:r>
            <a:r>
              <a:rPr lang="en-ID" sz="2000" b="1" dirty="0"/>
              <a:t> </a:t>
            </a:r>
            <a:r>
              <a:rPr lang="en-ID" sz="2000" b="1" dirty="0" err="1"/>
              <a:t>ciri</a:t>
            </a:r>
            <a:r>
              <a:rPr lang="en-ID" sz="2000" b="1" dirty="0"/>
              <a:t> </a:t>
            </a:r>
            <a:r>
              <a:rPr lang="en-ID" sz="2000" b="1" dirty="0" err="1"/>
              <a:t>khas</a:t>
            </a:r>
            <a:r>
              <a:rPr lang="en-ID" sz="2000" b="1" dirty="0"/>
              <a:t> </a:t>
            </a:r>
            <a:r>
              <a:rPr lang="en-ID" sz="2000" b="1" dirty="0" err="1"/>
              <a:t>gereja</a:t>
            </a:r>
            <a:r>
              <a:rPr lang="en-ID" sz="2000" b="1" dirty="0"/>
              <a:t> </a:t>
            </a:r>
            <a:r>
              <a:rPr lang="en-ID" sz="2000" b="1" dirty="0" err="1"/>
              <a:t>sisa</a:t>
            </a:r>
            <a:r>
              <a:rPr lang="en-ID" sz="2000" b="1" dirty="0"/>
              <a:t>, </a:t>
            </a: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nubuat</a:t>
            </a:r>
            <a:r>
              <a:rPr lang="en-ID" sz="2000" b="1" dirty="0"/>
              <a:t> </a:t>
            </a:r>
            <a:r>
              <a:rPr lang="en-ID" sz="2000" b="1" dirty="0" err="1"/>
              <a:t>memperoleh</a:t>
            </a:r>
            <a:r>
              <a:rPr lang="en-ID" sz="2000" b="1" dirty="0"/>
              <a:t> </a:t>
            </a:r>
            <a:r>
              <a:rPr lang="en-ID" sz="2000" b="1" dirty="0" err="1"/>
              <a:t>manifestasi</a:t>
            </a:r>
            <a:r>
              <a:rPr lang="en-ID" sz="2000" b="1" dirty="0"/>
              <a:t> </a:t>
            </a:r>
            <a:r>
              <a:rPr lang="en-ID" sz="2000" b="1" dirty="0" err="1"/>
              <a:t>khusus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kehidupan</a:t>
            </a:r>
            <a:r>
              <a:rPr lang="en-ID" sz="2000" b="1" dirty="0"/>
              <a:t> dan </a:t>
            </a:r>
            <a:r>
              <a:rPr lang="en-ID" sz="2000" b="1" dirty="0" err="1"/>
              <a:t>pelayanan</a:t>
            </a:r>
            <a:r>
              <a:rPr lang="en-ID" sz="2000" b="1" dirty="0"/>
              <a:t> Ellen G. White (Wahyu 12:17; 19:10). </a:t>
            </a:r>
            <a:r>
              <a:rPr lang="en-ID" sz="2000" b="1" dirty="0" err="1"/>
              <a:t>Tetapi</a:t>
            </a:r>
            <a:r>
              <a:rPr lang="en-ID" sz="2000" b="1" dirty="0"/>
              <a:t>, </a:t>
            </a:r>
            <a:r>
              <a:rPr lang="en-ID" sz="2000" b="1" dirty="0" err="1"/>
              <a:t>bagaimana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dapat</a:t>
            </a:r>
            <a:r>
              <a:rPr lang="en-ID" sz="2000" b="1" dirty="0"/>
              <a:t> </a:t>
            </a:r>
            <a:r>
              <a:rPr lang="en-ID" sz="2000" b="1" dirty="0" err="1"/>
              <a:t>mengenali</a:t>
            </a:r>
            <a:r>
              <a:rPr lang="en-ID" sz="2000" b="1" dirty="0"/>
              <a:t> </a:t>
            </a:r>
            <a:r>
              <a:rPr lang="en-ID" sz="2000" b="1" dirty="0" err="1"/>
              <a:t>seorang</a:t>
            </a:r>
            <a:r>
              <a:rPr lang="en-ID" sz="2000" b="1" dirty="0"/>
              <a:t> </a:t>
            </a:r>
            <a:r>
              <a:rPr lang="en-ID" sz="2000" b="1" dirty="0" err="1"/>
              <a:t>nabi</a:t>
            </a:r>
            <a:r>
              <a:rPr lang="en-ID" sz="2000" b="1" dirty="0"/>
              <a:t> yang </a:t>
            </a:r>
            <a:r>
              <a:rPr lang="en-ID" sz="2000" b="1" dirty="0" err="1"/>
              <a:t>benar</a:t>
            </a:r>
            <a:r>
              <a:rPr lang="en-ID" sz="2000" b="1" dirty="0"/>
              <a:t>?</a:t>
            </a:r>
            <a:endParaRPr lang="en" sz="2000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101390"/>
            <a:ext cx="1637898" cy="1578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2806404"/>
            <a:ext cx="843815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058779" y="746366"/>
            <a:ext cx="11037971" cy="524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200" b="1" dirty="0">
                <a:latin typeface="Constantia" panose="02030602050306030303" pitchFamily="18" charset="0"/>
              </a:rPr>
              <a:t>“</a:t>
            </a:r>
            <a:r>
              <a:rPr lang="en-ID" sz="2200" b="1" dirty="0" err="1">
                <a:latin typeface="Constantia" panose="02030602050306030303" pitchFamily="18" charset="0"/>
              </a:rPr>
              <a:t>Dalam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semua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pengaturan</a:t>
            </a:r>
            <a:r>
              <a:rPr lang="en-ID" sz="2200" b="1" dirty="0">
                <a:latin typeface="Constantia" panose="02030602050306030303" pitchFamily="18" charset="0"/>
              </a:rPr>
              <a:t> Tuhan, </a:t>
            </a:r>
            <a:r>
              <a:rPr lang="en-ID" sz="2200" b="1" dirty="0" err="1">
                <a:latin typeface="Constantia" panose="02030602050306030303" pitchFamily="18" charset="0"/>
              </a:rPr>
              <a:t>tidak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ada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sesuatu</a:t>
            </a:r>
            <a:r>
              <a:rPr lang="en-ID" sz="2200" b="1" dirty="0">
                <a:latin typeface="Constantia" panose="02030602050306030303" pitchFamily="18" charset="0"/>
              </a:rPr>
              <a:t> yang </a:t>
            </a:r>
            <a:r>
              <a:rPr lang="en-ID" sz="2200" b="1" dirty="0" err="1">
                <a:latin typeface="Constantia" panose="02030602050306030303" pitchFamily="18" charset="0"/>
              </a:rPr>
              <a:t>lebih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indah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daripada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rencana</a:t>
            </a:r>
            <a:r>
              <a:rPr lang="en-ID" sz="2200" b="1" dirty="0">
                <a:latin typeface="Constantia" panose="02030602050306030303" pitchFamily="18" charset="0"/>
              </a:rPr>
              <a:t>-Nya yang </a:t>
            </a:r>
            <a:r>
              <a:rPr lang="en-ID" sz="2200" b="1" dirty="0" err="1">
                <a:latin typeface="Constantia" panose="02030602050306030303" pitchFamily="18" charset="0"/>
              </a:rPr>
              <a:t>memberikan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kepada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pria</a:t>
            </a:r>
            <a:r>
              <a:rPr lang="en-ID" sz="2200" b="1" dirty="0">
                <a:latin typeface="Constantia" panose="02030602050306030303" pitchFamily="18" charset="0"/>
              </a:rPr>
              <a:t> dan </a:t>
            </a:r>
            <a:r>
              <a:rPr lang="en-ID" sz="2200" b="1" dirty="0" err="1">
                <a:latin typeface="Constantia" panose="02030602050306030303" pitchFamily="18" charset="0"/>
              </a:rPr>
              <a:t>wanita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berbagai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macam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karunia</a:t>
            </a:r>
            <a:r>
              <a:rPr lang="en-ID" sz="2200" b="1" dirty="0">
                <a:latin typeface="Constantia" panose="02030602050306030303" pitchFamily="18" charset="0"/>
              </a:rPr>
              <a:t>. </a:t>
            </a:r>
            <a:r>
              <a:rPr lang="en-ID" sz="2200" b="1" dirty="0" err="1">
                <a:latin typeface="Constantia" panose="02030602050306030303" pitchFamily="18" charset="0"/>
              </a:rPr>
              <a:t>Gereja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adalah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taman</a:t>
            </a:r>
            <a:r>
              <a:rPr lang="en-ID" sz="2200" b="1" dirty="0">
                <a:latin typeface="Constantia" panose="02030602050306030303" pitchFamily="18" charset="0"/>
              </a:rPr>
              <a:t>-Nya, yang </a:t>
            </a:r>
            <a:r>
              <a:rPr lang="en-ID" sz="2200" b="1" dirty="0" err="1">
                <a:latin typeface="Constantia" panose="02030602050306030303" pitchFamily="18" charset="0"/>
              </a:rPr>
              <a:t>dihiasi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dengan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berbagai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jenis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pohon</a:t>
            </a:r>
            <a:r>
              <a:rPr lang="en-ID" sz="2200" b="1" dirty="0">
                <a:latin typeface="Constantia" panose="02030602050306030303" pitchFamily="18" charset="0"/>
              </a:rPr>
              <a:t>, </a:t>
            </a:r>
            <a:r>
              <a:rPr lang="en-ID" sz="2200" b="1" dirty="0" err="1">
                <a:latin typeface="Constantia" panose="02030602050306030303" pitchFamily="18" charset="0"/>
              </a:rPr>
              <a:t>tanaman</a:t>
            </a:r>
            <a:r>
              <a:rPr lang="en-ID" sz="2200" b="1" dirty="0">
                <a:latin typeface="Constantia" panose="02030602050306030303" pitchFamily="18" charset="0"/>
              </a:rPr>
              <a:t>, dan bunga. Ia </a:t>
            </a:r>
            <a:r>
              <a:rPr lang="en-ID" sz="2200" b="1" dirty="0" err="1">
                <a:latin typeface="Constantia" panose="02030602050306030303" pitchFamily="18" charset="0"/>
              </a:rPr>
              <a:t>tidak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mengharapkan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hisop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bertumbuh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sebesar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pohon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aras</a:t>
            </a:r>
            <a:r>
              <a:rPr lang="en-ID" sz="2200" b="1" dirty="0">
                <a:latin typeface="Constantia" panose="02030602050306030303" pitchFamily="18" charset="0"/>
              </a:rPr>
              <a:t>, </a:t>
            </a:r>
            <a:r>
              <a:rPr lang="en-ID" sz="2200" b="1" dirty="0" err="1">
                <a:latin typeface="Constantia" panose="02030602050306030303" pitchFamily="18" charset="0"/>
              </a:rPr>
              <a:t>atau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pohon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zaitun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menjulang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setinggi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pohon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palem</a:t>
            </a:r>
            <a:r>
              <a:rPr lang="en-ID" sz="2200" b="1" dirty="0">
                <a:latin typeface="Constantia" panose="02030602050306030303" pitchFamily="18" charset="0"/>
              </a:rPr>
              <a:t> yang </a:t>
            </a:r>
            <a:r>
              <a:rPr lang="en-ID" sz="2200" b="1" dirty="0" err="1">
                <a:latin typeface="Constantia" panose="02030602050306030303" pitchFamily="18" charset="0"/>
              </a:rPr>
              <a:t>megah</a:t>
            </a:r>
            <a:r>
              <a:rPr lang="en-ID" sz="2200" b="1" dirty="0">
                <a:latin typeface="Constantia" panose="02030602050306030303" pitchFamily="18" charset="0"/>
              </a:rPr>
              <a:t>. Banyak orang </a:t>
            </a:r>
            <a:r>
              <a:rPr lang="en-ID" sz="2200" b="1" dirty="0" err="1">
                <a:latin typeface="Constantia" panose="02030602050306030303" pitchFamily="18" charset="0"/>
              </a:rPr>
              <a:t>hanya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menerima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pendidikan</a:t>
            </a:r>
            <a:r>
              <a:rPr lang="en-ID" sz="2200" b="1" dirty="0">
                <a:latin typeface="Constantia" panose="02030602050306030303" pitchFamily="18" charset="0"/>
              </a:rPr>
              <a:t> agama dan </a:t>
            </a:r>
            <a:r>
              <a:rPr lang="en-ID" sz="2200" b="1" dirty="0" err="1">
                <a:latin typeface="Constantia" panose="02030602050306030303" pitchFamily="18" charset="0"/>
              </a:rPr>
              <a:t>intelektual</a:t>
            </a:r>
            <a:r>
              <a:rPr lang="en-ID" sz="2200" b="1" dirty="0">
                <a:latin typeface="Constantia" panose="02030602050306030303" pitchFamily="18" charset="0"/>
              </a:rPr>
              <a:t> yang </a:t>
            </a:r>
            <a:r>
              <a:rPr lang="en-ID" sz="2200" b="1" dirty="0" err="1">
                <a:latin typeface="Constantia" panose="02030602050306030303" pitchFamily="18" charset="0"/>
              </a:rPr>
              <a:t>terbatas</a:t>
            </a:r>
            <a:r>
              <a:rPr lang="en-ID" sz="2200" b="1" dirty="0">
                <a:latin typeface="Constantia" panose="02030602050306030303" pitchFamily="18" charset="0"/>
              </a:rPr>
              <a:t>, </a:t>
            </a:r>
            <a:r>
              <a:rPr lang="en-ID" sz="2200" b="1" dirty="0" err="1">
                <a:latin typeface="Constantia" panose="02030602050306030303" pitchFamily="18" charset="0"/>
              </a:rPr>
              <a:t>tetapi</a:t>
            </a:r>
            <a:r>
              <a:rPr lang="en-ID" sz="2200" b="1" dirty="0">
                <a:latin typeface="Constantia" panose="02030602050306030303" pitchFamily="18" charset="0"/>
              </a:rPr>
              <a:t> Allah </a:t>
            </a:r>
            <a:r>
              <a:rPr lang="en-ID" sz="2200" b="1" dirty="0" err="1">
                <a:latin typeface="Constantia" panose="02030602050306030303" pitchFamily="18" charset="0"/>
              </a:rPr>
              <a:t>memiliki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suatu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pekerjaan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bagi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golongan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ini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untuk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dilakukan</a:t>
            </a:r>
            <a:r>
              <a:rPr lang="en-ID" sz="2200" b="1" dirty="0">
                <a:latin typeface="Constantia" panose="02030602050306030303" pitchFamily="18" charset="0"/>
              </a:rPr>
              <a:t>, </a:t>
            </a:r>
            <a:r>
              <a:rPr lang="en-ID" sz="2200" b="1" dirty="0" err="1">
                <a:latin typeface="Constantia" panose="02030602050306030303" pitchFamily="18" charset="0"/>
              </a:rPr>
              <a:t>jika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mereka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mau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bekerja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dengan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rendah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hati</a:t>
            </a:r>
            <a:r>
              <a:rPr lang="en-ID" sz="2200" b="1" dirty="0">
                <a:latin typeface="Constantia" panose="02030602050306030303" pitchFamily="18" charset="0"/>
              </a:rPr>
              <a:t> dan </a:t>
            </a:r>
            <a:r>
              <a:rPr lang="en-ID" sz="2200" b="1" dirty="0" err="1">
                <a:latin typeface="Constantia" panose="02030602050306030303" pitchFamily="18" charset="0"/>
              </a:rPr>
              <a:t>percaya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kepada</a:t>
            </a:r>
            <a:r>
              <a:rPr lang="en-ID" sz="2200" b="1" dirty="0">
                <a:latin typeface="Constantia" panose="02030602050306030303" pitchFamily="18" charset="0"/>
              </a:rPr>
              <a:t>-Nya…</a:t>
            </a:r>
          </a:p>
          <a:p>
            <a:pPr>
              <a:spcBef>
                <a:spcPts val="600"/>
              </a:spcBef>
            </a:pPr>
            <a:r>
              <a:rPr lang="en-ID" sz="2200" b="1" dirty="0" err="1">
                <a:latin typeface="Constantia" panose="02030602050306030303" pitchFamily="18" charset="0"/>
              </a:rPr>
              <a:t>Karunia</a:t>
            </a:r>
            <a:r>
              <a:rPr lang="en-ID" sz="2200" b="1" dirty="0">
                <a:latin typeface="Constantia" panose="02030602050306030303" pitchFamily="18" charset="0"/>
              </a:rPr>
              <a:t> yang </a:t>
            </a:r>
            <a:r>
              <a:rPr lang="en-ID" sz="2200" b="1" dirty="0" err="1">
                <a:latin typeface="Constantia" panose="02030602050306030303" pitchFamily="18" charset="0"/>
              </a:rPr>
              <a:t>berbeda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diberikan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kepada</a:t>
            </a:r>
            <a:r>
              <a:rPr lang="en-ID" sz="2200" b="1" dirty="0">
                <a:latin typeface="Constantia" panose="02030602050306030303" pitchFamily="18" charset="0"/>
              </a:rPr>
              <a:t> orang yang </a:t>
            </a:r>
            <a:r>
              <a:rPr lang="en-ID" sz="2200" b="1" dirty="0" err="1">
                <a:latin typeface="Constantia" panose="02030602050306030303" pitchFamily="18" charset="0"/>
              </a:rPr>
              <a:t>berbeda</a:t>
            </a:r>
            <a:r>
              <a:rPr lang="en-ID" sz="2200" b="1" dirty="0">
                <a:latin typeface="Constantia" panose="02030602050306030303" pitchFamily="18" charset="0"/>
              </a:rPr>
              <a:t>, </a:t>
            </a:r>
            <a:r>
              <a:rPr lang="en-ID" sz="2200" b="1" dirty="0" err="1">
                <a:latin typeface="Constantia" panose="02030602050306030303" pitchFamily="18" charset="0"/>
              </a:rPr>
              <a:t>supaya</a:t>
            </a:r>
            <a:r>
              <a:rPr lang="en-ID" sz="2200" b="1" dirty="0">
                <a:latin typeface="Constantia" panose="02030602050306030303" pitchFamily="18" charset="0"/>
              </a:rPr>
              <a:t> para </a:t>
            </a:r>
            <a:r>
              <a:rPr lang="en-ID" sz="2200" b="1" dirty="0" err="1">
                <a:latin typeface="Constantia" panose="02030602050306030303" pitchFamily="18" charset="0"/>
              </a:rPr>
              <a:t>pekerja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menyadari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bahwa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mereka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saling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membutuhkan</a:t>
            </a:r>
            <a:r>
              <a:rPr lang="en-ID" sz="2200" b="1" dirty="0">
                <a:latin typeface="Constantia" panose="02030602050306030303" pitchFamily="18" charset="0"/>
              </a:rPr>
              <a:t>. Allah </a:t>
            </a:r>
            <a:r>
              <a:rPr lang="en-ID" sz="2200" b="1" dirty="0" err="1">
                <a:latin typeface="Constantia" panose="02030602050306030303" pitchFamily="18" charset="0"/>
              </a:rPr>
              <a:t>menganugerahkan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karunia-karunia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ini</a:t>
            </a:r>
            <a:r>
              <a:rPr lang="en-ID" sz="2200" b="1" dirty="0">
                <a:latin typeface="Constantia" panose="02030602050306030303" pitchFamily="18" charset="0"/>
              </a:rPr>
              <a:t>, dan </a:t>
            </a:r>
            <a:r>
              <a:rPr lang="en-ID" sz="2200" b="1" dirty="0" err="1">
                <a:latin typeface="Constantia" panose="02030602050306030303" pitchFamily="18" charset="0"/>
              </a:rPr>
              <a:t>semuanya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harus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digunakan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dalam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pelayanan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kepada</a:t>
            </a:r>
            <a:r>
              <a:rPr lang="en-ID" sz="2200" b="1" dirty="0">
                <a:latin typeface="Constantia" panose="02030602050306030303" pitchFamily="18" charset="0"/>
              </a:rPr>
              <a:t>-Nya, </a:t>
            </a:r>
            <a:r>
              <a:rPr lang="en-ID" sz="2200" b="1" dirty="0" err="1">
                <a:latin typeface="Constantia" panose="02030602050306030303" pitchFamily="18" charset="0"/>
              </a:rPr>
              <a:t>bukan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untuk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memuliakan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pemiliknya</a:t>
            </a:r>
            <a:r>
              <a:rPr lang="en-ID" sz="2200" b="1" dirty="0">
                <a:latin typeface="Constantia" panose="02030602050306030303" pitchFamily="18" charset="0"/>
              </a:rPr>
              <a:t>, </a:t>
            </a:r>
            <a:r>
              <a:rPr lang="en-ID" sz="2200" b="1" dirty="0" err="1">
                <a:latin typeface="Constantia" panose="02030602050306030303" pitchFamily="18" charset="0"/>
              </a:rPr>
              <a:t>bukan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untuk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meninggikan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manusia</a:t>
            </a:r>
            <a:r>
              <a:rPr lang="en-ID" sz="2200" b="1" dirty="0">
                <a:latin typeface="Constantia" panose="02030602050306030303" pitchFamily="18" charset="0"/>
              </a:rPr>
              <a:t>, </a:t>
            </a:r>
            <a:r>
              <a:rPr lang="en-ID" sz="2200" b="1" dirty="0" err="1">
                <a:latin typeface="Constantia" panose="02030602050306030303" pitchFamily="18" charset="0"/>
              </a:rPr>
              <a:t>melainkan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untuk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meninggikan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Penebus</a:t>
            </a:r>
            <a:r>
              <a:rPr lang="en-ID" sz="2200" b="1" dirty="0">
                <a:latin typeface="Constantia" panose="02030602050306030303" pitchFamily="18" charset="0"/>
              </a:rPr>
              <a:t> dunia. </a:t>
            </a:r>
            <a:r>
              <a:rPr lang="en-ID" sz="2200" b="1" dirty="0" err="1">
                <a:latin typeface="Constantia" panose="02030602050306030303" pitchFamily="18" charset="0"/>
              </a:rPr>
              <a:t>Karunia-karunia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itu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harus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digunakan</a:t>
            </a:r>
            <a:r>
              <a:rPr lang="en-ID" sz="2200" b="1" dirty="0">
                <a:latin typeface="Constantia" panose="02030602050306030303" pitchFamily="18" charset="0"/>
              </a:rPr>
              <a:t> demi </a:t>
            </a:r>
            <a:r>
              <a:rPr lang="en-ID" sz="2200" b="1" dirty="0" err="1">
                <a:latin typeface="Constantia" panose="02030602050306030303" pitchFamily="18" charset="0"/>
              </a:rPr>
              <a:t>kebaikan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seluruh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umat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manusia</a:t>
            </a:r>
            <a:r>
              <a:rPr lang="en-ID" sz="2200" b="1" dirty="0">
                <a:latin typeface="Constantia" panose="02030602050306030303" pitchFamily="18" charset="0"/>
              </a:rPr>
              <a:t>, </a:t>
            </a:r>
            <a:r>
              <a:rPr lang="en-ID" sz="2200" b="1" dirty="0" err="1">
                <a:latin typeface="Constantia" panose="02030602050306030303" pitchFamily="18" charset="0"/>
              </a:rPr>
              <a:t>dengan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mewakili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kebenaran</a:t>
            </a:r>
            <a:r>
              <a:rPr lang="en-ID" sz="2200" b="1" dirty="0">
                <a:latin typeface="Constantia" panose="02030602050306030303" pitchFamily="18" charset="0"/>
              </a:rPr>
              <a:t>, </a:t>
            </a:r>
            <a:r>
              <a:rPr lang="en-ID" sz="2200" b="1" dirty="0" err="1">
                <a:latin typeface="Constantia" panose="02030602050306030303" pitchFamily="18" charset="0"/>
              </a:rPr>
              <a:t>bukan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dengan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memberikan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kesaksian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kepada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kepalsuan</a:t>
            </a:r>
            <a:r>
              <a:rPr lang="en-ID" sz="2200" b="1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567707" y="5887380"/>
            <a:ext cx="3529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(Ye Shall Receive Power, July 1)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2" y="38500"/>
            <a:ext cx="4677077" cy="221599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Kejarlah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kasih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itu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dan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usahakanlah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dirimu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memperoleh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karunia-karunia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Roh,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terutama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karunia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untuk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bernubuat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Korintus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14:1)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7209690" y="3359468"/>
            <a:ext cx="4820386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918D"/>
                </a:highlight>
              </a:rPr>
              <a:t> Karunia-karunia rohani:</a:t>
            </a:r>
          </a:p>
          <a:p>
            <a:pPr lvl="1">
              <a:spcBef>
                <a:spcPts val="600"/>
              </a:spcBef>
            </a:pPr>
            <a:r>
              <a:rPr lang="en-ID" sz="2000" b="1" dirty="0"/>
              <a:t>Banyak </a:t>
            </a:r>
            <a:r>
              <a:rPr lang="en-ID" sz="2000" b="1" dirty="0" err="1"/>
              <a:t>karunia</a:t>
            </a:r>
            <a:r>
              <a:rPr lang="en-ID" sz="2000" b="1" dirty="0"/>
              <a:t>, </a:t>
            </a:r>
            <a:r>
              <a:rPr lang="en-ID" sz="2000" b="1" dirty="0" err="1"/>
              <a:t>satu</a:t>
            </a:r>
            <a:r>
              <a:rPr lang="en-ID" sz="2000" b="1" dirty="0"/>
              <a:t> </a:t>
            </a:r>
            <a:r>
              <a:rPr lang="en-ID" sz="2000" b="1" dirty="0" err="1"/>
              <a:t>Pemberi</a:t>
            </a:r>
            <a:r>
              <a:rPr lang="en-ID" sz="2000" b="1" dirty="0"/>
              <a:t>.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en-ID" sz="2000" b="1" dirty="0"/>
              <a:t>Banyak </a:t>
            </a:r>
            <a:r>
              <a:rPr lang="en-ID" sz="2000" b="1" dirty="0" err="1"/>
              <a:t>anggota</a:t>
            </a:r>
            <a:r>
              <a:rPr lang="en-ID" sz="2000" b="1" dirty="0"/>
              <a:t>, </a:t>
            </a:r>
            <a:r>
              <a:rPr lang="en-ID" sz="2000" b="1" dirty="0" err="1"/>
              <a:t>satu</a:t>
            </a:r>
            <a:r>
              <a:rPr lang="en-ID" sz="2000" b="1" dirty="0"/>
              <a:t> </a:t>
            </a:r>
            <a:r>
              <a:rPr lang="en-ID" sz="2000" b="1" dirty="0" err="1"/>
              <a:t>tubuh</a:t>
            </a:r>
            <a:r>
              <a:rPr lang="en-ID" sz="2000" b="1" dirty="0"/>
              <a:t>.</a:t>
            </a:r>
            <a:endParaRPr lang="en" sz="2000" b="1" dirty="0"/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FCBE62"/>
                </a:highlight>
              </a:rPr>
              <a:t> Unsur yang mempersatukan:</a:t>
            </a:r>
          </a:p>
          <a:p>
            <a:pPr lvl="1">
              <a:spcBef>
                <a:spcPts val="600"/>
              </a:spcBef>
            </a:pPr>
            <a:r>
              <a:rPr lang="en-ID" sz="2000" b="1" dirty="0" err="1"/>
              <a:t>Keunggulan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.</a:t>
            </a:r>
            <a:endParaRPr lang="en" sz="2000" b="1" dirty="0"/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8ABDEA"/>
                </a:highlight>
              </a:rPr>
              <a:t> Karunia-karunia khusus:</a:t>
            </a:r>
          </a:p>
          <a:p>
            <a:pPr lvl="1">
              <a:spcBef>
                <a:spcPts val="600"/>
              </a:spcBef>
            </a:pP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bahasa</a:t>
            </a:r>
            <a:r>
              <a:rPr lang="en-ID" sz="2000" b="1" dirty="0"/>
              <a:t> </a:t>
            </a:r>
            <a:r>
              <a:rPr lang="en-ID" sz="2000" b="1" dirty="0" err="1"/>
              <a:t>roh</a:t>
            </a:r>
            <a:r>
              <a:rPr lang="en-ID" sz="2000" b="1" dirty="0"/>
              <a:t>.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nubuat</a:t>
            </a:r>
            <a:r>
              <a:rPr lang="en-ID" sz="2000" b="1" dirty="0"/>
              <a:t>.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5341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Jelas </a:t>
            </a:r>
            <a:r>
              <a:rPr lang="en-ID" sz="2000" b="1" dirty="0" err="1"/>
              <a:t>bahwa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di </a:t>
            </a:r>
            <a:r>
              <a:rPr lang="en-ID" sz="2000" b="1" dirty="0" err="1"/>
              <a:t>Korintus</a:t>
            </a:r>
            <a:r>
              <a:rPr lang="en-ID" sz="2000" b="1" dirty="0"/>
              <a:t> </a:t>
            </a:r>
            <a:r>
              <a:rPr lang="en-ID" sz="2000" b="1" dirty="0" err="1"/>
              <a:t>terpecah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berbagai</a:t>
            </a:r>
            <a:r>
              <a:rPr lang="en-ID" sz="2000" b="1" dirty="0"/>
              <a:t> </a:t>
            </a:r>
            <a:r>
              <a:rPr lang="en-ID" sz="2000" b="1" dirty="0" err="1"/>
              <a:t>persoalan</a:t>
            </a:r>
            <a:r>
              <a:rPr lang="en-ID" sz="2000" b="1" dirty="0"/>
              <a:t>. Mereka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sependapat</a:t>
            </a:r>
            <a:r>
              <a:rPr lang="en-ID" sz="2000" b="1" dirty="0"/>
              <a:t> </a:t>
            </a:r>
            <a:r>
              <a:rPr lang="en-ID" sz="2000" b="1" dirty="0" err="1"/>
              <a:t>mengenai</a:t>
            </a:r>
            <a:r>
              <a:rPr lang="en-ID" sz="2000" b="1" dirty="0"/>
              <a:t> para </a:t>
            </a:r>
            <a:r>
              <a:rPr lang="en-ID" sz="2000" b="1" dirty="0" err="1"/>
              <a:t>pengkhotbah</a:t>
            </a:r>
            <a:r>
              <a:rPr lang="en-ID" sz="2000" b="1" dirty="0"/>
              <a:t>; </a:t>
            </a:r>
            <a:r>
              <a:rPr lang="en-ID" sz="2000" b="1" dirty="0" err="1"/>
              <a:t>mengenai</a:t>
            </a:r>
            <a:r>
              <a:rPr lang="en-ID" sz="2000" b="1" dirty="0"/>
              <a:t> </a:t>
            </a:r>
            <a:r>
              <a:rPr lang="en-ID" sz="2000" b="1" dirty="0" err="1"/>
              <a:t>cara</a:t>
            </a:r>
            <a:r>
              <a:rPr lang="en-ID" sz="2000" b="1" dirty="0"/>
              <a:t> </a:t>
            </a:r>
            <a:r>
              <a:rPr lang="en-ID" sz="2000" b="1" dirty="0" err="1"/>
              <a:t>makan</a:t>
            </a:r>
            <a:r>
              <a:rPr lang="en-ID" sz="2000" b="1" dirty="0"/>
              <a:t>; </a:t>
            </a:r>
            <a:r>
              <a:rPr lang="en-ID" sz="2000" b="1" dirty="0" err="1"/>
              <a:t>mengenai</a:t>
            </a:r>
            <a:r>
              <a:rPr lang="en-ID" sz="2000" b="1" dirty="0"/>
              <a:t> </a:t>
            </a:r>
            <a:r>
              <a:rPr lang="en-ID" sz="2000" b="1" dirty="0" err="1"/>
              <a:t>apakah</a:t>
            </a:r>
            <a:r>
              <a:rPr lang="en-ID" sz="2000" b="1" dirty="0"/>
              <a:t> </a:t>
            </a:r>
            <a:r>
              <a:rPr lang="en-ID" sz="2000" b="1" dirty="0" err="1"/>
              <a:t>harus</a:t>
            </a:r>
            <a:r>
              <a:rPr lang="en-ID" sz="2000" b="1" dirty="0"/>
              <a:t> </a:t>
            </a:r>
            <a:r>
              <a:rPr lang="en-ID" sz="2000" b="1" dirty="0" err="1"/>
              <a:t>menikah</a:t>
            </a:r>
            <a:r>
              <a:rPr lang="en-ID" sz="2000" b="1" dirty="0"/>
              <a:t> </a:t>
            </a:r>
            <a:r>
              <a:rPr lang="en-ID" sz="2000" b="1" dirty="0" err="1"/>
              <a:t>atau</a:t>
            </a:r>
            <a:r>
              <a:rPr lang="en-ID" sz="2000" b="1" dirty="0"/>
              <a:t> </a:t>
            </a:r>
            <a:r>
              <a:rPr lang="en-ID" sz="2000" b="1" dirty="0" err="1"/>
              <a:t>tetap</a:t>
            </a:r>
            <a:r>
              <a:rPr lang="en-ID" sz="2000" b="1" dirty="0"/>
              <a:t> </a:t>
            </a:r>
            <a:r>
              <a:rPr lang="en-ID" sz="2000" b="1" dirty="0" err="1"/>
              <a:t>hidup</a:t>
            </a:r>
            <a:r>
              <a:rPr lang="en-ID" sz="2000" b="1" dirty="0"/>
              <a:t> </a:t>
            </a:r>
            <a:r>
              <a:rPr lang="en-ID" sz="2000" b="1" dirty="0" err="1"/>
              <a:t>melajang</a:t>
            </a:r>
            <a:r>
              <a:rPr lang="en-ID" sz="2000" b="1" dirty="0"/>
              <a:t>; dan </a:t>
            </a:r>
            <a:r>
              <a:rPr lang="en-ID" sz="2000" b="1" dirty="0" err="1"/>
              <a:t>mengenai</a:t>
            </a:r>
            <a:r>
              <a:rPr lang="en-ID" sz="2000" b="1" dirty="0"/>
              <a:t> </a:t>
            </a:r>
            <a:r>
              <a:rPr lang="en-ID" sz="2000" b="1" dirty="0" err="1"/>
              <a:t>karunia-karunia</a:t>
            </a:r>
            <a:r>
              <a:rPr lang="en-ID" sz="2000" b="1" dirty="0"/>
              <a:t> </a:t>
            </a:r>
            <a:r>
              <a:rPr lang="en-ID" sz="2000" b="1" dirty="0" err="1"/>
              <a:t>rohani</a:t>
            </a:r>
            <a:r>
              <a:rPr lang="en-ID" sz="2000" b="1" dirty="0"/>
              <a:t> mana yang </a:t>
            </a:r>
            <a:r>
              <a:rPr lang="en-ID" sz="2000" b="1" dirty="0" err="1"/>
              <a:t>seharusnya</a:t>
            </a:r>
            <a:r>
              <a:rPr lang="en-ID" sz="2000" b="1" dirty="0"/>
              <a:t> paling </a:t>
            </a:r>
            <a:r>
              <a:rPr lang="en-ID" sz="2000" b="1" dirty="0" err="1"/>
              <a:t>dihormati</a:t>
            </a:r>
            <a:r>
              <a:rPr lang="en-ID" sz="2000" b="1" dirty="0"/>
              <a:t>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909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070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93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56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56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56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56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56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3120414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Karunia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manakah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terbaik</a:t>
            </a:r>
            <a:r>
              <a:rPr lang="en-ID" sz="2000" b="1" dirty="0">
                <a:solidFill>
                  <a:prstClr val="black"/>
                </a:solidFill>
              </a:rPr>
              <a:t>? Tidak </a:t>
            </a:r>
            <a:r>
              <a:rPr lang="en-ID" sz="2000" b="1" dirty="0" err="1">
                <a:solidFill>
                  <a:prstClr val="black"/>
                </a:solidFill>
              </a:rPr>
              <a:t>ada</a:t>
            </a:r>
            <a:r>
              <a:rPr lang="en-ID" sz="2000" b="1" dirty="0">
                <a:solidFill>
                  <a:prstClr val="black"/>
                </a:solidFill>
              </a:rPr>
              <a:t>! </a:t>
            </a:r>
            <a:r>
              <a:rPr lang="en-ID" sz="2000" b="1" dirty="0" err="1">
                <a:solidFill>
                  <a:prstClr val="black"/>
                </a:solidFill>
              </a:rPr>
              <a:t>Mengapa</a:t>
            </a:r>
            <a:r>
              <a:rPr lang="en-ID" sz="2000" b="1" dirty="0">
                <a:solidFill>
                  <a:prstClr val="black"/>
                </a:solidFill>
              </a:rPr>
              <a:t>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868766"/>
            <a:ext cx="65341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Setelah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menjawab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persoalan-persoalan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awal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tersebut</a:t>
            </a:r>
            <a:r>
              <a:rPr lang="en-ID" sz="2000" b="1" dirty="0">
                <a:solidFill>
                  <a:prstClr val="black"/>
                </a:solidFill>
              </a:rPr>
              <a:t>, Paulus </a:t>
            </a:r>
            <a:r>
              <a:rPr lang="en-ID" sz="2000" b="1" dirty="0" err="1">
                <a:solidFill>
                  <a:prstClr val="black"/>
                </a:solidFill>
              </a:rPr>
              <a:t>menunjukkan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bagaimana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karunia-karunia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rohani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berubah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dari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sesuatu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menjadi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sumber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masalah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menjadi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sarana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pemersatu</a:t>
            </a:r>
            <a:r>
              <a:rPr lang="en-ID" sz="2000" b="1" dirty="0">
                <a:solidFill>
                  <a:prstClr val="black"/>
                </a:solidFill>
              </a:rPr>
              <a:t> (1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12–14).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771178"/>
            <a:ext cx="5699307" cy="29196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KARUNIA-KARUNIA ROHANI</a:t>
            </a: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BANYAK KARUNIA, SATU PEMBERI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fi-FI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Ada rupa-rupa karunia, tetapi satu Roh.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Korintus 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i-FI" sz="2000" b="1" dirty="0"/>
              <a:t>Siapakah yang memberikan karunia-karunia rohani? (1 Korintus 12:4–6)</a:t>
            </a:r>
            <a:endParaRPr lang="en" sz="2000" b="1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077850"/>
              </p:ext>
            </p:extLst>
          </p:nvPr>
        </p:nvGraphicFramePr>
        <p:xfrm>
          <a:off x="114299" y="1599426"/>
          <a:ext cx="9563100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19226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019299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Kor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2000" b="1" dirty="0" err="1"/>
                        <a:t>terdapat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perbedaan</a:t>
                      </a:r>
                      <a:endParaRPr lang="en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D" sz="2000" b="1" dirty="0"/>
                        <a:t>K</a:t>
                      </a:r>
                      <a:r>
                        <a:rPr lang="en" sz="2000" b="1" dirty="0"/>
                        <a:t>arunia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s-ES" sz="2000" b="1" dirty="0" err="1"/>
                        <a:t>tetapi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satu</a:t>
                      </a:r>
                      <a:endParaRPr lang="en" sz="20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Roh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Kor 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000" b="1" dirty="0" err="1"/>
                        <a:t>Pelayanan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Tuhan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Kor 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 err="1"/>
                        <a:t>Perbuatan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Allah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33068"/>
            <a:ext cx="92883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membantu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memahami</a:t>
            </a:r>
            <a:r>
              <a:rPr lang="en-ID" sz="2000" b="1" dirty="0"/>
              <a:t> </a:t>
            </a:r>
            <a:r>
              <a:rPr lang="en-ID" sz="2000" b="1" dirty="0" err="1"/>
              <a:t>hubungan</a:t>
            </a:r>
            <a:r>
              <a:rPr lang="en-ID" sz="2000" b="1" dirty="0"/>
              <a:t> </a:t>
            </a:r>
            <a:r>
              <a:rPr lang="en-ID" sz="2000" b="1" dirty="0" err="1"/>
              <a:t>antara</a:t>
            </a:r>
            <a:r>
              <a:rPr lang="en-ID" sz="2000" b="1" dirty="0"/>
              <a:t> </a:t>
            </a:r>
            <a:r>
              <a:rPr lang="en-ID" sz="2000" b="1" dirty="0" err="1"/>
              <a:t>karunia-karunia</a:t>
            </a:r>
            <a:r>
              <a:rPr lang="en-ID" sz="2000" b="1" dirty="0"/>
              <a:t> </a:t>
            </a:r>
            <a:r>
              <a:rPr lang="en-ID" sz="2000" b="1" dirty="0" err="1"/>
              <a:t>rohani</a:t>
            </a:r>
            <a:r>
              <a:rPr lang="en-ID" sz="2000" b="1" dirty="0"/>
              <a:t> dan </a:t>
            </a:r>
            <a:r>
              <a:rPr lang="en-ID" sz="2000" b="1" dirty="0" err="1"/>
              <a:t>Pemberinya</a:t>
            </a:r>
            <a:r>
              <a:rPr lang="en-ID" sz="2000" b="1" dirty="0"/>
              <a:t>, Paulus </a:t>
            </a:r>
            <a:r>
              <a:rPr lang="en-ID" sz="2000" b="1" dirty="0" err="1"/>
              <a:t>menggunakan</a:t>
            </a:r>
            <a:r>
              <a:rPr lang="en-ID" sz="2000" b="1" dirty="0"/>
              <a:t> </a:t>
            </a:r>
            <a:r>
              <a:rPr lang="en-ID" sz="2000" b="1" dirty="0" err="1"/>
              <a:t>tiga</a:t>
            </a:r>
            <a:r>
              <a:rPr lang="en-ID" sz="2000" b="1" dirty="0"/>
              <a:t> </a:t>
            </a:r>
            <a:r>
              <a:rPr lang="en-ID" sz="2000" b="1" dirty="0" err="1"/>
              <a:t>istilah</a:t>
            </a:r>
            <a:r>
              <a:rPr lang="en-ID" sz="2000" b="1" dirty="0"/>
              <a:t>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menjelaskan</a:t>
            </a:r>
            <a:r>
              <a:rPr lang="en-ID" sz="2000" b="1" dirty="0"/>
              <a:t> </a:t>
            </a:r>
            <a:r>
              <a:rPr lang="en-ID" sz="2000" b="1" dirty="0" err="1"/>
              <a:t>karunia-karunia</a:t>
            </a:r>
            <a:r>
              <a:rPr lang="en-ID" sz="2000" b="1" dirty="0"/>
              <a:t> </a:t>
            </a:r>
            <a:r>
              <a:rPr lang="en-ID" sz="2000" b="1" dirty="0" err="1"/>
              <a:t>tersebut</a:t>
            </a:r>
            <a:r>
              <a:rPr lang="en-ID" sz="2000" b="1" dirty="0"/>
              <a:t>, </a:t>
            </a:r>
            <a:r>
              <a:rPr lang="en-ID" sz="2000" b="1" dirty="0" err="1"/>
              <a:t>sekaligus</a:t>
            </a:r>
            <a:r>
              <a:rPr lang="en-ID" sz="2000" b="1" dirty="0"/>
              <a:t> </a:t>
            </a:r>
            <a:r>
              <a:rPr lang="en-ID" sz="2000" b="1" dirty="0" err="1"/>
              <a:t>menekankan</a:t>
            </a:r>
            <a:r>
              <a:rPr lang="en-ID" sz="2000" b="1" dirty="0"/>
              <a:t> </a:t>
            </a:r>
            <a:r>
              <a:rPr lang="en-ID" sz="2000" b="1" dirty="0" err="1"/>
              <a:t>keberagamannya</a:t>
            </a:r>
            <a:r>
              <a:rPr lang="en-ID" sz="2000" b="1" dirty="0"/>
              <a:t>: </a:t>
            </a:r>
            <a:r>
              <a:rPr lang="en-ID" sz="2000" b="1" dirty="0" err="1"/>
              <a:t>karunia-karunia</a:t>
            </a:r>
            <a:r>
              <a:rPr lang="en-ID" sz="2000" b="1" dirty="0"/>
              <a:t>, </a:t>
            </a:r>
            <a:r>
              <a:rPr lang="en-ID" sz="2000" b="1" dirty="0" err="1"/>
              <a:t>pelayanan-pelayanan</a:t>
            </a:r>
            <a:r>
              <a:rPr lang="en-ID" sz="2000" b="1" dirty="0"/>
              <a:t>, dan </a:t>
            </a:r>
            <a:r>
              <a:rPr lang="en-ID" sz="2000" b="1" dirty="0" err="1"/>
              <a:t>perbuatan-perbuatan</a:t>
            </a:r>
            <a:r>
              <a:rPr lang="en-ID" sz="2000" b="1" dirty="0"/>
              <a:t>.</a:t>
            </a:r>
            <a:endParaRPr lang="en" sz="2000" b="1" dirty="0"/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3838079" y="2941582"/>
            <a:ext cx="2700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</a:rPr>
              <a:t>Karunia-karunia rohani</a:t>
            </a: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7834926" y="2980614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</a:rPr>
              <a:t>Pemberi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88378" y="3354982"/>
            <a:ext cx="2758623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5857875" y="5226784"/>
            <a:ext cx="633412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Tetapi</a:t>
            </a:r>
            <a:r>
              <a:rPr lang="en-ID" sz="2000" b="1" dirty="0"/>
              <a:t> Allah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menganugerahkan</a:t>
            </a:r>
            <a:r>
              <a:rPr lang="en-ID" sz="2000" b="1" dirty="0"/>
              <a:t> </a:t>
            </a: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seperti</a:t>
            </a:r>
            <a:r>
              <a:rPr lang="en-ID" sz="2000" b="1" dirty="0"/>
              <a:t> yang </a:t>
            </a:r>
            <a:r>
              <a:rPr lang="en-ID" sz="2000" b="1" dirty="0" err="1"/>
              <a:t>dilakukan</a:t>
            </a:r>
            <a:r>
              <a:rPr lang="en-ID" sz="2000" b="1" dirty="0"/>
              <a:t> oleh “</a:t>
            </a:r>
            <a:r>
              <a:rPr lang="en-ID" sz="2000" b="1" dirty="0" err="1"/>
              <a:t>dewa-dewa</a:t>
            </a:r>
            <a:r>
              <a:rPr lang="en-ID" sz="2000" b="1" dirty="0"/>
              <a:t>” Yunani-</a:t>
            </a:r>
            <a:r>
              <a:rPr lang="en-ID" sz="2000" b="1" dirty="0" err="1"/>
              <a:t>Romawi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12:2). Tidak </a:t>
            </a:r>
            <a:r>
              <a:rPr lang="en-ID" sz="2000" b="1" dirty="0" err="1"/>
              <a:t>ada</a:t>
            </a:r>
            <a:r>
              <a:rPr lang="en-ID" sz="2000" b="1" dirty="0"/>
              <a:t> </a:t>
            </a:r>
            <a:r>
              <a:rPr lang="en-ID" sz="2000" b="1" dirty="0" err="1"/>
              <a:t>keadaan</a:t>
            </a:r>
            <a:r>
              <a:rPr lang="en-ID" sz="2000" b="1" dirty="0"/>
              <a:t> </a:t>
            </a:r>
            <a:r>
              <a:rPr lang="en-ID" sz="2000" b="1" dirty="0" err="1"/>
              <a:t>ekstase</a:t>
            </a:r>
            <a:r>
              <a:rPr lang="en-ID" sz="2000" b="1" dirty="0"/>
              <a:t>, dan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ada</a:t>
            </a:r>
            <a:r>
              <a:rPr lang="en-ID" sz="2000" b="1" dirty="0"/>
              <a:t> </a:t>
            </a:r>
            <a:r>
              <a:rPr lang="en-ID" sz="2000" b="1" dirty="0" err="1"/>
              <a:t>pemilihan</a:t>
            </a:r>
            <a:r>
              <a:rPr lang="en-ID" sz="2000" b="1" dirty="0"/>
              <a:t> </a:t>
            </a:r>
            <a:r>
              <a:rPr lang="en-ID" sz="2000" b="1" dirty="0" err="1"/>
              <a:t>secara</a:t>
            </a:r>
            <a:r>
              <a:rPr lang="en-ID" sz="2000" b="1" dirty="0"/>
              <a:t> </a:t>
            </a:r>
            <a:r>
              <a:rPr lang="en-ID" sz="2000" b="1" dirty="0" err="1"/>
              <a:t>hierarkis</a:t>
            </a:r>
            <a:r>
              <a:rPr lang="en-ID" sz="2000" b="1" dirty="0"/>
              <a:t> </a:t>
            </a:r>
            <a:r>
              <a:rPr lang="en-ID" sz="2000" b="1" dirty="0" err="1"/>
              <a:t>terhadap</a:t>
            </a:r>
            <a:r>
              <a:rPr lang="en-ID" sz="2000" b="1" dirty="0"/>
              <a:t> para </a:t>
            </a:r>
            <a:r>
              <a:rPr lang="en-ID" sz="2000" b="1" dirty="0" err="1"/>
              <a:t>penerima</a:t>
            </a:r>
            <a:r>
              <a:rPr lang="en-ID" sz="2000" b="1" dirty="0"/>
              <a:t> </a:t>
            </a:r>
            <a:r>
              <a:rPr lang="en-ID" sz="2000" b="1" dirty="0" err="1"/>
              <a:t>karunia</a:t>
            </a:r>
            <a:r>
              <a:rPr lang="en-ID" sz="2000" b="1" dirty="0"/>
              <a:t> (</a:t>
            </a:r>
            <a:r>
              <a:rPr lang="en-ID" sz="2000" b="1" dirty="0" err="1"/>
              <a:t>misalnya</a:t>
            </a:r>
            <a:r>
              <a:rPr lang="en-ID" sz="2000" b="1" dirty="0"/>
              <a:t>, para imam </a:t>
            </a:r>
            <a:r>
              <a:rPr lang="en-ID" sz="2000" b="1" dirty="0" err="1"/>
              <a:t>perempuan</a:t>
            </a:r>
            <a:r>
              <a:rPr lang="en-ID" sz="2000" b="1" dirty="0"/>
              <a:t>).</a:t>
            </a:r>
            <a:endParaRPr lang="en" sz="20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9" y="5409254"/>
            <a:ext cx="2259580" cy="132343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406938"/>
            <a:ext cx="2303424" cy="131567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-1" y="4501802"/>
            <a:ext cx="92883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Namun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Pemberinya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adalah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satu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yaitu</a:t>
            </a:r>
            <a:r>
              <a:rPr lang="en-ID" sz="2000" b="1" dirty="0">
                <a:solidFill>
                  <a:prstClr val="black"/>
                </a:solidFill>
              </a:rPr>
              <a:t>: Roh [Kudus], Tuhan [</a:t>
            </a:r>
            <a:r>
              <a:rPr lang="en-ID" sz="2000" b="1" dirty="0" err="1">
                <a:solidFill>
                  <a:prstClr val="black"/>
                </a:solidFill>
              </a:rPr>
              <a:t>Yesus</a:t>
            </a:r>
            <a:r>
              <a:rPr lang="en-ID" sz="2000" b="1" dirty="0">
                <a:solidFill>
                  <a:prstClr val="black"/>
                </a:solidFill>
              </a:rPr>
              <a:t>], dan Allah [Bapa].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kata lain, </a:t>
            </a:r>
            <a:r>
              <a:rPr lang="en-ID" sz="2000" b="1" dirty="0" err="1">
                <a:solidFill>
                  <a:prstClr val="black"/>
                </a:solidFill>
              </a:rPr>
              <a:t>Keallahan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bekerja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kesatuan</a:t>
            </a:r>
            <a:r>
              <a:rPr lang="en-ID" sz="2000" b="1" dirty="0">
                <a:solidFill>
                  <a:prstClr val="black"/>
                </a:solidFill>
              </a:rPr>
              <a:t> (Yohanes 14:16).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461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Mengapa</a:t>
            </a:r>
            <a:r>
              <a:rPr lang="en-ID" sz="2000" b="1" dirty="0"/>
              <a:t> Allah </a:t>
            </a:r>
            <a:r>
              <a:rPr lang="en-ID" sz="2000" b="1" dirty="0" err="1"/>
              <a:t>memberikan</a:t>
            </a:r>
            <a:r>
              <a:rPr lang="en-ID" sz="2000" b="1" dirty="0"/>
              <a:t> </a:t>
            </a:r>
            <a:r>
              <a:rPr lang="en-ID" sz="2000" b="1" dirty="0" err="1"/>
              <a:t>karunia</a:t>
            </a:r>
            <a:r>
              <a:rPr lang="en-ID" sz="2000" b="1" dirty="0"/>
              <a:t> yang </a:t>
            </a:r>
            <a:r>
              <a:rPr lang="en-ID" sz="2000" b="1" dirty="0" err="1"/>
              <a:t>berbeda</a:t>
            </a:r>
            <a:r>
              <a:rPr lang="en-ID" sz="2000" b="1" dirty="0"/>
              <a:t> </a:t>
            </a:r>
            <a:r>
              <a:rPr lang="en-ID" sz="2000" b="1" dirty="0" err="1"/>
              <a:t>kepada</a:t>
            </a:r>
            <a:r>
              <a:rPr lang="en-ID" sz="2000" b="1" dirty="0"/>
              <a:t> orang yang </a:t>
            </a:r>
            <a:r>
              <a:rPr lang="en-ID" sz="2000" b="1" dirty="0" err="1"/>
              <a:t>berbeda</a:t>
            </a:r>
            <a:r>
              <a:rPr lang="en-ID" sz="2000" b="1" dirty="0"/>
              <a:t>? (1 </a:t>
            </a:r>
            <a:r>
              <a:rPr lang="en-ID" sz="2000" b="1" dirty="0" err="1"/>
              <a:t>Korintus</a:t>
            </a:r>
            <a:r>
              <a:rPr lang="en-ID" sz="2000" b="1" dirty="0"/>
              <a:t> 12:7)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7297737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BANYAK KARUNIA, SATU PEMBERI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fi-FI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Ada rupa-rupa karunia, tetapi satu Roh.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Korintus 12:4)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4114800"/>
            <a:ext cx="4543476" cy="23449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100837"/>
            <a:ext cx="45434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Karunia-karunia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rohani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diberikan</a:t>
            </a:r>
            <a:r>
              <a:rPr lang="en-ID" sz="2000" b="1" dirty="0">
                <a:solidFill>
                  <a:prstClr val="black"/>
                </a:solidFill>
              </a:rPr>
              <a:t> “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kepentingan</a:t>
            </a:r>
            <a:r>
              <a:rPr lang="en-ID" sz="2000" b="1" dirty="0">
                <a:solidFill>
                  <a:prstClr val="black"/>
                </a:solidFill>
              </a:rPr>
              <a:t>” </a:t>
            </a:r>
            <a:r>
              <a:rPr lang="en-ID" sz="2000" b="1" dirty="0" err="1">
                <a:solidFill>
                  <a:prstClr val="black"/>
                </a:solidFill>
              </a:rPr>
              <a:t>jemaat</a:t>
            </a:r>
            <a:r>
              <a:rPr lang="en-ID" sz="2000" b="1" dirty="0">
                <a:solidFill>
                  <a:prstClr val="black"/>
                </a:solidFill>
              </a:rPr>
              <a:t>. Hanya Allah yang </a:t>
            </a:r>
            <a:r>
              <a:rPr lang="en-ID" sz="2000" b="1" dirty="0" err="1">
                <a:solidFill>
                  <a:prstClr val="black"/>
                </a:solidFill>
              </a:rPr>
              <a:t>mengetahui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siapa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dapat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menggunakan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suatu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karunia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tertentu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mencapai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tujuan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tersebut</a:t>
            </a:r>
            <a:r>
              <a:rPr lang="en-ID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BANYAK ANGGOTA, SATU TUBUH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Karena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sama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seperti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tubuh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itu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satu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dan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anggota-anggotanya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banyak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dan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segala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anggota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itu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sekalipun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banyak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merupakan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satu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tubuh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demikian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pula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Kristus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Korintus 12:12)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272283"/>
            <a:ext cx="7612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Allah </a:t>
            </a:r>
            <a:r>
              <a:rPr lang="en-ID" sz="2000" b="1" dirty="0" err="1"/>
              <a:t>adalah</a:t>
            </a:r>
            <a:r>
              <a:rPr lang="en-ID" sz="2000" b="1" dirty="0"/>
              <a:t> </a:t>
            </a:r>
            <a:r>
              <a:rPr lang="en-ID" sz="2000" b="1" dirty="0" err="1"/>
              <a:t>satu</a:t>
            </a:r>
            <a:r>
              <a:rPr lang="en-ID" sz="2000" b="1" dirty="0"/>
              <a:t>, </a:t>
            </a:r>
            <a:r>
              <a:rPr lang="en-ID" sz="2000" b="1" dirty="0" err="1"/>
              <a:t>tetapi</a:t>
            </a:r>
            <a:r>
              <a:rPr lang="en-ID" sz="2000" b="1" dirty="0"/>
              <a:t> </a:t>
            </a:r>
            <a:r>
              <a:rPr lang="en-ID" sz="2000" b="1" dirty="0" err="1"/>
              <a:t>setiap</a:t>
            </a:r>
            <a:r>
              <a:rPr lang="en-ID" sz="2000" b="1" dirty="0"/>
              <a:t> </a:t>
            </a:r>
            <a:r>
              <a:rPr lang="en-ID" sz="2000" b="1" dirty="0" err="1"/>
              <a:t>Pribadi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Keallahan</a:t>
            </a:r>
            <a:r>
              <a:rPr lang="en-ID" sz="2000" b="1" dirty="0"/>
              <a:t> </a:t>
            </a:r>
            <a:r>
              <a:rPr lang="en-ID" sz="2000" b="1" dirty="0" err="1"/>
              <a:t>memiliki</a:t>
            </a:r>
            <a:r>
              <a:rPr lang="en-ID" sz="2000" b="1" dirty="0"/>
              <a:t> </a:t>
            </a:r>
            <a:r>
              <a:rPr lang="en-ID" sz="2000" b="1" dirty="0" err="1"/>
              <a:t>fungsi</a:t>
            </a:r>
            <a:r>
              <a:rPr lang="en-ID" sz="2000" b="1" dirty="0"/>
              <a:t>-Nya masing-masing. </a:t>
            </a:r>
            <a:r>
              <a:rPr lang="en-ID" sz="2000" b="1" dirty="0" err="1"/>
              <a:t>Demikian</a:t>
            </a:r>
            <a:r>
              <a:rPr lang="en-ID" sz="2000" b="1" dirty="0"/>
              <a:t> pula, </a:t>
            </a:r>
            <a:r>
              <a:rPr lang="en-ID" sz="2000" b="1" dirty="0" err="1"/>
              <a:t>gereja</a:t>
            </a:r>
            <a:r>
              <a:rPr lang="en-ID" sz="2000" b="1" dirty="0"/>
              <a:t> </a:t>
            </a:r>
            <a:r>
              <a:rPr lang="en-ID" sz="2000" b="1" dirty="0" err="1"/>
              <a:t>adalah</a:t>
            </a:r>
            <a:r>
              <a:rPr lang="en-ID" sz="2000" b="1" dirty="0"/>
              <a:t> </a:t>
            </a:r>
            <a:r>
              <a:rPr lang="en-ID" sz="2000" b="1" dirty="0" err="1"/>
              <a:t>satu</a:t>
            </a:r>
            <a:r>
              <a:rPr lang="en-ID" sz="2000" b="1" dirty="0"/>
              <a:t>, </a:t>
            </a:r>
            <a:r>
              <a:rPr lang="en-ID" sz="2000" b="1" dirty="0" err="1"/>
              <a:t>tetapi</a:t>
            </a:r>
            <a:r>
              <a:rPr lang="en-ID" sz="2000" b="1" dirty="0"/>
              <a:t> </a:t>
            </a:r>
            <a:r>
              <a:rPr lang="en-ID" sz="2000" b="1" dirty="0" err="1"/>
              <a:t>setiap</a:t>
            </a:r>
            <a:r>
              <a:rPr lang="en-ID" sz="2000" b="1" dirty="0"/>
              <a:t> </a:t>
            </a:r>
            <a:r>
              <a:rPr lang="en-ID" sz="2000" b="1" dirty="0" err="1"/>
              <a:t>anggotanya</a:t>
            </a:r>
            <a:r>
              <a:rPr lang="en-ID" sz="2000" b="1" dirty="0"/>
              <a:t> </a:t>
            </a:r>
            <a:r>
              <a:rPr lang="en-ID" sz="2000" b="1" dirty="0" err="1"/>
              <a:t>memiliki</a:t>
            </a:r>
            <a:r>
              <a:rPr lang="en-ID" sz="2000" b="1" dirty="0"/>
              <a:t> </a:t>
            </a:r>
            <a:r>
              <a:rPr lang="en-ID" sz="2000" b="1" dirty="0" err="1"/>
              <a:t>fungsi</a:t>
            </a:r>
            <a:r>
              <a:rPr lang="en-ID" sz="2000" b="1" dirty="0"/>
              <a:t> </a:t>
            </a:r>
            <a:r>
              <a:rPr lang="en-ID" sz="2000" b="1" dirty="0" err="1"/>
              <a:t>tersendiri</a:t>
            </a:r>
            <a:r>
              <a:rPr lang="en-ID" sz="2000" b="1" dirty="0"/>
              <a:t> </a:t>
            </a:r>
            <a:r>
              <a:rPr lang="en-ID" sz="2000" b="1" dirty="0" err="1"/>
              <a:t>sebagai</a:t>
            </a:r>
            <a:r>
              <a:rPr lang="en-ID" sz="2000" b="1" dirty="0"/>
              <a:t> </a:t>
            </a:r>
            <a:r>
              <a:rPr lang="en-ID" sz="2000" b="1" dirty="0" err="1"/>
              <a:t>bagian</a:t>
            </a:r>
            <a:r>
              <a:rPr lang="en-ID" sz="2000" b="1" dirty="0"/>
              <a:t> </a:t>
            </a:r>
            <a:r>
              <a:rPr lang="en-ID" sz="2000" b="1" dirty="0" err="1"/>
              <a:t>dari</a:t>
            </a:r>
            <a:r>
              <a:rPr lang="en-ID" sz="2000" b="1" dirty="0"/>
              <a:t> </a:t>
            </a:r>
            <a:r>
              <a:rPr lang="en-ID" sz="2000" b="1" dirty="0" err="1"/>
              <a:t>tubuh</a:t>
            </a:r>
            <a:r>
              <a:rPr lang="en-ID" sz="2000" b="1" dirty="0"/>
              <a:t> </a:t>
            </a:r>
            <a:r>
              <a:rPr lang="en-ID" sz="2000" b="1" dirty="0" err="1"/>
              <a:t>Kristus</a:t>
            </a:r>
            <a:r>
              <a:rPr lang="en-ID" sz="2000" b="1" dirty="0"/>
              <a:t> di </a:t>
            </a:r>
            <a:r>
              <a:rPr lang="en-ID" sz="2000" b="1" dirty="0" err="1"/>
              <a:t>bumi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12:12–13).</a:t>
            </a:r>
            <a:endParaRPr lang="en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3867" y="5276850"/>
            <a:ext cx="1806544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5882" y="1481732"/>
            <a:ext cx="2354064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-1" y="5547003"/>
            <a:ext cx="75077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Hal </a:t>
            </a:r>
            <a:r>
              <a:rPr lang="en-ID" sz="2000" b="1" dirty="0" err="1"/>
              <a:t>ini</a:t>
            </a:r>
            <a:r>
              <a:rPr lang="en-ID" sz="2000" b="1" dirty="0"/>
              <a:t> </a:t>
            </a:r>
            <a:r>
              <a:rPr lang="en-ID" sz="2000" b="1" dirty="0" err="1"/>
              <a:t>menunjukkan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</a:t>
            </a:r>
            <a:r>
              <a:rPr lang="en-ID" sz="2000" b="1" dirty="0" err="1"/>
              <a:t>setiap</a:t>
            </a:r>
            <a:r>
              <a:rPr lang="en-ID" sz="2000" b="1" dirty="0"/>
              <a:t> orang </a:t>
            </a:r>
            <a:r>
              <a:rPr lang="en-ID" sz="2000" b="1" dirty="0" err="1"/>
              <a:t>dibutuhkan</a:t>
            </a:r>
            <a:r>
              <a:rPr lang="en-ID" sz="2000" b="1" dirty="0"/>
              <a:t>;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ada</a:t>
            </a:r>
            <a:r>
              <a:rPr lang="en-ID" sz="2000" b="1" dirty="0"/>
              <a:t> </a:t>
            </a:r>
            <a:r>
              <a:rPr lang="en-ID" sz="2000" b="1" dirty="0" err="1"/>
              <a:t>seorang</a:t>
            </a:r>
            <a:r>
              <a:rPr lang="en-ID" sz="2000" b="1" dirty="0"/>
              <a:t> pun yang </a:t>
            </a:r>
            <a:r>
              <a:rPr lang="en-ID" sz="2000" b="1" dirty="0" err="1"/>
              <a:t>lebih</a:t>
            </a:r>
            <a:r>
              <a:rPr lang="en-ID" sz="2000" b="1" dirty="0"/>
              <a:t> </a:t>
            </a:r>
            <a:r>
              <a:rPr lang="en-ID" sz="2000" b="1" dirty="0" err="1"/>
              <a:t>besar</a:t>
            </a:r>
            <a:r>
              <a:rPr lang="en-ID" sz="2000" b="1" dirty="0"/>
              <a:t> </a:t>
            </a:r>
            <a:r>
              <a:rPr lang="en-ID" sz="2000" b="1" dirty="0" err="1"/>
              <a:t>daripada</a:t>
            </a:r>
            <a:r>
              <a:rPr lang="en-ID" sz="2000" b="1" dirty="0"/>
              <a:t> yang lain; </a:t>
            </a:r>
            <a:r>
              <a:rPr lang="en-ID" sz="2000" b="1" dirty="0" err="1"/>
              <a:t>setiap</a:t>
            </a:r>
            <a:r>
              <a:rPr lang="en-ID" sz="2000" b="1" dirty="0"/>
              <a:t> orang </a:t>
            </a:r>
            <a:r>
              <a:rPr lang="en-ID" sz="2000" b="1" dirty="0" err="1"/>
              <a:t>harus</a:t>
            </a:r>
            <a:r>
              <a:rPr lang="en-ID" sz="2000" b="1" dirty="0"/>
              <a:t> </a:t>
            </a:r>
            <a:r>
              <a:rPr lang="en-ID" sz="2000" b="1" dirty="0" err="1"/>
              <a:t>memperhatikan</a:t>
            </a:r>
            <a:r>
              <a:rPr lang="en-ID" sz="2000" b="1" dirty="0"/>
              <a:t> </a:t>
            </a:r>
            <a:r>
              <a:rPr lang="en-ID" sz="2000" b="1" dirty="0" err="1"/>
              <a:t>kesejahteraan</a:t>
            </a:r>
            <a:r>
              <a:rPr lang="en-ID" sz="2000" b="1" dirty="0"/>
              <a:t> </a:t>
            </a:r>
            <a:r>
              <a:rPr lang="en-ID" sz="2000" b="1" dirty="0" err="1"/>
              <a:t>sesamanya</a:t>
            </a:r>
            <a:r>
              <a:rPr lang="en-ID" sz="2000" b="1" dirty="0"/>
              <a:t>; </a:t>
            </a:r>
            <a:r>
              <a:rPr lang="en-ID" sz="2000" b="1" dirty="0" err="1"/>
              <a:t>setiap</a:t>
            </a:r>
            <a:r>
              <a:rPr lang="en-ID" sz="2000" b="1" dirty="0"/>
              <a:t> orang </a:t>
            </a:r>
            <a:r>
              <a:rPr lang="en-ID" sz="2000" b="1" dirty="0" err="1"/>
              <a:t>harus</a:t>
            </a:r>
            <a:r>
              <a:rPr lang="en-ID" sz="2000" b="1" dirty="0"/>
              <a:t> </a:t>
            </a:r>
            <a:r>
              <a:rPr lang="en-ID" sz="2000" b="1" dirty="0" err="1"/>
              <a:t>bekerja</a:t>
            </a:r>
            <a:r>
              <a:rPr lang="en-ID" sz="2000" b="1" dirty="0"/>
              <a:t> demi </a:t>
            </a:r>
            <a:r>
              <a:rPr lang="en-ID" sz="2000" b="1" dirty="0" err="1"/>
              <a:t>kesatuan</a:t>
            </a:r>
            <a:r>
              <a:rPr lang="en-ID" sz="2000" b="1" dirty="0"/>
              <a:t> </a:t>
            </a:r>
            <a:r>
              <a:rPr lang="en-ID" sz="2000" b="1" dirty="0" err="1"/>
              <a:t>gereja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12:15–27).</a:t>
            </a:r>
            <a:endParaRPr lang="en" sz="2000" b="1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710440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4" y="2490947"/>
            <a:ext cx="753823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Paulus </a:t>
            </a:r>
            <a:r>
              <a:rPr lang="en-ID" sz="2000" b="1" dirty="0" err="1">
                <a:solidFill>
                  <a:prstClr val="black"/>
                </a:solidFill>
              </a:rPr>
              <a:t>menggunakan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analogi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tubuh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manusia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menggambarkan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gereja</a:t>
            </a:r>
            <a:r>
              <a:rPr lang="en-ID" sz="2000" b="1" dirty="0">
                <a:solidFill>
                  <a:prstClr val="black"/>
                </a:solidFill>
              </a:rPr>
              <a:t>, guna </a:t>
            </a:r>
            <a:r>
              <a:rPr lang="en-ID" sz="2000" b="1" dirty="0" err="1">
                <a:solidFill>
                  <a:prstClr val="black"/>
                </a:solidFill>
              </a:rPr>
              <a:t>menekankan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kesatuan</a:t>
            </a:r>
            <a:r>
              <a:rPr lang="en-ID" sz="2000" b="1" dirty="0">
                <a:solidFill>
                  <a:prstClr val="black"/>
                </a:solidFill>
              </a:rPr>
              <a:t> di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keberagaman</a:t>
            </a:r>
            <a:r>
              <a:rPr lang="en-ID" sz="2000" b="1" dirty="0">
                <a:solidFill>
                  <a:prstClr val="black"/>
                </a:solidFill>
              </a:rPr>
              <a:t>. Mata </a:t>
            </a:r>
            <a:r>
              <a:rPr lang="en-ID" sz="2000" b="1" dirty="0" err="1">
                <a:solidFill>
                  <a:prstClr val="black"/>
                </a:solidFill>
              </a:rPr>
              <a:t>memiliki</a:t>
            </a:r>
            <a:r>
              <a:rPr lang="en-ID" sz="2000" b="1" dirty="0">
                <a:solidFill>
                  <a:prstClr val="black"/>
                </a:solidFill>
              </a:rPr>
              <a:t> “</a:t>
            </a:r>
            <a:r>
              <a:rPr lang="en-ID" sz="2000" b="1" dirty="0" err="1">
                <a:solidFill>
                  <a:prstClr val="black"/>
                </a:solidFill>
              </a:rPr>
              <a:t>karunia</a:t>
            </a:r>
            <a:r>
              <a:rPr lang="en-ID" sz="2000" b="1" dirty="0">
                <a:solidFill>
                  <a:prstClr val="black"/>
                </a:solidFill>
              </a:rPr>
              <a:t>” 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melihat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tetapi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telinga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. </a:t>
            </a:r>
            <a:r>
              <a:rPr lang="en-ID" sz="2000" b="1" dirty="0" err="1">
                <a:solidFill>
                  <a:prstClr val="black"/>
                </a:solidFill>
              </a:rPr>
              <a:t>Namun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keduanya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saling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melengkapi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bekerja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bersama</a:t>
            </a:r>
            <a:r>
              <a:rPr lang="en-ID" sz="2000" b="1" dirty="0">
                <a:solidFill>
                  <a:prstClr val="black"/>
                </a:solidFill>
              </a:rPr>
              <a:t>. </a:t>
            </a:r>
            <a:r>
              <a:rPr lang="en-ID" sz="2000" b="1" dirty="0" err="1">
                <a:solidFill>
                  <a:prstClr val="black"/>
                </a:solidFill>
              </a:rPr>
              <a:t>Demikian</a:t>
            </a:r>
            <a:r>
              <a:rPr lang="en-ID" sz="2000" b="1" dirty="0">
                <a:solidFill>
                  <a:prstClr val="black"/>
                </a:solidFill>
              </a:rPr>
              <a:t> juga di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gereja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setiap</a:t>
            </a:r>
            <a:r>
              <a:rPr lang="en-ID" sz="2000" b="1" dirty="0">
                <a:solidFill>
                  <a:prstClr val="black"/>
                </a:solidFill>
              </a:rPr>
              <a:t> orang </a:t>
            </a:r>
            <a:r>
              <a:rPr lang="en-ID" sz="2000" b="1" dirty="0" err="1">
                <a:solidFill>
                  <a:prstClr val="black"/>
                </a:solidFill>
              </a:rPr>
              <a:t>melaksanakan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pelayanannya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sesuai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karunia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telah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diterimanya</a:t>
            </a:r>
            <a:r>
              <a:rPr lang="en-ID" sz="2000" b="1" dirty="0">
                <a:solidFill>
                  <a:prstClr val="black"/>
                </a:solidFill>
              </a:rPr>
              <a:t> (1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12:28–30).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4762243" y="0"/>
            <a:ext cx="719889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UNSUR YANG MEMPERSATUKAN</a:t>
            </a: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4821368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KEUNGGULAN KASIH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498735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Jadi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berusahalah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untuk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memperoleh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karunia-karunia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yang paling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utama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Dan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aku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menunjukkan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kepadamu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jalan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yang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lebih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utama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lagi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Korintus 12:31)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1768643" y="1437716"/>
            <a:ext cx="45599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Kasih </a:t>
            </a:r>
            <a:r>
              <a:rPr lang="en-ID" sz="2000" b="1" dirty="0" err="1"/>
              <a:t>bukanlah</a:t>
            </a:r>
            <a:r>
              <a:rPr lang="en-ID" sz="2000" b="1" dirty="0"/>
              <a:t> </a:t>
            </a:r>
            <a:r>
              <a:rPr lang="en-ID" sz="2000" b="1" dirty="0" err="1"/>
              <a:t>suatu</a:t>
            </a:r>
            <a:r>
              <a:rPr lang="en-ID" sz="2000" b="1" dirty="0"/>
              <a:t> </a:t>
            </a:r>
            <a:r>
              <a:rPr lang="en-ID" sz="2000" b="1" dirty="0" err="1"/>
              <a:t>karunia</a:t>
            </a:r>
            <a:r>
              <a:rPr lang="en-ID" sz="2000" b="1" dirty="0"/>
              <a:t>, </a:t>
            </a:r>
            <a:r>
              <a:rPr lang="en-ID" sz="2000" b="1" dirty="0" err="1"/>
              <a:t>melainkan</a:t>
            </a:r>
            <a:r>
              <a:rPr lang="en-ID" sz="2000" b="1" dirty="0"/>
              <a:t> “</a:t>
            </a:r>
            <a:r>
              <a:rPr lang="en-ID" sz="2000" b="1" dirty="0" err="1"/>
              <a:t>jalan</a:t>
            </a:r>
            <a:r>
              <a:rPr lang="en-ID" sz="2000" b="1" dirty="0"/>
              <a:t> yang </a:t>
            </a:r>
            <a:r>
              <a:rPr lang="en-ID" sz="2000" b="1" dirty="0" err="1"/>
              <a:t>lebih</a:t>
            </a:r>
            <a:r>
              <a:rPr lang="en-ID" sz="2000" b="1" dirty="0"/>
              <a:t> </a:t>
            </a:r>
            <a:r>
              <a:rPr lang="en-ID" sz="2000" b="1" dirty="0" err="1"/>
              <a:t>utama</a:t>
            </a:r>
            <a:r>
              <a:rPr lang="en-ID" sz="2000" b="1" dirty="0"/>
              <a:t> </a:t>
            </a:r>
            <a:r>
              <a:rPr lang="en-ID" sz="2000" b="1" dirty="0" err="1"/>
              <a:t>lagi</a:t>
            </a:r>
            <a:r>
              <a:rPr lang="en-ID" sz="2000" b="1" dirty="0"/>
              <a:t>” (1 </a:t>
            </a:r>
            <a:r>
              <a:rPr lang="en-ID" sz="2000" b="1" dirty="0" err="1"/>
              <a:t>Korintus</a:t>
            </a:r>
            <a:r>
              <a:rPr lang="en-ID" sz="2000" b="1" dirty="0"/>
              <a:t> 12:31). Kasih </a:t>
            </a:r>
            <a:r>
              <a:rPr lang="en-ID" sz="2000" b="1" dirty="0" err="1"/>
              <a:t>adalah</a:t>
            </a:r>
            <a:r>
              <a:rPr lang="en-ID" sz="2000" b="1" dirty="0"/>
              <a:t> </a:t>
            </a:r>
            <a:r>
              <a:rPr lang="en-ID" sz="2000" b="1" dirty="0" err="1"/>
              <a:t>buah</a:t>
            </a:r>
            <a:r>
              <a:rPr lang="en-ID" sz="2000" b="1" dirty="0"/>
              <a:t> Roh Kudus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kehidupan</a:t>
            </a:r>
            <a:r>
              <a:rPr lang="en-ID" sz="2000" b="1" dirty="0"/>
              <a:t> orang </a:t>
            </a:r>
            <a:r>
              <a:rPr lang="en-ID" sz="2000" b="1" dirty="0" err="1"/>
              <a:t>percaya</a:t>
            </a:r>
            <a:r>
              <a:rPr lang="en-ID" sz="2000" b="1" dirty="0"/>
              <a:t> (Galatia 5:22). </a:t>
            </a:r>
            <a:r>
              <a:rPr lang="en-ID" sz="2000" b="1" dirty="0" err="1"/>
              <a:t>Karunia-karunia</a:t>
            </a:r>
            <a:r>
              <a:rPr lang="en-ID" sz="2000" b="1" dirty="0"/>
              <a:t> Roh </a:t>
            </a:r>
            <a:r>
              <a:rPr lang="en-ID" sz="2000" b="1" dirty="0" err="1"/>
              <a:t>hanya</a:t>
            </a:r>
            <a:r>
              <a:rPr lang="en-ID" sz="2000" b="1" dirty="0"/>
              <a:t> </a:t>
            </a:r>
            <a:r>
              <a:rPr lang="en-ID" sz="2000" b="1" dirty="0" err="1"/>
              <a:t>dapat</a:t>
            </a:r>
            <a:r>
              <a:rPr lang="en-ID" sz="2000" b="1" dirty="0"/>
              <a:t> </a:t>
            </a:r>
            <a:r>
              <a:rPr lang="en-ID" sz="2000" b="1" dirty="0" err="1"/>
              <a:t>digunakan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benar</a:t>
            </a:r>
            <a:r>
              <a:rPr lang="en-ID" sz="2000" b="1" dirty="0"/>
              <a:t> </a:t>
            </a:r>
            <a:r>
              <a:rPr lang="en-ID" sz="2000" b="1" dirty="0" err="1"/>
              <a:t>melalui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1678157" cy="35976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4" y="3719428"/>
            <a:ext cx="646509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bahasa</a:t>
            </a:r>
            <a:r>
              <a:rPr lang="en-ID" sz="2000" b="1" dirty="0"/>
              <a:t> </a:t>
            </a:r>
            <a:r>
              <a:rPr lang="en-ID" sz="2000" b="1" dirty="0" err="1"/>
              <a:t>roh</a:t>
            </a:r>
            <a:r>
              <a:rPr lang="en-ID" sz="2000" b="1" dirty="0"/>
              <a:t>, </a:t>
            </a:r>
            <a:r>
              <a:rPr lang="en-ID" sz="2000" b="1" dirty="0" err="1"/>
              <a:t>tanpa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, </a:t>
            </a:r>
            <a:r>
              <a:rPr lang="en-ID" sz="2000" b="1" dirty="0" err="1"/>
              <a:t>hanyalah</a:t>
            </a:r>
            <a:r>
              <a:rPr lang="en-ID" sz="2000" b="1" dirty="0"/>
              <a:t> “gong yang </a:t>
            </a:r>
            <a:r>
              <a:rPr lang="en-ID" sz="2000" b="1" dirty="0" err="1"/>
              <a:t>berkumandang</a:t>
            </a:r>
            <a:r>
              <a:rPr lang="en-ID" sz="2000" b="1" dirty="0"/>
              <a:t> dan </a:t>
            </a:r>
            <a:r>
              <a:rPr lang="en-ID" sz="2000" b="1" dirty="0" err="1"/>
              <a:t>canang</a:t>
            </a:r>
            <a:r>
              <a:rPr lang="en-ID" sz="2000" b="1" dirty="0"/>
              <a:t> yang </a:t>
            </a:r>
            <a:r>
              <a:rPr lang="en-ID" sz="2000" b="1" dirty="0" err="1"/>
              <a:t>gemerincing</a:t>
            </a:r>
            <a:r>
              <a:rPr lang="en-ID" sz="2000" b="1" dirty="0"/>
              <a:t>.” </a:t>
            </a: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nubuat</a:t>
            </a:r>
            <a:r>
              <a:rPr lang="en-ID" sz="2000" b="1" dirty="0"/>
              <a:t>, </a:t>
            </a: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pengetahuan</a:t>
            </a:r>
            <a:r>
              <a:rPr lang="en-ID" sz="2000" b="1" dirty="0"/>
              <a:t>, dan </a:t>
            </a: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iman</a:t>
            </a:r>
            <a:r>
              <a:rPr lang="en-ID" sz="2000" b="1" dirty="0"/>
              <a:t>, </a:t>
            </a:r>
            <a:r>
              <a:rPr lang="en-ID" sz="2000" b="1" dirty="0" err="1"/>
              <a:t>tanpa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,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ada</a:t>
            </a:r>
            <a:r>
              <a:rPr lang="en-ID" sz="2000" b="1" dirty="0"/>
              <a:t> </a:t>
            </a:r>
            <a:r>
              <a:rPr lang="en-ID" sz="2000" b="1" dirty="0" err="1"/>
              <a:t>artinya</a:t>
            </a:r>
            <a:r>
              <a:rPr lang="en-ID" sz="2000" b="1" dirty="0"/>
              <a:t>. </a:t>
            </a: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kedermawanan</a:t>
            </a:r>
            <a:r>
              <a:rPr lang="en-ID" sz="2000" b="1" dirty="0"/>
              <a:t> </a:t>
            </a:r>
            <a:r>
              <a:rPr lang="en-ID" sz="2000" b="1" dirty="0" err="1"/>
              <a:t>maupun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pengorbanan</a:t>
            </a:r>
            <a:r>
              <a:rPr lang="en-ID" sz="2000" b="1" dirty="0"/>
              <a:t> </a:t>
            </a:r>
            <a:r>
              <a:rPr lang="en-ID" sz="2000" b="1" dirty="0" err="1"/>
              <a:t>sebagai</a:t>
            </a:r>
            <a:r>
              <a:rPr lang="en-ID" sz="2000" b="1" dirty="0"/>
              <a:t> </a:t>
            </a:r>
            <a:r>
              <a:rPr lang="en-ID" sz="2000" b="1" dirty="0" err="1"/>
              <a:t>seorang</a:t>
            </a:r>
            <a:r>
              <a:rPr lang="en-ID" sz="2000" b="1" dirty="0"/>
              <a:t> </a:t>
            </a:r>
            <a:r>
              <a:rPr lang="en-ID" sz="2000" b="1" dirty="0" err="1"/>
              <a:t>martir</a:t>
            </a:r>
            <a:r>
              <a:rPr lang="en-ID" sz="2000" b="1" dirty="0"/>
              <a:t>, </a:t>
            </a:r>
            <a:r>
              <a:rPr lang="en-ID" sz="2000" b="1" dirty="0" err="1"/>
              <a:t>tanpa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,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ada</a:t>
            </a:r>
            <a:r>
              <a:rPr lang="en-ID" sz="2000" b="1" dirty="0"/>
              <a:t> </a:t>
            </a:r>
            <a:r>
              <a:rPr lang="en-ID" sz="2000" b="1" dirty="0" err="1"/>
              <a:t>gunanya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13:1–3).</a:t>
            </a:r>
            <a:endParaRPr lang="en" sz="20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3" y="5847346"/>
            <a:ext cx="646509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1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13:4–7 </a:t>
            </a:r>
            <a:r>
              <a:rPr lang="en-ID" sz="2000" b="1" dirty="0" err="1">
                <a:solidFill>
                  <a:prstClr val="black"/>
                </a:solidFill>
              </a:rPr>
              <a:t>memberikan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pedoman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kokoh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mengenai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sikap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benar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menggunakan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karunia-karunia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rohani</a:t>
            </a:r>
            <a:r>
              <a:rPr lang="en-ID" sz="2000" b="1" dirty="0">
                <a:solidFill>
                  <a:prstClr val="black"/>
                </a:solidFill>
              </a:rPr>
              <a:t>: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25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1382</Words>
  <Application>Microsoft Office PowerPoint</Application>
  <PresentationFormat>Panorámica</PresentationFormat>
  <Paragraphs>109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Aptos</vt:lpstr>
      <vt:lpstr>Constantia</vt:lpstr>
      <vt:lpstr>Aptos Display</vt:lpstr>
      <vt:lpstr>Calibri</vt:lpstr>
      <vt:lpstr>Arial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113</cp:revision>
  <dcterms:created xsi:type="dcterms:W3CDTF">2026-07-08T13:31:31Z</dcterms:created>
  <dcterms:modified xsi:type="dcterms:W3CDTF">2026-08-08T02:48:18Z</dcterms:modified>
</cp:coreProperties>
</file>