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ID" sz="2400" b="1" dirty="0" err="1">
              <a:solidFill>
                <a:schemeClr val="bg2">
                  <a:lumMod val="50000"/>
                </a:schemeClr>
              </a:solidFill>
            </a:rPr>
            <a:t>Kebangkitan</a:t>
          </a:r>
          <a:r>
            <a:rPr lang="en-ID" sz="2400" b="1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n-ID" sz="2400" b="1" dirty="0" err="1">
              <a:solidFill>
                <a:schemeClr val="bg2">
                  <a:lumMod val="50000"/>
                </a:schemeClr>
              </a:solidFill>
            </a:rPr>
            <a:t>Yesus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Apakah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kebangkitan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merupakan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peristiwa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sejarah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15:1–11)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ID" sz="2400" b="1" dirty="0" err="1">
              <a:solidFill>
                <a:schemeClr val="accent3">
                  <a:lumMod val="50000"/>
                </a:schemeClr>
              </a:solidFill>
            </a:rPr>
            <a:t>Konsekuensi</a:t>
          </a:r>
          <a:r>
            <a:rPr lang="en-ID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ID" sz="2400" b="1" dirty="0" err="1">
              <a:solidFill>
                <a:schemeClr val="accent3">
                  <a:lumMod val="50000"/>
                </a:schemeClr>
              </a:solidFill>
            </a:rPr>
            <a:t>dari</a:t>
          </a:r>
          <a:r>
            <a:rPr lang="en-ID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ID" sz="2400" b="1" dirty="0" err="1">
              <a:solidFill>
                <a:schemeClr val="accent3">
                  <a:lumMod val="50000"/>
                </a:schemeClr>
              </a:solidFill>
            </a:rPr>
            <a:t>Kebangkitan</a:t>
          </a:r>
          <a:r>
            <a:rPr lang="en-ID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ID" sz="2400" b="1" dirty="0" err="1">
              <a:solidFill>
                <a:schemeClr val="accent3">
                  <a:lumMod val="50000"/>
                </a:schemeClr>
              </a:solidFill>
            </a:rPr>
            <a:t>Yesus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Bagaimana jika Kristus tidak dibangkitkan dari kematian? (1 Korintus 15:12–19)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menjamin kebangkitan? (1 Korintus 15:20–34)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ID" sz="2400" b="1" dirty="0" err="1">
              <a:solidFill>
                <a:schemeClr val="accent5">
                  <a:lumMod val="50000"/>
                </a:schemeClr>
              </a:solidFill>
            </a:rPr>
            <a:t>Kebangkitan</a:t>
          </a:r>
          <a:r>
            <a:rPr lang="en-ID" sz="2400" b="1" dirty="0">
              <a:solidFill>
                <a:schemeClr val="accent5">
                  <a:lumMod val="50000"/>
                </a:schemeClr>
              </a:solidFill>
            </a:rPr>
            <a:t> Kita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i-FI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 tubuh seperti apakah kita akan dibangkitkan? (1 Korintus 15:35–49)</a:t>
          </a:r>
          <a:endParaRPr lang="es-ES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Kapankah kita akan dibangkitkan? (1 Korintus 15:50–58)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1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Injil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diberitakan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Injil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diterima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ID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Seseorang</a:t>
          </a:r>
          <a:r>
            <a:rPr lang="en-ID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bertekun</a:t>
          </a:r>
          <a:r>
            <a:rPr lang="en-ID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</a:t>
          </a:r>
          <a:r>
            <a:rPr lang="en-ID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dalamnya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-ID" sz="2000" b="1" dirty="0" err="1">
              <a:solidFill>
                <a:schemeClr val="tx1"/>
              </a:solidFill>
            </a:rPr>
            <a:t>Keselamatan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diperoleh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  <a:effectLst/>
            </a:rPr>
            <a:t>Kristus mati karena dosa-dosa kita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ID" sz="2000" b="1" dirty="0" err="1">
              <a:solidFill>
                <a:schemeClr val="tx1"/>
              </a:solidFill>
              <a:effectLst/>
            </a:rPr>
            <a:t>Kristus</a:t>
          </a:r>
          <a:r>
            <a:rPr lang="en-ID" sz="2000" b="1" dirty="0">
              <a:solidFill>
                <a:schemeClr val="tx1"/>
              </a:solidFill>
              <a:effectLst/>
            </a:rPr>
            <a:t> </a:t>
          </a:r>
          <a:r>
            <a:rPr lang="en-ID" sz="2000" b="1" dirty="0" err="1">
              <a:solidFill>
                <a:schemeClr val="tx1"/>
              </a:solidFill>
              <a:effectLst/>
            </a:rPr>
            <a:t>dikuburkan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ID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</a:t>
          </a:r>
          <a:r>
            <a:rPr lang="en-ID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bangkit</a:t>
          </a:r>
          <a:r>
            <a:rPr lang="en-ID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kembali</a:t>
          </a:r>
          <a:r>
            <a:rPr lang="en-ID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pada </a:t>
          </a:r>
          <a:r>
            <a:rPr lang="en-ID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hari</a:t>
          </a:r>
          <a:r>
            <a:rPr lang="en-ID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7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ketiga</a:t>
          </a:r>
          <a:endParaRPr lang="es-ES" sz="17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2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ID" sz="1800" b="1" dirty="0">
              <a:solidFill>
                <a:srgbClr val="6B00B4"/>
              </a:solidFill>
            </a:rPr>
            <a:t>Petrus dan </a:t>
          </a:r>
          <a:r>
            <a:rPr lang="en-ID" sz="1800" b="1" dirty="0" err="1">
              <a:solidFill>
                <a:srgbClr val="6B00B4"/>
              </a:solidFill>
            </a:rPr>
            <a:t>kedua</a:t>
          </a:r>
          <a:r>
            <a:rPr lang="en-ID" sz="1800" b="1" dirty="0">
              <a:solidFill>
                <a:srgbClr val="6B00B4"/>
              </a:solidFill>
            </a:rPr>
            <a:t> </a:t>
          </a:r>
          <a:r>
            <a:rPr lang="en-ID" sz="1800" b="1" dirty="0" err="1">
              <a:solidFill>
                <a:srgbClr val="6B00B4"/>
              </a:solidFill>
            </a:rPr>
            <a:t>belas</a:t>
          </a:r>
          <a:r>
            <a:rPr lang="en-ID" sz="1800" b="1" dirty="0">
              <a:solidFill>
                <a:srgbClr val="6B00B4"/>
              </a:solidFill>
            </a:rPr>
            <a:t> rasul</a:t>
          </a:r>
          <a:endParaRPr lang="es-ES" sz="18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ID" sz="1800" b="1" dirty="0" err="1">
              <a:solidFill>
                <a:srgbClr val="6B00B4"/>
              </a:solidFill>
            </a:rPr>
            <a:t>Lebih</a:t>
          </a:r>
          <a:r>
            <a:rPr lang="en-ID" sz="1800" b="1" dirty="0">
              <a:solidFill>
                <a:srgbClr val="6B00B4"/>
              </a:solidFill>
            </a:rPr>
            <a:t> </a:t>
          </a:r>
          <a:r>
            <a:rPr lang="en-ID" sz="1800" b="1" dirty="0" err="1">
              <a:solidFill>
                <a:srgbClr val="6B00B4"/>
              </a:solidFill>
            </a:rPr>
            <a:t>dari</a:t>
          </a:r>
          <a:r>
            <a:rPr lang="en-ID" sz="1800" b="1" dirty="0">
              <a:solidFill>
                <a:srgbClr val="6B00B4"/>
              </a:solidFill>
            </a:rPr>
            <a:t> 500 </a:t>
          </a:r>
          <a:r>
            <a:rPr lang="en-ID" sz="1800" b="1" dirty="0" err="1">
              <a:solidFill>
                <a:srgbClr val="6B00B4"/>
              </a:solidFill>
            </a:rPr>
            <a:t>saudara</a:t>
          </a:r>
          <a:endParaRPr lang="es-ES" sz="18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ID" sz="2000" b="1" dirty="0" err="1">
              <a:solidFill>
                <a:srgbClr val="6B00B4"/>
              </a:solidFill>
            </a:rPr>
            <a:t>Yakobus</a:t>
          </a:r>
          <a:r>
            <a:rPr lang="en-ID" sz="2000" b="1" dirty="0">
              <a:solidFill>
                <a:srgbClr val="6B00B4"/>
              </a:solidFill>
            </a:rPr>
            <a:t> dan para rasul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-ID" sz="1600" b="1" dirty="0">
              <a:solidFill>
                <a:srgbClr val="6B00B4"/>
              </a:solidFill>
            </a:rPr>
            <a:t>Paulus, “yang </a:t>
          </a:r>
          <a:r>
            <a:rPr lang="en-ID" sz="1600" b="1" dirty="0" err="1">
              <a:solidFill>
                <a:srgbClr val="6B00B4"/>
              </a:solidFill>
            </a:rPr>
            <a:t>lahir</a:t>
          </a:r>
          <a:r>
            <a:rPr lang="en-ID" sz="1600" b="1" dirty="0">
              <a:solidFill>
                <a:srgbClr val="6B00B4"/>
              </a:solidFill>
            </a:rPr>
            <a:t> </a:t>
          </a:r>
          <a:r>
            <a:rPr lang="en-ID" sz="1600" b="1" dirty="0" err="1">
              <a:solidFill>
                <a:srgbClr val="6B00B4"/>
              </a:solidFill>
            </a:rPr>
            <a:t>sebelum</a:t>
          </a:r>
          <a:r>
            <a:rPr lang="en-ID" sz="1600" b="1" dirty="0">
              <a:solidFill>
                <a:srgbClr val="6B00B4"/>
              </a:solidFill>
            </a:rPr>
            <a:t> </a:t>
          </a:r>
          <a:r>
            <a:rPr lang="en-ID" sz="1600" b="1" dirty="0" err="1">
              <a:solidFill>
                <a:srgbClr val="6B00B4"/>
              </a:solidFill>
            </a:rPr>
            <a:t>waktunya</a:t>
          </a:r>
          <a:endParaRPr lang="es-ES" sz="16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3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 err="1"/>
            <a:t>Pemberitaan</a:t>
          </a:r>
          <a:r>
            <a:rPr lang="en-ID" sz="2000" b="1" dirty="0"/>
            <a:t> </a:t>
          </a:r>
          <a:r>
            <a:rPr lang="en-ID" sz="2000" b="1" dirty="0" err="1"/>
            <a:t>Injil</a:t>
          </a:r>
          <a:r>
            <a:rPr lang="en-ID" sz="2000" b="1" dirty="0"/>
            <a:t> </a:t>
          </a:r>
          <a:r>
            <a:rPr lang="en-ID" sz="2000" b="1" dirty="0" err="1"/>
            <a:t>adalah</a:t>
          </a:r>
          <a:r>
            <a:rPr lang="en-ID" sz="2000" b="1" dirty="0"/>
            <a:t> </a:t>
          </a:r>
          <a:r>
            <a:rPr lang="en-ID" sz="2000" b="1" dirty="0" err="1"/>
            <a:t>sia-sia</a:t>
          </a:r>
          <a:r>
            <a:rPr lang="en-ID" sz="2000" b="1" dirty="0"/>
            <a:t> [</a:t>
          </a:r>
          <a:r>
            <a:rPr lang="en-ID" sz="2000" b="1" dirty="0" err="1"/>
            <a:t>kosong</a:t>
          </a:r>
          <a:r>
            <a:rPr lang="en-ID" sz="2000" b="1" dirty="0"/>
            <a:t> </a:t>
          </a:r>
          <a:r>
            <a:rPr lang="en-ID" sz="2000" b="1" dirty="0" err="1"/>
            <a:t>dari</a:t>
          </a:r>
          <a:r>
            <a:rPr lang="en-ID" sz="2000" b="1" dirty="0"/>
            <a:t> </a:t>
          </a:r>
          <a:r>
            <a:rPr lang="en-ID" sz="2000" b="1" dirty="0" err="1"/>
            <a:t>makna</a:t>
          </a:r>
          <a:r>
            <a:rPr lang="en-ID" sz="2000" b="1" dirty="0"/>
            <a:t>] (1 Kor.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Iman </a:t>
          </a:r>
          <a:r>
            <a:rPr lang="en-ID" sz="2000" b="1" dirty="0" err="1"/>
            <a:t>kita</a:t>
          </a:r>
          <a:r>
            <a:rPr lang="en-ID" sz="2000" b="1" dirty="0"/>
            <a:t> </a:t>
          </a:r>
          <a:r>
            <a:rPr lang="en-ID" sz="2000" b="1" dirty="0" err="1"/>
            <a:t>adalah</a:t>
          </a:r>
          <a:r>
            <a:rPr lang="en-ID" sz="2000" b="1" dirty="0"/>
            <a:t> </a:t>
          </a:r>
          <a:r>
            <a:rPr lang="en-ID" sz="2000" b="1" dirty="0" err="1"/>
            <a:t>sia-sia</a:t>
          </a:r>
          <a:r>
            <a:rPr lang="en-ID" sz="2000" b="1" dirty="0"/>
            <a:t> [</a:t>
          </a:r>
          <a:r>
            <a:rPr lang="en-ID" sz="2000" b="1" dirty="0" err="1"/>
            <a:t>kosong</a:t>
          </a:r>
          <a:r>
            <a:rPr lang="en-ID" sz="2000" b="1" dirty="0"/>
            <a:t> </a:t>
          </a:r>
          <a:r>
            <a:rPr lang="en-ID" sz="2000" b="1" dirty="0" err="1"/>
            <a:t>dari</a:t>
          </a:r>
          <a:r>
            <a:rPr lang="en-ID" sz="2000" b="1" dirty="0"/>
            <a:t> </a:t>
          </a:r>
          <a:r>
            <a:rPr lang="en-ID" sz="2000" b="1" dirty="0" err="1"/>
            <a:t>makna</a:t>
          </a:r>
          <a:r>
            <a:rPr lang="en-ID" sz="2000" b="1" dirty="0"/>
            <a:t>] (1 Kor. 15:14b) [</a:t>
          </a:r>
          <a:r>
            <a:rPr lang="en-ID" sz="2000" b="1" dirty="0" err="1"/>
            <a:t>tidak</a:t>
          </a:r>
          <a:r>
            <a:rPr lang="en-ID" sz="2000" b="1" dirty="0"/>
            <a:t> </a:t>
          </a:r>
          <a:r>
            <a:rPr lang="en-ID" sz="2000" b="1" dirty="0" err="1"/>
            <a:t>berguna</a:t>
          </a:r>
          <a:r>
            <a:rPr lang="en-ID" sz="2000" b="1" dirty="0"/>
            <a:t>] (1 Kor. 15:17a)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/>
            <a:t>Kita adalah saksi-saksi palsu (1 Kor.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Kita </a:t>
          </a:r>
          <a:r>
            <a:rPr lang="en-ID" sz="2000" b="1" dirty="0" err="1"/>
            <a:t>masih</a:t>
          </a:r>
          <a:r>
            <a:rPr lang="en-ID" sz="2000" b="1" dirty="0"/>
            <a:t> </a:t>
          </a:r>
          <a:r>
            <a:rPr lang="en-ID" sz="2000" b="1" dirty="0" err="1"/>
            <a:t>berada</a:t>
          </a:r>
          <a:r>
            <a:rPr lang="en-ID" sz="2000" b="1" dirty="0"/>
            <a:t> di </a:t>
          </a:r>
          <a:r>
            <a:rPr lang="en-ID" sz="2000" b="1" dirty="0" err="1"/>
            <a:t>dalam</a:t>
          </a:r>
          <a:r>
            <a:rPr lang="en-ID" sz="2000" b="1" dirty="0"/>
            <a:t> dosa-dosa </a:t>
          </a:r>
          <a:r>
            <a:rPr lang="en-ID" sz="2000" b="1" dirty="0" err="1"/>
            <a:t>kita</a:t>
          </a:r>
          <a:r>
            <a:rPr lang="en-ID" sz="2000" b="1" dirty="0"/>
            <a:t> (1 Kor.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Mereka yang telah meninggal tidak akan pernah hidup kembali (1 Korintus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1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Korintus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Korintus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ID" sz="2000" b="1" dirty="0" err="1"/>
            <a:t>Berharga</a:t>
          </a:r>
          <a:r>
            <a:rPr lang="en-ID" sz="2000" b="1" dirty="0"/>
            <a:t> </a:t>
          </a:r>
          <a:r>
            <a:rPr lang="en-ID" sz="2000" b="1" dirty="0" err="1"/>
            <a:t>untuk</a:t>
          </a:r>
          <a:r>
            <a:rPr lang="en-ID" sz="2000" b="1" dirty="0"/>
            <a:t> </a:t>
          </a:r>
          <a:r>
            <a:rPr lang="en-ID" sz="2000" b="1" dirty="0" err="1"/>
            <a:t>memberitakan</a:t>
          </a:r>
          <a:r>
            <a:rPr lang="en-ID" sz="2000" b="1" dirty="0"/>
            <a:t> </a:t>
          </a:r>
          <a:r>
            <a:rPr lang="en-ID" sz="2000" b="1" dirty="0" err="1"/>
            <a:t>Injil</a:t>
          </a:r>
          <a:r>
            <a:rPr lang="en-ID" sz="2000" b="1" dirty="0"/>
            <a:t>, </a:t>
          </a:r>
          <a:r>
            <a:rPr lang="en-ID" sz="2000" b="1" dirty="0" err="1"/>
            <a:t>sekalipun</a:t>
          </a:r>
          <a:r>
            <a:rPr lang="en-ID" sz="2000" b="1" dirty="0"/>
            <a:t> </a:t>
          </a:r>
          <a:r>
            <a:rPr lang="en-ID" sz="2000" b="1" dirty="0" err="1"/>
            <a:t>hal</a:t>
          </a:r>
          <a:r>
            <a:rPr lang="en-ID" sz="2000" b="1" dirty="0"/>
            <a:t> </a:t>
          </a:r>
          <a:r>
            <a:rPr lang="en-ID" sz="2000" b="1" dirty="0" err="1"/>
            <a:t>itu</a:t>
          </a:r>
          <a:r>
            <a:rPr lang="en-ID" sz="2000" b="1" dirty="0"/>
            <a:t> </a:t>
          </a:r>
          <a:r>
            <a:rPr lang="en-ID" sz="2000" b="1" dirty="0" err="1"/>
            <a:t>melibatkan</a:t>
          </a:r>
          <a:r>
            <a:rPr lang="en-ID" sz="2000" b="1" dirty="0"/>
            <a:t> </a:t>
          </a:r>
          <a:r>
            <a:rPr lang="en-ID" sz="2000" b="1" dirty="0" err="1"/>
            <a:t>penderitaan</a:t>
          </a:r>
          <a:r>
            <a:rPr lang="en-ID" sz="2000" b="1" dirty="0"/>
            <a:t> </a:t>
          </a:r>
          <a:r>
            <a:rPr lang="en-ID" sz="2000" b="1" dirty="0" err="1"/>
            <a:t>atau</a:t>
          </a:r>
          <a:r>
            <a:rPr lang="en-ID" sz="2000" b="1" dirty="0"/>
            <a:t> </a:t>
          </a:r>
          <a:r>
            <a:rPr lang="en-ID" sz="2000" b="1" dirty="0" err="1"/>
            <a:t>bahaya</a:t>
          </a:r>
          <a:r>
            <a:rPr lang="en-ID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nn-NO" sz="2000" b="1" dirty="0"/>
            <a:t>Berharga untuk menjalani kehidupan yang selaras dengan prinsip-prinsip Alkitab.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Tubuh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Tumbuh-tumbuhan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15:35–38)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Sebuah</a:t>
          </a:r>
          <a:r>
            <a:rPr lang="en-ID" sz="2000" b="1" dirty="0"/>
            <a:t> </a:t>
          </a:r>
          <a:r>
            <a:rPr lang="en-ID" sz="2000" b="1" dirty="0" err="1"/>
            <a:t>benih</a:t>
          </a:r>
          <a:r>
            <a:rPr lang="en-ID" sz="2000" b="1" dirty="0"/>
            <a:t> </a:t>
          </a:r>
          <a:r>
            <a:rPr lang="en-ID" sz="2000" b="1" dirty="0" err="1"/>
            <a:t>ditaburkan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Tubuh</a:t>
          </a:r>
          <a:r>
            <a:rPr lang="en-ID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ID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Jasmani</a:t>
          </a:r>
          <a:r>
            <a:rPr lang="en-ID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(1 Kor. 15:39)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Biji</a:t>
          </a:r>
          <a:r>
            <a:rPr lang="en-ID" sz="2000" b="1" dirty="0"/>
            <a:t> </a:t>
          </a:r>
          <a:r>
            <a:rPr lang="en-ID" sz="2000" b="1" dirty="0" err="1"/>
            <a:t>dipanen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Tubuh</a:t>
          </a:r>
          <a:r>
            <a:rPr lang="en-ID" sz="2000" b="1" dirty="0"/>
            <a:t> </a:t>
          </a:r>
          <a:r>
            <a:rPr lang="en-ID" sz="2000" b="1" dirty="0" err="1"/>
            <a:t>manusia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Tubuh</a:t>
          </a:r>
          <a:r>
            <a:rPr lang="en-ID" sz="2000" b="1" dirty="0"/>
            <a:t> </a:t>
          </a:r>
          <a:r>
            <a:rPr lang="en-ID" sz="2000" b="1" dirty="0" err="1"/>
            <a:t>binatang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Tubuh</a:t>
          </a:r>
          <a:r>
            <a:rPr lang="en-ID" sz="2000" b="1" dirty="0"/>
            <a:t> ikan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Tubuh</a:t>
          </a:r>
          <a:r>
            <a:rPr lang="en-ID" sz="2000" b="1" dirty="0"/>
            <a:t> </a:t>
          </a:r>
          <a:r>
            <a:rPr lang="en-ID" sz="2000" b="1" dirty="0" err="1"/>
            <a:t>burung</a:t>
          </a:r>
          <a:endParaRPr lang="en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Tubuh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Surgawi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15:40–41)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Kemuliaan</a:t>
          </a:r>
          <a:r>
            <a:rPr lang="en-ID" sz="2000" b="1" dirty="0"/>
            <a:t> </a:t>
          </a:r>
          <a:r>
            <a:rPr lang="en-ID" sz="2000" b="1" dirty="0" err="1"/>
            <a:t>matahari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Kemuliaan</a:t>
          </a:r>
          <a:r>
            <a:rPr lang="en-ID" sz="2000" b="1" dirty="0"/>
            <a:t> </a:t>
          </a:r>
          <a:r>
            <a:rPr lang="en-ID" sz="2000" b="1" dirty="0" err="1"/>
            <a:t>bulan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ID" sz="2000" b="1" dirty="0" err="1"/>
            <a:t>Kemuliaan</a:t>
          </a:r>
          <a:r>
            <a:rPr lang="en-ID" sz="2000" b="1" dirty="0"/>
            <a:t> </a:t>
          </a:r>
          <a:r>
            <a:rPr lang="en-ID" sz="2000" b="1" dirty="0" err="1"/>
            <a:t>bintang-bintang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nn-NO" sz="1200" b="1" dirty="0"/>
            <a:t>Masing-masing memiliki kemuliaannya (kecemerlangan) sendiri.</a:t>
          </a:r>
          <a:endParaRPr lang="en" sz="12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ID" sz="1600" b="1" dirty="0"/>
            <a:t>Allah </a:t>
          </a:r>
          <a:r>
            <a:rPr lang="en-ID" sz="1600" b="1" dirty="0" err="1"/>
            <a:t>memberikan</a:t>
          </a:r>
          <a:r>
            <a:rPr lang="en-ID" sz="1600" b="1" dirty="0"/>
            <a:t> </a:t>
          </a:r>
          <a:r>
            <a:rPr lang="en-ID" sz="1600" b="1" dirty="0" err="1"/>
            <a:t>kepada</a:t>
          </a:r>
          <a:r>
            <a:rPr lang="en-ID" sz="1600" b="1" dirty="0"/>
            <a:t> </a:t>
          </a:r>
          <a:r>
            <a:rPr lang="en-ID" sz="1600" b="1" dirty="0" err="1"/>
            <a:t>setiap</a:t>
          </a:r>
          <a:r>
            <a:rPr lang="en-ID" sz="1600" b="1" dirty="0"/>
            <a:t> </a:t>
          </a:r>
          <a:r>
            <a:rPr lang="en-ID" sz="1600" b="1" dirty="0" err="1"/>
            <a:t>tumbuhan</a:t>
          </a:r>
          <a:r>
            <a:rPr lang="en-ID" sz="1600" b="1" dirty="0"/>
            <a:t> </a:t>
          </a:r>
          <a:r>
            <a:rPr lang="en-ID" sz="1600" b="1" dirty="0" err="1"/>
            <a:t>tubuh</a:t>
          </a:r>
          <a:r>
            <a:rPr lang="en-ID" sz="1600" b="1" dirty="0"/>
            <a:t> yang </a:t>
          </a:r>
          <a:r>
            <a:rPr lang="en-ID" sz="1600" b="1" dirty="0" err="1"/>
            <a:t>dikehendaki</a:t>
          </a:r>
          <a:r>
            <a:rPr lang="en-ID" sz="1600" b="1" dirty="0"/>
            <a:t>-Nya.</a:t>
          </a:r>
          <a:endParaRPr lang="en" sz="16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800" b="1" dirty="0" err="1"/>
            <a:t>Tubuh</a:t>
          </a:r>
          <a:r>
            <a:rPr lang="en-ID" sz="2800" b="1" dirty="0"/>
            <a:t> </a:t>
          </a:r>
          <a:r>
            <a:rPr lang="en-ID" sz="2800" b="1" dirty="0" err="1"/>
            <a:t>Sekarang</a:t>
          </a:r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Dapat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binasa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800" b="1" dirty="0" err="1"/>
            <a:t>Tubuh</a:t>
          </a:r>
          <a:r>
            <a:rPr lang="en-ID" sz="2800" b="1" dirty="0"/>
            <a:t> </a:t>
          </a:r>
          <a:r>
            <a:rPr lang="en-ID" sz="2800" b="1" dirty="0" err="1"/>
            <a:t>Kebangkitan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Tidak dapat binasa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Hina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Mulia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Lemah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Kuat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Alamiah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Rohani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>
              <a:solidFill>
                <a:schemeClr val="bg2">
                  <a:lumMod val="50000"/>
                </a:schemeClr>
              </a:solidFill>
            </a:rPr>
            <a:t>Kebangkitan</a:t>
          </a:r>
          <a:r>
            <a:rPr lang="en-ID" sz="2400" b="1" kern="1200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n-ID" sz="2400" b="1" kern="1200" dirty="0" err="1">
              <a:solidFill>
                <a:schemeClr val="bg2">
                  <a:lumMod val="50000"/>
                </a:schemeClr>
              </a:solidFill>
            </a:rPr>
            <a:t>Yesus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Apakah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kebangkitan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merupakan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peristiwa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sejarah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15:1–11)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>
              <a:solidFill>
                <a:schemeClr val="accent3">
                  <a:lumMod val="50000"/>
                </a:schemeClr>
              </a:solidFill>
            </a:rPr>
            <a:t>Konsekuensi</a:t>
          </a:r>
          <a:r>
            <a:rPr lang="en-ID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ID" sz="2400" b="1" kern="1200" dirty="0" err="1">
              <a:solidFill>
                <a:schemeClr val="accent3">
                  <a:lumMod val="50000"/>
                </a:schemeClr>
              </a:solidFill>
            </a:rPr>
            <a:t>dari</a:t>
          </a:r>
          <a:r>
            <a:rPr lang="en-ID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ID" sz="2400" b="1" kern="1200" dirty="0" err="1">
              <a:solidFill>
                <a:schemeClr val="accent3">
                  <a:lumMod val="50000"/>
                </a:schemeClr>
              </a:solidFill>
            </a:rPr>
            <a:t>Kebangkitan</a:t>
          </a:r>
          <a:r>
            <a:rPr lang="en-ID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ID" sz="2400" b="1" kern="1200" dirty="0" err="1">
              <a:solidFill>
                <a:schemeClr val="accent3">
                  <a:lumMod val="50000"/>
                </a:schemeClr>
              </a:solidFill>
            </a:rPr>
            <a:t>Yesus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Bagaimana jika Kristus tidak dibangkitkan dari kematian? (1 Korintus 15:12–19)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menjamin kebangkitan? (1 Korintus 15:20–34)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>
              <a:solidFill>
                <a:schemeClr val="accent5">
                  <a:lumMod val="50000"/>
                </a:schemeClr>
              </a:solidFill>
            </a:rPr>
            <a:t>Kebangkitan</a:t>
          </a:r>
          <a:r>
            <a:rPr lang="en-ID" sz="2400" b="1" kern="1200" dirty="0">
              <a:solidFill>
                <a:schemeClr val="accent5">
                  <a:lumMod val="50000"/>
                </a:schemeClr>
              </a:solidFill>
            </a:rPr>
            <a:t> Kita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 tubuh seperti apakah kita akan dibangkitkan? (1 Korintus 15:35–49)</a:t>
          </a:r>
          <a:endParaRPr lang="es-ES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Kapankah kita akan dibangkitkan? (1 Korintus 15:50–58)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Injil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diberitakan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Injil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diterima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Seseorang</a:t>
          </a:r>
          <a:r>
            <a:rPr lang="en-ID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bertekun</a:t>
          </a:r>
          <a:r>
            <a:rPr lang="en-ID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</a:t>
          </a:r>
          <a:r>
            <a:rPr lang="en-ID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dalamnya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</a:rPr>
            <a:t>Keselamatan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diperoleh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  <a:effectLst/>
            </a:rPr>
            <a:t>Kristus mati karena dosa-dosa kita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  <a:effectLst/>
            </a:rPr>
            <a:t>Kristus</a:t>
          </a:r>
          <a:r>
            <a:rPr lang="en-ID" sz="2000" b="1" kern="1200" dirty="0">
              <a:solidFill>
                <a:schemeClr val="tx1"/>
              </a:solidFill>
              <a:effectLst/>
            </a:rPr>
            <a:t> </a:t>
          </a:r>
          <a:r>
            <a:rPr lang="en-ID" sz="2000" b="1" kern="1200" dirty="0" err="1">
              <a:solidFill>
                <a:schemeClr val="tx1"/>
              </a:solidFill>
              <a:effectLst/>
            </a:rPr>
            <a:t>dikuburkan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</a:t>
          </a:r>
          <a:r>
            <a:rPr lang="en-ID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bangkit</a:t>
          </a:r>
          <a:r>
            <a:rPr lang="en-ID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kembali</a:t>
          </a:r>
          <a:r>
            <a:rPr lang="en-ID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pada </a:t>
          </a:r>
          <a:r>
            <a:rPr lang="en-ID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hari</a:t>
          </a:r>
          <a:r>
            <a:rPr lang="en-ID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ketiga</a:t>
          </a:r>
          <a:endParaRPr lang="es-ES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dirty="0">
              <a:solidFill>
                <a:srgbClr val="6B00B4"/>
              </a:solidFill>
            </a:rPr>
            <a:t>Petrus dan </a:t>
          </a:r>
          <a:r>
            <a:rPr lang="en-ID" sz="1800" b="1" kern="1200" dirty="0" err="1">
              <a:solidFill>
                <a:srgbClr val="6B00B4"/>
              </a:solidFill>
            </a:rPr>
            <a:t>kedua</a:t>
          </a:r>
          <a:r>
            <a:rPr lang="en-ID" sz="1800" b="1" kern="1200" dirty="0">
              <a:solidFill>
                <a:srgbClr val="6B00B4"/>
              </a:solidFill>
            </a:rPr>
            <a:t> </a:t>
          </a:r>
          <a:r>
            <a:rPr lang="en-ID" sz="1800" b="1" kern="1200" dirty="0" err="1">
              <a:solidFill>
                <a:srgbClr val="6B00B4"/>
              </a:solidFill>
            </a:rPr>
            <a:t>belas</a:t>
          </a:r>
          <a:r>
            <a:rPr lang="en-ID" sz="1800" b="1" kern="1200" dirty="0">
              <a:solidFill>
                <a:srgbClr val="6B00B4"/>
              </a:solidFill>
            </a:rPr>
            <a:t> rasul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dirty="0" err="1">
              <a:solidFill>
                <a:srgbClr val="6B00B4"/>
              </a:solidFill>
            </a:rPr>
            <a:t>Lebih</a:t>
          </a:r>
          <a:r>
            <a:rPr lang="en-ID" sz="1800" b="1" kern="1200" dirty="0">
              <a:solidFill>
                <a:srgbClr val="6B00B4"/>
              </a:solidFill>
            </a:rPr>
            <a:t> </a:t>
          </a:r>
          <a:r>
            <a:rPr lang="en-ID" sz="1800" b="1" kern="1200" dirty="0" err="1">
              <a:solidFill>
                <a:srgbClr val="6B00B4"/>
              </a:solidFill>
            </a:rPr>
            <a:t>dari</a:t>
          </a:r>
          <a:r>
            <a:rPr lang="en-ID" sz="1800" b="1" kern="1200" dirty="0">
              <a:solidFill>
                <a:srgbClr val="6B00B4"/>
              </a:solidFill>
            </a:rPr>
            <a:t> 500 </a:t>
          </a:r>
          <a:r>
            <a:rPr lang="en-ID" sz="1800" b="1" kern="1200" dirty="0" err="1">
              <a:solidFill>
                <a:srgbClr val="6B00B4"/>
              </a:solidFill>
            </a:rPr>
            <a:t>saudara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rgbClr val="6B00B4"/>
              </a:solidFill>
            </a:rPr>
            <a:t>Yakobus</a:t>
          </a:r>
          <a:r>
            <a:rPr lang="en-ID" sz="2000" b="1" kern="1200" dirty="0">
              <a:solidFill>
                <a:srgbClr val="6B00B4"/>
              </a:solidFill>
            </a:rPr>
            <a:t> dan para rasul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dirty="0">
              <a:solidFill>
                <a:srgbClr val="6B00B4"/>
              </a:solidFill>
            </a:rPr>
            <a:t>Paulus, “yang </a:t>
          </a:r>
          <a:r>
            <a:rPr lang="en-ID" sz="1600" b="1" kern="1200" dirty="0" err="1">
              <a:solidFill>
                <a:srgbClr val="6B00B4"/>
              </a:solidFill>
            </a:rPr>
            <a:t>lahir</a:t>
          </a:r>
          <a:r>
            <a:rPr lang="en-ID" sz="1600" b="1" kern="1200" dirty="0">
              <a:solidFill>
                <a:srgbClr val="6B00B4"/>
              </a:solidFill>
            </a:rPr>
            <a:t> </a:t>
          </a:r>
          <a:r>
            <a:rPr lang="en-ID" sz="1600" b="1" kern="1200" dirty="0" err="1">
              <a:solidFill>
                <a:srgbClr val="6B00B4"/>
              </a:solidFill>
            </a:rPr>
            <a:t>sebelum</a:t>
          </a:r>
          <a:r>
            <a:rPr lang="en-ID" sz="1600" b="1" kern="1200" dirty="0">
              <a:solidFill>
                <a:srgbClr val="6B00B4"/>
              </a:solidFill>
            </a:rPr>
            <a:t> </a:t>
          </a:r>
          <a:r>
            <a:rPr lang="en-ID" sz="1600" b="1" kern="1200" dirty="0" err="1">
              <a:solidFill>
                <a:srgbClr val="6B00B4"/>
              </a:solidFill>
            </a:rPr>
            <a:t>waktunya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Pemberitaan</a:t>
          </a:r>
          <a:r>
            <a:rPr lang="en-ID" sz="2000" b="1" kern="1200" dirty="0"/>
            <a:t> </a:t>
          </a:r>
          <a:r>
            <a:rPr lang="en-ID" sz="2000" b="1" kern="1200" dirty="0" err="1"/>
            <a:t>Injil</a:t>
          </a:r>
          <a:r>
            <a:rPr lang="en-ID" sz="2000" b="1" kern="1200" dirty="0"/>
            <a:t> </a:t>
          </a:r>
          <a:r>
            <a:rPr lang="en-ID" sz="2000" b="1" kern="1200" dirty="0" err="1"/>
            <a:t>adalah</a:t>
          </a:r>
          <a:r>
            <a:rPr lang="en-ID" sz="2000" b="1" kern="1200" dirty="0"/>
            <a:t> </a:t>
          </a:r>
          <a:r>
            <a:rPr lang="en-ID" sz="2000" b="1" kern="1200" dirty="0" err="1"/>
            <a:t>sia-sia</a:t>
          </a:r>
          <a:r>
            <a:rPr lang="en-ID" sz="2000" b="1" kern="1200" dirty="0"/>
            <a:t> [</a:t>
          </a:r>
          <a:r>
            <a:rPr lang="en-ID" sz="2000" b="1" kern="1200" dirty="0" err="1"/>
            <a:t>kosong</a:t>
          </a:r>
          <a:r>
            <a:rPr lang="en-ID" sz="2000" b="1" kern="1200" dirty="0"/>
            <a:t> </a:t>
          </a:r>
          <a:r>
            <a:rPr lang="en-ID" sz="2000" b="1" kern="1200" dirty="0" err="1"/>
            <a:t>dari</a:t>
          </a:r>
          <a:r>
            <a:rPr lang="en-ID" sz="2000" b="1" kern="1200" dirty="0"/>
            <a:t> </a:t>
          </a:r>
          <a:r>
            <a:rPr lang="en-ID" sz="2000" b="1" kern="1200" dirty="0" err="1"/>
            <a:t>makna</a:t>
          </a:r>
          <a:r>
            <a:rPr lang="en-ID" sz="2000" b="1" kern="1200" dirty="0"/>
            <a:t>] (1 Kor.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Iman </a:t>
          </a:r>
          <a:r>
            <a:rPr lang="en-ID" sz="2000" b="1" kern="1200" dirty="0" err="1"/>
            <a:t>kita</a:t>
          </a:r>
          <a:r>
            <a:rPr lang="en-ID" sz="2000" b="1" kern="1200" dirty="0"/>
            <a:t> </a:t>
          </a:r>
          <a:r>
            <a:rPr lang="en-ID" sz="2000" b="1" kern="1200" dirty="0" err="1"/>
            <a:t>adalah</a:t>
          </a:r>
          <a:r>
            <a:rPr lang="en-ID" sz="2000" b="1" kern="1200" dirty="0"/>
            <a:t> </a:t>
          </a:r>
          <a:r>
            <a:rPr lang="en-ID" sz="2000" b="1" kern="1200" dirty="0" err="1"/>
            <a:t>sia-sia</a:t>
          </a:r>
          <a:r>
            <a:rPr lang="en-ID" sz="2000" b="1" kern="1200" dirty="0"/>
            <a:t> [</a:t>
          </a:r>
          <a:r>
            <a:rPr lang="en-ID" sz="2000" b="1" kern="1200" dirty="0" err="1"/>
            <a:t>kosong</a:t>
          </a:r>
          <a:r>
            <a:rPr lang="en-ID" sz="2000" b="1" kern="1200" dirty="0"/>
            <a:t> </a:t>
          </a:r>
          <a:r>
            <a:rPr lang="en-ID" sz="2000" b="1" kern="1200" dirty="0" err="1"/>
            <a:t>dari</a:t>
          </a:r>
          <a:r>
            <a:rPr lang="en-ID" sz="2000" b="1" kern="1200" dirty="0"/>
            <a:t> </a:t>
          </a:r>
          <a:r>
            <a:rPr lang="en-ID" sz="2000" b="1" kern="1200" dirty="0" err="1"/>
            <a:t>makna</a:t>
          </a:r>
          <a:r>
            <a:rPr lang="en-ID" sz="2000" b="1" kern="1200" dirty="0"/>
            <a:t>] (1 Kor. 15:14b) [</a:t>
          </a:r>
          <a:r>
            <a:rPr lang="en-ID" sz="2000" b="1" kern="1200" dirty="0" err="1"/>
            <a:t>tidak</a:t>
          </a:r>
          <a:r>
            <a:rPr lang="en-ID" sz="2000" b="1" kern="1200" dirty="0"/>
            <a:t> </a:t>
          </a:r>
          <a:r>
            <a:rPr lang="en-ID" sz="2000" b="1" kern="1200" dirty="0" err="1"/>
            <a:t>berguna</a:t>
          </a:r>
          <a:r>
            <a:rPr lang="en-ID" sz="2000" b="1" kern="1200" dirty="0"/>
            <a:t>] (1 Kor. 15:17a)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Kita adalah saksi-saksi palsu (1 Kor.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Kita </a:t>
          </a:r>
          <a:r>
            <a:rPr lang="en-ID" sz="2000" b="1" kern="1200" dirty="0" err="1"/>
            <a:t>masih</a:t>
          </a:r>
          <a:r>
            <a:rPr lang="en-ID" sz="2000" b="1" kern="1200" dirty="0"/>
            <a:t> </a:t>
          </a:r>
          <a:r>
            <a:rPr lang="en-ID" sz="2000" b="1" kern="1200" dirty="0" err="1"/>
            <a:t>berada</a:t>
          </a:r>
          <a:r>
            <a:rPr lang="en-ID" sz="2000" b="1" kern="1200" dirty="0"/>
            <a:t> di </a:t>
          </a:r>
          <a:r>
            <a:rPr lang="en-ID" sz="2000" b="1" kern="1200" dirty="0" err="1"/>
            <a:t>dalam</a:t>
          </a:r>
          <a:r>
            <a:rPr lang="en-ID" sz="2000" b="1" kern="1200" dirty="0"/>
            <a:t> dosa-dosa </a:t>
          </a:r>
          <a:r>
            <a:rPr lang="en-ID" sz="2000" b="1" kern="1200" dirty="0" err="1"/>
            <a:t>kita</a:t>
          </a:r>
          <a:r>
            <a:rPr lang="en-ID" sz="2000" b="1" kern="1200" dirty="0"/>
            <a:t> (1 Kor.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Mereka yang telah meninggal tidak akan pernah hidup kembali (1 Korintus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Korintus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Berharga</a:t>
          </a:r>
          <a:r>
            <a:rPr lang="en-ID" sz="2000" b="1" kern="1200" dirty="0"/>
            <a:t> </a:t>
          </a:r>
          <a:r>
            <a:rPr lang="en-ID" sz="2000" b="1" kern="1200" dirty="0" err="1"/>
            <a:t>untuk</a:t>
          </a:r>
          <a:r>
            <a:rPr lang="en-ID" sz="2000" b="1" kern="1200" dirty="0"/>
            <a:t> </a:t>
          </a:r>
          <a:r>
            <a:rPr lang="en-ID" sz="2000" b="1" kern="1200" dirty="0" err="1"/>
            <a:t>memberitakan</a:t>
          </a:r>
          <a:r>
            <a:rPr lang="en-ID" sz="2000" b="1" kern="1200" dirty="0"/>
            <a:t> </a:t>
          </a:r>
          <a:r>
            <a:rPr lang="en-ID" sz="2000" b="1" kern="1200" dirty="0" err="1"/>
            <a:t>Injil</a:t>
          </a:r>
          <a:r>
            <a:rPr lang="en-ID" sz="2000" b="1" kern="1200" dirty="0"/>
            <a:t>, </a:t>
          </a:r>
          <a:r>
            <a:rPr lang="en-ID" sz="2000" b="1" kern="1200" dirty="0" err="1"/>
            <a:t>sekalipun</a:t>
          </a:r>
          <a:r>
            <a:rPr lang="en-ID" sz="2000" b="1" kern="1200" dirty="0"/>
            <a:t> </a:t>
          </a:r>
          <a:r>
            <a:rPr lang="en-ID" sz="2000" b="1" kern="1200" dirty="0" err="1"/>
            <a:t>hal</a:t>
          </a:r>
          <a:r>
            <a:rPr lang="en-ID" sz="2000" b="1" kern="1200" dirty="0"/>
            <a:t> </a:t>
          </a:r>
          <a:r>
            <a:rPr lang="en-ID" sz="2000" b="1" kern="1200" dirty="0" err="1"/>
            <a:t>itu</a:t>
          </a:r>
          <a:r>
            <a:rPr lang="en-ID" sz="2000" b="1" kern="1200" dirty="0"/>
            <a:t> </a:t>
          </a:r>
          <a:r>
            <a:rPr lang="en-ID" sz="2000" b="1" kern="1200" dirty="0" err="1"/>
            <a:t>melibatkan</a:t>
          </a:r>
          <a:r>
            <a:rPr lang="en-ID" sz="2000" b="1" kern="1200" dirty="0"/>
            <a:t> </a:t>
          </a:r>
          <a:r>
            <a:rPr lang="en-ID" sz="2000" b="1" kern="1200" dirty="0" err="1"/>
            <a:t>penderitaan</a:t>
          </a:r>
          <a:r>
            <a:rPr lang="en-ID" sz="2000" b="1" kern="1200" dirty="0"/>
            <a:t> </a:t>
          </a:r>
          <a:r>
            <a:rPr lang="en-ID" sz="2000" b="1" kern="1200" dirty="0" err="1"/>
            <a:t>atau</a:t>
          </a:r>
          <a:r>
            <a:rPr lang="en-ID" sz="2000" b="1" kern="1200" dirty="0"/>
            <a:t> </a:t>
          </a:r>
          <a:r>
            <a:rPr lang="en-ID" sz="2000" b="1" kern="1200" dirty="0" err="1"/>
            <a:t>bahaya</a:t>
          </a:r>
          <a:r>
            <a:rPr lang="en-ID" sz="2000" b="1" kern="1200" dirty="0"/>
            <a:t>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Korintus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/>
            <a:t>Berharga untuk menjalani kehidupan yang selaras dengan prinsip-prinsip Alkitab.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Tubuh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Tumbuh-tumbuhan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15:35–38)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Sebuah</a:t>
          </a:r>
          <a:r>
            <a:rPr lang="en-ID" sz="2000" b="1" kern="1200" dirty="0"/>
            <a:t> </a:t>
          </a:r>
          <a:r>
            <a:rPr lang="en-ID" sz="2000" b="1" kern="1200" dirty="0" err="1"/>
            <a:t>benih</a:t>
          </a:r>
          <a:r>
            <a:rPr lang="en-ID" sz="2000" b="1" kern="1200" dirty="0"/>
            <a:t> </a:t>
          </a:r>
          <a:r>
            <a:rPr lang="en-ID" sz="2000" b="1" kern="1200" dirty="0" err="1"/>
            <a:t>ditaburkan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Biji</a:t>
          </a:r>
          <a:r>
            <a:rPr lang="en-ID" sz="2000" b="1" kern="1200" dirty="0"/>
            <a:t> </a:t>
          </a:r>
          <a:r>
            <a:rPr lang="en-ID" sz="2000" b="1" kern="1200" dirty="0" err="1"/>
            <a:t>dipanen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dirty="0"/>
            <a:t>Allah </a:t>
          </a:r>
          <a:r>
            <a:rPr lang="en-ID" sz="1600" b="1" kern="1200" dirty="0" err="1"/>
            <a:t>memberikan</a:t>
          </a:r>
          <a:r>
            <a:rPr lang="en-ID" sz="1600" b="1" kern="1200" dirty="0"/>
            <a:t> </a:t>
          </a:r>
          <a:r>
            <a:rPr lang="en-ID" sz="1600" b="1" kern="1200" dirty="0" err="1"/>
            <a:t>kepada</a:t>
          </a:r>
          <a:r>
            <a:rPr lang="en-ID" sz="1600" b="1" kern="1200" dirty="0"/>
            <a:t> </a:t>
          </a:r>
          <a:r>
            <a:rPr lang="en-ID" sz="1600" b="1" kern="1200" dirty="0" err="1"/>
            <a:t>setiap</a:t>
          </a:r>
          <a:r>
            <a:rPr lang="en-ID" sz="1600" b="1" kern="1200" dirty="0"/>
            <a:t> </a:t>
          </a:r>
          <a:r>
            <a:rPr lang="en-ID" sz="1600" b="1" kern="1200" dirty="0" err="1"/>
            <a:t>tumbuhan</a:t>
          </a:r>
          <a:r>
            <a:rPr lang="en-ID" sz="1600" b="1" kern="1200" dirty="0"/>
            <a:t> </a:t>
          </a:r>
          <a:r>
            <a:rPr lang="en-ID" sz="1600" b="1" kern="1200" dirty="0" err="1"/>
            <a:t>tubuh</a:t>
          </a:r>
          <a:r>
            <a:rPr lang="en-ID" sz="1600" b="1" kern="1200" dirty="0"/>
            <a:t> yang </a:t>
          </a:r>
          <a:r>
            <a:rPr lang="en-ID" sz="1600" b="1" kern="1200" dirty="0" err="1"/>
            <a:t>dikehendaki</a:t>
          </a:r>
          <a:r>
            <a:rPr lang="en-ID" sz="1600" b="1" kern="1200" dirty="0"/>
            <a:t>-Nya.</a:t>
          </a:r>
          <a:endParaRPr lang="en" sz="16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Tubuh</a:t>
          </a:r>
          <a:r>
            <a:rPr lang="en-ID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ID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Jasmani</a:t>
          </a:r>
          <a:r>
            <a:rPr lang="en-ID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(1 Kor. 15:39)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Tubuh</a:t>
          </a:r>
          <a:r>
            <a:rPr lang="en-ID" sz="2000" b="1" kern="1200" dirty="0"/>
            <a:t> </a:t>
          </a:r>
          <a:r>
            <a:rPr lang="en-ID" sz="2000" b="1" kern="1200" dirty="0" err="1"/>
            <a:t>manusia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Tubuh</a:t>
          </a:r>
          <a:r>
            <a:rPr lang="en-ID" sz="2000" b="1" kern="1200" dirty="0"/>
            <a:t> </a:t>
          </a:r>
          <a:r>
            <a:rPr lang="en-ID" sz="2000" b="1" kern="1200" dirty="0" err="1"/>
            <a:t>binatang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Tubuh</a:t>
          </a:r>
          <a:r>
            <a:rPr lang="en-ID" sz="2000" b="1" kern="1200" dirty="0"/>
            <a:t> ikan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Tubuh</a:t>
          </a:r>
          <a:r>
            <a:rPr lang="en-ID" sz="2000" b="1" kern="1200" dirty="0"/>
            <a:t> </a:t>
          </a:r>
          <a:r>
            <a:rPr lang="en-ID" sz="2000" b="1" kern="1200" dirty="0" err="1"/>
            <a:t>burung</a:t>
          </a:r>
          <a:endParaRPr lang="en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Tubuh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Surgawi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15:40–41)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Kemuliaan</a:t>
          </a:r>
          <a:r>
            <a:rPr lang="en-ID" sz="2000" b="1" kern="1200" dirty="0"/>
            <a:t> </a:t>
          </a:r>
          <a:r>
            <a:rPr lang="en-ID" sz="2000" b="1" kern="1200" dirty="0" err="1"/>
            <a:t>matahari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Kemuliaan</a:t>
          </a:r>
          <a:r>
            <a:rPr lang="en-ID" sz="2000" b="1" kern="1200" dirty="0"/>
            <a:t> </a:t>
          </a:r>
          <a:r>
            <a:rPr lang="en-ID" sz="2000" b="1" kern="1200" dirty="0" err="1"/>
            <a:t>bulan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Kemuliaan</a:t>
          </a:r>
          <a:r>
            <a:rPr lang="en-ID" sz="2000" b="1" kern="1200" dirty="0"/>
            <a:t> </a:t>
          </a:r>
          <a:r>
            <a:rPr lang="en-ID" sz="2000" b="1" kern="1200" dirty="0" err="1"/>
            <a:t>bintang-bintang</a:t>
          </a:r>
          <a:endParaRPr lang="en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200" b="1" kern="1200" dirty="0"/>
            <a:t>Masing-masing memiliki kemuliaannya (kecemerlangan) sendiri.</a:t>
          </a:r>
          <a:endParaRPr lang="en" sz="12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b="1" kern="1200" dirty="0" err="1"/>
            <a:t>Tubuh</a:t>
          </a:r>
          <a:r>
            <a:rPr lang="en-ID" sz="2800" b="1" kern="1200" dirty="0"/>
            <a:t> </a:t>
          </a:r>
          <a:r>
            <a:rPr lang="en-ID" sz="2800" b="1" kern="1200" dirty="0" err="1"/>
            <a:t>Sekarang</a:t>
          </a:r>
          <a:endParaRPr lang="en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Dapat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binasa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Hina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Lemah</a:t>
          </a: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Alamiah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b="1" kern="1200" dirty="0" err="1"/>
            <a:t>Tubuh</a:t>
          </a:r>
          <a:r>
            <a:rPr lang="en-ID" sz="2800" b="1" kern="1200" dirty="0"/>
            <a:t> </a:t>
          </a:r>
          <a:r>
            <a:rPr lang="en-ID" sz="2800" b="1" kern="1200" dirty="0" err="1"/>
            <a:t>Kebangkitan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Tidak dapat binasa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Mulia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Kuat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Rohani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bg2"/>
                </a:solidFill>
              </a:rPr>
              <a:t>KUASA KEBANGKITAN KRISTUS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8 for August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D" sz="3200" b="1" dirty="0">
                <a:ln/>
                <a:solidFill>
                  <a:schemeClr val="accent4">
                    <a:lumMod val="75000"/>
                  </a:schemeClr>
                </a:solidFill>
              </a:rPr>
              <a:t>DENGAN TUBUH SEPERTI APAKAH KITA AKAN DIBANGKITKAN?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Demikianlah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pula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halnya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kebangkitan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orang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Ditaburkan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kebinasaan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dibangkitkan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ketidakbinasaan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717329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Analogi</a:t>
            </a:r>
            <a:r>
              <a:rPr lang="en-ID" sz="2000" b="1" dirty="0"/>
              <a:t> </a:t>
            </a:r>
            <a:r>
              <a:rPr lang="en-ID" sz="2000" b="1" dirty="0" err="1"/>
              <a:t>tentang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yang </a:t>
            </a:r>
            <a:r>
              <a:rPr lang="en-ID" sz="2000" b="1" dirty="0" err="1"/>
              <a:t>dibangkitkan</a:t>
            </a:r>
            <a:r>
              <a:rPr lang="en-ID" sz="2000" b="1" dirty="0"/>
              <a:t>: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82270"/>
            <a:ext cx="5045399" cy="58144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D" sz="2000" b="1" dirty="0">
                <a:solidFill>
                  <a:schemeClr val="tx1"/>
                </a:solidFill>
              </a:rPr>
              <a:t>Apa </a:t>
            </a:r>
            <a:r>
              <a:rPr lang="en-ID" sz="2000" b="1" dirty="0" err="1">
                <a:solidFill>
                  <a:schemeClr val="tx1"/>
                </a:solidFill>
              </a:rPr>
              <a:t>perbedaan</a:t>
            </a:r>
            <a:r>
              <a:rPr lang="en-ID" sz="2000" b="1" dirty="0">
                <a:solidFill>
                  <a:schemeClr val="tx1"/>
                </a:solidFill>
              </a:rPr>
              <a:t> </a:t>
            </a:r>
            <a:r>
              <a:rPr lang="en-ID" sz="2000" b="1" dirty="0" err="1">
                <a:solidFill>
                  <a:schemeClr val="tx1"/>
                </a:solidFill>
              </a:rPr>
              <a:t>antara</a:t>
            </a:r>
            <a:r>
              <a:rPr lang="en-ID" sz="2000" b="1" dirty="0">
                <a:solidFill>
                  <a:schemeClr val="tx1"/>
                </a:solidFill>
              </a:rPr>
              <a:t> </a:t>
            </a:r>
            <a:r>
              <a:rPr lang="en-ID" sz="2000" b="1" dirty="0" err="1">
                <a:solidFill>
                  <a:schemeClr val="tx1"/>
                </a:solidFill>
              </a:rPr>
              <a:t>tubuh</a:t>
            </a:r>
            <a:r>
              <a:rPr lang="en-ID" sz="2000" b="1" dirty="0">
                <a:solidFill>
                  <a:schemeClr val="tx1"/>
                </a:solidFill>
              </a:rPr>
              <a:t> </a:t>
            </a:r>
            <a:r>
              <a:rPr lang="en-ID" sz="2000" b="1" dirty="0" err="1">
                <a:solidFill>
                  <a:schemeClr val="tx1"/>
                </a:solidFill>
              </a:rPr>
              <a:t>sekarang</a:t>
            </a:r>
            <a:r>
              <a:rPr lang="en-ID" sz="2000" b="1" dirty="0">
                <a:solidFill>
                  <a:schemeClr val="tx1"/>
                </a:solidFill>
              </a:rPr>
              <a:t> dan </a:t>
            </a:r>
            <a:r>
              <a:rPr lang="en-ID" sz="2000" b="1" dirty="0" err="1">
                <a:solidFill>
                  <a:schemeClr val="tx1"/>
                </a:solidFill>
              </a:rPr>
              <a:t>tubuh</a:t>
            </a:r>
            <a:r>
              <a:rPr lang="en-ID" sz="2000" b="1" dirty="0">
                <a:solidFill>
                  <a:schemeClr val="tx1"/>
                </a:solidFill>
              </a:rPr>
              <a:t> </a:t>
            </a:r>
            <a:r>
              <a:rPr lang="en-ID" sz="2000" b="1" dirty="0" err="1">
                <a:solidFill>
                  <a:schemeClr val="tx1"/>
                </a:solidFill>
              </a:rPr>
              <a:t>kebangkitan</a:t>
            </a:r>
            <a:r>
              <a:rPr lang="en-ID" sz="2000" b="1" dirty="0">
                <a:solidFill>
                  <a:schemeClr val="tx1"/>
                </a:solidFill>
              </a:rPr>
              <a:t>? (1 Kor. 15:42–44)</a:t>
            </a:r>
            <a:endParaRPr lang="en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Adam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duniawi</a:t>
            </a:r>
            <a:r>
              <a:rPr lang="en-ID" sz="2000" b="1" dirty="0"/>
              <a:t>, </a:t>
            </a:r>
            <a:r>
              <a:rPr lang="en-ID" sz="2000" b="1" dirty="0" err="1"/>
              <a:t>sedangkan</a:t>
            </a:r>
            <a:r>
              <a:rPr lang="en-ID" sz="2000" b="1" dirty="0"/>
              <a:t> Adam yang </a:t>
            </a:r>
            <a:r>
              <a:rPr lang="en-ID" sz="2000" b="1" dirty="0" err="1"/>
              <a:t>kedua</a:t>
            </a:r>
            <a:r>
              <a:rPr lang="en-ID" sz="2000" b="1" dirty="0"/>
              <a:t> [</a:t>
            </a:r>
            <a:r>
              <a:rPr lang="en-ID" sz="2000" b="1" dirty="0" err="1"/>
              <a:t>Yesus</a:t>
            </a:r>
            <a:r>
              <a:rPr lang="en-ID" sz="2000" b="1" dirty="0"/>
              <a:t>]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surgawi</a:t>
            </a:r>
            <a:r>
              <a:rPr lang="en-ID" sz="2000" b="1" dirty="0"/>
              <a:t>.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,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diubahkan</a:t>
            </a:r>
            <a:r>
              <a:rPr lang="en-ID" sz="2000" b="1" dirty="0"/>
              <a:t> </a:t>
            </a:r>
            <a:r>
              <a:rPr lang="en-ID" sz="2000" b="1" dirty="0" err="1"/>
              <a:t>menjadi</a:t>
            </a:r>
            <a:r>
              <a:rPr lang="en-ID" sz="2000" b="1" dirty="0"/>
              <a:t> </a:t>
            </a:r>
            <a:r>
              <a:rPr lang="en-ID" sz="2000" b="1" dirty="0" err="1"/>
              <a:t>serupa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, </a:t>
            </a:r>
            <a:r>
              <a:rPr lang="en-ID" sz="2000" b="1" dirty="0" err="1"/>
              <a:t>yaitu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binasa</a:t>
            </a:r>
            <a:r>
              <a:rPr lang="en-ID" sz="2000" b="1" dirty="0"/>
              <a:t>, </a:t>
            </a:r>
            <a:r>
              <a:rPr lang="en-ID" sz="2000" b="1" dirty="0" err="1"/>
              <a:t>mulia</a:t>
            </a:r>
            <a:r>
              <a:rPr lang="en-ID" sz="2000" b="1" dirty="0"/>
              <a:t>, </a:t>
            </a:r>
            <a:r>
              <a:rPr lang="en-ID" sz="2000" b="1" dirty="0" err="1"/>
              <a:t>kuat</a:t>
            </a:r>
            <a:r>
              <a:rPr lang="en-ID" sz="2000" b="1" dirty="0"/>
              <a:t>, </a:t>
            </a:r>
            <a:r>
              <a:rPr lang="en-ID" sz="2000" b="1" dirty="0" err="1"/>
              <a:t>rohani</a:t>
            </a:r>
            <a:r>
              <a:rPr lang="en-ID" sz="2000" b="1" dirty="0"/>
              <a:t>, dan </a:t>
            </a:r>
            <a:r>
              <a:rPr lang="en-ID" sz="2000" b="1" dirty="0" err="1"/>
              <a:t>surgawi</a:t>
            </a:r>
            <a:r>
              <a:rPr lang="en-ID" sz="2000" b="1" dirty="0"/>
              <a:t> (1 Kor. 15:45–49).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160098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D" sz="3200" b="1" dirty="0">
                <a:ln/>
                <a:solidFill>
                  <a:schemeClr val="accent4">
                    <a:lumMod val="75000"/>
                  </a:schemeClr>
                </a:solidFill>
              </a:rPr>
              <a:t>DENGAN TUBUH SEPERTI APAKAH KITA AKAN DIBANGKITKAN?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Demikianlah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pula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halnya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kebangkitan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orang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Ditaburkan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kebinasaan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dibangkitkan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ketidakbinasaan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KAPANKAH KITA AKAN DIBANGKITKAN?</a:t>
            </a:r>
            <a:endParaRPr lang="en" sz="40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Sesungguhnya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menyatakan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kepadamu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suatu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rahasia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kita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tidak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akan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mati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semuanya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tetapi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kita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semuanya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akan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diubah</a:t>
            </a:r>
            <a:r>
              <a:rPr lang="en-ID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322221"/>
            <a:ext cx="85972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Sebelum</a:t>
            </a:r>
            <a:r>
              <a:rPr lang="en-ID" sz="2000" b="1" dirty="0"/>
              <a:t> </a:t>
            </a:r>
            <a:r>
              <a:rPr lang="en-ID" sz="2000" b="1" dirty="0" err="1"/>
              <a:t>menentukan</a:t>
            </a:r>
            <a:r>
              <a:rPr lang="en-ID" sz="2000" b="1" dirty="0"/>
              <a:t> </a:t>
            </a:r>
            <a:r>
              <a:rPr lang="en-ID" sz="2000" b="1" dirty="0" err="1"/>
              <a:t>waktu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 dan </a:t>
            </a:r>
            <a:r>
              <a:rPr lang="en-ID" sz="2000" b="1" dirty="0" err="1"/>
              <a:t>apa</a:t>
            </a:r>
            <a:r>
              <a:rPr lang="en-ID" sz="2000" b="1" dirty="0"/>
              <a:t> yang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terjadi</a:t>
            </a:r>
            <a:r>
              <a:rPr lang="en-ID" sz="2000" b="1" dirty="0"/>
              <a:t> pada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pada </a:t>
            </a:r>
            <a:r>
              <a:rPr lang="en-ID" sz="2000" b="1" dirty="0" err="1"/>
              <a:t>saat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, Paulus </a:t>
            </a:r>
            <a:r>
              <a:rPr lang="en-ID" sz="2000" b="1" dirty="0" err="1"/>
              <a:t>menyatakan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“</a:t>
            </a:r>
            <a:r>
              <a:rPr lang="en-ID" sz="2000" b="1" dirty="0" err="1"/>
              <a:t>daging</a:t>
            </a:r>
            <a:r>
              <a:rPr lang="en-ID" sz="2000" b="1" dirty="0"/>
              <a:t> dan </a:t>
            </a:r>
            <a:r>
              <a:rPr lang="en-ID" sz="2000" b="1" dirty="0" err="1"/>
              <a:t>darah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mendapat</a:t>
            </a:r>
            <a:r>
              <a:rPr lang="en-ID" sz="2000" b="1" dirty="0"/>
              <a:t> </a:t>
            </a:r>
            <a:r>
              <a:rPr lang="en-ID" sz="2000" b="1" dirty="0" err="1"/>
              <a:t>bagian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Kerajaan Allah” (1 Kor. 15:50). </a:t>
            </a:r>
            <a:r>
              <a:rPr lang="en-ID" sz="2000" b="1" dirty="0" err="1"/>
              <a:t>Apakah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berarti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jasmani</a:t>
            </a:r>
            <a:r>
              <a:rPr lang="en-ID" sz="2000" b="1" dirty="0"/>
              <a:t> </a:t>
            </a:r>
            <a:r>
              <a:rPr lang="en-ID" sz="2000" b="1" dirty="0" err="1"/>
              <a:t>setelah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?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520" y="1466006"/>
            <a:ext cx="1384359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90633" y="4619916"/>
            <a:ext cx="1884411" cy="2064446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84159" y="4619916"/>
            <a:ext cx="2049855" cy="20644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477676"/>
            <a:ext cx="7691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Pada </a:t>
            </a:r>
            <a:r>
              <a:rPr lang="en-ID" sz="2000" b="1" dirty="0" err="1"/>
              <a:t>Kedatangan</a:t>
            </a:r>
            <a:r>
              <a:rPr lang="en-ID" sz="2000" b="1" dirty="0"/>
              <a:t> </a:t>
            </a:r>
            <a:r>
              <a:rPr lang="en-ID" sz="2000" b="1" dirty="0" err="1"/>
              <a:t>Kedua</a:t>
            </a:r>
            <a:r>
              <a:rPr lang="en-ID" sz="2000" b="1" dirty="0"/>
              <a:t>, </a:t>
            </a:r>
            <a:r>
              <a:rPr lang="en-ID" sz="2000" b="1" dirty="0" err="1"/>
              <a:t>tubuh</a:t>
            </a:r>
            <a:r>
              <a:rPr lang="en-ID" sz="2000" b="1" dirty="0"/>
              <a:t> yang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binasa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diubahkan</a:t>
            </a:r>
            <a:r>
              <a:rPr lang="en-ID" sz="2000" b="1" dirty="0"/>
              <a:t> </a:t>
            </a:r>
            <a:r>
              <a:rPr lang="en-ID" sz="2000" b="1" dirty="0" err="1"/>
              <a:t>menjadi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yang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binasa</a:t>
            </a:r>
            <a:r>
              <a:rPr lang="en-ID" sz="2000" b="1" dirty="0"/>
              <a:t>, </a:t>
            </a:r>
            <a:r>
              <a:rPr lang="en-ID" sz="2000" b="1" dirty="0" err="1"/>
              <a:t>seperti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yang </a:t>
            </a:r>
            <a:r>
              <a:rPr lang="en-ID" sz="2000" b="1" dirty="0" err="1"/>
              <a:t>dengannya</a:t>
            </a:r>
            <a:r>
              <a:rPr lang="en-ID" sz="2000" b="1" dirty="0"/>
              <a:t>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bangkit</a:t>
            </a:r>
            <a:r>
              <a:rPr lang="en-ID" sz="2000" b="1" dirty="0"/>
              <a:t> (1 Kor. 15:51–55; Luk. 24:36–40).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908620"/>
            <a:ext cx="871061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Ungkapan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daging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darah</a:t>
            </a:r>
            <a:r>
              <a:rPr lang="en-ID" sz="2000" b="1" dirty="0">
                <a:solidFill>
                  <a:prstClr val="black"/>
                </a:solidFill>
              </a:rPr>
              <a:t>” </a:t>
            </a:r>
            <a:r>
              <a:rPr lang="en-ID" sz="2000" b="1" dirty="0" err="1">
                <a:solidFill>
                  <a:prstClr val="black"/>
                </a:solidFill>
              </a:rPr>
              <a:t>selalu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digunakan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sebagai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sinonim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manusia</a:t>
            </a:r>
            <a:r>
              <a:rPr lang="en-ID" sz="2000" b="1" dirty="0">
                <a:solidFill>
                  <a:prstClr val="black"/>
                </a:solidFill>
              </a:rPr>
              <a:t>” (Mat. 16:17; Gal. 1:16; Ef. 6:12; </a:t>
            </a:r>
            <a:r>
              <a:rPr lang="en-ID" sz="2000" b="1" dirty="0" err="1">
                <a:solidFill>
                  <a:prstClr val="black"/>
                </a:solidFill>
              </a:rPr>
              <a:t>Ibr</a:t>
            </a:r>
            <a:r>
              <a:rPr lang="en-ID" sz="2000" b="1" dirty="0">
                <a:solidFill>
                  <a:prstClr val="black"/>
                </a:solidFill>
              </a:rPr>
              <a:t>. 2:14). Di </a:t>
            </a:r>
            <a:r>
              <a:rPr lang="en-ID" sz="2000" b="1" dirty="0" err="1">
                <a:solidFill>
                  <a:prstClr val="black"/>
                </a:solidFill>
              </a:rPr>
              <a:t>sini</a:t>
            </a:r>
            <a:r>
              <a:rPr lang="en-ID" sz="2000" b="1" dirty="0">
                <a:solidFill>
                  <a:prstClr val="black"/>
                </a:solidFill>
              </a:rPr>
              <a:t> Paulus </a:t>
            </a:r>
            <a:r>
              <a:rPr lang="en-ID" sz="2000" b="1" dirty="0" err="1">
                <a:solidFill>
                  <a:prstClr val="black"/>
                </a:solidFill>
              </a:rPr>
              <a:t>membuat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suatu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perbandingan</a:t>
            </a:r>
            <a:r>
              <a:rPr lang="en-ID" sz="2000" b="1" dirty="0">
                <a:solidFill>
                  <a:prstClr val="black"/>
                </a:solidFill>
              </a:rPr>
              <a:t>: </a:t>
            </a:r>
            <a:r>
              <a:rPr lang="en-ID" sz="2000" b="1" dirty="0" err="1">
                <a:solidFill>
                  <a:prstClr val="black"/>
                </a:solidFill>
              </a:rPr>
              <a:t>penduduk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bumi</a:t>
            </a:r>
            <a:r>
              <a:rPr lang="en-ID" sz="2000" b="1" dirty="0">
                <a:solidFill>
                  <a:prstClr val="black"/>
                </a:solidFill>
              </a:rPr>
              <a:t> =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binasa</a:t>
            </a:r>
            <a:r>
              <a:rPr lang="en-ID" sz="2000" b="1" dirty="0">
                <a:solidFill>
                  <a:prstClr val="black"/>
                </a:solidFill>
              </a:rPr>
              <a:t>; </a:t>
            </a:r>
            <a:r>
              <a:rPr lang="en-ID" sz="2000" b="1" dirty="0" err="1">
                <a:solidFill>
                  <a:prstClr val="black"/>
                </a:solidFill>
              </a:rPr>
              <a:t>penduduk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surga</a:t>
            </a:r>
            <a:r>
              <a:rPr lang="en-ID" sz="2000" b="1" dirty="0">
                <a:solidFill>
                  <a:prstClr val="black"/>
                </a:solidFill>
              </a:rPr>
              <a:t> =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binasa</a:t>
            </a:r>
            <a:r>
              <a:rPr lang="en-ID" sz="2000" b="1" dirty="0">
                <a:solidFill>
                  <a:prstClr val="black"/>
                </a:solidFill>
              </a:rPr>
              <a:t>. Di </a:t>
            </a:r>
            <a:r>
              <a:rPr lang="en-ID" sz="2000" b="1" dirty="0" err="1">
                <a:solidFill>
                  <a:prstClr val="black"/>
                </a:solidFill>
              </a:rPr>
              <a:t>sini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tubuh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membusuk</a:t>
            </a:r>
            <a:r>
              <a:rPr lang="en-ID" sz="2000" b="1" dirty="0">
                <a:solidFill>
                  <a:prstClr val="black"/>
                </a:solidFill>
              </a:rPr>
              <a:t> dan, oleh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membawanya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surga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2" y="5532780"/>
            <a:ext cx="79743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Bagi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tidur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hal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terasa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seolah-olah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sesaat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berlalu</a:t>
            </a:r>
            <a:r>
              <a:rPr lang="en-ID" sz="2000" b="1" dirty="0">
                <a:solidFill>
                  <a:prstClr val="black"/>
                </a:solidFill>
              </a:rPr>
              <a:t>. </a:t>
            </a:r>
            <a:r>
              <a:rPr lang="en-ID" sz="2000" b="1" dirty="0" err="1">
                <a:solidFill>
                  <a:prstClr val="black"/>
                </a:solidFill>
              </a:rPr>
              <a:t>Sesaat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lalu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merasakan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dinginnya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kematian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sekarang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sudah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melihat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datang</a:t>
            </a:r>
            <a:r>
              <a:rPr lang="en-ID" sz="2000" b="1" dirty="0">
                <a:solidFill>
                  <a:prstClr val="black"/>
                </a:solidFill>
              </a:rPr>
              <a:t> (1 Kor. 15:52).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414652"/>
            <a:ext cx="118234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400" b="1" dirty="0">
                <a:latin typeface="Constantia" panose="02030602050306030303" pitchFamily="18" charset="0"/>
              </a:rPr>
              <a:t>“</a:t>
            </a:r>
            <a:r>
              <a:rPr lang="en-ID" sz="2400" b="1" dirty="0" err="1">
                <a:latin typeface="Constantia" panose="02030602050306030303" pitchFamily="18" charset="0"/>
              </a:rPr>
              <a:t>Kebangkitan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Yesus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merupakan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gambaran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awal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dari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kebangkitan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terakhir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semua</a:t>
            </a:r>
            <a:r>
              <a:rPr lang="en-ID" sz="2400" b="1" dirty="0">
                <a:latin typeface="Constantia" panose="02030602050306030303" pitchFamily="18" charset="0"/>
              </a:rPr>
              <a:t> orang yang </a:t>
            </a:r>
            <a:r>
              <a:rPr lang="en-ID" sz="2400" b="1" dirty="0" err="1">
                <a:latin typeface="Constantia" panose="02030602050306030303" pitchFamily="18" charset="0"/>
              </a:rPr>
              <a:t>tidur</a:t>
            </a:r>
            <a:r>
              <a:rPr lang="en-ID" sz="2400" b="1" dirty="0">
                <a:latin typeface="Constantia" panose="02030602050306030303" pitchFamily="18" charset="0"/>
              </a:rPr>
              <a:t> di </a:t>
            </a:r>
            <a:r>
              <a:rPr lang="en-ID" sz="2400" b="1" dirty="0" err="1">
                <a:latin typeface="Constantia" panose="02030602050306030303" pitchFamily="18" charset="0"/>
              </a:rPr>
              <a:t>dalam</a:t>
            </a:r>
            <a:r>
              <a:rPr lang="en-ID" sz="2400" b="1" dirty="0">
                <a:latin typeface="Constantia" panose="02030602050306030303" pitchFamily="18" charset="0"/>
              </a:rPr>
              <a:t> Dia. </a:t>
            </a:r>
            <a:r>
              <a:rPr lang="en-ID" sz="2400" b="1" dirty="0" err="1">
                <a:latin typeface="Constantia" panose="02030602050306030303" pitchFamily="18" charset="0"/>
              </a:rPr>
              <a:t>Tubuh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Juruselamat</a:t>
            </a:r>
            <a:r>
              <a:rPr lang="en-ID" sz="2400" b="1" dirty="0">
                <a:latin typeface="Constantia" panose="02030602050306030303" pitchFamily="18" charset="0"/>
              </a:rPr>
              <a:t> yang </a:t>
            </a:r>
            <a:r>
              <a:rPr lang="en-ID" sz="2400" b="1" dirty="0" err="1">
                <a:latin typeface="Constantia" panose="02030602050306030303" pitchFamily="18" charset="0"/>
              </a:rPr>
              <a:t>telah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bangkit</a:t>
            </a:r>
            <a:r>
              <a:rPr lang="en-ID" sz="2400" b="1" dirty="0">
                <a:latin typeface="Constantia" panose="02030602050306030303" pitchFamily="18" charset="0"/>
              </a:rPr>
              <a:t>, </a:t>
            </a:r>
            <a:r>
              <a:rPr lang="en-ID" sz="2400" b="1" dirty="0" err="1">
                <a:latin typeface="Constantia" panose="02030602050306030303" pitchFamily="18" charset="0"/>
              </a:rPr>
              <a:t>sikap</a:t>
            </a:r>
            <a:r>
              <a:rPr lang="en-ID" sz="2400" b="1" dirty="0">
                <a:latin typeface="Constantia" panose="02030602050306030303" pitchFamily="18" charset="0"/>
              </a:rPr>
              <a:t>-Nya, nada </a:t>
            </a:r>
            <a:r>
              <a:rPr lang="en-ID" sz="2400" b="1" dirty="0" err="1">
                <a:latin typeface="Constantia" panose="02030602050306030303" pitchFamily="18" charset="0"/>
              </a:rPr>
              <a:t>suara</a:t>
            </a:r>
            <a:r>
              <a:rPr lang="en-ID" sz="2400" b="1" dirty="0">
                <a:latin typeface="Constantia" panose="02030602050306030303" pitchFamily="18" charset="0"/>
              </a:rPr>
              <a:t>-Nya, </a:t>
            </a:r>
            <a:r>
              <a:rPr lang="en-ID" sz="2400" b="1" dirty="0" err="1">
                <a:latin typeface="Constantia" panose="02030602050306030303" pitchFamily="18" charset="0"/>
              </a:rPr>
              <a:t>semuanya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sudah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dikenal</a:t>
            </a:r>
            <a:r>
              <a:rPr lang="en-ID" sz="2400" b="1" dirty="0">
                <a:latin typeface="Constantia" panose="02030602050306030303" pitchFamily="18" charset="0"/>
              </a:rPr>
              <a:t> oleh para </a:t>
            </a:r>
            <a:r>
              <a:rPr lang="en-ID" sz="2400" b="1" dirty="0" err="1">
                <a:latin typeface="Constantia" panose="02030602050306030303" pitchFamily="18" charset="0"/>
              </a:rPr>
              <a:t>pengikut</a:t>
            </a:r>
            <a:r>
              <a:rPr lang="en-ID" sz="2400" b="1" dirty="0">
                <a:latin typeface="Constantia" panose="02030602050306030303" pitchFamily="18" charset="0"/>
              </a:rPr>
              <a:t>-Nya. </a:t>
            </a:r>
            <a:r>
              <a:rPr lang="en-ID" sz="2400" b="1" dirty="0" err="1">
                <a:latin typeface="Constantia" panose="02030602050306030303" pitchFamily="18" charset="0"/>
              </a:rPr>
              <a:t>Demikian</a:t>
            </a:r>
            <a:r>
              <a:rPr lang="en-ID" sz="2400" b="1" dirty="0">
                <a:latin typeface="Constantia" panose="02030602050306030303" pitchFamily="18" charset="0"/>
              </a:rPr>
              <a:t> pula </a:t>
            </a:r>
            <a:r>
              <a:rPr lang="en-ID" sz="2400" b="1" dirty="0" err="1">
                <a:latin typeface="Constantia" panose="02030602050306030303" pitchFamily="18" charset="0"/>
              </a:rPr>
              <a:t>mereka</a:t>
            </a:r>
            <a:r>
              <a:rPr lang="en-ID" sz="2400" b="1" dirty="0">
                <a:latin typeface="Constantia" panose="02030602050306030303" pitchFamily="18" charset="0"/>
              </a:rPr>
              <a:t> yang </a:t>
            </a:r>
            <a:r>
              <a:rPr lang="en-ID" sz="2400" b="1" dirty="0" err="1">
                <a:latin typeface="Constantia" panose="02030602050306030303" pitchFamily="18" charset="0"/>
              </a:rPr>
              <a:t>tidur</a:t>
            </a:r>
            <a:r>
              <a:rPr lang="en-ID" sz="2400" b="1" dirty="0">
                <a:latin typeface="Constantia" panose="02030602050306030303" pitchFamily="18" charset="0"/>
              </a:rPr>
              <a:t> di </a:t>
            </a:r>
            <a:r>
              <a:rPr lang="en-ID" sz="2400" b="1" dirty="0" err="1">
                <a:latin typeface="Constantia" panose="02030602050306030303" pitchFamily="18" charset="0"/>
              </a:rPr>
              <a:t>dalam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Yesus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akan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bangkit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kembali</a:t>
            </a:r>
            <a:r>
              <a:rPr lang="en-ID" sz="2400" b="1" dirty="0">
                <a:latin typeface="Constantia" panose="02030602050306030303" pitchFamily="18" charset="0"/>
              </a:rPr>
              <a:t>. Kita </a:t>
            </a:r>
            <a:r>
              <a:rPr lang="en-ID" sz="2400" b="1" dirty="0" err="1">
                <a:latin typeface="Constantia" panose="02030602050306030303" pitchFamily="18" charset="0"/>
              </a:rPr>
              <a:t>akan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mengenal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sahabat-sahabat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kita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sebagaimana</a:t>
            </a:r>
            <a:r>
              <a:rPr lang="en-ID" sz="2400" b="1" dirty="0">
                <a:latin typeface="Constantia" panose="02030602050306030303" pitchFamily="18" charset="0"/>
              </a:rPr>
              <a:t> para murid </a:t>
            </a:r>
            <a:r>
              <a:rPr lang="en-ID" sz="2400" b="1" dirty="0" err="1">
                <a:latin typeface="Constantia" panose="02030602050306030303" pitchFamily="18" charset="0"/>
              </a:rPr>
              <a:t>mengenal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Yesus</a:t>
            </a:r>
            <a:r>
              <a:rPr lang="en-ID" sz="2400" b="1" dirty="0">
                <a:latin typeface="Constantia" panose="02030602050306030303" pitchFamily="18" charset="0"/>
              </a:rPr>
              <a:t>. </a:t>
            </a:r>
            <a:r>
              <a:rPr lang="en-ID" sz="2400" b="1" dirty="0" err="1">
                <a:latin typeface="Constantia" panose="02030602050306030303" pitchFamily="18" charset="0"/>
              </a:rPr>
              <a:t>Meskipun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dalam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kehidupan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fana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ini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mereka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mungkin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telah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cacat</a:t>
            </a:r>
            <a:r>
              <a:rPr lang="en-ID" sz="2400" b="1" dirty="0">
                <a:latin typeface="Constantia" panose="02030602050306030303" pitchFamily="18" charset="0"/>
              </a:rPr>
              <a:t>, </a:t>
            </a:r>
            <a:r>
              <a:rPr lang="en-ID" sz="2400" b="1" dirty="0" err="1">
                <a:latin typeface="Constantia" panose="02030602050306030303" pitchFamily="18" charset="0"/>
              </a:rPr>
              <a:t>sakit</a:t>
            </a:r>
            <a:r>
              <a:rPr lang="en-ID" sz="2400" b="1" dirty="0">
                <a:latin typeface="Constantia" panose="02030602050306030303" pitchFamily="18" charset="0"/>
              </a:rPr>
              <a:t>, </a:t>
            </a:r>
            <a:r>
              <a:rPr lang="en-ID" sz="2400" b="1" dirty="0" err="1">
                <a:latin typeface="Constantia" panose="02030602050306030303" pitchFamily="18" charset="0"/>
              </a:rPr>
              <a:t>atau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rusak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rupa</a:t>
            </a:r>
            <a:r>
              <a:rPr lang="en-ID" sz="2400" b="1" dirty="0">
                <a:latin typeface="Constantia" panose="02030602050306030303" pitchFamily="18" charset="0"/>
              </a:rPr>
              <a:t>, </a:t>
            </a:r>
            <a:r>
              <a:rPr lang="en-ID" sz="2400" b="1" dirty="0" err="1">
                <a:latin typeface="Constantia" panose="02030602050306030303" pitchFamily="18" charset="0"/>
              </a:rPr>
              <a:t>namun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dalam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tubuh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mereka</a:t>
            </a:r>
            <a:r>
              <a:rPr lang="en-ID" sz="2400" b="1" dirty="0">
                <a:latin typeface="Constantia" panose="02030602050306030303" pitchFamily="18" charset="0"/>
              </a:rPr>
              <a:t> yang </a:t>
            </a:r>
            <a:r>
              <a:rPr lang="en-ID" sz="2400" b="1" dirty="0" err="1">
                <a:latin typeface="Constantia" panose="02030602050306030303" pitchFamily="18" charset="0"/>
              </a:rPr>
              <a:t>telah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dibangkitkan</a:t>
            </a:r>
            <a:r>
              <a:rPr lang="en-ID" sz="2400" b="1" dirty="0">
                <a:latin typeface="Constantia" panose="02030602050306030303" pitchFamily="18" charset="0"/>
              </a:rPr>
              <a:t> dan </a:t>
            </a:r>
            <a:r>
              <a:rPr lang="en-ID" sz="2400" b="1" dirty="0" err="1">
                <a:latin typeface="Constantia" panose="02030602050306030303" pitchFamily="18" charset="0"/>
              </a:rPr>
              <a:t>dimuliakan</a:t>
            </a:r>
            <a:r>
              <a:rPr lang="en-ID" sz="2400" b="1" dirty="0">
                <a:latin typeface="Constantia" panose="02030602050306030303" pitchFamily="18" charset="0"/>
              </a:rPr>
              <a:t>, </a:t>
            </a:r>
            <a:r>
              <a:rPr lang="en-ID" sz="2400" b="1" dirty="0" err="1">
                <a:latin typeface="Constantia" panose="02030602050306030303" pitchFamily="18" charset="0"/>
              </a:rPr>
              <a:t>identitas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pribadi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mereka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akan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tetap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terpelihara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dengan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sempurna</a:t>
            </a:r>
            <a:r>
              <a:rPr lang="en-ID" sz="2400" b="1" dirty="0">
                <a:latin typeface="Constantia" panose="02030602050306030303" pitchFamily="18" charset="0"/>
              </a:rPr>
              <a:t>, dan </a:t>
            </a:r>
            <a:r>
              <a:rPr lang="en-ID" sz="2400" b="1" dirty="0" err="1">
                <a:latin typeface="Constantia" panose="02030602050306030303" pitchFamily="18" charset="0"/>
              </a:rPr>
              <a:t>kita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akan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mengenali</a:t>
            </a:r>
            <a:r>
              <a:rPr lang="en-ID" sz="2400" b="1" dirty="0">
                <a:latin typeface="Constantia" panose="02030602050306030303" pitchFamily="18" charset="0"/>
              </a:rPr>
              <a:t>, pada </a:t>
            </a:r>
            <a:r>
              <a:rPr lang="en-ID" sz="2400" b="1" dirty="0" err="1">
                <a:latin typeface="Constantia" panose="02030602050306030303" pitchFamily="18" charset="0"/>
              </a:rPr>
              <a:t>wajah</a:t>
            </a:r>
            <a:r>
              <a:rPr lang="en-ID" sz="2400" b="1" dirty="0">
                <a:latin typeface="Constantia" panose="02030602050306030303" pitchFamily="18" charset="0"/>
              </a:rPr>
              <a:t> yang </a:t>
            </a:r>
            <a:r>
              <a:rPr lang="en-ID" sz="2400" b="1" dirty="0" err="1">
                <a:latin typeface="Constantia" panose="02030602050306030303" pitchFamily="18" charset="0"/>
              </a:rPr>
              <a:t>bercahaya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dengan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terang</a:t>
            </a:r>
            <a:r>
              <a:rPr lang="en-ID" sz="2400" b="1" dirty="0">
                <a:latin typeface="Constantia" panose="02030602050306030303" pitchFamily="18" charset="0"/>
              </a:rPr>
              <a:t> yang </a:t>
            </a:r>
            <a:r>
              <a:rPr lang="en-ID" sz="2400" b="1" dirty="0" err="1">
                <a:latin typeface="Constantia" panose="02030602050306030303" pitchFamily="18" charset="0"/>
              </a:rPr>
              <a:t>terpancar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dari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wajah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Yesus</a:t>
            </a:r>
            <a:r>
              <a:rPr lang="en-ID" sz="2400" b="1" dirty="0">
                <a:latin typeface="Constantia" panose="02030602050306030303" pitchFamily="18" charset="0"/>
              </a:rPr>
              <a:t>, </a:t>
            </a:r>
            <a:r>
              <a:rPr lang="en-ID" sz="2400" b="1" dirty="0" err="1">
                <a:latin typeface="Constantia" panose="02030602050306030303" pitchFamily="18" charset="0"/>
              </a:rPr>
              <a:t>ciri-ciri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wajah</a:t>
            </a:r>
            <a:r>
              <a:rPr lang="en-ID" sz="2400" b="1" dirty="0">
                <a:latin typeface="Constantia" panose="02030602050306030303" pitchFamily="18" charset="0"/>
              </a:rPr>
              <a:t> orang-orang yang </a:t>
            </a:r>
            <a:r>
              <a:rPr lang="en-ID" sz="2400" b="1" dirty="0" err="1">
                <a:latin typeface="Constantia" panose="02030602050306030303" pitchFamily="18" charset="0"/>
              </a:rPr>
              <a:t>kita</a:t>
            </a:r>
            <a:r>
              <a:rPr lang="en-ID" sz="2400" b="1" dirty="0">
                <a:latin typeface="Constantia" panose="02030602050306030303" pitchFamily="18" charset="0"/>
              </a:rPr>
              <a:t> </a:t>
            </a:r>
            <a:r>
              <a:rPr lang="en-ID" sz="2400" b="1" dirty="0" err="1">
                <a:latin typeface="Constantia" panose="02030602050306030303" pitchFamily="18" charset="0"/>
              </a:rPr>
              <a:t>kasihi</a:t>
            </a:r>
            <a:r>
              <a:rPr lang="en-ID" sz="2400" b="1" dirty="0">
                <a:latin typeface="Constantia" panose="02030602050306030303" pitchFamily="18" charset="0"/>
              </a:rPr>
              <a:t>.”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Tetapi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andaikata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Kristus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tidak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dibangkitkan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sia-sialah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pemberitaan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kami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sia-sialah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juga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kepercayaan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jika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Kristus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tidak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dibangkitkan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sia-sialah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kepercayaan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masih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hidup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dalam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dosamu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Korintus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7308278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Menurut</a:t>
            </a:r>
            <a:r>
              <a:rPr lang="en-ID" sz="2000" b="1" dirty="0"/>
              <a:t> </a:t>
            </a:r>
            <a:r>
              <a:rPr lang="en-ID" sz="2000" b="1" dirty="0" err="1"/>
              <a:t>filsafat</a:t>
            </a:r>
            <a:r>
              <a:rPr lang="en-ID" sz="2000" b="1" dirty="0"/>
              <a:t> Yunani—yang </a:t>
            </a:r>
            <a:r>
              <a:rPr lang="en-ID" sz="2000" b="1" dirty="0" err="1"/>
              <a:t>didasarkan</a:t>
            </a:r>
            <a:r>
              <a:rPr lang="en-ID" sz="2000" b="1" dirty="0"/>
              <a:t> pada </a:t>
            </a:r>
            <a:r>
              <a:rPr lang="en-ID" sz="2000" b="1" dirty="0" err="1"/>
              <a:t>teori-teori</a:t>
            </a:r>
            <a:r>
              <a:rPr lang="en-ID" sz="2000" b="1" dirty="0"/>
              <a:t> Plato—</a:t>
            </a:r>
            <a:r>
              <a:rPr lang="en-ID" sz="2000" b="1" dirty="0" err="1"/>
              <a:t>tubuh</a:t>
            </a:r>
            <a:r>
              <a:rPr lang="en-ID" sz="2000" b="1" dirty="0"/>
              <a:t>, yang pada </a:t>
            </a:r>
            <a:r>
              <a:rPr lang="en-ID" sz="2000" b="1" dirty="0" err="1"/>
              <a:t>hakikatnya</a:t>
            </a:r>
            <a:r>
              <a:rPr lang="en-ID" sz="2000" b="1" dirty="0"/>
              <a:t> </a:t>
            </a:r>
            <a:r>
              <a:rPr lang="en-ID" sz="2000" b="1" dirty="0" err="1"/>
              <a:t>jahat</a:t>
            </a:r>
            <a:r>
              <a:rPr lang="en-ID" sz="2000" b="1" dirty="0"/>
              <a:t>, </a:t>
            </a:r>
            <a:r>
              <a:rPr lang="en-ID" sz="2000" b="1" dirty="0" err="1"/>
              <a:t>hanyalah</a:t>
            </a:r>
            <a:r>
              <a:rPr lang="en-ID" sz="2000" b="1" dirty="0"/>
              <a:t> </a:t>
            </a:r>
            <a:r>
              <a:rPr lang="en-ID" sz="2000" b="1" dirty="0" err="1"/>
              <a:t>penjara</a:t>
            </a:r>
            <a:r>
              <a:rPr lang="en-ID" sz="2000" b="1" dirty="0"/>
              <a:t> </a:t>
            </a:r>
            <a:r>
              <a:rPr lang="en-ID" sz="2000" b="1" dirty="0" err="1"/>
              <a:t>bagi</a:t>
            </a:r>
            <a:r>
              <a:rPr lang="en-ID" sz="2000" b="1" dirty="0"/>
              <a:t> </a:t>
            </a:r>
            <a:r>
              <a:rPr lang="en-ID" sz="2000" b="1" dirty="0" err="1"/>
              <a:t>jiwa</a:t>
            </a:r>
            <a:r>
              <a:rPr lang="en-ID" sz="2000" b="1" dirty="0"/>
              <a:t> yang </a:t>
            </a:r>
            <a:r>
              <a:rPr lang="en-ID" sz="2000" b="1" dirty="0" err="1"/>
              <a:t>abadi</a:t>
            </a:r>
            <a:r>
              <a:rPr lang="en-ID" sz="2000" b="1" dirty="0"/>
              <a:t>.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pemikiran</a:t>
            </a:r>
            <a:r>
              <a:rPr lang="en-ID" sz="2000" b="1" dirty="0"/>
              <a:t> </a:t>
            </a:r>
            <a:r>
              <a:rPr lang="en-ID" sz="2000" b="1" dirty="0" err="1"/>
              <a:t>seperti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, </a:t>
            </a:r>
            <a:r>
              <a:rPr lang="en-ID" sz="2000" b="1" dirty="0" err="1"/>
              <a:t>apa</a:t>
            </a:r>
            <a:r>
              <a:rPr lang="en-ID" sz="2000" b="1" dirty="0"/>
              <a:t> arti </a:t>
            </a:r>
            <a:r>
              <a:rPr lang="en-ID" sz="2000" b="1" dirty="0" err="1"/>
              <a:t>kebangkitan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bagi</a:t>
            </a:r>
            <a:r>
              <a:rPr lang="en-ID" sz="2000" b="1" dirty="0"/>
              <a:t> orang-orang Yunani </a:t>
            </a:r>
            <a:r>
              <a:rPr lang="en-ID" sz="2000" b="1" dirty="0" err="1"/>
              <a:t>atau</a:t>
            </a:r>
            <a:r>
              <a:rPr lang="en-ID" sz="2000" b="1" dirty="0"/>
              <a:t> </a:t>
            </a:r>
            <a:r>
              <a:rPr lang="en-ID" sz="2000" b="1" dirty="0" err="1"/>
              <a:t>Romawi</a:t>
            </a:r>
            <a:r>
              <a:rPr lang="en-ID" sz="2000" b="1" dirty="0"/>
              <a:t>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Karena </a:t>
            </a:r>
            <a:r>
              <a:rPr lang="en-ID" sz="2000" b="1" dirty="0" err="1"/>
              <a:t>alasan</a:t>
            </a:r>
            <a:r>
              <a:rPr lang="en-ID" sz="2000" b="1" dirty="0"/>
              <a:t> </a:t>
            </a:r>
            <a:r>
              <a:rPr lang="en-ID" sz="2000" b="1" dirty="0" err="1"/>
              <a:t>inilah</a:t>
            </a:r>
            <a:r>
              <a:rPr lang="en-ID" sz="2000" b="1" dirty="0"/>
              <a:t>, </a:t>
            </a:r>
            <a:r>
              <a:rPr lang="en-ID" sz="2000" b="1" dirty="0" err="1"/>
              <a:t>sebagian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menolak</a:t>
            </a:r>
            <a:r>
              <a:rPr lang="en-ID" sz="2000" b="1" dirty="0"/>
              <a:t> </a:t>
            </a:r>
            <a:r>
              <a:rPr lang="en-ID" sz="2000" b="1" dirty="0" err="1"/>
              <a:t>adanya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. Paulus </a:t>
            </a:r>
            <a:r>
              <a:rPr lang="en-ID" sz="2000" b="1" dirty="0" err="1"/>
              <a:t>membahas</a:t>
            </a:r>
            <a:r>
              <a:rPr lang="en-ID" sz="2000" b="1" dirty="0"/>
              <a:t> </a:t>
            </a:r>
            <a:r>
              <a:rPr lang="en-ID" sz="2000" b="1" dirty="0" err="1"/>
              <a:t>persoalan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pasal</a:t>
            </a:r>
            <a:r>
              <a:rPr lang="en-ID" sz="2000" b="1" dirty="0"/>
              <a:t> lima </a:t>
            </a:r>
            <a:r>
              <a:rPr lang="en-ID" sz="2000" b="1" dirty="0" err="1"/>
              <a:t>belas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surat</a:t>
            </a:r>
            <a:r>
              <a:rPr lang="en-ID" sz="2000" b="1" dirty="0"/>
              <a:t> </a:t>
            </a:r>
            <a:r>
              <a:rPr lang="en-ID" sz="2000" b="1" dirty="0" err="1"/>
              <a:t>pertamanya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Ini </a:t>
            </a:r>
            <a:r>
              <a:rPr lang="en-ID" sz="2000" b="1" dirty="0" err="1">
                <a:solidFill>
                  <a:prstClr val="black"/>
                </a:solidFill>
              </a:rPr>
              <a:t>bukanlah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perkara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sepele</a:t>
            </a:r>
            <a:r>
              <a:rPr lang="en-ID" sz="2000" b="1" dirty="0">
                <a:solidFill>
                  <a:prstClr val="black"/>
                </a:solidFill>
              </a:rPr>
              <a:t>. </a:t>
            </a:r>
            <a:r>
              <a:rPr lang="en-ID" sz="2000" b="1" dirty="0" err="1">
                <a:solidFill>
                  <a:prstClr val="black"/>
                </a:solidFill>
              </a:rPr>
              <a:t>Kebangkitan</a:t>
            </a:r>
            <a:r>
              <a:rPr lang="en-ID" sz="2000" b="1" dirty="0">
                <a:solidFill>
                  <a:prstClr val="black"/>
                </a:solidFill>
              </a:rPr>
              <a:t> sangat </a:t>
            </a:r>
            <a:r>
              <a:rPr lang="en-ID" sz="2000" b="1" dirty="0" err="1">
                <a:solidFill>
                  <a:prstClr val="black"/>
                </a:solidFill>
              </a:rPr>
              <a:t>erat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kaitannya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keselamatan</a:t>
            </a:r>
            <a:r>
              <a:rPr lang="en-ID" sz="2000" b="1" dirty="0">
                <a:solidFill>
                  <a:prstClr val="black"/>
                </a:solidFill>
              </a:rPr>
              <a:t>. Jika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kebangkitan</a:t>
            </a:r>
            <a:r>
              <a:rPr lang="en-ID" sz="2000" b="1" dirty="0">
                <a:solidFill>
                  <a:prstClr val="black"/>
                </a:solidFill>
              </a:rPr>
              <a:t>… </a:t>
            </a:r>
            <a:r>
              <a:rPr lang="en-ID" sz="2000" b="1" dirty="0" err="1">
                <a:solidFill>
                  <a:prstClr val="black"/>
                </a:solidFill>
              </a:rPr>
              <a:t>apa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gunanya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memberitakan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Injil</a:t>
            </a:r>
            <a:r>
              <a:rPr lang="en-ID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KEBANGKITAN YESUS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ID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APAKAH KEBANGKITAN ITU MERUPAKAN PERISTIWA SEJARAH?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Sebab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sangat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penting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kusampaikan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kepadamu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yaitu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apa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kuterima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sendiri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ialah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karena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dosa-dosa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kita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sesuai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Kitab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Suci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dikuburkan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dan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dibangkitkan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pada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ketiga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sesuai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Kitab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Suci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0" y="1609514"/>
            <a:ext cx="9611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Sebelum</a:t>
            </a:r>
            <a:r>
              <a:rPr lang="en-ID" sz="2000" b="1" dirty="0"/>
              <a:t> </a:t>
            </a:r>
            <a:r>
              <a:rPr lang="en-ID" sz="2000" b="1" dirty="0" err="1"/>
              <a:t>membahas</a:t>
            </a:r>
            <a:r>
              <a:rPr lang="en-ID" sz="2000" b="1" dirty="0"/>
              <a:t> </a:t>
            </a:r>
            <a:r>
              <a:rPr lang="en-ID" sz="2000" b="1" dirty="0" err="1"/>
              <a:t>keraguan</a:t>
            </a:r>
            <a:r>
              <a:rPr lang="en-ID" sz="2000" b="1" dirty="0"/>
              <a:t> yang </a:t>
            </a:r>
            <a:r>
              <a:rPr lang="en-ID" sz="2000" b="1" dirty="0" err="1"/>
              <a:t>dimiliki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mengenai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, Paulus </a:t>
            </a:r>
            <a:r>
              <a:rPr lang="en-ID" sz="2000" b="1" dirty="0" err="1"/>
              <a:t>mengingatkan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bagaimana</a:t>
            </a:r>
            <a:r>
              <a:rPr lang="en-ID" sz="2000" b="1" dirty="0"/>
              <a:t> </a:t>
            </a:r>
            <a:r>
              <a:rPr lang="en-ID" sz="2000" b="1" dirty="0" err="1"/>
              <a:t>Injil</a:t>
            </a:r>
            <a:r>
              <a:rPr lang="en-ID" sz="2000" b="1" dirty="0"/>
              <a:t> </a:t>
            </a:r>
            <a:r>
              <a:rPr lang="en-ID" sz="2000" b="1" dirty="0" err="1"/>
              <a:t>bekerja</a:t>
            </a:r>
            <a:r>
              <a:rPr lang="en-ID" sz="2000" b="1" dirty="0"/>
              <a:t> (1 Kor. 15:1–2):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071574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Dan </a:t>
            </a:r>
            <a:r>
              <a:rPr lang="en-ID" sz="2000" b="1" dirty="0" err="1"/>
              <a:t>apakah</a:t>
            </a:r>
            <a:r>
              <a:rPr lang="en-ID" sz="2000" b="1" dirty="0"/>
              <a:t> </a:t>
            </a:r>
            <a:r>
              <a:rPr lang="en-ID" sz="2000" b="1" dirty="0" err="1"/>
              <a:t>Injil</a:t>
            </a:r>
            <a:r>
              <a:rPr lang="en-ID" sz="2000" b="1" dirty="0"/>
              <a:t> yang </a:t>
            </a:r>
            <a:r>
              <a:rPr lang="en-ID" sz="2000" b="1" dirty="0" err="1"/>
              <a:t>diberitakan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? (1 Kor. 15:3–4)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7129096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9201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Dan </a:t>
            </a:r>
            <a:r>
              <a:rPr lang="en-ID" sz="2000" b="1" dirty="0" err="1"/>
              <a:t>bagaimana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mengetahui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 </a:t>
            </a:r>
            <a:r>
              <a:rPr lang="en-ID" sz="2000" b="1" dirty="0" err="1"/>
              <a:t>merupakan</a:t>
            </a:r>
            <a:r>
              <a:rPr lang="en-ID" sz="2000" b="1" dirty="0"/>
              <a:t> </a:t>
            </a:r>
            <a:r>
              <a:rPr lang="en-ID" sz="2000" b="1" dirty="0" err="1"/>
              <a:t>suatu</a:t>
            </a:r>
            <a:r>
              <a:rPr lang="en-ID" sz="2000" b="1" dirty="0"/>
              <a:t> </a:t>
            </a:r>
            <a:r>
              <a:rPr lang="en-ID" sz="2000" b="1" dirty="0" err="1"/>
              <a:t>peristiwa</a:t>
            </a:r>
            <a:r>
              <a:rPr lang="en-ID" sz="2000" b="1" dirty="0"/>
              <a:t> </a:t>
            </a:r>
            <a:r>
              <a:rPr lang="en-ID" sz="2000" b="1" dirty="0" err="1"/>
              <a:t>sejarah</a:t>
            </a:r>
            <a:r>
              <a:rPr lang="en-ID" sz="2000" b="1" dirty="0"/>
              <a:t>? </a:t>
            </a:r>
            <a:r>
              <a:rPr lang="en-ID" sz="2000" b="1" dirty="0" err="1"/>
              <a:t>Siapa</a:t>
            </a:r>
            <a:r>
              <a:rPr lang="en-ID" sz="2000" b="1" dirty="0"/>
              <a:t> yang </a:t>
            </a:r>
            <a:r>
              <a:rPr lang="en-ID" sz="2000" b="1" dirty="0" err="1"/>
              <a:t>melihat</a:t>
            </a:r>
            <a:r>
              <a:rPr lang="en-ID" sz="2000" b="1" dirty="0"/>
              <a:t> </a:t>
            </a:r>
            <a:r>
              <a:rPr lang="en-ID" sz="2000" b="1" dirty="0" err="1"/>
              <a:t>Yesus</a:t>
            </a:r>
            <a:r>
              <a:rPr lang="en-ID" sz="2000" b="1" dirty="0"/>
              <a:t> yang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bangkit</a:t>
            </a:r>
            <a:r>
              <a:rPr lang="en-ID" sz="2000" b="1" dirty="0"/>
              <a:t>? (1 Kor 15:5–8)</a:t>
            </a:r>
            <a:endParaRPr lang="en" sz="2000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716218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1" y="5494603"/>
            <a:ext cx="9611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b="1" dirty="0"/>
              <a:t>Paulus </a:t>
            </a:r>
            <a:r>
              <a:rPr lang="en-ID" b="1" dirty="0" err="1"/>
              <a:t>memperjelas</a:t>
            </a:r>
            <a:r>
              <a:rPr lang="en-ID" b="1" dirty="0"/>
              <a:t> </a:t>
            </a:r>
            <a:r>
              <a:rPr lang="en-ID" b="1" dirty="0" err="1"/>
              <a:t>bahwa</a:t>
            </a:r>
            <a:r>
              <a:rPr lang="en-ID" b="1" dirty="0"/>
              <a:t> </a:t>
            </a:r>
            <a:r>
              <a:rPr lang="en-ID" b="1" dirty="0" err="1"/>
              <a:t>Injil</a:t>
            </a:r>
            <a:r>
              <a:rPr lang="en-ID" b="1" dirty="0"/>
              <a:t> </a:t>
            </a:r>
            <a:r>
              <a:rPr lang="en-ID" b="1" dirty="0" err="1"/>
              <a:t>adalah</a:t>
            </a:r>
            <a:r>
              <a:rPr lang="en-ID" b="1" dirty="0"/>
              <a:t> </a:t>
            </a:r>
            <a:r>
              <a:rPr lang="en-ID" b="1" dirty="0" err="1"/>
              <a:t>pekerjaan</a:t>
            </a:r>
            <a:r>
              <a:rPr lang="en-ID" b="1" dirty="0"/>
              <a:t> Allah yang </a:t>
            </a:r>
            <a:r>
              <a:rPr lang="en-ID" b="1" dirty="0" err="1"/>
              <a:t>dilaksanakan</a:t>
            </a:r>
            <a:r>
              <a:rPr lang="en-ID" b="1" dirty="0"/>
              <a:t> “</a:t>
            </a:r>
            <a:r>
              <a:rPr lang="en-ID" b="1" dirty="0" err="1"/>
              <a:t>sesuai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Kitab </a:t>
            </a:r>
            <a:r>
              <a:rPr lang="en-ID" b="1" dirty="0" err="1"/>
              <a:t>Suci</a:t>
            </a:r>
            <a:r>
              <a:rPr lang="en-ID" b="1" dirty="0"/>
              <a:t>.” </a:t>
            </a:r>
            <a:r>
              <a:rPr lang="en-ID" b="1" dirty="0" err="1"/>
              <a:t>Artinya</a:t>
            </a:r>
            <a:r>
              <a:rPr lang="en-ID" b="1" dirty="0"/>
              <a:t>, </a:t>
            </a:r>
            <a:r>
              <a:rPr lang="en-ID" b="1" dirty="0" err="1"/>
              <a:t>Injil</a:t>
            </a:r>
            <a:r>
              <a:rPr lang="en-ID" b="1" dirty="0"/>
              <a:t> </a:t>
            </a:r>
            <a:r>
              <a:rPr lang="en-ID" b="1" dirty="0" err="1"/>
              <a:t>merupakan</a:t>
            </a:r>
            <a:r>
              <a:rPr lang="en-ID" b="1" dirty="0"/>
              <a:t> </a:t>
            </a:r>
            <a:r>
              <a:rPr lang="en-ID" b="1" dirty="0" err="1"/>
              <a:t>suatu</a:t>
            </a:r>
            <a:r>
              <a:rPr lang="en-ID" b="1" dirty="0"/>
              <a:t> </a:t>
            </a:r>
            <a:r>
              <a:rPr lang="en-ID" b="1" dirty="0" err="1"/>
              <a:t>rencana</a:t>
            </a:r>
            <a:r>
              <a:rPr lang="en-ID" b="1" dirty="0"/>
              <a:t> yang </a:t>
            </a:r>
            <a:r>
              <a:rPr lang="en-ID" b="1" dirty="0" err="1"/>
              <a:t>telah</a:t>
            </a:r>
            <a:r>
              <a:rPr lang="en-ID" b="1" dirty="0"/>
              <a:t> </a:t>
            </a:r>
            <a:r>
              <a:rPr lang="en-ID" b="1" dirty="0" err="1"/>
              <a:t>ditentukan</a:t>
            </a:r>
            <a:r>
              <a:rPr lang="en-ID" b="1" dirty="0"/>
              <a:t> </a:t>
            </a:r>
            <a:r>
              <a:rPr lang="en-ID" b="1" dirty="0" err="1"/>
              <a:t>sebelumnya</a:t>
            </a:r>
            <a:r>
              <a:rPr lang="en-ID" b="1" dirty="0"/>
              <a:t>, di mana </a:t>
            </a:r>
            <a:r>
              <a:rPr lang="en-ID" b="1" dirty="0" err="1"/>
              <a:t>kebangkitan</a:t>
            </a:r>
            <a:r>
              <a:rPr lang="en-ID" b="1" dirty="0"/>
              <a:t> </a:t>
            </a:r>
            <a:r>
              <a:rPr lang="en-ID" b="1" dirty="0" err="1"/>
              <a:t>memainkan</a:t>
            </a:r>
            <a:r>
              <a:rPr lang="en-ID" b="1" dirty="0"/>
              <a:t> </a:t>
            </a:r>
            <a:r>
              <a:rPr lang="en-ID" b="1" dirty="0" err="1"/>
              <a:t>peranan</a:t>
            </a:r>
            <a:r>
              <a:rPr lang="en-ID" b="1" dirty="0"/>
              <a:t> yang </a:t>
            </a:r>
            <a:r>
              <a:rPr lang="en-ID" b="1" dirty="0" err="1"/>
              <a:t>mendasar</a:t>
            </a:r>
            <a:r>
              <a:rPr lang="en-ID" b="1" dirty="0"/>
              <a:t>. </a:t>
            </a:r>
            <a:r>
              <a:rPr lang="en-ID" b="1" dirty="0" err="1"/>
              <a:t>Apakah</a:t>
            </a:r>
            <a:r>
              <a:rPr lang="en-ID" b="1" dirty="0"/>
              <a:t> </a:t>
            </a:r>
            <a:r>
              <a:rPr lang="en-ID" b="1" dirty="0" err="1"/>
              <a:t>ada</a:t>
            </a:r>
            <a:r>
              <a:rPr lang="en-ID" b="1" dirty="0"/>
              <a:t> yang </a:t>
            </a:r>
            <a:r>
              <a:rPr lang="en-ID" b="1" dirty="0" err="1"/>
              <a:t>meragukannya</a:t>
            </a:r>
            <a:r>
              <a:rPr lang="en-ID" b="1" dirty="0"/>
              <a:t>? </a:t>
            </a:r>
            <a:r>
              <a:rPr lang="en-ID" b="1" dirty="0" err="1"/>
              <a:t>Biarlah</a:t>
            </a:r>
            <a:r>
              <a:rPr lang="en-ID" b="1" dirty="0"/>
              <a:t> </a:t>
            </a:r>
            <a:r>
              <a:rPr lang="en-ID" b="1" dirty="0" err="1"/>
              <a:t>mereka</a:t>
            </a:r>
            <a:r>
              <a:rPr lang="en-ID" b="1" dirty="0"/>
              <a:t> </a:t>
            </a:r>
            <a:r>
              <a:rPr lang="en-ID" b="1" dirty="0" err="1"/>
              <a:t>bertanya</a:t>
            </a:r>
            <a:r>
              <a:rPr lang="en-ID" b="1" dirty="0"/>
              <a:t> </a:t>
            </a:r>
            <a:r>
              <a:rPr lang="en-ID" b="1" dirty="0" err="1"/>
              <a:t>kepada</a:t>
            </a:r>
            <a:r>
              <a:rPr lang="en-ID" b="1" dirty="0"/>
              <a:t> para </a:t>
            </a:r>
            <a:r>
              <a:rPr lang="en-ID" b="1" dirty="0" err="1"/>
              <a:t>saksi</a:t>
            </a:r>
            <a:r>
              <a:rPr lang="en-ID" b="1" dirty="0"/>
              <a:t> yang pada </a:t>
            </a:r>
            <a:r>
              <a:rPr lang="en-ID" b="1" dirty="0" err="1"/>
              <a:t>waktu</a:t>
            </a:r>
            <a:r>
              <a:rPr lang="en-ID" b="1" dirty="0"/>
              <a:t> </a:t>
            </a:r>
            <a:r>
              <a:rPr lang="en-ID" b="1" dirty="0" err="1"/>
              <a:t>itu</a:t>
            </a:r>
            <a:r>
              <a:rPr lang="en-ID" b="1" dirty="0"/>
              <a:t> </a:t>
            </a:r>
            <a:r>
              <a:rPr lang="en-ID" b="1" dirty="0" err="1"/>
              <a:t>masih</a:t>
            </a:r>
            <a:r>
              <a:rPr lang="en-ID" b="1" dirty="0"/>
              <a:t> </a:t>
            </a:r>
            <a:r>
              <a:rPr lang="en-ID" b="1" dirty="0" err="1"/>
              <a:t>hidup</a:t>
            </a:r>
            <a:r>
              <a:rPr lang="en-ID" b="1" dirty="0"/>
              <a:t>!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360" y="1665658"/>
            <a:ext cx="2426414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358" y="3242944"/>
            <a:ext cx="2426415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358" y="5134653"/>
            <a:ext cx="2426415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46335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-ID" noProof="0" dirty="0">
                <a:solidFill>
                  <a:srgbClr val="207A3E"/>
                </a:solidFill>
              </a:rPr>
              <a:t>KONSEKUENSI DARI KEBANGKITAN YESUS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131862"/>
            <a:ext cx="10862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BAGAIMANA JIKA KRISTUS TIDAK DIBANGKITKAN DARI KEMATIAN?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005840" y="643622"/>
            <a:ext cx="8605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Tetapi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andaikata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tidak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dibangkitkan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maka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sia-sialah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pemberitaan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kami dan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sia-sialah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juga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kepercayaan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Menyangkal</a:t>
            </a:r>
            <a:r>
              <a:rPr lang="en-ID" sz="2000" b="1" dirty="0"/>
              <a:t> </a:t>
            </a:r>
            <a:r>
              <a:rPr lang="en-ID" sz="2000" b="1" dirty="0" err="1"/>
              <a:t>kemungkinan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 </a:t>
            </a:r>
            <a:r>
              <a:rPr lang="en-ID" sz="2000" b="1" dirty="0" err="1"/>
              <a:t>menciptakan</a:t>
            </a:r>
            <a:r>
              <a:rPr lang="en-ID" sz="2000" b="1" dirty="0"/>
              <a:t> </a:t>
            </a:r>
            <a:r>
              <a:rPr lang="en-ID" sz="2000" b="1" dirty="0" err="1"/>
              <a:t>ketidakkonsistenan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iman</a:t>
            </a:r>
            <a:r>
              <a:rPr lang="en-ID" sz="2000" b="1" dirty="0"/>
              <a:t> Kristen, </a:t>
            </a:r>
            <a:r>
              <a:rPr lang="en-ID" sz="2000" b="1" dirty="0" err="1"/>
              <a:t>karena</a:t>
            </a:r>
            <a:r>
              <a:rPr lang="en-ID" sz="2000" b="1" dirty="0"/>
              <a:t> “</a:t>
            </a:r>
            <a:r>
              <a:rPr lang="en-ID" sz="2000" b="1" dirty="0" err="1"/>
              <a:t>kalau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 orang </a:t>
            </a:r>
            <a:r>
              <a:rPr lang="en-ID" sz="2000" b="1" dirty="0" err="1"/>
              <a:t>mati</a:t>
            </a:r>
            <a:r>
              <a:rPr lang="en-ID" sz="2000" b="1" dirty="0"/>
              <a:t>, </a:t>
            </a:r>
            <a:r>
              <a:rPr lang="en-ID" sz="2000" b="1" dirty="0" err="1"/>
              <a:t>maka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juga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dibangkitkan</a:t>
            </a:r>
            <a:r>
              <a:rPr lang="en-ID" sz="2000" b="1" dirty="0"/>
              <a:t>” (1 </a:t>
            </a:r>
            <a:r>
              <a:rPr lang="en-ID" sz="2000" b="1" dirty="0" err="1"/>
              <a:t>Korintus</a:t>
            </a:r>
            <a:r>
              <a:rPr lang="en-ID" sz="2000" b="1" dirty="0"/>
              <a:t> 15:12–13). Dan </a:t>
            </a:r>
            <a:r>
              <a:rPr lang="en-ID" sz="2000" b="1" dirty="0" err="1"/>
              <a:t>jika</a:t>
            </a:r>
            <a:r>
              <a:rPr lang="en-ID" sz="2000" b="1" dirty="0"/>
              <a:t>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bangkit</a:t>
            </a:r>
            <a:r>
              <a:rPr lang="en-ID" sz="2000" b="1" dirty="0"/>
              <a:t>…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3409843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1686560" y="4534287"/>
            <a:ext cx="8201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,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hanyalah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</a:t>
            </a:r>
            <a:r>
              <a:rPr lang="en-ID" sz="2000" b="1" dirty="0" err="1"/>
              <a:t>manusia</a:t>
            </a:r>
            <a:r>
              <a:rPr lang="en-ID" sz="2000" b="1" dirty="0"/>
              <a:t> </a:t>
            </a:r>
            <a:r>
              <a:rPr lang="en-ID" sz="2000" b="1" dirty="0" err="1"/>
              <a:t>benar</a:t>
            </a:r>
            <a:r>
              <a:rPr lang="en-ID" sz="2000" b="1" dirty="0"/>
              <a:t> yang </a:t>
            </a:r>
            <a:r>
              <a:rPr lang="en-ID" sz="2000" b="1" dirty="0" err="1"/>
              <a:t>dibunuh</a:t>
            </a:r>
            <a:r>
              <a:rPr lang="en-ID" sz="2000" b="1" dirty="0"/>
              <a:t> </a:t>
            </a: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alasan</a:t>
            </a:r>
            <a:r>
              <a:rPr lang="en-ID" sz="2000" b="1" dirty="0"/>
              <a:t>, 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mampu</a:t>
            </a:r>
            <a:r>
              <a:rPr lang="en-ID" sz="2000" b="1" dirty="0"/>
              <a:t> </a:t>
            </a:r>
            <a:r>
              <a:rPr lang="en-ID" sz="2000" b="1" dirty="0" err="1"/>
              <a:t>menyelamatkan</a:t>
            </a:r>
            <a:r>
              <a:rPr lang="en-ID" sz="2000" b="1" dirty="0"/>
              <a:t>. “</a:t>
            </a:r>
            <a:r>
              <a:rPr lang="en-ID" sz="2000" b="1" dirty="0" err="1"/>
              <a:t>Tetapi</a:t>
            </a:r>
            <a:r>
              <a:rPr lang="en-ID" sz="2000" b="1" dirty="0"/>
              <a:t> yang </a:t>
            </a:r>
            <a:r>
              <a:rPr lang="en-ID" sz="2000" b="1" dirty="0" err="1"/>
              <a:t>benar</a:t>
            </a:r>
            <a:r>
              <a:rPr lang="en-ID" sz="2000" b="1" dirty="0"/>
              <a:t> </a:t>
            </a:r>
            <a:r>
              <a:rPr lang="en-ID" sz="2000" b="1" dirty="0" err="1"/>
              <a:t>ialah</a:t>
            </a:r>
            <a:r>
              <a:rPr lang="en-ID" sz="2000" b="1" dirty="0"/>
              <a:t>,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dibangkitkan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antara</a:t>
            </a:r>
            <a:r>
              <a:rPr lang="en-ID" sz="2000" b="1" dirty="0"/>
              <a:t> orang </a:t>
            </a:r>
            <a:r>
              <a:rPr lang="en-ID" sz="2000" b="1" dirty="0" err="1"/>
              <a:t>mati</a:t>
            </a:r>
            <a:r>
              <a:rPr lang="en-ID" sz="2000" b="1" dirty="0"/>
              <a:t>” (1 </a:t>
            </a:r>
            <a:r>
              <a:rPr lang="en-ID" sz="2000" b="1" dirty="0" err="1"/>
              <a:t>Korintus</a:t>
            </a:r>
            <a:r>
              <a:rPr lang="en-ID" sz="2000" b="1" dirty="0"/>
              <a:t> 15:20a). Kita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Juruselamat</a:t>
            </a:r>
            <a:r>
              <a:rPr lang="en-ID" sz="2000" b="1" dirty="0"/>
              <a:t> yang HIDUP.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139593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3759" y="4685774"/>
            <a:ext cx="2323685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1686560" y="5778073"/>
            <a:ext cx="7924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Karena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Injil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makna</a:t>
            </a:r>
            <a:r>
              <a:rPr lang="en-ID" sz="2000" b="1" dirty="0">
                <a:solidFill>
                  <a:prstClr val="black"/>
                </a:solidFill>
              </a:rPr>
              <a:t>; </a:t>
            </a:r>
            <a:r>
              <a:rPr lang="en-ID" sz="2000" b="1" dirty="0" err="1">
                <a:solidFill>
                  <a:prstClr val="black"/>
                </a:solidFill>
              </a:rPr>
              <a:t>demikian</a:t>
            </a:r>
            <a:r>
              <a:rPr lang="en-ID" sz="2000" b="1" dirty="0">
                <a:solidFill>
                  <a:prstClr val="black"/>
                </a:solidFill>
              </a:rPr>
              <a:t> juga </a:t>
            </a:r>
            <a:r>
              <a:rPr lang="en-ID" sz="2000" b="1" dirty="0" err="1">
                <a:solidFill>
                  <a:prstClr val="black"/>
                </a:solidFill>
              </a:rPr>
              <a:t>iman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;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saksi-saksi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setia</a:t>
            </a:r>
            <a:r>
              <a:rPr lang="en-ID" sz="2000" b="1" dirty="0">
                <a:solidFill>
                  <a:prstClr val="black"/>
                </a:solidFill>
              </a:rPr>
              <a:t>; dosa-dosa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diampuni</a:t>
            </a:r>
            <a:r>
              <a:rPr lang="en-ID" sz="2000" b="1" dirty="0">
                <a:solidFill>
                  <a:prstClr val="black"/>
                </a:solidFill>
              </a:rPr>
              <a:t>; dan orang-orang yang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mati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Kristus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hidup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kembali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APA YANG MENJAMIN KEBANGKITAN?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Tetapi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benar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ialah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Kristus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dibangkitkan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antara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orang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sebagai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sulung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orang-orang yang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meninggal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Fakta </a:t>
            </a:r>
            <a:r>
              <a:rPr lang="en-ID" sz="2000" b="1" dirty="0" err="1"/>
              <a:t>pertama</a:t>
            </a:r>
            <a:r>
              <a:rPr lang="en-ID" sz="2000" b="1" dirty="0"/>
              <a:t> yang </a:t>
            </a:r>
            <a:r>
              <a:rPr lang="en-ID" sz="2000" b="1" dirty="0" err="1"/>
              <a:t>dijamin</a:t>
            </a:r>
            <a:r>
              <a:rPr lang="en-ID" sz="2000" b="1" dirty="0"/>
              <a:t> oleh </a:t>
            </a:r>
            <a:r>
              <a:rPr lang="en-ID" sz="2000" b="1" dirty="0" err="1"/>
              <a:t>kebangkitan</a:t>
            </a:r>
            <a:r>
              <a:rPr lang="en-ID" sz="2000" b="1" dirty="0"/>
              <a:t>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yang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menerima</a:t>
            </a:r>
            <a:r>
              <a:rPr lang="en-ID" sz="2000" b="1" dirty="0"/>
              <a:t> </a:t>
            </a:r>
            <a:r>
              <a:rPr lang="en-ID" sz="2000" b="1" dirty="0" err="1"/>
              <a:t>rencana</a:t>
            </a:r>
            <a:r>
              <a:rPr lang="en-ID" sz="2000" b="1" dirty="0"/>
              <a:t> </a:t>
            </a:r>
            <a:r>
              <a:rPr lang="en-ID" sz="2000" b="1" dirty="0" err="1"/>
              <a:t>keselamatan</a:t>
            </a:r>
            <a:r>
              <a:rPr lang="en-ID" sz="2000" b="1" dirty="0"/>
              <a:t>—</a:t>
            </a:r>
            <a:r>
              <a:rPr lang="en-ID" sz="2000" b="1" dirty="0" err="1"/>
              <a:t>dari</a:t>
            </a:r>
            <a:r>
              <a:rPr lang="en-ID" sz="2000" b="1" dirty="0"/>
              <a:t> Adam </a:t>
            </a:r>
            <a:r>
              <a:rPr lang="en-ID" sz="2000" b="1" dirty="0" err="1"/>
              <a:t>hingga</a:t>
            </a:r>
            <a:r>
              <a:rPr lang="en-ID" sz="2000" b="1" dirty="0"/>
              <a:t> </a:t>
            </a:r>
            <a:r>
              <a:rPr lang="en-ID" sz="2000" b="1" dirty="0" err="1"/>
              <a:t>akhir</a:t>
            </a:r>
            <a:r>
              <a:rPr lang="en-ID" sz="2000" b="1" dirty="0"/>
              <a:t> dunia—</a:t>
            </a:r>
            <a:r>
              <a:rPr lang="en-ID" sz="2000" b="1" dirty="0" err="1"/>
              <a:t>jika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mati</a:t>
            </a:r>
            <a:r>
              <a:rPr lang="en-ID" sz="2000" b="1" dirty="0"/>
              <a:t>,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hidup</a:t>
            </a:r>
            <a:r>
              <a:rPr lang="en-ID" sz="2000" b="1" dirty="0"/>
              <a:t> </a:t>
            </a:r>
            <a:r>
              <a:rPr lang="en-ID" sz="2000" b="1" dirty="0" err="1"/>
              <a:t>kembali</a:t>
            </a:r>
            <a:r>
              <a:rPr lang="en-ID" sz="2000" b="1" dirty="0"/>
              <a:t> (1 Kor. 15:20–23).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171847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120" y="2260901"/>
            <a:ext cx="3060758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8" y="2317662"/>
            <a:ext cx="693479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Apa yang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terjadi</a:t>
            </a:r>
            <a:r>
              <a:rPr lang="en-ID" sz="2000" b="1" dirty="0"/>
              <a:t> </a:t>
            </a:r>
            <a:r>
              <a:rPr lang="en-ID" sz="2000" b="1" dirty="0" err="1"/>
              <a:t>setelah</a:t>
            </a:r>
            <a:r>
              <a:rPr lang="en-ID" sz="2000" b="1" dirty="0"/>
              <a:t> </a:t>
            </a:r>
            <a:r>
              <a:rPr lang="en-ID" sz="2000" b="1" dirty="0" err="1"/>
              <a:t>kebangkitan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?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mengalahkan</a:t>
            </a:r>
            <a:r>
              <a:rPr lang="en-ID" sz="2000" b="1" dirty="0"/>
              <a:t> </a:t>
            </a:r>
            <a:r>
              <a:rPr lang="en-ID" sz="2000" b="1" dirty="0" err="1"/>
              <a:t>kematian</a:t>
            </a:r>
            <a:r>
              <a:rPr lang="en-ID" sz="2000" b="1" dirty="0"/>
              <a:t>,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mengalahkan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 </a:t>
            </a:r>
            <a:r>
              <a:rPr lang="en-ID" sz="2000" b="1" dirty="0" err="1"/>
              <a:t>musuh</a:t>
            </a:r>
            <a:r>
              <a:rPr lang="en-ID" sz="2000" b="1" dirty="0"/>
              <a:t>-Nya (1 Kor. 15:25–26). </a:t>
            </a:r>
            <a:r>
              <a:rPr lang="en-ID" sz="2000" b="1" dirty="0" err="1"/>
              <a:t>Kemudian</a:t>
            </a:r>
            <a:r>
              <a:rPr lang="en-ID" sz="2000" b="1" dirty="0"/>
              <a:t>, </a:t>
            </a:r>
            <a:r>
              <a:rPr lang="en-ID" sz="2000" b="1" dirty="0" err="1"/>
              <a:t>Yesus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menaklukkan</a:t>
            </a:r>
            <a:r>
              <a:rPr lang="en-ID" sz="2000" b="1" dirty="0"/>
              <a:t> </a:t>
            </a:r>
            <a:r>
              <a:rPr lang="en-ID" sz="2000" b="1" dirty="0" err="1"/>
              <a:t>segala</a:t>
            </a:r>
            <a:r>
              <a:rPr lang="en-ID" sz="2000" b="1" dirty="0"/>
              <a:t> </a:t>
            </a:r>
            <a:r>
              <a:rPr lang="en-ID" sz="2000" b="1" dirty="0" err="1"/>
              <a:t>sesuatu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Bapa, </a:t>
            </a:r>
            <a:r>
              <a:rPr lang="en-ID" sz="2000" b="1" dirty="0" err="1"/>
              <a:t>sehingga</a:t>
            </a:r>
            <a:r>
              <a:rPr lang="en-ID" sz="2000" b="1" dirty="0"/>
              <a:t> “Allah </a:t>
            </a:r>
            <a:r>
              <a:rPr lang="en-ID" sz="2000" b="1" dirty="0" err="1"/>
              <a:t>menjadi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 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” (1 Kor. 15:24, 28).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873171"/>
            <a:ext cx="68027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Selain </a:t>
            </a:r>
            <a:r>
              <a:rPr lang="en-ID" sz="2000" b="1" dirty="0" err="1">
                <a:solidFill>
                  <a:prstClr val="black"/>
                </a:solidFill>
              </a:rPr>
              <a:t>jaminan-jaminan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datang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, Paulus </a:t>
            </a:r>
            <a:r>
              <a:rPr lang="en-ID" sz="2000" b="1" dirty="0" err="1">
                <a:solidFill>
                  <a:prstClr val="black"/>
                </a:solidFill>
              </a:rPr>
              <a:t>memberikan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dua </a:t>
            </a:r>
            <a:r>
              <a:rPr lang="en-ID" sz="2000" b="1" dirty="0" err="1">
                <a:solidFill>
                  <a:prstClr val="black"/>
                </a:solidFill>
              </a:rPr>
              <a:t>jaminan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memengaruhi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kehidupan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sehari-hari</a:t>
            </a:r>
            <a:r>
              <a:rPr lang="en-ID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KEBANGKITAN KITA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1424</Words>
  <Application>Microsoft Office PowerPoint</Application>
  <PresentationFormat>Panorámica</PresentationFormat>
  <Paragraphs>100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107</cp:revision>
  <dcterms:created xsi:type="dcterms:W3CDTF">2026-07-19T13:36:46Z</dcterms:created>
  <dcterms:modified xsi:type="dcterms:W3CDTF">2026-08-22T06:05:55Z</dcterms:modified>
</cp:coreProperties>
</file>