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755" autoAdjust="0"/>
  </p:normalViewPr>
  <p:slideViewPr>
    <p:cSldViewPr snapToGrid="0">
      <p:cViewPr varScale="1">
        <p:scale>
          <a:sx n="27" d="100"/>
          <a:sy n="27" d="100"/>
        </p:scale>
        <p:origin x="96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MENGHADAPI GURU-GURU PALSU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Lesson 12 for September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286232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karena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senjata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kami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dalam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perjuangan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bukanlah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senjata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duniawi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melainkan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senjata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yang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diperlengkapi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dengan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kuasa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Allah, yang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sanggup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untuk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meruntuhkan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benteng-benteng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Korintus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4383787" y="3933229"/>
            <a:ext cx="7627917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srgbClr val="B7101D"/>
                </a:solidFill>
              </a:rPr>
              <a:t>Peperangan</a:t>
            </a:r>
            <a:r>
              <a:rPr lang="en-US" sz="2000" b="1" dirty="0">
                <a:solidFill>
                  <a:srgbClr val="B7101D"/>
                </a:solidFill>
              </a:rPr>
              <a:t> </a:t>
            </a:r>
            <a:r>
              <a:rPr lang="en-US" sz="2000" b="1" dirty="0" err="1">
                <a:solidFill>
                  <a:srgbClr val="B7101D"/>
                </a:solidFill>
              </a:rPr>
              <a:t>rohani</a:t>
            </a:r>
            <a:r>
              <a:rPr lang="en-US" sz="2000" b="1" dirty="0">
                <a:solidFill>
                  <a:srgbClr val="B7101D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B7101D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1">
              <a:spcBef>
                <a:spcPts val="600"/>
              </a:spcBef>
              <a:defRPr/>
            </a:pPr>
            <a:r>
              <a:rPr lang="fi-FI" sz="2000" b="1" dirty="0">
                <a:solidFill>
                  <a:prstClr val="black"/>
                </a:solidFill>
              </a:rPr>
              <a:t>Senjata untuk menyerang (2 Korintus 10:1-11)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1">
              <a:spcBef>
                <a:spcPts val="600"/>
              </a:spcBef>
              <a:defRPr/>
            </a:pPr>
            <a:r>
              <a:rPr lang="fi-FI" sz="2000" b="1" dirty="0">
                <a:solidFill>
                  <a:prstClr val="black"/>
                </a:solidFill>
              </a:rPr>
              <a:t>Pertahanan yang benar (2 Korintus 10:12-18)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srgbClr val="0E40AC"/>
                </a:solidFill>
              </a:rPr>
              <a:t>Menghadapi</a:t>
            </a:r>
            <a:r>
              <a:rPr lang="en-US" sz="2000" b="1" dirty="0">
                <a:solidFill>
                  <a:srgbClr val="0E40AC"/>
                </a:solidFill>
              </a:rPr>
              <a:t> guru-guru </a:t>
            </a:r>
            <a:r>
              <a:rPr lang="en-US" sz="2000" b="1" dirty="0" err="1">
                <a:solidFill>
                  <a:srgbClr val="0E40AC"/>
                </a:solidFill>
              </a:rPr>
              <a:t>palsu</a:t>
            </a:r>
            <a:r>
              <a:rPr lang="en-US" sz="2000" b="1" dirty="0">
                <a:solidFill>
                  <a:srgbClr val="0E40AC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0A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Penipu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menyamar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rasul (2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 11:1-15)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1">
              <a:spcBef>
                <a:spcPts val="600"/>
              </a:spcBef>
              <a:defRPr/>
            </a:pPr>
            <a:r>
              <a:rPr lang="fi-FI" sz="2000" b="1" dirty="0">
                <a:solidFill>
                  <a:prstClr val="black"/>
                </a:solidFill>
              </a:rPr>
              <a:t>Paulus dan guru-guru palsu (2 Korintus 11:16-31)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1">
              <a:spcBef>
                <a:spcPts val="600"/>
              </a:spcBef>
              <a:defRPr/>
            </a:pPr>
            <a:r>
              <a:rPr lang="fi-FI" sz="2000" b="1" dirty="0">
                <a:solidFill>
                  <a:prstClr val="black"/>
                </a:solidFill>
              </a:rPr>
              <a:t>Pemeriksaan diri dan kemenangan (2 Korintus 12:14-13:10)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799" y="118017"/>
            <a:ext cx="78962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Paulus </a:t>
            </a:r>
            <a:r>
              <a:rPr lang="en-US" sz="2000" b="1" dirty="0" err="1">
                <a:solidFill>
                  <a:prstClr val="black"/>
                </a:solidFill>
              </a:rPr>
              <a:t>menjadikan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senantiasa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mengetahui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keadaan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semua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jemaat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Mengapa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mengetahui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apakah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membutuhkan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pertolongan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kunjungan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penghiburan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atau</a:t>
            </a:r>
            <a:r>
              <a:rPr lang="en-US" sz="2000" b="1" dirty="0">
                <a:solidFill>
                  <a:prstClr val="black"/>
                </a:solidFill>
              </a:rPr>
              <a:t> kata-kata yang </a:t>
            </a:r>
            <a:r>
              <a:rPr lang="en-US" sz="2000" b="1" dirty="0" err="1">
                <a:solidFill>
                  <a:prstClr val="black"/>
                </a:solidFill>
              </a:rPr>
              <a:t>memberikan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dorongan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semangat</a:t>
            </a:r>
            <a:r>
              <a:rPr lang="en-US" sz="2000" b="1" dirty="0">
                <a:solidFill>
                  <a:prstClr val="black"/>
                </a:solidFill>
              </a:rPr>
              <a:t> (2 Kor. 11:28).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4602" y="216337"/>
            <a:ext cx="3562597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4156364"/>
            <a:ext cx="3029763" cy="2485299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6156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6156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939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939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939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939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7939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799" y="2440771"/>
            <a:ext cx="762791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 </a:t>
            </a:r>
            <a:r>
              <a:rPr lang="en-US" sz="2000" b="1" dirty="0">
                <a:solidFill>
                  <a:prstClr val="black"/>
                </a:solidFill>
              </a:rPr>
              <a:t>Pada </a:t>
            </a:r>
            <a:r>
              <a:rPr lang="en-US" sz="2000" b="1" dirty="0" err="1">
                <a:solidFill>
                  <a:prstClr val="black"/>
                </a:solidFill>
              </a:rPr>
              <a:t>bagian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akhir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surat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keduanya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jemaat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, Paulus </a:t>
            </a:r>
            <a:r>
              <a:rPr lang="en-US" sz="2000" b="1" dirty="0" err="1">
                <a:solidFill>
                  <a:prstClr val="black"/>
                </a:solidFill>
              </a:rPr>
              <a:t>membahas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masalah</a:t>
            </a:r>
            <a:r>
              <a:rPr lang="en-US" sz="2000" b="1" dirty="0">
                <a:solidFill>
                  <a:prstClr val="black"/>
                </a:solidFill>
              </a:rPr>
              <a:t> para guru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mengenali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melawan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peperangan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rohani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mengalahkan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441456"/>
            <a:ext cx="75091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Terkadang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informasi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tentang</a:t>
            </a:r>
            <a:r>
              <a:rPr lang="en-US" sz="2000" b="1" dirty="0">
                <a:solidFill>
                  <a:prstClr val="black"/>
                </a:solidFill>
              </a:rPr>
              <a:t> guru-guru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menyebabkan</a:t>
            </a:r>
            <a:r>
              <a:rPr lang="en-US" sz="2000" b="1" dirty="0">
                <a:solidFill>
                  <a:prstClr val="black"/>
                </a:solidFill>
              </a:rPr>
              <a:t> orang-orang </a:t>
            </a:r>
            <a:r>
              <a:rPr lang="en-US" sz="2000" b="1" dirty="0" err="1">
                <a:solidFill>
                  <a:prstClr val="black"/>
                </a:solidFill>
              </a:rPr>
              <a:t>percaya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tersandung</a:t>
            </a:r>
            <a:r>
              <a:rPr lang="en-US" sz="2000" b="1" dirty="0">
                <a:solidFill>
                  <a:prstClr val="black"/>
                </a:solidFill>
              </a:rPr>
              <a:t>. Ketika </a:t>
            </a:r>
            <a:r>
              <a:rPr lang="en-US" sz="2000" b="1" dirty="0" err="1">
                <a:solidFill>
                  <a:prstClr val="black"/>
                </a:solidFill>
              </a:rPr>
              <a:t>hal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terjadi</a:t>
            </a:r>
            <a:r>
              <a:rPr lang="en-US" sz="2000" b="1" dirty="0">
                <a:solidFill>
                  <a:prstClr val="black"/>
                </a:solidFill>
              </a:rPr>
              <a:t>, rasul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dipenuhi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kemarahan</a:t>
            </a:r>
            <a:r>
              <a:rPr lang="en-US" sz="2000" b="1" dirty="0">
                <a:solidFill>
                  <a:prstClr val="black"/>
                </a:solidFill>
              </a:rPr>
              <a:t> (2 Kor. 11:29).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PEPERANGAN ROHANI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SENJATA UNTUK MENYERANG</a:t>
            </a:r>
            <a:r>
              <a:rPr kumimoji="0" lang="en-US" sz="4400" b="1" i="0" u="none" strike="noStrike" kern="1200" cap="none" spc="300" normalizeH="0" baseline="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ATTACK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646717"/>
            <a:ext cx="869632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karena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senjata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kami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perjuangan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bukanlah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senjata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duniawi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melainkan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senjata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diperlengkapi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kuasa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Allah, yang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sanggup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untuk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meruntuhkan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benteng-benteng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Korintus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9413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Paulus </a:t>
            </a:r>
            <a:r>
              <a:rPr lang="en-US" sz="2000" b="1" dirty="0" err="1">
                <a:solidFill>
                  <a:prstClr val="black"/>
                </a:solidFill>
              </a:rPr>
              <a:t>dituduh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seorang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pengecut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canggung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pribadi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meskipun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berbicara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surat-suratnya</a:t>
            </a:r>
            <a:r>
              <a:rPr lang="en-US" sz="2000" b="1" dirty="0">
                <a:solidFill>
                  <a:prstClr val="black"/>
                </a:solidFill>
              </a:rPr>
              <a:t> (2 Kor. 10:10).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0263" y="1718294"/>
            <a:ext cx="2355397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364516"/>
            <a:ext cx="51959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Wewenang</a:t>
            </a:r>
            <a:r>
              <a:rPr lang="en-US" sz="2000" b="1" dirty="0">
                <a:solidFill>
                  <a:prstClr val="black"/>
                </a:solidFill>
              </a:rPr>
              <a:t> Paulus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diberikan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kepadanya</a:t>
            </a:r>
            <a:r>
              <a:rPr lang="en-US" sz="2000" b="1" dirty="0">
                <a:solidFill>
                  <a:prstClr val="black"/>
                </a:solidFill>
              </a:rPr>
              <a:t> oleh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, dan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selalu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menggunakannya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membangun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bukan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menghancurkan</a:t>
            </a:r>
            <a:r>
              <a:rPr lang="en-US" sz="2000" b="1" dirty="0">
                <a:solidFill>
                  <a:prstClr val="black"/>
                </a:solidFill>
              </a:rPr>
              <a:t> (2 Kor. 10:8).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7" y="3936831"/>
            <a:ext cx="95439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“</a:t>
            </a:r>
            <a:r>
              <a:rPr lang="en-US" sz="2000" b="1" dirty="0" err="1">
                <a:solidFill>
                  <a:prstClr val="black"/>
                </a:solidFill>
              </a:rPr>
              <a:t>Senjata-senjata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termasuk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bertindak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kerendahan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hati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kelemahlembutan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 (Mat. 11:29). </a:t>
            </a:r>
            <a:r>
              <a:rPr lang="en-US" sz="2000" b="1" dirty="0" err="1">
                <a:solidFill>
                  <a:prstClr val="black"/>
                </a:solidFill>
              </a:rPr>
              <a:t>Namun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senjata-senjata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juga </a:t>
            </a:r>
            <a:r>
              <a:rPr lang="en-US" sz="2000" b="1" dirty="0" err="1">
                <a:solidFill>
                  <a:prstClr val="black"/>
                </a:solidFill>
              </a:rPr>
              <a:t>melibatkan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keteguhan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menghadapi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kesalahan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lakukan</a:t>
            </a:r>
            <a:r>
              <a:rPr lang="en-US" sz="2000" b="1" dirty="0">
                <a:solidFill>
                  <a:prstClr val="black"/>
                </a:solidFill>
              </a:rPr>
              <a:t> (Mat. 21:12-13), </a:t>
            </a:r>
            <a:r>
              <a:rPr lang="en-US" sz="2000" b="1" dirty="0" err="1">
                <a:solidFill>
                  <a:prstClr val="black"/>
                </a:solidFill>
              </a:rPr>
              <a:t>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berbicara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jelas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diperlukan</a:t>
            </a:r>
            <a:r>
              <a:rPr lang="en-US" sz="2000" b="1" dirty="0">
                <a:solidFill>
                  <a:prstClr val="black"/>
                </a:solidFill>
              </a:rPr>
              <a:t> (Mat. 23:23-27).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6" y="2321004"/>
            <a:ext cx="94132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Menanggapi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argumen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, Paulus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jelas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menyatakan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bersikap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kerasnya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langsung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surat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merendahkan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menggunakan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senjata-senjata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duniawi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otoritarianisme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hukuman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fisik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memuji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), </a:t>
            </a:r>
            <a:r>
              <a:rPr lang="en-US" sz="2000" b="1" dirty="0" err="1">
                <a:solidFill>
                  <a:prstClr val="black"/>
                </a:solidFill>
              </a:rPr>
              <a:t>melainkan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menggunakan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senjata</a:t>
            </a:r>
            <a:r>
              <a:rPr lang="en-US" sz="2000" b="1" dirty="0">
                <a:solidFill>
                  <a:prstClr val="black"/>
                </a:solidFill>
              </a:rPr>
              <a:t> yang “</a:t>
            </a:r>
            <a:r>
              <a:rPr lang="en-US" sz="2000" b="1" dirty="0" err="1">
                <a:solidFill>
                  <a:prstClr val="black"/>
                </a:solidFill>
              </a:rPr>
              <a:t>dahsyat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Allah” (2 Kor. 10:2-4).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PERTAHANAN YANG BENAR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Sebab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bukan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orang yang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memuji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diri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yang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tahan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uji,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melainkan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orang yang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dipuji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Tuhan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13195" y="1026600"/>
            <a:ext cx="78130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Para </a:t>
            </a:r>
            <a:r>
              <a:rPr lang="en-US" sz="2000" b="1" dirty="0" err="1">
                <a:solidFill>
                  <a:prstClr val="black"/>
                </a:solidFill>
              </a:rPr>
              <a:t>filsuf</a:t>
            </a:r>
            <a:r>
              <a:rPr lang="en-US" sz="2000" b="1" dirty="0">
                <a:solidFill>
                  <a:prstClr val="black"/>
                </a:solidFill>
              </a:rPr>
              <a:t> Yunani </a:t>
            </a:r>
            <a:r>
              <a:rPr lang="en-US" sz="2000" b="1" dirty="0" err="1">
                <a:solidFill>
                  <a:prstClr val="black"/>
                </a:solidFill>
              </a:rPr>
              <a:t>meminta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bayaran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besar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para </a:t>
            </a:r>
            <a:r>
              <a:rPr lang="en-US" sz="2000" b="1" dirty="0" err="1">
                <a:solidFill>
                  <a:prstClr val="black"/>
                </a:solidFill>
              </a:rPr>
              <a:t>siswa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ingin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belajar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menarik</a:t>
            </a:r>
            <a:r>
              <a:rPr lang="en-US" sz="2000" b="1" dirty="0">
                <a:solidFill>
                  <a:prstClr val="black"/>
                </a:solidFill>
              </a:rPr>
              <a:t> para </a:t>
            </a:r>
            <a:r>
              <a:rPr lang="en-US" sz="2000" b="1" dirty="0" err="1">
                <a:solidFill>
                  <a:prstClr val="black"/>
                </a:solidFill>
              </a:rPr>
              <a:t>siswa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membanggakan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pengetahuan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kedudukan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sosial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atau</a:t>
            </a:r>
            <a:r>
              <a:rPr lang="en-US" sz="2000" b="1" dirty="0">
                <a:solidFill>
                  <a:prstClr val="black"/>
                </a:solidFill>
              </a:rPr>
              <a:t> orang-orang </a:t>
            </a:r>
            <a:r>
              <a:rPr lang="en-US" sz="2000" b="1" dirty="0" err="1">
                <a:solidFill>
                  <a:prstClr val="black"/>
                </a:solidFill>
              </a:rPr>
              <a:t>penting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mengenal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menghormati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. Hal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 juga </a:t>
            </a:r>
            <a:r>
              <a:rPr lang="en-US" sz="2000" b="1" dirty="0" err="1">
                <a:solidFill>
                  <a:prstClr val="black"/>
                </a:solidFill>
              </a:rPr>
              <a:t>merupakan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praktik</a:t>
            </a:r>
            <a:r>
              <a:rPr lang="en-US" sz="2000" b="1" dirty="0">
                <a:solidFill>
                  <a:prstClr val="black"/>
                </a:solidFill>
              </a:rPr>
              <a:t> para guru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menyusup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 (2 Kor. 10:12; 11:19-20).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3347384"/>
            <a:ext cx="2706257" cy="1323440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2505693" y="2877102"/>
            <a:ext cx="54036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Namun</a:t>
            </a:r>
            <a:r>
              <a:rPr lang="en-US" sz="2000" b="1" dirty="0">
                <a:solidFill>
                  <a:prstClr val="black"/>
                </a:solidFill>
              </a:rPr>
              <a:t>, Paulus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meminta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bayaran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membagikan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pengetahuannya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menunjukkan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surat-surat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rekomendasi</a:t>
            </a:r>
            <a:r>
              <a:rPr lang="en-US" sz="2000" b="1" dirty="0">
                <a:solidFill>
                  <a:prstClr val="black"/>
                </a:solidFill>
              </a:rPr>
              <a:t>, dan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membanggakan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. Dan </a:t>
            </a:r>
            <a:r>
              <a:rPr lang="en-US" sz="2000" b="1" dirty="0" err="1">
                <a:solidFill>
                  <a:prstClr val="black"/>
                </a:solidFill>
              </a:rPr>
              <a:t>karena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dipandang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rendah</a:t>
            </a:r>
            <a:r>
              <a:rPr lang="en-US" sz="2000" b="1" dirty="0">
                <a:solidFill>
                  <a:prstClr val="black"/>
                </a:solidFill>
              </a:rPr>
              <a:t>! </a:t>
            </a: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membela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dirinya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702875"/>
            <a:ext cx="776553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Tampaknya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dipuji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hadapan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jemaat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 agar </a:t>
            </a:r>
            <a:r>
              <a:rPr lang="en-US" sz="2000" b="1" dirty="0" err="1">
                <a:solidFill>
                  <a:prstClr val="black"/>
                </a:solidFill>
              </a:rPr>
              <a:t>diterima</a:t>
            </a:r>
            <a:r>
              <a:rPr lang="en-US" sz="2000" b="1" dirty="0">
                <a:solidFill>
                  <a:prstClr val="black"/>
                </a:solidFill>
              </a:rPr>
              <a:t> oleh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bukanlah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harus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memuji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 (Ams. 27:2). Paulus </a:t>
            </a:r>
            <a:r>
              <a:rPr lang="en-US" sz="2000" b="1" dirty="0" err="1">
                <a:solidFill>
                  <a:prstClr val="black"/>
                </a:solidFill>
              </a:rPr>
              <a:t>membiarkan</a:t>
            </a:r>
            <a:r>
              <a:rPr lang="en-US" sz="2000" b="1" dirty="0">
                <a:solidFill>
                  <a:prstClr val="black"/>
                </a:solidFill>
              </a:rPr>
              <a:t> Allah yang </a:t>
            </a:r>
            <a:r>
              <a:rPr lang="en-US" sz="2000" b="1" dirty="0" err="1">
                <a:solidFill>
                  <a:prstClr val="black"/>
                </a:solidFill>
              </a:rPr>
              <a:t>memuji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dirinya</a:t>
            </a:r>
            <a:r>
              <a:rPr lang="en-US" sz="2000" b="1" dirty="0">
                <a:solidFill>
                  <a:prstClr val="black"/>
                </a:solidFill>
              </a:rPr>
              <a:t> (2 Kor. 10:18).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Jangan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memuji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diri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sendiri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Biarlah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Allah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memuji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kita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5842823"/>
            <a:ext cx="7645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Jika </a:t>
            </a:r>
            <a:r>
              <a:rPr lang="en-US" sz="2000" b="1" dirty="0" err="1">
                <a:solidFill>
                  <a:prstClr val="black"/>
                </a:solidFill>
              </a:rPr>
              <a:t>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sesuatu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banggakan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puji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mengenal</a:t>
            </a:r>
            <a:r>
              <a:rPr lang="en-US" sz="2000" b="1" dirty="0">
                <a:solidFill>
                  <a:prstClr val="black"/>
                </a:solidFill>
              </a:rPr>
              <a:t> Allah dan </a:t>
            </a:r>
            <a:r>
              <a:rPr lang="en-US" sz="2000" b="1" dirty="0" err="1">
                <a:solidFill>
                  <a:prstClr val="black"/>
                </a:solidFill>
              </a:rPr>
              <a:t>menaati</a:t>
            </a:r>
            <a:r>
              <a:rPr lang="en-US" sz="2000" b="1" dirty="0">
                <a:solidFill>
                  <a:prstClr val="black"/>
                </a:solidFill>
              </a:rPr>
              <a:t>-Nya (Yer. 9:24; 2 Kor. 10:17).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MENGHADAPI GURU-GURU PALSU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PENIPU</a:t>
            </a:r>
            <a:r>
              <a:rPr kumimoji="0" lang="en-US" sz="4000" b="1" i="0" u="none" strike="noStrike" kern="1200" cap="none" spc="50" normalizeH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YANG MENYAMAR SEBAGAI RASUL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Sebab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orang-orang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adalah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rasul-rasul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palsu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pekerja-pekerja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curang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yang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menyamar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sebagai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rasul-rasul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Kristus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Korintus</a:t>
            </a:r>
            <a:r>
              <a:rPr lang="en-US" sz="1400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6" y="1329233"/>
            <a:ext cx="68995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Paulus </a:t>
            </a:r>
            <a:r>
              <a:rPr lang="en-US" sz="2000" b="1" dirty="0" err="1">
                <a:solidFill>
                  <a:prstClr val="black"/>
                </a:solidFill>
              </a:rPr>
              <a:t>ingin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jemaat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murni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 (2 Kor. 11:2).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jemaat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ditipu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Hawa, dan </a:t>
            </a:r>
            <a:r>
              <a:rPr lang="en-US" sz="2000" b="1" dirty="0" err="1">
                <a:solidFill>
                  <a:prstClr val="black"/>
                </a:solidFill>
              </a:rPr>
              <a:t>berhenti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mempelai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perempuan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(2 Kor. 11:3).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0893" y="1491169"/>
            <a:ext cx="2245503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10153178" y="3680924"/>
            <a:ext cx="1942404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8" y="2536017"/>
            <a:ext cx="712499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Apakah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bahaya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sebenarnya</a:t>
            </a:r>
            <a:r>
              <a:rPr lang="en-US" sz="2000" b="1" dirty="0">
                <a:solidFill>
                  <a:prstClr val="black"/>
                </a:solidFill>
              </a:rPr>
              <a:t>? Orang-orang </a:t>
            </a:r>
            <a:r>
              <a:rPr lang="en-US" sz="2000" b="1" dirty="0" err="1">
                <a:solidFill>
                  <a:prstClr val="black"/>
                </a:solidFill>
              </a:rPr>
              <a:t>Yahudi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memuji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“rasul-rasul yang </a:t>
            </a:r>
            <a:r>
              <a:rPr lang="en-US" sz="2000" b="1" dirty="0" err="1">
                <a:solidFill>
                  <a:prstClr val="black"/>
                </a:solidFill>
              </a:rPr>
              <a:t>hebat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dari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mengajarkan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yang lain,” “</a:t>
            </a:r>
            <a:r>
              <a:rPr lang="en-US" sz="2000" b="1" dirty="0" err="1">
                <a:solidFill>
                  <a:prstClr val="black"/>
                </a:solidFill>
              </a:rPr>
              <a:t>roh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berbeda</a:t>
            </a:r>
            <a:r>
              <a:rPr lang="en-US" sz="2000" b="1" dirty="0">
                <a:solidFill>
                  <a:prstClr val="black"/>
                </a:solidFill>
              </a:rPr>
              <a:t>,” dan “</a:t>
            </a:r>
            <a:r>
              <a:rPr lang="en-US" sz="2000" b="1" dirty="0" err="1">
                <a:solidFill>
                  <a:prstClr val="black"/>
                </a:solidFill>
              </a:rPr>
              <a:t>injil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berbeda</a:t>
            </a:r>
            <a:r>
              <a:rPr lang="en-US" sz="2000" b="1" dirty="0">
                <a:solidFill>
                  <a:prstClr val="black"/>
                </a:solidFill>
              </a:rPr>
              <a:t>” (2 Kor. 11:4-5; Gal. 1:8).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6" y="4038703"/>
            <a:ext cx="74102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Fakta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seseorang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berkhotbah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tentang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berarti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sedang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menunjukkan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sejati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sebagaimana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dinyatakan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Alkitab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Perkataan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mungkin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biasa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 juga </a:t>
            </a:r>
            <a:r>
              <a:rPr lang="en-US" sz="2000" b="1" dirty="0" err="1">
                <a:solidFill>
                  <a:prstClr val="black"/>
                </a:solidFill>
              </a:rPr>
              <a:t>tahu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berbicara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cara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menakjubkan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menyamar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malaikat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terang</a:t>
            </a:r>
            <a:r>
              <a:rPr lang="en-US" sz="2000" b="1" dirty="0">
                <a:solidFill>
                  <a:prstClr val="black"/>
                </a:solidFill>
              </a:rPr>
              <a:t>” (2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 11:14).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5838259"/>
            <a:ext cx="120955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Melalui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tindakan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perkataan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, guru-guru </a:t>
            </a:r>
            <a:r>
              <a:rPr lang="en-US" sz="2000" b="1" dirty="0" err="1">
                <a:solidFill>
                  <a:prstClr val="black"/>
                </a:solidFill>
              </a:rPr>
              <a:t>sejati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mengajarkan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kebenaran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” (2 Kor. 11:9-10).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guru-guru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, yang </a:t>
            </a:r>
            <a:r>
              <a:rPr lang="en-US" sz="2000" b="1" dirty="0" err="1">
                <a:solidFill>
                  <a:prstClr val="black"/>
                </a:solidFill>
              </a:rPr>
              <a:t>hanya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berpura</a:t>
            </a:r>
            <a:r>
              <a:rPr lang="en-US" sz="2000" b="1" dirty="0">
                <a:solidFill>
                  <a:prstClr val="black"/>
                </a:solidFill>
              </a:rPr>
              <a:t>-pura </a:t>
            </a:r>
            <a:r>
              <a:rPr lang="en-US" sz="2000" b="1" dirty="0" err="1">
                <a:solidFill>
                  <a:prstClr val="black"/>
                </a:solidFill>
              </a:rPr>
              <a:t>saleh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pelayan-pelayan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penipuan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menyamar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rasul-rasul (2 Kor. 11:13-15).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PAULUS DAN GURU-GURU</a:t>
            </a:r>
            <a:r>
              <a:rPr kumimoji="0" lang="en-US" sz="4400" b="1" i="0" u="none" strike="noStrike" kern="1200" cap="none" spc="300" normalizeH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PALSU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Apakah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orang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Ibrani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Aku juga orang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Ibrani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!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Apakah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orang Israel? Aku juga orang Israel.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Apakah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keturunan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Abraham? Aku juga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keturunan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Abraham!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Korintus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146961" y="1454727"/>
            <a:ext cx="90336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Apa </a:t>
            </a:r>
            <a:r>
              <a:rPr lang="en-US" sz="2000" b="1" dirty="0" err="1">
                <a:solidFill>
                  <a:prstClr val="black"/>
                </a:solidFill>
              </a:rPr>
              <a:t>persamaan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antara</a:t>
            </a:r>
            <a:r>
              <a:rPr lang="en-US" sz="2000" b="1" dirty="0">
                <a:solidFill>
                  <a:prstClr val="black"/>
                </a:solidFill>
              </a:rPr>
              <a:t> Paulus dan guru-guru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? Mereka </a:t>
            </a:r>
            <a:r>
              <a:rPr lang="en-US" sz="2000" b="1" dirty="0" err="1">
                <a:solidFill>
                  <a:prstClr val="black"/>
                </a:solidFill>
              </a:rPr>
              <a:t>semua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orang-orang </a:t>
            </a:r>
            <a:r>
              <a:rPr lang="en-US" sz="2000" b="1" dirty="0" err="1">
                <a:solidFill>
                  <a:prstClr val="black"/>
                </a:solidFill>
              </a:rPr>
              <a:t>Yahudi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bertobat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menjadi</a:t>
            </a:r>
            <a:r>
              <a:rPr lang="en-US" sz="2000" b="1" dirty="0">
                <a:solidFill>
                  <a:prstClr val="black"/>
                </a:solidFill>
              </a:rPr>
              <a:t> Kristen (2 Kor. 11:22).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6" y="1435271"/>
            <a:ext cx="2885670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146959" y="4582926"/>
            <a:ext cx="60164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Dan di </a:t>
            </a:r>
            <a:r>
              <a:rPr lang="en-US" sz="2000" b="1" dirty="0" err="1">
                <a:solidFill>
                  <a:prstClr val="black"/>
                </a:solidFill>
              </a:rPr>
              <a:t>sinilah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kegilaan</a:t>
            </a:r>
            <a:r>
              <a:rPr lang="en-US" sz="2000" b="1" dirty="0">
                <a:solidFill>
                  <a:prstClr val="black"/>
                </a:solidFill>
              </a:rPr>
              <a:t>” Paulus </a:t>
            </a:r>
            <a:r>
              <a:rPr lang="en-US" sz="2000" b="1" dirty="0" err="1">
                <a:solidFill>
                  <a:prstClr val="black"/>
                </a:solidFill>
              </a:rPr>
              <a:t>berakhir</a:t>
            </a:r>
            <a:r>
              <a:rPr lang="en-US" sz="2000" b="1" dirty="0">
                <a:solidFill>
                  <a:prstClr val="black"/>
                </a:solidFill>
              </a:rPr>
              <a:t>. Ia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ingin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memberikan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kesan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ingin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membanggakan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dilakukannya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Kebanggaan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kemuliaan</a:t>
            </a:r>
            <a:r>
              <a:rPr lang="en-US" sz="2000" b="1" dirty="0">
                <a:solidFill>
                  <a:prstClr val="black"/>
                </a:solidFill>
              </a:rPr>
              <a:t>) </a:t>
            </a:r>
            <a:r>
              <a:rPr lang="en-US" sz="2000" b="1" dirty="0" err="1">
                <a:solidFill>
                  <a:prstClr val="black"/>
                </a:solidFill>
              </a:rPr>
              <a:t>sejatinya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lakukan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baginya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Kekuatan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sejatinya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terletak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kelemahannya</a:t>
            </a:r>
            <a:r>
              <a:rPr lang="en-US" sz="2000" b="1" dirty="0">
                <a:solidFill>
                  <a:prstClr val="black"/>
                </a:solidFill>
              </a:rPr>
              <a:t>, yang </a:t>
            </a:r>
            <a:r>
              <a:rPr lang="en-US" sz="2000" b="1" dirty="0" err="1">
                <a:solidFill>
                  <a:prstClr val="black"/>
                </a:solidFill>
              </a:rPr>
              <a:t>membuatnya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bergantung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sepenuhnya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(2 Kor. 11:30-31; 12:6-10).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146960" y="2095497"/>
            <a:ext cx="90336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Apa </a:t>
            </a:r>
            <a:r>
              <a:rPr lang="en-US" sz="2000" b="1" dirty="0" err="1">
                <a:solidFill>
                  <a:prstClr val="black"/>
                </a:solidFill>
              </a:rPr>
              <a:t>perbedaan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antara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? Di </a:t>
            </a:r>
            <a:r>
              <a:rPr lang="en-US" sz="2000" b="1" dirty="0" err="1">
                <a:solidFill>
                  <a:prstClr val="black"/>
                </a:solidFill>
              </a:rPr>
              <a:t>sinilah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kegilaan</a:t>
            </a:r>
            <a:r>
              <a:rPr lang="en-US" sz="2000" b="1" dirty="0">
                <a:solidFill>
                  <a:prstClr val="black"/>
                </a:solidFill>
              </a:rPr>
              <a:t>” Paulus </a:t>
            </a:r>
            <a:r>
              <a:rPr lang="en-US" sz="2000" b="1" dirty="0" err="1">
                <a:solidFill>
                  <a:prstClr val="black"/>
                </a:solidFill>
              </a:rPr>
              <a:t>dimulai</a:t>
            </a:r>
            <a:r>
              <a:rPr lang="en-US" sz="2000" b="1" dirty="0">
                <a:solidFill>
                  <a:prstClr val="black"/>
                </a:solidFill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Apakah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pelayan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? -- </a:t>
            </a:r>
            <a:r>
              <a:rPr lang="en-US" sz="2000" b="1" dirty="0" err="1">
                <a:solidFill>
                  <a:prstClr val="black"/>
                </a:solidFill>
              </a:rPr>
              <a:t>aku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berkata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orang </a:t>
            </a:r>
            <a:r>
              <a:rPr lang="en-US" sz="2000" b="1" dirty="0" err="1">
                <a:solidFill>
                  <a:prstClr val="black"/>
                </a:solidFill>
              </a:rPr>
              <a:t>gila</a:t>
            </a:r>
            <a:r>
              <a:rPr lang="en-US" sz="2000" b="1" dirty="0">
                <a:solidFill>
                  <a:prstClr val="black"/>
                </a:solidFill>
              </a:rPr>
              <a:t> -- </a:t>
            </a:r>
            <a:r>
              <a:rPr lang="en-US" sz="2000" b="1" dirty="0" err="1">
                <a:solidFill>
                  <a:prstClr val="black"/>
                </a:solidFill>
              </a:rPr>
              <a:t>aku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lebih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lagi</a:t>
            </a:r>
            <a:r>
              <a:rPr lang="en-US" sz="2000" b="1" dirty="0">
                <a:solidFill>
                  <a:prstClr val="black"/>
                </a:solidFill>
              </a:rPr>
              <a:t>!” (2 Kor. 11:23). Jika orang-orang lain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membanggakan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menderita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, Paulus </a:t>
            </a:r>
            <a:r>
              <a:rPr lang="en-US" sz="2000" b="1" dirty="0" err="1">
                <a:solidFill>
                  <a:prstClr val="black"/>
                </a:solidFill>
              </a:rPr>
              <a:t>jauh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lebih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layak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disesah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dipenjarakan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diancam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kematian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dilempari</a:t>
            </a:r>
            <a:r>
              <a:rPr lang="en-US" sz="2000" b="1" dirty="0">
                <a:solidFill>
                  <a:prstClr val="black"/>
                </a:solidFill>
              </a:rPr>
              <a:t> batu; </a:t>
            </a:r>
            <a:r>
              <a:rPr lang="en-US" sz="2000" b="1" dirty="0" err="1">
                <a:solidFill>
                  <a:prstClr val="black"/>
                </a:solidFill>
              </a:rPr>
              <a:t>mengalami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kapal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laut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menghadapi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macam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bahaya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mengalami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kelaparan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kehausan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kedinginan</a:t>
            </a:r>
            <a:r>
              <a:rPr lang="en-US" sz="2000" b="1" dirty="0">
                <a:solidFill>
                  <a:prstClr val="black"/>
                </a:solidFill>
              </a:rPr>
              <a:t>, dan </a:t>
            </a:r>
            <a:r>
              <a:rPr lang="en-US" sz="2000" b="1" dirty="0" err="1">
                <a:solidFill>
                  <a:prstClr val="black"/>
                </a:solidFill>
              </a:rPr>
              <a:t>ketelanjangan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serta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terus-menerus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memikirkan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jemaat-jemaat</a:t>
            </a:r>
            <a:r>
              <a:rPr lang="en-US" sz="2000" b="1" dirty="0">
                <a:solidFill>
                  <a:prstClr val="black"/>
                </a:solidFill>
              </a:rPr>
              <a:t> (2 Kor. 11:23b-29).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PEMERIKSAAN DIRI</a:t>
            </a:r>
            <a:r>
              <a:rPr kumimoji="0" lang="en-US" sz="4400" b="1" i="0" u="none" strike="noStrike" kern="1200" cap="none" spc="300" normalizeH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DAN KEMENANGAN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546072"/>
            <a:ext cx="12191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Ujilah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dirimu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sendiri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apakah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tetap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tegak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di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iman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Selidikilah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dirimu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!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Apakah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yakin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dirimu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bahwa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Kristus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Yesus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ada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di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diri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Sebab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jika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demikian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tahan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uji.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Korintus</a:t>
            </a:r>
            <a:r>
              <a:rPr lang="en-US" sz="14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8816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Waktunya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semakin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dekat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ketika</a:t>
            </a:r>
            <a:r>
              <a:rPr lang="en-US" sz="2000" b="1" dirty="0">
                <a:solidFill>
                  <a:prstClr val="black"/>
                </a:solidFill>
              </a:rPr>
              <a:t> Paulus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mengunjungi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. Apa yang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ditemukannya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seharusnya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bertindak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sesuai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? (2 Kor. 13:1-2).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653" y="1716381"/>
            <a:ext cx="2862481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653" y="4311755"/>
            <a:ext cx="2862481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604204"/>
            <a:ext cx="2524328" cy="3008656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487469"/>
            <a:ext cx="61728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Paulus </a:t>
            </a:r>
            <a:r>
              <a:rPr lang="en-US" sz="2000" b="1" dirty="0" err="1">
                <a:solidFill>
                  <a:prstClr val="black"/>
                </a:solidFill>
              </a:rPr>
              <a:t>siap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menjalankan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disiplin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gerejawi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tegas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memulihkan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bertobat</a:t>
            </a:r>
            <a:r>
              <a:rPr lang="en-US" sz="2000" b="1" dirty="0">
                <a:solidFill>
                  <a:prstClr val="black"/>
                </a:solidFill>
              </a:rPr>
              <a:t>, dan </a:t>
            </a:r>
            <a:r>
              <a:rPr lang="en-US" sz="2000" b="1" dirty="0" err="1">
                <a:solidFill>
                  <a:prstClr val="black"/>
                </a:solidFill>
              </a:rPr>
              <a:t>menghukum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tetap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kepala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6850"/>
            <a:ext cx="86996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Sementara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, Paulus </a:t>
            </a:r>
            <a:r>
              <a:rPr lang="en-US" sz="2000" b="1" dirty="0" err="1">
                <a:solidFill>
                  <a:prstClr val="black"/>
                </a:solidFill>
              </a:rPr>
              <a:t>berdoa</a:t>
            </a:r>
            <a:r>
              <a:rPr lang="en-US" sz="2000" b="1" dirty="0">
                <a:solidFill>
                  <a:prstClr val="black"/>
                </a:solidFill>
              </a:rPr>
              <a:t> agar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berhenti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melakukan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kejahatan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melakukan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baik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serta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sempurna</a:t>
            </a:r>
            <a:r>
              <a:rPr lang="en-US" sz="2000" b="1" dirty="0">
                <a:solidFill>
                  <a:prstClr val="black"/>
                </a:solidFill>
              </a:rPr>
              <a:t> (2 Kor. 13:7-9).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951823"/>
            <a:ext cx="617289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Oleh </a:t>
            </a:r>
            <a:r>
              <a:rPr lang="en-US" sz="2000" b="1" dirty="0" err="1">
                <a:solidFill>
                  <a:prstClr val="black"/>
                </a:solidFill>
              </a:rPr>
              <a:t>karena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sebelum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waktu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tiba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jemaat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harus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merenungkan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menguji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 (2 Kor. 13:5).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589019"/>
            <a:ext cx="61728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Kekhawatirannya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tiba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mendapati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perselisihan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berbagai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macam</a:t>
            </a:r>
            <a:r>
              <a:rPr lang="en-US" sz="2000" b="1" dirty="0">
                <a:solidFill>
                  <a:prstClr val="black"/>
                </a:solidFill>
              </a:rPr>
              <a:t> dosa. Ia </a:t>
            </a:r>
            <a:r>
              <a:rPr lang="en-US" sz="2000" b="1" dirty="0" err="1">
                <a:solidFill>
                  <a:prstClr val="black"/>
                </a:solidFill>
              </a:rPr>
              <a:t>takut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harus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menangisi</a:t>
            </a:r>
            <a:r>
              <a:rPr lang="en-US" sz="2000" b="1" dirty="0">
                <a:solidFill>
                  <a:prstClr val="black"/>
                </a:solidFill>
              </a:rPr>
              <a:t> orang-orang </a:t>
            </a:r>
            <a:r>
              <a:rPr lang="en-US" sz="2000" b="1" dirty="0" err="1">
                <a:solidFill>
                  <a:prstClr val="black"/>
                </a:solidFill>
              </a:rPr>
              <a:t>berdosa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bertobat</a:t>
            </a:r>
            <a:r>
              <a:rPr lang="en-US" sz="2000" b="1" dirty="0">
                <a:solidFill>
                  <a:prstClr val="black"/>
                </a:solidFill>
              </a:rPr>
              <a:t> (2 Kor. 12:20-21).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365662" y="557243"/>
            <a:ext cx="948838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Allah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dituntun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kepada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Alkitab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perlindungan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terhadap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pengaruh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guru-guru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palsu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dan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kuasa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menipu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dari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roh-roh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kegelapan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menggunakan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setiap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sarana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mungkin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untuk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mencegah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manusia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memperoleh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pengetahuan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mengenai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Alkitab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karena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kata-kata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Alkitab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jelas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mengungkapkan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penipuannya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Pada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setiap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kali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pekerjaan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Allah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dibangunkan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raja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kejahatan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bangkit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lebih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giat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lagi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Sekarang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menggunakan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usahanya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paling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keras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perjuangannya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terakhir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melawan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Kristus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dan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pengikut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-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pengikut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-Nya.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[…]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Begitu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miripnya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pemalsuan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aslinya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sehingga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mustahil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untuk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membedakannya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kecuali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oleh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Alkitab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Setiap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pernyataan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dan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setiap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mukjizat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harus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diuji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oleh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kesaksian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Alkitab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1338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34</cp:revision>
  <dcterms:created xsi:type="dcterms:W3CDTF">2026-08-18T22:37:24Z</dcterms:created>
  <dcterms:modified xsi:type="dcterms:W3CDTF">2026-09-18T05:28:29Z</dcterms:modified>
</cp:coreProperties>
</file>