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1" r:id="rId4"/>
    <p:sldId id="257" r:id="rId5"/>
    <p:sldId id="258" r:id="rId6"/>
    <p:sldId id="259" r:id="rId7"/>
    <p:sldId id="260" r:id="rId8"/>
    <p:sldId id="261" r:id="rId9"/>
    <p:sldId id="299" r:id="rId10"/>
    <p:sldId id="302" r:id="rId11"/>
    <p:sldId id="264" r:id="rId12"/>
    <p:sldId id="296"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A"/>
    <a:srgbClr val="AA001D"/>
    <a:srgbClr val="9A2800"/>
    <a:srgbClr val="198CFF"/>
    <a:srgbClr val="AD65BB"/>
    <a:srgbClr val="D4AEDB"/>
    <a:srgbClr val="8E459D"/>
    <a:srgbClr val="95091F"/>
    <a:srgbClr val="BD575B"/>
    <a:srgbClr val="FDCD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as-IN" sz="1600" b="1" noProof="0" dirty="0"/>
            <a:t>তিনি মিশরীয় সেনাবাহিনীকে লোহিত সাগরে ডুবিয়ে দিয়েছিলেন (যাত্রাপুস্তক ১৪:২৪-২৮)</a:t>
          </a:r>
          <a:endParaRPr lang="en-US" sz="1600" noProof="0" dirty="0"/>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r>
            <a:rPr lang="as-IN" sz="1600" b="1" noProof="0" dirty="0"/>
            <a:t>তিনি কনানীয়দের বিরুদ্ধে শিলাবৃষ্টি ব্যবহার করেছিলেন </a:t>
          </a:r>
          <a:endParaRPr lang="en-US" sz="1600" b="1" noProof="0" dirty="0"/>
        </a:p>
        <a:p>
          <a:r>
            <a:rPr lang="as-IN" sz="1800" b="1" noProof="0" dirty="0"/>
            <a:t>(যিহোশূয় ১০:১১)</a:t>
          </a:r>
          <a:endParaRPr lang="en-US" sz="1800" noProof="0" dirty="0"/>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as-IN" sz="1600" b="1" noProof="0" dirty="0"/>
            <a:t>যারা এলিয়কে তুচ্ছ করেছিল, তিনি তাদের ধ্বংস করেছিলেন (২ রাজাবলি ১:৯-১০)</a:t>
          </a:r>
          <a:endParaRPr lang="en-US" sz="1600" noProof="0" dirty="0"/>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as-IN" sz="1400" b="1" noProof="0" dirty="0"/>
            <a:t>যারা ইলীশায়কে উপহাস করেছিল তাদের বিরুদ্ধে তিনি ভাল্লুক পাঠালেন </a:t>
          </a:r>
          <a:endParaRPr lang="en-US" sz="1400" b="1" noProof="0" dirty="0"/>
        </a:p>
        <a:p>
          <a:r>
            <a:rPr lang="as-IN" sz="1400" b="1" noProof="0" dirty="0"/>
            <a:t>(২ রাজাবলি ২:২৩-২৪)</a:t>
          </a:r>
          <a:endParaRPr lang="en-US" sz="1400" noProof="0" dirty="0"/>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as-IN" sz="1600" b="1" noProof="0" dirty="0"/>
            <a:t>তিনি সিরিয়ার সেনাবাহিনীকে অন্ধ করে শান্তি অর্জন করেছিলেন (২ রাজাবলি ৬:১৪-২৩)</a:t>
          </a:r>
          <a:endParaRPr lang="en-US" sz="1600" noProof="0" dirty="0"/>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as-IN" sz="1400" b="1" noProof="0" dirty="0"/>
            <a:t>আম্মোন ও মোয়াবীয়দের নিজেদের মধ্যে যুদ্ধ লাগিয়ে ধ্বংস করেছিলেন (২ বংশাবলি ২০:১৫-১৭, ২২-২৪)।</a:t>
          </a:r>
          <a:endParaRPr lang="en-US" sz="1400" noProof="0" dirty="0"/>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as-IN" sz="1400" b="1" noProof="0" dirty="0"/>
            <a:t>তিনি এক রাতে ১,৮৫,০০০ আসিরীয়কে হত্যা করেছিলেন </a:t>
          </a:r>
          <a:endParaRPr lang="en-US" sz="1400" b="1" noProof="0" dirty="0"/>
        </a:p>
        <a:p>
          <a:r>
            <a:rPr lang="as-IN" sz="1400" b="1" noProof="0" dirty="0"/>
            <a:t>(২ রাজাবলি ১৯:৩৫)</a:t>
          </a:r>
          <a:endParaRPr lang="en-US" sz="1400" noProof="0" dirty="0"/>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as-IN" sz="1400" b="1" noProof="0" dirty="0"/>
            <a:t>তিনি হেরোদের কাছে এক মারাত্মক রোগ পাঠিয়েছিলেন </a:t>
          </a:r>
          <a:endParaRPr lang="en-US" sz="1400" b="1" noProof="0" dirty="0"/>
        </a:p>
        <a:p>
          <a:r>
            <a:rPr lang="as-IN" sz="1400" b="1" noProof="0" dirty="0"/>
            <a:t>(প্রেরিত ১২:২১-২৩)</a:t>
          </a:r>
          <a:endParaRPr lang="en-US" sz="1400" noProof="0" dirty="0"/>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0622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7079">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5863">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4186"/>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160287" y="220828"/>
          <a:ext cx="1850240" cy="127481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160287"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s-IN" sz="1600" b="1" kern="1200" noProof="0" dirty="0"/>
            <a:t>তিনি মিশরীয় সেনাবাহিনীকে লোহিত সাগরে ডুবিয়ে দিয়েছিলেন (যাত্রাপুস্তক ১৪:২৪-২৮)</a:t>
          </a:r>
          <a:endParaRPr lang="en-US" sz="1600" kern="1200" noProof="0" dirty="0"/>
        </a:p>
      </dsp:txBody>
      <dsp:txXfrm>
        <a:off x="160287" y="1495655"/>
        <a:ext cx="1850240" cy="686439"/>
      </dsp:txXfrm>
    </dsp:sp>
    <dsp:sp modelId="{757B839D-7B20-456D-B4B6-143DC0100211}">
      <dsp:nvSpPr>
        <dsp:cNvPr id="0" name=""/>
        <dsp:cNvSpPr/>
      </dsp:nvSpPr>
      <dsp:spPr>
        <a:xfrm>
          <a:off x="2195629" y="220828"/>
          <a:ext cx="1850240" cy="127481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95629"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s-IN" sz="1600" b="1" kern="1200" noProof="0" dirty="0"/>
            <a:t>তিনি কনানীয়দের বিরুদ্ধে শিলাবৃষ্টি ব্যবহার করেছিলেন </a:t>
          </a:r>
          <a:endParaRPr lang="en-US" sz="1600" b="1" kern="1200" noProof="0" dirty="0"/>
        </a:p>
        <a:p>
          <a:pPr marL="0" lvl="0" indent="0" algn="ctr" defTabSz="711200">
            <a:lnSpc>
              <a:spcPct val="90000"/>
            </a:lnSpc>
            <a:spcBef>
              <a:spcPct val="0"/>
            </a:spcBef>
            <a:spcAft>
              <a:spcPct val="35000"/>
            </a:spcAft>
            <a:buNone/>
          </a:pPr>
          <a:r>
            <a:rPr lang="as-IN" sz="1800" b="1" kern="1200" noProof="0" dirty="0"/>
            <a:t>(যিহোশূয় ১০:১১)</a:t>
          </a:r>
          <a:endParaRPr lang="en-US" sz="1800" kern="1200" noProof="0" dirty="0"/>
        </a:p>
      </dsp:txBody>
      <dsp:txXfrm>
        <a:off x="2195629" y="1495655"/>
        <a:ext cx="1850240" cy="686439"/>
      </dsp:txXfrm>
    </dsp:sp>
    <dsp:sp modelId="{904D2415-2BA8-4F18-9433-3CE93F7B6EAA}">
      <dsp:nvSpPr>
        <dsp:cNvPr id="0" name=""/>
        <dsp:cNvSpPr/>
      </dsp:nvSpPr>
      <dsp:spPr>
        <a:xfrm>
          <a:off x="4230971" y="220828"/>
          <a:ext cx="1850240" cy="127481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30971"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s-IN" sz="1600" b="1" kern="1200" noProof="0" dirty="0"/>
            <a:t>যারা এলিয়কে তুচ্ছ করেছিল, তিনি তাদের ধ্বংস করেছিলেন (২ রাজাবলি ১:৯-১০)</a:t>
          </a:r>
          <a:endParaRPr lang="en-US" sz="1600" kern="1200" noProof="0" dirty="0"/>
        </a:p>
      </dsp:txBody>
      <dsp:txXfrm>
        <a:off x="4230971" y="1495655"/>
        <a:ext cx="1850240" cy="686439"/>
      </dsp:txXfrm>
    </dsp:sp>
    <dsp:sp modelId="{5C4AF684-2DF3-4B8B-966D-28B11D58D499}">
      <dsp:nvSpPr>
        <dsp:cNvPr id="0" name=""/>
        <dsp:cNvSpPr/>
      </dsp:nvSpPr>
      <dsp:spPr>
        <a:xfrm>
          <a:off x="6321349" y="220828"/>
          <a:ext cx="1850240" cy="127481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266314" y="1495655"/>
          <a:ext cx="1960311"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s-IN" sz="1400" b="1" kern="1200" noProof="0" dirty="0"/>
            <a:t>যারা ইলীশায়কে উপহাস করেছিল তাদের বিরুদ্ধে তিনি ভাল্লুক পাঠালেন </a:t>
          </a:r>
          <a:endParaRPr lang="en-US" sz="1400" b="1" kern="1200" noProof="0" dirty="0"/>
        </a:p>
        <a:p>
          <a:pPr marL="0" lvl="0" indent="0" algn="ctr" defTabSz="622300">
            <a:lnSpc>
              <a:spcPct val="90000"/>
            </a:lnSpc>
            <a:spcBef>
              <a:spcPct val="0"/>
            </a:spcBef>
            <a:spcAft>
              <a:spcPct val="35000"/>
            </a:spcAft>
            <a:buNone/>
          </a:pPr>
          <a:r>
            <a:rPr lang="as-IN" sz="1400" b="1" kern="1200" noProof="0" dirty="0"/>
            <a:t>(২ রাজাবলি ২:২৩-২৪)</a:t>
          </a:r>
          <a:endParaRPr lang="en-US" sz="1400" kern="1200" noProof="0" dirty="0"/>
        </a:p>
      </dsp:txBody>
      <dsp:txXfrm>
        <a:off x="6266314" y="1495655"/>
        <a:ext cx="1960311" cy="686439"/>
      </dsp:txXfrm>
    </dsp:sp>
    <dsp:sp modelId="{4CBDC65A-48E1-48B3-9145-1F0726CA8B43}">
      <dsp:nvSpPr>
        <dsp:cNvPr id="0" name=""/>
        <dsp:cNvSpPr/>
      </dsp:nvSpPr>
      <dsp:spPr>
        <a:xfrm>
          <a:off x="61799" y="2915010"/>
          <a:ext cx="1850240" cy="127481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247" y="4097969"/>
          <a:ext cx="1965343"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s-IN" sz="1600" b="1" kern="1200" noProof="0" dirty="0"/>
            <a:t>তিনি সিরিয়ার সেনাবাহিনীকে অন্ধ করে শান্তি অর্জন করেছিলেন (২ রাজাবলি ৬:১৪-২৩)</a:t>
          </a:r>
          <a:endParaRPr lang="en-US" sz="1600" kern="1200" noProof="0" dirty="0"/>
        </a:p>
      </dsp:txBody>
      <dsp:txXfrm>
        <a:off x="4247" y="4097969"/>
        <a:ext cx="1965343" cy="686439"/>
      </dsp:txXfrm>
    </dsp:sp>
    <dsp:sp modelId="{0A9C59B1-EF7A-4EE3-990B-90F62DBD97A6}">
      <dsp:nvSpPr>
        <dsp:cNvPr id="0" name=""/>
        <dsp:cNvSpPr/>
      </dsp:nvSpPr>
      <dsp:spPr>
        <a:xfrm>
          <a:off x="2308216" y="2889960"/>
          <a:ext cx="1850240" cy="127481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54693" y="4250695"/>
          <a:ext cx="2157287"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s-IN" sz="1400" b="1" kern="1200" noProof="0" dirty="0"/>
            <a:t>আম্মোন ও মোয়াবীয়দের নিজেদের মধ্যে যুদ্ধ লাগিয়ে ধ্বংস করেছিলেন (২ বংশাবলি ২০:১৫-১৭, ২২-২৪)।</a:t>
          </a:r>
          <a:endParaRPr lang="en-US" sz="1400" kern="1200" noProof="0" dirty="0"/>
        </a:p>
      </dsp:txBody>
      <dsp:txXfrm>
        <a:off x="2154693" y="4250695"/>
        <a:ext cx="2157287" cy="686439"/>
      </dsp:txXfrm>
    </dsp:sp>
    <dsp:sp modelId="{4F6CC5CB-B937-457C-8DFC-B65159823B9E}">
      <dsp:nvSpPr>
        <dsp:cNvPr id="0" name=""/>
        <dsp:cNvSpPr/>
      </dsp:nvSpPr>
      <dsp:spPr>
        <a:xfrm>
          <a:off x="4497082" y="2889960"/>
          <a:ext cx="1850240" cy="127481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505427" y="4242348"/>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s-IN" sz="1400" b="1" kern="1200" noProof="0" dirty="0"/>
            <a:t>তিনি এক রাতে ১,৮৫,০০০ আসিরীয়কে হত্যা করেছিলেন </a:t>
          </a:r>
          <a:endParaRPr lang="en-US" sz="1400" b="1" kern="1200" noProof="0" dirty="0"/>
        </a:p>
        <a:p>
          <a:pPr marL="0" lvl="0" indent="0" algn="ctr" defTabSz="622300">
            <a:lnSpc>
              <a:spcPct val="90000"/>
            </a:lnSpc>
            <a:spcBef>
              <a:spcPct val="0"/>
            </a:spcBef>
            <a:spcAft>
              <a:spcPct val="35000"/>
            </a:spcAft>
            <a:buNone/>
          </a:pPr>
          <a:r>
            <a:rPr lang="as-IN" sz="1400" b="1" kern="1200" noProof="0" dirty="0"/>
            <a:t>(২ রাজাবলি ১৯:৩৫)</a:t>
          </a:r>
          <a:endParaRPr lang="en-US" sz="1400" kern="1200" noProof="0" dirty="0"/>
        </a:p>
      </dsp:txBody>
      <dsp:txXfrm>
        <a:off x="4505427" y="4242348"/>
        <a:ext cx="1850240" cy="686439"/>
      </dsp:txXfrm>
    </dsp:sp>
    <dsp:sp modelId="{F95BCE85-5770-4976-8131-85D8FBC85E8A}">
      <dsp:nvSpPr>
        <dsp:cNvPr id="0" name=""/>
        <dsp:cNvSpPr/>
      </dsp:nvSpPr>
      <dsp:spPr>
        <a:xfrm>
          <a:off x="6532425" y="2873923"/>
          <a:ext cx="1850240" cy="127481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532425" y="4164760"/>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s-IN" sz="1400" b="1" kern="1200" noProof="0" dirty="0"/>
            <a:t>তিনি হেরোদের কাছে এক মারাত্মক রোগ পাঠিয়েছিলেন </a:t>
          </a:r>
          <a:endParaRPr lang="en-US" sz="1400" b="1" kern="1200" noProof="0" dirty="0"/>
        </a:p>
        <a:p>
          <a:pPr marL="0" lvl="0" indent="0" algn="ctr" defTabSz="622300">
            <a:lnSpc>
              <a:spcPct val="90000"/>
            </a:lnSpc>
            <a:spcBef>
              <a:spcPct val="0"/>
            </a:spcBef>
            <a:spcAft>
              <a:spcPct val="35000"/>
            </a:spcAft>
            <a:buNone/>
          </a:pPr>
          <a:r>
            <a:rPr lang="as-IN" sz="1400" b="1" kern="1200" noProof="0" dirty="0"/>
            <a:t>(প্রেরিত ১২:২১-২৩)</a:t>
          </a:r>
          <a:endParaRPr lang="en-US" sz="1400" kern="1200" noProof="0" dirty="0"/>
        </a:p>
      </dsp:txBody>
      <dsp:txXfrm>
        <a:off x="6532425" y="4164760"/>
        <a:ext cx="1850240" cy="6864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16/10/2025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16/10/2025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0.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424543" y="586537"/>
            <a:ext cx="5353050" cy="4524315"/>
          </a:xfrm>
          <a:prstGeom prst="rect">
            <a:avLst/>
          </a:prstGeom>
          <a:noFill/>
        </p:spPr>
        <p:txBody>
          <a:bodyPr wrap="square" rtlCol="0">
            <a:spAutoFit/>
          </a:bodyPr>
          <a:lstStyle/>
          <a:p>
            <a:pPr algn="ctr"/>
            <a:r>
              <a:rPr lang="as-IN" sz="9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সব যুদ্ধের অন্তরালে যুদ্ধ</a:t>
            </a:r>
            <a:endParaRPr lang="en-US" sz="9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BE26351-3123-4F00-A98D-4B49D6304629}"/>
              </a:ext>
            </a:extLst>
          </p:cNvPr>
          <p:cNvSpPr txBox="1"/>
          <p:nvPr/>
        </p:nvSpPr>
        <p:spPr>
          <a:xfrm>
            <a:off x="0" y="6439644"/>
            <a:ext cx="2537874" cy="338554"/>
          </a:xfrm>
          <a:prstGeom prst="rect">
            <a:avLst/>
          </a:prstGeom>
          <a:noFill/>
        </p:spPr>
        <p:txBody>
          <a:bodyPr wrap="none" rtlCol="0">
            <a:spAutoFit/>
          </a:bodyPr>
          <a:lstStyle/>
          <a:p>
            <a:r>
              <a:rPr lang="as-IN" sz="1600" b="1" dirty="0"/>
              <a:t>পাঠ ৪ – ২৫ অক্টোবর, ২০২৫</a:t>
            </a:r>
            <a:endParaRPr lang="as-IN" sz="1600" dirty="0"/>
          </a:p>
        </p:txBody>
      </p:sp>
      <p:sp>
        <p:nvSpPr>
          <p:cNvPr id="3" name="TextBox 2">
            <a:extLst>
              <a:ext uri="{FF2B5EF4-FFF2-40B4-BE49-F238E27FC236}">
                <a16:creationId xmlns:a16="http://schemas.microsoft.com/office/drawing/2014/main" id="{AE8EC4A0-ED40-A656-E3AC-8F8BEABBD283}"/>
              </a:ext>
            </a:extLst>
          </p:cNvPr>
          <p:cNvSpPr txBox="1"/>
          <p:nvPr/>
        </p:nvSpPr>
        <p:spPr>
          <a:xfrm>
            <a:off x="6332764" y="6439644"/>
            <a:ext cx="6112328" cy="369332"/>
          </a:xfrm>
          <a:prstGeom prst="rect">
            <a:avLst/>
          </a:prstGeom>
          <a:noFill/>
        </p:spPr>
        <p:txBody>
          <a:bodyPr wrap="square">
            <a:spAutoFit/>
          </a:bodyPr>
          <a:lstStyle/>
          <a:p>
            <a:r>
              <a:rPr lang="as-IN" b="1" dirty="0">
                <a:solidFill>
                  <a:srgbClr val="FFC000"/>
                </a:solidFill>
              </a:rPr>
              <a:t>বাংলা অনুবাদক: মৃনাল কান্তি ভূঞ্যা (</a:t>
            </a:r>
            <a:r>
              <a:rPr lang="en-US" b="1" dirty="0">
                <a:solidFill>
                  <a:srgbClr val="FFC000"/>
                </a:solidFill>
              </a:rPr>
              <a:t>Mrinal Kanti Bhunia)</a:t>
            </a: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as-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আমরা ঈশ্বরের জন্য যুদ্ধ করি</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646331"/>
          </a:xfrm>
          <a:prstGeom prst="rect">
            <a:avLst/>
          </a:prstGeom>
          <a:noFill/>
        </p:spPr>
        <p:txBody>
          <a:bodyPr wrap="square">
            <a:spAutoFit/>
          </a:bodyPr>
          <a:lstStyle/>
          <a:p>
            <a:pPr algn="ct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আর তাহারা খড়গধারে নগরের স্ত্রী পুরুষ আবাল বৃদ্ধ এবং গো, মেষ ও গর্দ্দভ সকলই নিঃশেষে বিনষ্ট করিল।</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যিহোশূয় </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6:21)</a:t>
            </a:r>
            <a:endPar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266700" y="1325350"/>
            <a:ext cx="5684921" cy="1323439"/>
          </a:xfrm>
          <a:prstGeom prst="rect">
            <a:avLst/>
          </a:prstGeom>
          <a:noFill/>
        </p:spPr>
        <p:txBody>
          <a:bodyPr wrap="square" rtlCol="0">
            <a:spAutoFit/>
          </a:bodyPr>
          <a:lstStyle/>
          <a:p>
            <a:pPr>
              <a:spcBef>
                <a:spcPts val="600"/>
              </a:spcBef>
            </a:pPr>
            <a:r>
              <a:rPr lang="as-IN" sz="2000" b="1" dirty="0">
                <a:solidFill>
                  <a:schemeClr val="bg1"/>
                </a:solidFill>
                <a:effectLst>
                  <a:glow rad="127000">
                    <a:srgbClr val="9A2800"/>
                  </a:glow>
                  <a:outerShdw blurRad="38100" dist="38100" dir="2700000" algn="tl">
                    <a:srgbClr val="000000">
                      <a:alpha val="43137"/>
                    </a:srgbClr>
                  </a:outerShdw>
                </a:effectLst>
              </a:rPr>
              <a:t>যেমন নোহের যুগের মানুষ বা সদোম-গোমোরার লোকেরা, তেমনি কানানবাসীরাও অনুগ্রহের সীমা ছাড়িয়ে শয়তানের দলে যোগ দিয়েছিল (আদি </a:t>
            </a:r>
            <a:r>
              <a:rPr lang="en-US" sz="2000" b="1" dirty="0">
                <a:solidFill>
                  <a:schemeClr val="bg1"/>
                </a:solidFill>
                <a:effectLst>
                  <a:glow rad="127000">
                    <a:srgbClr val="9A2800"/>
                  </a:glow>
                  <a:outerShdw blurRad="38100" dist="38100" dir="2700000" algn="tl">
                    <a:srgbClr val="000000">
                      <a:alpha val="43137"/>
                    </a:srgbClr>
                  </a:outerShdw>
                </a:effectLst>
              </a:rPr>
              <a:t>6:5</a:t>
            </a:r>
            <a:r>
              <a:rPr lang="as-IN" sz="2000" b="1" dirty="0">
                <a:solidFill>
                  <a:schemeClr val="bg1"/>
                </a:solidFill>
                <a:effectLst>
                  <a:glow rad="127000">
                    <a:srgbClr val="9A2800"/>
                  </a:glow>
                  <a:outerShdw blurRad="38100" dist="38100" dir="2700000" algn="tl">
                    <a:srgbClr val="000000">
                      <a:alpha val="43137"/>
                    </a:srgbClr>
                  </a:outerShdw>
                </a:effectLst>
              </a:rPr>
              <a:t>; </a:t>
            </a:r>
            <a:r>
              <a:rPr lang="en-US" sz="2000" b="1" dirty="0">
                <a:solidFill>
                  <a:schemeClr val="bg1"/>
                </a:solidFill>
                <a:effectLst>
                  <a:glow rad="127000">
                    <a:srgbClr val="9A2800"/>
                  </a:glow>
                  <a:outerShdw blurRad="38100" dist="38100" dir="2700000" algn="tl">
                    <a:srgbClr val="000000">
                      <a:alpha val="43137"/>
                    </a:srgbClr>
                  </a:outerShdw>
                </a:effectLst>
              </a:rPr>
              <a:t>18:2-21</a:t>
            </a:r>
            <a:r>
              <a:rPr lang="as-IN" sz="2000" b="1" dirty="0">
                <a:solidFill>
                  <a:schemeClr val="bg1"/>
                </a:solidFill>
                <a:effectLst>
                  <a:glow rad="127000">
                    <a:srgbClr val="9A2800"/>
                  </a:glow>
                  <a:outerShdw blurRad="38100" dist="38100" dir="2700000" algn="tl">
                    <a:srgbClr val="000000">
                      <a:alpha val="43137"/>
                    </a:srgbClr>
                  </a:outerShdw>
                </a:effectLst>
              </a:rPr>
              <a:t>; </a:t>
            </a:r>
            <a:r>
              <a:rPr lang="en-US" sz="2000" b="1" dirty="0">
                <a:solidFill>
                  <a:schemeClr val="bg1"/>
                </a:solidFill>
                <a:effectLst>
                  <a:glow rad="127000">
                    <a:srgbClr val="9A2800"/>
                  </a:glow>
                  <a:outerShdw blurRad="38100" dist="38100" dir="2700000" algn="tl">
                    <a:srgbClr val="000000">
                      <a:alpha val="43137"/>
                    </a:srgbClr>
                  </a:outerShdw>
                </a:effectLst>
              </a:rPr>
              <a:t>15:16</a:t>
            </a:r>
            <a:r>
              <a:rPr lang="as-IN" sz="2000" b="1" dirty="0">
                <a:solidFill>
                  <a:schemeClr val="bg1"/>
                </a:solidFill>
                <a:effectLst>
                  <a:glow rad="127000">
                    <a:srgbClr val="9A2800"/>
                  </a:glow>
                  <a:outerShdw blurRad="38100" dist="38100" dir="2700000" algn="tl">
                    <a:srgbClr val="000000">
                      <a:alpha val="43137"/>
                    </a:srgbClr>
                  </a:outerShdw>
                </a:effectLst>
              </a:rPr>
              <a:t>)।</a:t>
            </a:r>
            <a:endParaRPr lang="en-US" sz="2000" b="1" noProof="0" dirty="0">
              <a:solidFill>
                <a:schemeClr val="bg1"/>
              </a:solidFill>
              <a:effectLst>
                <a:glow rad="127000">
                  <a:srgbClr val="9A2800"/>
                </a:glow>
                <a:outerShdw blurRad="38100" dist="38100" dir="2700000" algn="tl">
                  <a:srgbClr val="000000">
                    <a:alpha val="43137"/>
                  </a:srgbClr>
                </a:outerShdw>
              </a:effectLst>
            </a:endParaRP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5951622" y="1413839"/>
            <a:ext cx="296296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033733" y="1398388"/>
            <a:ext cx="2962966"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136491" y="2852719"/>
            <a:ext cx="9055509" cy="1015663"/>
          </a:xfrm>
          <a:prstGeom prst="rect">
            <a:avLst/>
          </a:prstGeom>
          <a:noFill/>
        </p:spPr>
        <p:txBody>
          <a:bodyPr wrap="square">
            <a:spAutoFit/>
          </a:bodyPr>
          <a:lstStyle/>
          <a:p>
            <a:pPr>
              <a:spcBef>
                <a:spcPts val="600"/>
              </a:spcBef>
            </a:pPr>
            <a:r>
              <a:rPr lang="as-IN" sz="2000" b="1" dirty="0">
                <a:solidFill>
                  <a:schemeClr val="bg1"/>
                </a:solidFill>
                <a:effectLst>
                  <a:glow rad="127000">
                    <a:srgbClr val="9A2800"/>
                  </a:glow>
                  <a:outerShdw blurRad="38100" dist="38100" dir="2700000" algn="tl">
                    <a:srgbClr val="000000">
                      <a:alpha val="43137"/>
                    </a:srgbClr>
                  </a:outerShdw>
                </a:effectLst>
              </a:rPr>
              <a:t> তাদের পরিণতি ছিল দ্বিতীয় মৃত্যু—চিরন্তন মৃত্যু। তাদের জীবন দীর্ঘায়িত করলেও তা তাদের পরিণতি বদলাতে পারত না। তাই ঈশ্বর ইস্রায়েলকে কানান জয়ের যুদ্ধে অংশ নিতে অনুমতি দিলেন।</a:t>
            </a:r>
            <a:endParaRPr lang="en-US" sz="2000" b="1" noProof="0" dirty="0">
              <a:solidFill>
                <a:schemeClr val="bg1"/>
              </a:solidFill>
              <a:effectLst>
                <a:glow rad="127000">
                  <a:srgbClr val="9A2800"/>
                </a:glow>
                <a:outerShdw blurRad="38100" dist="38100" dir="2700000" algn="tl">
                  <a:srgbClr val="000000">
                    <a:alpha val="43137"/>
                  </a:srgbClr>
                </a:outerShdw>
              </a:effectLst>
            </a:endParaRP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2963" y="2752188"/>
            <a:ext cx="2962967"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3136490" y="3979491"/>
            <a:ext cx="5417574" cy="1323439"/>
          </a:xfrm>
          <a:prstGeom prst="rect">
            <a:avLst/>
          </a:prstGeom>
          <a:noFill/>
        </p:spPr>
        <p:txBody>
          <a:bodyPr wrap="square">
            <a:spAutoFit/>
          </a:bodyPr>
          <a:lstStyle/>
          <a:p>
            <a:pPr>
              <a:spcBef>
                <a:spcPts val="600"/>
              </a:spcBef>
            </a:pPr>
            <a:r>
              <a:rPr lang="as-IN" sz="2000" b="1" dirty="0">
                <a:solidFill>
                  <a:schemeClr val="bg1"/>
                </a:solidFill>
                <a:effectLst>
                  <a:glow rad="127000">
                    <a:srgbClr val="9A2800"/>
                  </a:glow>
                  <a:outerShdw blurRad="38100" dist="38100" dir="2700000" algn="tl">
                    <a:srgbClr val="000000">
                      <a:alpha val="43137"/>
                    </a:srgbClr>
                  </a:outerShdw>
                </a:effectLst>
              </a:rPr>
              <a:t>ঈশ্বর নিজে যুদ্ধ করলেন না কেন? কারণ তাদের অবিশ্বাসের জন্য। প্রথম যুদ্ধে ইস্রায়েল নিজেরাই বলেছিল, “প্রভু কি আমাদের মধ্যে আছেন কি না?” (যাত্রাপুস্তক </a:t>
            </a:r>
            <a:r>
              <a:rPr lang="en-US" sz="2000" b="1" dirty="0">
                <a:solidFill>
                  <a:schemeClr val="bg1"/>
                </a:solidFill>
                <a:effectLst>
                  <a:glow rad="127000">
                    <a:srgbClr val="9A2800"/>
                  </a:glow>
                  <a:outerShdw blurRad="38100" dist="38100" dir="2700000" algn="tl">
                    <a:srgbClr val="000000">
                      <a:alpha val="43137"/>
                    </a:srgbClr>
                  </a:outerShdw>
                </a:effectLst>
              </a:rPr>
              <a:t>17:7-9</a:t>
            </a:r>
            <a:r>
              <a:rPr lang="as-IN" sz="2000" b="1" dirty="0">
                <a:solidFill>
                  <a:schemeClr val="bg1"/>
                </a:solidFill>
                <a:effectLst>
                  <a:glow rad="127000">
                    <a:srgbClr val="9A2800"/>
                  </a:glow>
                  <a:outerShdw blurRad="38100" dist="38100" dir="2700000" algn="tl">
                    <a:srgbClr val="000000">
                      <a:alpha val="43137"/>
                    </a:srgbClr>
                  </a:outerShdw>
                </a:effectLst>
              </a:rPr>
              <a:t>)।</a:t>
            </a:r>
            <a:endParaRPr lang="en-US" sz="2000" b="1" noProof="0" dirty="0">
              <a:solidFill>
                <a:schemeClr val="bg1"/>
              </a:solidFill>
              <a:effectLst>
                <a:glow rad="127000">
                  <a:srgbClr val="9A2800"/>
                </a:glow>
                <a:outerShdw blurRad="38100" dist="38100" dir="2700000" algn="tl">
                  <a:srgbClr val="000000">
                    <a:alpha val="43137"/>
                  </a:srgbClr>
                </a:outerShdw>
              </a:effectLst>
            </a:endParaRP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22890" y="3920624"/>
            <a:ext cx="3467881"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134756" y="5414038"/>
            <a:ext cx="5292104" cy="1015663"/>
          </a:xfrm>
          <a:prstGeom prst="rect">
            <a:avLst/>
          </a:prstGeom>
          <a:noFill/>
        </p:spPr>
        <p:txBody>
          <a:bodyPr wrap="square">
            <a:spAutoFit/>
          </a:bodyPr>
          <a:lstStyle/>
          <a:p>
            <a:pPr>
              <a:spcBef>
                <a:spcPts val="600"/>
              </a:spcBef>
            </a:pPr>
            <a:r>
              <a:rPr lang="as-IN" sz="2000" b="1" dirty="0">
                <a:solidFill>
                  <a:schemeClr val="bg1"/>
                </a:solidFill>
                <a:effectLst>
                  <a:glow rad="127000">
                    <a:srgbClr val="9A2800"/>
                  </a:glow>
                  <a:outerShdw blurRad="38100" dist="38100" dir="2700000" algn="tl">
                    <a:srgbClr val="000000">
                      <a:alpha val="43137"/>
                    </a:srgbClr>
                  </a:outerShdw>
                </a:effectLst>
              </a:rPr>
              <a:t>যুদ্ধে সক্রিয় অংশগ্রহণের মাধ্যমে (তাদের জন্য শারীরিক, আমাদের জন্য আধ্যাত্মিক), আমরা ঈশ্বরের সাহায্যের উপর নিঃশর্ত আস্থা গড়ে তুলি।</a:t>
            </a:r>
            <a:endParaRPr lang="en-US" sz="2000" b="1" noProof="0" dirty="0">
              <a:solidFill>
                <a:schemeClr val="bg1"/>
              </a:solidFill>
              <a:effectLst>
                <a:glow rad="127000">
                  <a:srgbClr val="9A28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1755365" y="1298508"/>
            <a:ext cx="9512403" cy="4832092"/>
          </a:xfrm>
          <a:prstGeom prst="rect">
            <a:avLst/>
          </a:prstGeom>
          <a:noFill/>
        </p:spPr>
        <p:txBody>
          <a:bodyPr wrap="square">
            <a:spAutoFit/>
          </a:bodyPr>
          <a:lstStyle/>
          <a:p>
            <a:pPr>
              <a:spcBef>
                <a:spcPts val="600"/>
              </a:spcBef>
            </a:pPr>
            <a:r>
              <a:rPr lang="as-IN" sz="2800" b="1" dirty="0">
                <a:latin typeface="Constantia" panose="02030602050306030303" pitchFamily="18" charset="0"/>
              </a:rPr>
              <a:t>“প্রতিদিনই যুদ্ধ করতে হয়। প্রতিটি আত্মাকে ঘিরে এক মহান যুদ্ধ চলছে—অন্ধকারের রাজপুত্র ও জীবনের রাজপুত্রের মধ্যে... ঈশ্বরের প্রতিনিধি হিসেবে তোমরা নিজেদের তাঁকে সমর্পণ করবে, যাতে তিনি তোমাদের জন্য পরিকল্পনা করতে পারেন, পরিচালনা করতে পারেন, এবং তোমাদের সহযোগিতায় যুদ্ধটি লড়তে পারেন। জীবনের রাজপুত্র তাঁর কাজের প্রধান। তিনি তোমাদের সঙ্গে থাকবেন তোমাদের দৈনন্দিন আত্মসংঘর্ষে, যাতে তোমরা নীতির প্রতি সত্য থাকতে পারো; যাতে যখন আবেগ আধিপত্যের জন্য লড়াই করে, তখন তা খ্রিষ্টের অনুগ্রহে সংযত হয়; যাতে তোমরা তাঁর মাধ্যমে, যিনি আমাদের ভালোবেসেছেন, জয়ীর চেয়েও অধিক হতে পারো।”</a:t>
            </a:r>
          </a:p>
        </p:txBody>
      </p:sp>
      <p:sp>
        <p:nvSpPr>
          <p:cNvPr id="4" name="CuadroTexto 3">
            <a:extLst>
              <a:ext uri="{FF2B5EF4-FFF2-40B4-BE49-F238E27FC236}">
                <a16:creationId xmlns:a16="http://schemas.microsoft.com/office/drawing/2014/main" id="{C58D3F03-19FB-ED16-7298-574C4B38E9D3}"/>
              </a:ext>
            </a:extLst>
          </p:cNvPr>
          <p:cNvSpPr txBox="1"/>
          <p:nvPr/>
        </p:nvSpPr>
        <p:spPr>
          <a:xfrm>
            <a:off x="7200629" y="6217675"/>
            <a:ext cx="4067139" cy="338554"/>
          </a:xfrm>
          <a:prstGeom prst="rect">
            <a:avLst/>
          </a:prstGeom>
          <a:noFill/>
        </p:spPr>
        <p:txBody>
          <a:bodyPr wrap="none" rtlCol="0">
            <a:spAutoFit/>
          </a:bodyPr>
          <a:lstStyle/>
          <a:p>
            <a:pPr algn="r"/>
            <a:r>
              <a:rPr lang="as-IN" sz="1600" b="1" dirty="0"/>
              <a:t>এলেন জি. হোয়াইট, সংঘর্ষ ও সাহস</a:t>
            </a:r>
            <a:r>
              <a:rPr lang="en-US" sz="1600" b="1" noProof="0" dirty="0"/>
              <a:t>, </a:t>
            </a:r>
            <a:r>
              <a:rPr lang="as-IN" sz="1600" b="1" dirty="0"/>
              <a:t>এপ্রিল</a:t>
            </a:r>
            <a:r>
              <a:rPr lang="en-US" sz="1600" b="1" dirty="0"/>
              <a:t> </a:t>
            </a:r>
            <a:r>
              <a:rPr lang="en-US" sz="1600" b="1" noProof="0" dirty="0"/>
              <a:t> 21)</a:t>
            </a:r>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104357" y="171798"/>
            <a:ext cx="4439068" cy="6093976"/>
          </a:xfrm>
          <a:prstGeom prst="rect">
            <a:avLst/>
          </a:prstGeom>
          <a:noFill/>
        </p:spPr>
        <p:txBody>
          <a:bodyPr wrap="square">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as-IN"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তাহার পূর্ব্বে কি পরে সদাপ্রভু যে মনুষ্যের রবে এইরূপ কর্ণপাত করিলেন, এমন আর কোন দিন হয় নাই; কেননা সদাপ্রভু ইস্রায়েলের পক্ষে যুদ্ধ করিতেছিলেন।</a:t>
            </a:r>
            <a:r>
              <a:rPr kumimoji="0" lang="en-US"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endParaRPr lang="en-US" sz="38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as-IN"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যিহোশূয়</a:t>
            </a:r>
            <a:r>
              <a:rPr kumimoji="0" lang="en-US"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10:14,</a:t>
            </a: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99" y="3147596"/>
            <a:ext cx="5295900" cy="3565177"/>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as-IN" sz="2000" b="1" dirty="0">
                <a:solidFill>
                  <a:srgbClr val="AA001D"/>
                </a:solidFill>
              </a:rPr>
              <a:t>সংঘর্ষে অংশগ্রহণকারীরা</a:t>
            </a:r>
            <a:r>
              <a:rPr lang="en-US" sz="2000" b="1" noProof="0" dirty="0">
                <a:solidFill>
                  <a:srgbClr val="AA001D"/>
                </a:solidFill>
              </a:rPr>
              <a:t>:</a:t>
            </a:r>
          </a:p>
          <a:p>
            <a:pPr lvl="1">
              <a:spcBef>
                <a:spcPts val="600"/>
              </a:spcBef>
            </a:pPr>
            <a:r>
              <a:rPr lang="as-IN" sz="2000" b="1" dirty="0"/>
              <a:t>ঈশ্বরের সৈন্যবাহিনীর অধিপতি</a:t>
            </a:r>
            <a:r>
              <a:rPr lang="en-US" sz="2000" b="1" noProof="0" dirty="0"/>
              <a:t>.</a:t>
            </a:r>
          </a:p>
          <a:p>
            <a:pPr lvl="1">
              <a:spcBef>
                <a:spcPts val="600"/>
              </a:spcBef>
            </a:pPr>
            <a:r>
              <a:rPr lang="as-IN" sz="2000" b="1" dirty="0"/>
              <a:t>দুষ্ট বাহিনীর অধিনায়ক</a:t>
            </a:r>
            <a:r>
              <a:rPr lang="en-US" sz="2000" b="1" noProof="0" dirty="0"/>
              <a:t>.</a:t>
            </a:r>
          </a:p>
          <a:p>
            <a:pPr lvl="1">
              <a:spcBef>
                <a:spcPts val="600"/>
              </a:spcBef>
            </a:pPr>
            <a:r>
              <a:rPr lang="as-IN" sz="2000" b="1" dirty="0"/>
              <a:t>সর্বশক্তিমান যোদ্ধা</a:t>
            </a:r>
            <a:r>
              <a:rPr lang="en-US" sz="2000" b="1" noProof="0" dirty="0"/>
              <a:t>.</a:t>
            </a:r>
          </a:p>
          <a:p>
            <a:pPr>
              <a:spcBef>
                <a:spcPts val="1800"/>
              </a:spcBef>
            </a:pPr>
            <a:r>
              <a:rPr lang="as-IN" sz="2000" b="1" dirty="0">
                <a:solidFill>
                  <a:srgbClr val="0060AA"/>
                </a:solidFill>
              </a:rPr>
              <a:t>সংঘর্ষের কৌশলসমূহ</a:t>
            </a:r>
            <a:r>
              <a:rPr lang="en-US" sz="2000" b="1" noProof="0" dirty="0">
                <a:solidFill>
                  <a:srgbClr val="0060AA"/>
                </a:solidFill>
              </a:rPr>
              <a:t>:</a:t>
            </a:r>
          </a:p>
          <a:p>
            <a:pPr lvl="1">
              <a:spcBef>
                <a:spcPts val="600"/>
              </a:spcBef>
            </a:pPr>
            <a:r>
              <a:rPr lang="as-IN" sz="2000" b="1" dirty="0"/>
              <a:t>ঈশ্বর আমাদের জন্য লড়ছেন।</a:t>
            </a:r>
            <a:endParaRPr lang="en-US" sz="2000" b="1" noProof="0" dirty="0"/>
          </a:p>
          <a:p>
            <a:pPr lvl="1">
              <a:spcBef>
                <a:spcPts val="600"/>
              </a:spcBef>
            </a:pPr>
            <a:r>
              <a:rPr lang="as-IN" sz="2000" b="1" dirty="0"/>
              <a:t>আমরা ঈশ্বরের জন্য লড়াই করছি।</a:t>
            </a:r>
            <a:endParaRPr lang="en-US" sz="2000" b="1" noProof="0" dirty="0"/>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49849"/>
            <a:ext cx="7038975" cy="1015663"/>
          </a:xfrm>
          <a:prstGeom prst="rect">
            <a:avLst/>
          </a:prstGeom>
          <a:noFill/>
        </p:spPr>
        <p:txBody>
          <a:bodyPr wrap="square" rtlCol="0">
            <a:spAutoFit/>
          </a:bodyPr>
          <a:lstStyle/>
          <a:p>
            <a:pPr>
              <a:spcBef>
                <a:spcPts val="600"/>
              </a:spcBef>
            </a:pPr>
            <a:r>
              <a:rPr lang="as-IN" sz="2000" b="1" dirty="0"/>
              <a:t>কানান দেশ জয় করা ছিল এক ধ্বংসযুদ্ধ, যা ঈশ্বর নিজেই আদেশ করেছিলেন। কিন্তু যদি ঈশ্বর প্রেমময় হন, তবে তিনি কেন এমন এক গণহত্যার নির্দেশ দিলেন?</a:t>
            </a:r>
            <a:endParaRPr lang="en-US" sz="2000" b="1" noProof="0" dirty="0"/>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58537"/>
            <a:ext cx="7038975" cy="1323439"/>
          </a:xfrm>
          <a:prstGeom prst="rect">
            <a:avLst/>
          </a:prstGeom>
          <a:noFill/>
        </p:spPr>
        <p:txBody>
          <a:bodyPr wrap="square">
            <a:spAutoFit/>
          </a:bodyPr>
          <a:lstStyle/>
          <a:p>
            <a:pPr>
              <a:spcBef>
                <a:spcPts val="600"/>
              </a:spcBef>
            </a:pPr>
            <a:r>
              <a:rPr lang="as-IN" sz="2000" b="1" dirty="0"/>
              <a:t>আমাদের দৃষ্টিকে দৃশ্যমানের সীমা ছাড়িয়ে প্রসারিত করতে হবে, যেন আমরা সব সংঘাতের পেছনে থাকা প্রকৃত সংঘাতটি দেখতে পাই (কানান দখলের যুদ্ধসহ)। সেটি হলো মহাসংঘাত—খ্রিষ্ট ও শয়তানের মধ্যে, শুভ ও অশুভের মধ্যে এক মহাযুদ্ধ।</a:t>
            </a:r>
          </a:p>
        </p:txBody>
      </p:sp>
      <p:sp>
        <p:nvSpPr>
          <p:cNvPr id="8" name="CuadroTexto 7">
            <a:extLst>
              <a:ext uri="{FF2B5EF4-FFF2-40B4-BE49-F238E27FC236}">
                <a16:creationId xmlns:a16="http://schemas.microsoft.com/office/drawing/2014/main" id="{B2D322DB-3433-7D33-C67F-A898235D8B08}"/>
              </a:ext>
            </a:extLst>
          </p:cNvPr>
          <p:cNvSpPr txBox="1"/>
          <p:nvPr/>
        </p:nvSpPr>
        <p:spPr>
          <a:xfrm>
            <a:off x="198417" y="1058081"/>
            <a:ext cx="7038974" cy="707886"/>
          </a:xfrm>
          <a:prstGeom prst="rect">
            <a:avLst/>
          </a:prstGeom>
          <a:noFill/>
        </p:spPr>
        <p:txBody>
          <a:bodyPr wrap="square">
            <a:spAutoFit/>
          </a:bodyPr>
          <a:lstStyle/>
          <a:p>
            <a:pPr>
              <a:spcBef>
                <a:spcPts val="600"/>
              </a:spcBef>
            </a:pPr>
            <a:r>
              <a:rPr lang="as-IN" sz="2000" b="1" dirty="0"/>
              <a:t>এই ঘটনাগুলির কারণগুলি এক ঝলক দেখার জন্য, আমাদের জুম করে দেখতে হবে।</a:t>
            </a:r>
            <a:endParaRPr lang="en-US" sz="2000" b="1" noProof="0" dirty="0"/>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219951" y="2321383"/>
            <a:ext cx="5731543" cy="245515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as-IN" sz="6000" b="1" noProof="0" dirty="0">
                <a:ln/>
                <a:solidFill>
                  <a:schemeClr val="accent5">
                    <a:lumMod val="60000"/>
                    <a:lumOff val="40000"/>
                  </a:schemeClr>
                </a:solidFill>
                <a:effectLst>
                  <a:reflection blurRad="6350" stA="55000" endA="300" endPos="45500" dir="5400000" sy="-100000" algn="bl" rotWithShape="0"/>
                </a:effectLst>
              </a:rPr>
              <a:t>সংঘর্ষে অংশগ্রহণকারীরা:</a:t>
            </a:r>
            <a:endParaRPr lang="en-US" sz="6000" b="1" noProof="0" dirty="0">
              <a:ln/>
              <a:solidFill>
                <a:schemeClr val="accent5">
                  <a:lumMod val="60000"/>
                  <a:lumOff val="4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01712" y="-27684"/>
            <a:ext cx="7048500"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s-IN" sz="4400" b="1"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rPr>
              <a:t>ঈশ্বরের সৈন্যবাহিনীর অধিপতি</a:t>
            </a:r>
            <a:endPar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665E955C-DC12-0BB0-E284-3672B1C90DFA}"/>
              </a:ext>
            </a:extLst>
          </p:cNvPr>
          <p:cNvSpPr txBox="1"/>
          <p:nvPr/>
        </p:nvSpPr>
        <p:spPr>
          <a:xfrm>
            <a:off x="172051" y="1320939"/>
            <a:ext cx="6704397" cy="1200329"/>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en-US" b="1" noProof="0" dirty="0">
                <a:solidFill>
                  <a:srgbClr val="C15629"/>
                </a:solidFill>
                <a:latin typeface="Comic Sans MS" panose="030F0702030302020204" pitchFamily="66" charset="0"/>
              </a:rPr>
              <a:t>“</a:t>
            </a:r>
            <a:r>
              <a:rPr lang="as-IN" b="1" dirty="0">
                <a:solidFill>
                  <a:srgbClr val="C15629"/>
                </a:solidFill>
                <a:latin typeface="Comic Sans MS" panose="030F0702030302020204" pitchFamily="66" charset="0"/>
              </a:rPr>
              <a:t>তিনি কহিলেন, না; কিন্তু আমি সদাপ্রভুর সৈন্যের অধ্যক্ষ, এখনই আসিলাম। তখন যিহোশূয় ভূমিতে উবুড় হইয়া পড়িয়া প্রণিপাত করিলেন, ও তাঁহাকে কহিলেন, হে আমার প্রভু, আপনার এ দাসকে কি আজ্ঞা করেন</a:t>
            </a:r>
            <a:r>
              <a:rPr lang="en-US" b="1" noProof="0">
                <a:solidFill>
                  <a:srgbClr val="C15629"/>
                </a:solidFill>
                <a:latin typeface="Comic Sans MS" panose="030F0702030302020204" pitchFamily="66" charset="0"/>
              </a:rPr>
              <a:t>?” </a:t>
            </a:r>
            <a:r>
              <a:rPr lang="en-US" sz="1400" b="1" noProof="0" dirty="0">
                <a:solidFill>
                  <a:srgbClr val="C15629"/>
                </a:solidFill>
                <a:latin typeface="Comic Sans MS" panose="030F0702030302020204" pitchFamily="66" charset="0"/>
              </a:rPr>
              <a:t>(</a:t>
            </a:r>
            <a:r>
              <a:rPr lang="as-IN" sz="1400" b="1" dirty="0">
                <a:solidFill>
                  <a:srgbClr val="C15629"/>
                </a:solidFill>
                <a:latin typeface="Comic Sans MS" panose="030F0702030302020204" pitchFamily="66" charset="0"/>
              </a:rPr>
              <a:t>যিহোশূয়</a:t>
            </a:r>
            <a:r>
              <a:rPr lang="en-US" sz="1400" b="1" noProof="0" dirty="0">
                <a:solidFill>
                  <a:srgbClr val="C15629"/>
                </a:solidFill>
                <a:latin typeface="Comic Sans MS" panose="030F0702030302020204" pitchFamily="66" charset="0"/>
              </a:rPr>
              <a:t> 5:14)</a:t>
            </a:r>
            <a:endParaRPr lang="en-US" b="1" noProof="0" dirty="0">
              <a:solidFill>
                <a:srgbClr val="C15629"/>
              </a:solidFill>
              <a:latin typeface="Comic Sans MS" panose="030F0702030302020204" pitchFamily="66" charset="0"/>
            </a:endParaRPr>
          </a:p>
        </p:txBody>
      </p:sp>
      <p:sp>
        <p:nvSpPr>
          <p:cNvPr id="6" name="CuadroTexto 5">
            <a:extLst>
              <a:ext uri="{FF2B5EF4-FFF2-40B4-BE49-F238E27FC236}">
                <a16:creationId xmlns:a16="http://schemas.microsoft.com/office/drawing/2014/main" id="{6A3F8CC0-5585-BCA2-94F5-145B6B34CAE1}"/>
              </a:ext>
            </a:extLst>
          </p:cNvPr>
          <p:cNvSpPr txBox="1"/>
          <p:nvPr/>
        </p:nvSpPr>
        <p:spPr>
          <a:xfrm>
            <a:off x="228600" y="2586007"/>
            <a:ext cx="6591300" cy="1015663"/>
          </a:xfrm>
          <a:prstGeom prst="rect">
            <a:avLst/>
          </a:prstGeom>
          <a:noFill/>
        </p:spPr>
        <p:txBody>
          <a:bodyPr wrap="square" rtlCol="0">
            <a:spAutoFit/>
          </a:bodyPr>
          <a:lstStyle/>
          <a:p>
            <a:pPr>
              <a:spcBef>
                <a:spcPts val="600"/>
              </a:spcBef>
            </a:pPr>
            <a:r>
              <a:rPr lang="as-IN" sz="2000" b="1" dirty="0"/>
              <a:t>যিহোশূয় যখন যিরীহো নগরের কাছে ঈশ্বরের নির্দেশ প্রার্থনা করছিলেন, তখন তিনি এক যোদ্ধাকে দেখলেন, যার হাতে তলোয়ার খোলা ছিল (যিহোশূয় </a:t>
            </a:r>
            <a:r>
              <a:rPr lang="en-US" sz="2000" b="1" dirty="0"/>
              <a:t>5:13</a:t>
            </a:r>
            <a:r>
              <a:rPr lang="as-IN" sz="2000" b="1" dirty="0"/>
              <a:t>)।</a:t>
            </a:r>
            <a:endParaRPr lang="en-US" sz="2000" b="1" noProof="0" dirty="0"/>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228600" y="5806621"/>
            <a:ext cx="6591300" cy="1015663"/>
          </a:xfrm>
          <a:prstGeom prst="rect">
            <a:avLst/>
          </a:prstGeom>
          <a:noFill/>
        </p:spPr>
        <p:txBody>
          <a:bodyPr wrap="square">
            <a:spAutoFit/>
          </a:bodyPr>
          <a:lstStyle/>
          <a:p>
            <a:pPr>
              <a:spcBef>
                <a:spcPts val="600"/>
              </a:spcBef>
            </a:pPr>
            <a:r>
              <a:rPr lang="as-IN" sz="2000" b="1" dirty="0"/>
              <a:t>যিহোশূয়ের প্রার্থনা উত্তর পেল। ঈশ্বর নিজেই যুদ্ধে নেতৃত্ব নিলেন। যিহোশূয় দৃশ্যমান নেতা হলেও, প্রকৃত সেনাপতি ছিলেন ঈশ্বর, যাঁর নির্দেশই তাকে মানতে হতো।</a:t>
            </a:r>
            <a:endParaRPr lang="en-US" sz="2000" b="1" noProof="0" dirty="0"/>
          </a:p>
        </p:txBody>
      </p:sp>
      <p:sp>
        <p:nvSpPr>
          <p:cNvPr id="9" name="CuadroTexto 8">
            <a:extLst>
              <a:ext uri="{FF2B5EF4-FFF2-40B4-BE49-F238E27FC236}">
                <a16:creationId xmlns:a16="http://schemas.microsoft.com/office/drawing/2014/main" id="{9DD0DA1F-7D1A-0DCE-4AEB-C0933E37F2E5}"/>
              </a:ext>
            </a:extLst>
          </p:cNvPr>
          <p:cNvSpPr txBox="1"/>
          <p:nvPr/>
        </p:nvSpPr>
        <p:spPr>
          <a:xfrm>
            <a:off x="228600" y="4561969"/>
            <a:ext cx="6591300" cy="1323439"/>
          </a:xfrm>
          <a:prstGeom prst="rect">
            <a:avLst/>
          </a:prstGeom>
          <a:noFill/>
        </p:spPr>
        <p:txBody>
          <a:bodyPr wrap="square">
            <a:spAutoFit/>
          </a:bodyPr>
          <a:lstStyle/>
          <a:p>
            <a:pPr>
              <a:spcBef>
                <a:spcPts val="600"/>
              </a:spcBef>
            </a:pPr>
            <a:r>
              <a:rPr lang="as-IN" sz="2000" b="1" dirty="0"/>
              <a:t>তিনি যিহোশূয়ের কাছ থেকে উপাসনা দাবি করলেন, যা প্রমাণ করল যে তিনি ঈশ্বর স্বয়ং, অর্থাৎ দানিয়েলের পুস্তকে “মিখায়েল” নামে যিনি পরিচিত (যিহোশূয় </a:t>
            </a:r>
            <a:r>
              <a:rPr lang="en-US" sz="2000" b="1" dirty="0"/>
              <a:t>5:15</a:t>
            </a:r>
            <a:r>
              <a:rPr lang="as-IN" sz="2000" b="1" dirty="0"/>
              <a:t>; দানিয়েল </a:t>
            </a:r>
            <a:r>
              <a:rPr lang="en-US" sz="2000" b="1" dirty="0"/>
              <a:t>12:1</a:t>
            </a:r>
            <a:r>
              <a:rPr lang="as-IN" sz="2000" b="1" dirty="0"/>
              <a:t>)।</a:t>
            </a:r>
            <a:endParaRPr lang="en-US" sz="2000" b="1" noProof="0" dirty="0"/>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8600" y="3573988"/>
            <a:ext cx="6591300" cy="1015663"/>
          </a:xfrm>
          <a:prstGeom prst="rect">
            <a:avLst/>
          </a:prstGeom>
          <a:noFill/>
        </p:spPr>
        <p:txBody>
          <a:bodyPr wrap="square">
            <a:spAutoFit/>
          </a:bodyPr>
          <a:lstStyle/>
          <a:p>
            <a:pPr>
              <a:spcBef>
                <a:spcPts val="600"/>
              </a:spcBef>
            </a:pPr>
            <a:r>
              <a:rPr lang="as-IN" sz="2000" b="1" dirty="0"/>
              <a:t>যিহোশূয় জিজ্ঞাসা করলে, সেই ব্যক্তি বললেন তিনি কোনো মানব সেনার পক্ষভুক্ত নন; তিনি ঈশ্বরের সৈন্যবাহিনীর অধিনায়ক (যিহোশূয় </a:t>
            </a:r>
            <a:r>
              <a:rPr lang="en-US" sz="2000" b="1" dirty="0"/>
              <a:t>5:14</a:t>
            </a:r>
            <a:r>
              <a:rPr lang="as-IN" sz="2000" b="1" dirty="0"/>
              <a:t>)।</a:t>
            </a:r>
            <a:endParaRPr lang="en-US" sz="2000" b="1" noProof="0" dirty="0"/>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3203766" y="57150"/>
            <a:ext cx="8988233" cy="707886"/>
          </a:xfrm>
          <a:prstGeom prst="rect">
            <a:avLst/>
          </a:prstGeom>
          <a:noFill/>
        </p:spPr>
        <p:txBody>
          <a:bodyPr wrap="square">
            <a:spAutoFit/>
          </a:bodyPr>
          <a:lstStyle/>
          <a:p>
            <a:pPr algn="ctr"/>
            <a:r>
              <a:rPr lang="as-IN" sz="4000" b="1"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rPr>
              <a:t>দুষ্ট বাহিনীর অধিনায়ক</a:t>
            </a:r>
            <a:endParaRPr lang="en-US" sz="40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endParaRPr>
          </a:p>
        </p:txBody>
      </p:sp>
      <p:sp>
        <p:nvSpPr>
          <p:cNvPr id="5" name="CuadroTexto 4">
            <a:extLst>
              <a:ext uri="{FF2B5EF4-FFF2-40B4-BE49-F238E27FC236}">
                <a16:creationId xmlns:a16="http://schemas.microsoft.com/office/drawing/2014/main" id="{4BA11B6E-0A58-8687-223A-3C11CA7A1476}"/>
              </a:ext>
            </a:extLst>
          </p:cNvPr>
          <p:cNvSpPr txBox="1"/>
          <p:nvPr/>
        </p:nvSpPr>
        <p:spPr>
          <a:xfrm>
            <a:off x="3059723" y="580549"/>
            <a:ext cx="8738898" cy="646331"/>
          </a:xfrm>
          <a:prstGeom prst="rect">
            <a:avLst/>
          </a:prstGeom>
          <a:noFill/>
        </p:spPr>
        <p:txBody>
          <a:bodyPr wrap="square">
            <a:spAutoFit/>
          </a:bodyPr>
          <a:lstStyle/>
          <a:p>
            <a:pPr algn="ct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a:t>
            </a:r>
            <a:r>
              <a:rPr lang="as-IN" b="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হে প্রভাতি-তারা! ঊষা-নন্দন! তুমি ত স্বর্গভ্রষ্ট হইয়াছ! হে জাতিগণের নিপাতনকারী, তুমি ছিন্ন ও ভূপাতিত হইয়াছ! </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a:t>
            </a:r>
            <a:r>
              <a:rPr lang="as-IN" sz="1400" b="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যিশাইয়</a:t>
            </a:r>
            <a:r>
              <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14:12)</a:t>
            </a:r>
          </a:p>
        </p:txBody>
      </p:sp>
      <p:sp>
        <p:nvSpPr>
          <p:cNvPr id="6" name="CuadroTexto 5">
            <a:extLst>
              <a:ext uri="{FF2B5EF4-FFF2-40B4-BE49-F238E27FC236}">
                <a16:creationId xmlns:a16="http://schemas.microsoft.com/office/drawing/2014/main" id="{99804E98-4651-3CA4-72B5-4D45DBD4BFFD}"/>
              </a:ext>
            </a:extLst>
          </p:cNvPr>
          <p:cNvSpPr txBox="1"/>
          <p:nvPr/>
        </p:nvSpPr>
        <p:spPr>
          <a:xfrm>
            <a:off x="3253942" y="1381069"/>
            <a:ext cx="8880908" cy="707886"/>
          </a:xfrm>
          <a:prstGeom prst="rect">
            <a:avLst/>
          </a:prstGeom>
          <a:noFill/>
        </p:spPr>
        <p:txBody>
          <a:bodyPr wrap="square" rtlCol="0">
            <a:spAutoFit/>
          </a:bodyPr>
          <a:lstStyle/>
          <a:p>
            <a:pPr>
              <a:spcBef>
                <a:spcPts val="600"/>
              </a:spcBef>
            </a:pPr>
            <a:r>
              <a:rPr lang="as-IN" sz="2000" b="1" dirty="0">
                <a:solidFill>
                  <a:schemeClr val="bg1"/>
                </a:solidFill>
                <a:effectLst>
                  <a:glow rad="88900">
                    <a:schemeClr val="bg2">
                      <a:lumMod val="25000"/>
                    </a:schemeClr>
                  </a:glow>
                  <a:outerShdw blurRad="38100" dist="38100" dir="2700000" algn="tl">
                    <a:srgbClr val="000000">
                      <a:alpha val="43137"/>
                    </a:srgbClr>
                  </a:outerShdw>
                </a:effectLst>
              </a:rPr>
              <a:t>যুদ্ধের সৃষ্টিকর্তা বলা চলে তাঁকে। তিনি ঈশ্বরের কাছাকাছি অবস্থানকারী এক মহিমান্বিত করুবদূত ছিলেন; পরিপূর্ণ ও মহিমাময় (ইযেকিয়েল </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28</a:t>
            </a:r>
            <a:r>
              <a:rPr lang="as-IN" sz="2000" b="1" dirty="0">
                <a:solidFill>
                  <a:schemeClr val="bg1"/>
                </a:solidFill>
                <a:effectLst>
                  <a:glow rad="88900">
                    <a:schemeClr val="bg2">
                      <a:lumMod val="25000"/>
                    </a:schemeClr>
                  </a:glow>
                  <a:outerShdw blurRad="38100" dist="38100" dir="2700000" algn="tl">
                    <a:srgbClr val="000000">
                      <a:alpha val="43137"/>
                    </a:srgbClr>
                  </a:outerShdw>
                </a:effectLst>
              </a:rPr>
              <a:t>:</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12</a:t>
            </a:r>
            <a:r>
              <a:rPr lang="as-IN" sz="2000" b="1" dirty="0">
                <a:solidFill>
                  <a:schemeClr val="bg1"/>
                </a:solidFill>
                <a:effectLst>
                  <a:glow rad="88900">
                    <a:schemeClr val="bg2">
                      <a:lumMod val="25000"/>
                    </a:schemeClr>
                  </a:glow>
                  <a:outerShdw blurRad="38100" dist="38100" dir="2700000" algn="tl">
                    <a:srgbClr val="000000">
                      <a:alpha val="43137"/>
                    </a:srgbClr>
                  </a:outerShdw>
                </a:effectLst>
              </a:rPr>
              <a:t>-</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15</a:t>
            </a:r>
            <a:r>
              <a:rPr lang="as-IN" sz="2000" b="1" dirty="0">
                <a:solidFill>
                  <a:schemeClr val="bg1"/>
                </a:solidFill>
                <a:effectLst>
                  <a:glow rad="88900">
                    <a:schemeClr val="bg2">
                      <a:lumMod val="25000"/>
                    </a:schemeClr>
                  </a:glow>
                  <a:outerShdw blurRad="38100" dist="38100" dir="2700000" algn="tl">
                    <a:srgbClr val="000000">
                      <a:alpha val="43137"/>
                    </a:srgbClr>
                  </a:outerShdw>
                </a:effectLst>
              </a:rPr>
              <a:t>)।</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endParaRP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53942" y="3137835"/>
            <a:ext cx="3519235" cy="2554545"/>
          </a:xfrm>
          <a:prstGeom prst="rect">
            <a:avLst/>
          </a:prstGeom>
          <a:noFill/>
        </p:spPr>
        <p:txBody>
          <a:bodyPr wrap="square">
            <a:spAutoFit/>
          </a:bodyPr>
          <a:lstStyle/>
          <a:p>
            <a:pPr>
              <a:spcBef>
                <a:spcPts val="600"/>
              </a:spcBef>
            </a:pPr>
            <a:r>
              <a:rPr lang="as-IN" sz="2000" b="1" dirty="0">
                <a:solidFill>
                  <a:schemeClr val="bg1"/>
                </a:solidFill>
                <a:effectLst>
                  <a:glow rad="88900">
                    <a:schemeClr val="bg2">
                      <a:lumMod val="25000"/>
                    </a:schemeClr>
                  </a:glow>
                  <a:outerShdw blurRad="38100" dist="38100" dir="2700000" algn="tl">
                    <a:srgbClr val="000000">
                      <a:alpha val="43137"/>
                    </a:srgbClr>
                  </a:outerShdw>
                </a:effectLst>
              </a:rPr>
              <a:t>তার বিদ্রোহ ব্যর্থ হলেও, সেই দিন থেকে সমগ্র মহাবিশ্ব এক অদৃশ্য যুদ্ধের মধ্যে পড়েছে। পৃথিবী দখল করার পর, শয়তান ও তার দূতেরা একটিমাত্র লক্ষ্য নিয়ে কাজ করছে—মানুষের পরিত্রাণে ঈশ্বরের পরিকল্পনাকে ব্যর্থ করা।</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endParaRP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3253942" y="2396732"/>
            <a:ext cx="8938058" cy="707886"/>
          </a:xfrm>
          <a:prstGeom prst="rect">
            <a:avLst/>
          </a:prstGeom>
          <a:noFill/>
        </p:spPr>
        <p:txBody>
          <a:bodyPr wrap="square">
            <a:spAutoFit/>
          </a:bodyPr>
          <a:lstStyle/>
          <a:p>
            <a:pPr>
              <a:spcBef>
                <a:spcPts val="600"/>
              </a:spcBef>
            </a:pPr>
            <a:r>
              <a:rPr lang="as-IN" sz="2000" b="1" dirty="0">
                <a:solidFill>
                  <a:schemeClr val="bg1"/>
                </a:solidFill>
                <a:effectLst>
                  <a:glow rad="88900">
                    <a:schemeClr val="bg2">
                      <a:lumMod val="25000"/>
                    </a:schemeClr>
                  </a:glow>
                  <a:outerShdw blurRad="38100" dist="38100" dir="2700000" algn="tl">
                    <a:srgbClr val="000000">
                      <a:alpha val="43137"/>
                    </a:srgbClr>
                  </a:outerShdw>
                </a:effectLst>
              </a:rPr>
              <a:t>কিন্তু স্বাধীন ইচ্ছাশক্তির অধিকারী হওয়ায়, লুসিফার ঈশ্বরের সিংহাসন দখল করতে চাইল (যিশাইয় </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14</a:t>
            </a:r>
            <a:r>
              <a:rPr lang="as-IN" sz="2000" b="1" dirty="0">
                <a:solidFill>
                  <a:schemeClr val="bg1"/>
                </a:solidFill>
                <a:effectLst>
                  <a:glow rad="88900">
                    <a:schemeClr val="bg2">
                      <a:lumMod val="25000"/>
                    </a:schemeClr>
                  </a:glow>
                  <a:outerShdw blurRad="38100" dist="38100" dir="2700000" algn="tl">
                    <a:srgbClr val="000000">
                      <a:alpha val="43137"/>
                    </a:srgbClr>
                  </a:outerShdw>
                </a:effectLst>
              </a:rPr>
              <a:t>:</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12</a:t>
            </a:r>
            <a:r>
              <a:rPr lang="as-IN" sz="2000" b="1" dirty="0">
                <a:solidFill>
                  <a:schemeClr val="bg1"/>
                </a:solidFill>
                <a:effectLst>
                  <a:glow rad="88900">
                    <a:schemeClr val="bg2">
                      <a:lumMod val="25000"/>
                    </a:schemeClr>
                  </a:glow>
                  <a:outerShdw blurRad="38100" dist="38100" dir="2700000" algn="tl">
                    <a:srgbClr val="000000">
                      <a:alpha val="43137"/>
                    </a:srgbClr>
                  </a:outerShdw>
                </a:effectLst>
              </a:rPr>
              <a:t>-</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14</a:t>
            </a:r>
            <a:r>
              <a:rPr lang="as-IN" sz="2000" b="1" dirty="0">
                <a:solidFill>
                  <a:schemeClr val="bg1"/>
                </a:solidFill>
                <a:effectLst>
                  <a:glow rad="88900">
                    <a:schemeClr val="bg2">
                      <a:lumMod val="25000"/>
                    </a:schemeClr>
                  </a:glow>
                  <a:outerShdw blurRad="38100" dist="38100" dir="2700000" algn="tl">
                    <a:srgbClr val="000000">
                      <a:alpha val="43137"/>
                    </a:srgbClr>
                  </a:outerShdw>
                </a:effectLst>
              </a:rPr>
              <a:t>)।</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B3F5715B-6C2F-63B5-5A88-DDCEDD9AE252}"/>
              </a:ext>
            </a:extLst>
          </p:cNvPr>
          <p:cNvSpPr txBox="1"/>
          <p:nvPr/>
        </p:nvSpPr>
        <p:spPr>
          <a:xfrm>
            <a:off x="3253942" y="5725597"/>
            <a:ext cx="3382873" cy="1015663"/>
          </a:xfrm>
          <a:prstGeom prst="rect">
            <a:avLst/>
          </a:prstGeom>
          <a:noFill/>
        </p:spPr>
        <p:txBody>
          <a:bodyPr wrap="square">
            <a:spAutoFit/>
          </a:bodyPr>
          <a:lstStyle/>
          <a:p>
            <a:pPr>
              <a:spcBef>
                <a:spcPts val="600"/>
              </a:spcBef>
            </a:pPr>
            <a:r>
              <a:rPr lang="as-IN" sz="2000" b="1" dirty="0">
                <a:solidFill>
                  <a:schemeClr val="bg1"/>
                </a:solidFill>
                <a:effectLst>
                  <a:glow rad="88900">
                    <a:schemeClr val="bg2">
                      <a:lumMod val="25000"/>
                    </a:schemeClr>
                  </a:glow>
                  <a:outerShdw blurRad="38100" dist="38100" dir="2700000" algn="tl">
                    <a:srgbClr val="000000">
                      <a:alpha val="43137"/>
                    </a:srgbClr>
                  </a:outerShdw>
                </a:effectLst>
              </a:rPr>
              <a:t>কানান বিজয় ছিল সেই মহাযুদ্ধের এক গুরুত্বপূর্ণ অধ্যায়।</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AD91DDD-FB32-FD34-222A-302574B0768F}"/>
              </a:ext>
            </a:extLst>
          </p:cNvPr>
          <p:cNvSpPr txBox="1"/>
          <p:nvPr/>
        </p:nvSpPr>
        <p:spPr>
          <a:xfrm>
            <a:off x="0" y="0"/>
            <a:ext cx="9543511" cy="769441"/>
          </a:xfrm>
          <a:prstGeom prst="rect">
            <a:avLst/>
          </a:prstGeom>
          <a:noFill/>
        </p:spPr>
        <p:txBody>
          <a:bodyPr wrap="square">
            <a:spAutoFit/>
          </a:bodyPr>
          <a:lstStyle/>
          <a:p>
            <a:pPr algn="ctr"/>
            <a:r>
              <a:rPr lang="as-I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সর্বশক্তিমান যোদ্ধা</a:t>
            </a:r>
            <a:endParaRPr 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2492405-82B5-4777-C757-895AEECD9629}"/>
              </a:ext>
            </a:extLst>
          </p:cNvPr>
          <p:cNvSpPr txBox="1"/>
          <p:nvPr/>
        </p:nvSpPr>
        <p:spPr>
          <a:xfrm>
            <a:off x="675830" y="632232"/>
            <a:ext cx="8153400" cy="369332"/>
          </a:xfrm>
          <a:prstGeom prst="rect">
            <a:avLst/>
          </a:prstGeom>
          <a:noFill/>
        </p:spPr>
        <p:txBody>
          <a:bodyPr wrap="square">
            <a:spAutoFit/>
          </a:bodyPr>
          <a:lstStyle/>
          <a:p>
            <a:pPr algn="ct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C7EBF7"/>
                </a:solidFill>
                <a:effectLst>
                  <a:outerShdw blurRad="38100" dist="38100" dir="2700000" algn="tl">
                    <a:srgbClr val="000000">
                      <a:alpha val="43137"/>
                    </a:srgbClr>
                  </a:outerShdw>
                </a:effectLst>
                <a:latin typeface="Comic Sans MS" panose="030F0702030302020204" pitchFamily="66" charset="0"/>
              </a:rPr>
              <a:t>সদাপ্রভু যুদ্ধবীর;</a:t>
            </a:r>
            <a:r>
              <a:rPr lang="en-US" b="1" dirty="0">
                <a:solidFill>
                  <a:srgbClr val="C7EBF7"/>
                </a:solidFill>
                <a:effectLst>
                  <a:outerShdw blurRad="38100" dist="38100" dir="2700000" algn="tl">
                    <a:srgbClr val="000000">
                      <a:alpha val="43137"/>
                    </a:srgbClr>
                  </a:outerShdw>
                </a:effectLst>
                <a:latin typeface="Comic Sans MS" panose="030F0702030302020204" pitchFamily="66" charset="0"/>
              </a:rPr>
              <a:t> </a:t>
            </a:r>
            <a:r>
              <a:rPr lang="as-IN" b="1" dirty="0">
                <a:solidFill>
                  <a:srgbClr val="C7EBF7"/>
                </a:solidFill>
                <a:effectLst>
                  <a:outerShdw blurRad="38100" dist="38100" dir="2700000" algn="tl">
                    <a:srgbClr val="000000">
                      <a:alpha val="43137"/>
                    </a:srgbClr>
                  </a:outerShdw>
                </a:effectLst>
                <a:latin typeface="Comic Sans MS" panose="030F0702030302020204" pitchFamily="66" charset="0"/>
              </a:rPr>
              <a:t>সদাপ্রভু তাঁহার নাম।</a:t>
            </a: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C7EBF7"/>
                </a:solidFill>
                <a:effectLst>
                  <a:outerShdw blurRad="38100" dist="38100" dir="2700000" algn="tl">
                    <a:srgbClr val="000000">
                      <a:alpha val="43137"/>
                    </a:srgbClr>
                  </a:outerShdw>
                </a:effectLst>
                <a:latin typeface="Comic Sans MS" panose="030F0702030302020204" pitchFamily="66" charset="0"/>
              </a:rPr>
              <a:t>যাত্রাপুস্তক </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 15:3 )</a:t>
            </a: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10" y="1133475"/>
            <a:ext cx="8957196" cy="707886"/>
          </a:xfrm>
          <a:prstGeom prst="rect">
            <a:avLst/>
          </a:prstGeom>
          <a:noFill/>
        </p:spPr>
        <p:txBody>
          <a:bodyPr wrap="square" rtlCol="0">
            <a:spAutoFit/>
          </a:bodyPr>
          <a:lstStyle/>
          <a:p>
            <a:pPr>
              <a:spcBef>
                <a:spcPts val="600"/>
              </a:spcBef>
            </a:pPr>
            <a:r>
              <a:rPr lang="as-IN" sz="2000" b="1" dirty="0"/>
              <a:t> ঈশ্বর নিজেই “যুদ্ধের বীর” বা “যোদ্ধা” হিসেবে পরিচিত (যাত্রাপুস্তক</a:t>
            </a:r>
            <a:r>
              <a:rPr lang="en-US" sz="2000" b="1" dirty="0"/>
              <a:t> 15:3</a:t>
            </a:r>
            <a:r>
              <a:rPr lang="as-IN" sz="2000" b="1" dirty="0"/>
              <a:t>; </a:t>
            </a:r>
            <a:r>
              <a:rPr lang="en-US" sz="2000" b="1" dirty="0"/>
              <a:t> </a:t>
            </a:r>
            <a:r>
              <a:rPr lang="as-IN" sz="2000" b="1" dirty="0"/>
              <a:t>গীতসংহিতা </a:t>
            </a:r>
            <a:r>
              <a:rPr lang="en-US" sz="2000" b="1" dirty="0"/>
              <a:t>24:8</a:t>
            </a:r>
            <a:r>
              <a:rPr lang="as-IN" sz="2000" b="1" dirty="0"/>
              <a:t>)।</a:t>
            </a:r>
            <a:endParaRPr lang="en-US" sz="2000" b="1" noProof="0" dirty="0"/>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034" y="3227983"/>
            <a:ext cx="3752680" cy="3533765"/>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55858" y="3034139"/>
            <a:ext cx="4424462" cy="1938992"/>
          </a:xfrm>
          <a:prstGeom prst="rect">
            <a:avLst/>
          </a:prstGeom>
          <a:noFill/>
        </p:spPr>
        <p:txBody>
          <a:bodyPr wrap="square">
            <a:spAutoFit/>
          </a:bodyPr>
          <a:lstStyle/>
          <a:p>
            <a:pPr>
              <a:spcBef>
                <a:spcPts val="600"/>
              </a:spcBef>
            </a:pPr>
            <a:r>
              <a:rPr lang="as-IN" sz="2000" b="1" dirty="0"/>
              <a:t> ঈশ্বর চান পৃথিবী থেকে মন্দ সম্পূর্ণরূপে দূর হোক। তাই তিনি কানান থেকে সেই জাতিগুলিকে বহিষ্কার করলেন, যারা শয়তানের পক্ষে অবস্থান নিয়েছিল; এবং সেই ভূমি দিলেন তাদের, যারা ঈশ্বরের পক্ষে দাঁড়িয়েছিল।</a:t>
            </a:r>
            <a:endParaRPr lang="en-US" sz="2000" b="1" noProof="0" dirty="0"/>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841361"/>
            <a:ext cx="9356043" cy="1323439"/>
          </a:xfrm>
          <a:prstGeom prst="rect">
            <a:avLst/>
          </a:prstGeom>
          <a:noFill/>
        </p:spPr>
        <p:txBody>
          <a:bodyPr wrap="square">
            <a:spAutoFit/>
          </a:bodyPr>
          <a:lstStyle/>
          <a:p>
            <a:pPr>
              <a:spcBef>
                <a:spcPts val="600"/>
              </a:spcBef>
            </a:pPr>
            <a:r>
              <a:rPr lang="as-IN" sz="2000" b="1" dirty="0"/>
              <a:t>কিন্তু ঈশ্বর মানুষের বিরুদ্ধে যুদ্ধ করেন না; তিনি যুদ্ধ করেন সেই আত্মিক শক্তিগুলির বিরুদ্ধে, যাদের সঙ্গে মানুষ নিজেকে যুক্ত করে। এজন্যই মিশরের প্লেগসমূহকে “মিশরের দেবতাদের বিরুদ্ধে যুদ্ধ” বলা হয়েছে, অর্থাৎ দুষ্ট আত্মাদের বিরুদ্ধে (যাত্রাপুস্তক</a:t>
            </a:r>
            <a:r>
              <a:rPr lang="en-US" sz="2000" b="1" dirty="0"/>
              <a:t> 12:12</a:t>
            </a:r>
            <a:r>
              <a:rPr lang="as-IN" sz="2000" b="1" dirty="0"/>
              <a:t>; দ্বিতীয় বিবরণ </a:t>
            </a:r>
            <a:r>
              <a:rPr lang="en-US" sz="2000" b="1" dirty="0"/>
              <a:t>32:17</a:t>
            </a:r>
            <a:r>
              <a:rPr lang="as-IN" sz="2000" b="1" dirty="0"/>
              <a:t>)।</a:t>
            </a:r>
            <a:endParaRPr lang="en-US" sz="2000" b="1" noProof="0" dirty="0"/>
          </a:p>
        </p:txBody>
      </p:sp>
      <p:sp>
        <p:nvSpPr>
          <p:cNvPr id="9" name="CuadroTexto 8">
            <a:extLst>
              <a:ext uri="{FF2B5EF4-FFF2-40B4-BE49-F238E27FC236}">
                <a16:creationId xmlns:a16="http://schemas.microsoft.com/office/drawing/2014/main" id="{F8654F35-E26B-E97B-E696-569377D1203E}"/>
              </a:ext>
            </a:extLst>
          </p:cNvPr>
          <p:cNvSpPr txBox="1"/>
          <p:nvPr/>
        </p:nvSpPr>
        <p:spPr>
          <a:xfrm>
            <a:off x="4045728" y="5052655"/>
            <a:ext cx="4424462" cy="1323439"/>
          </a:xfrm>
          <a:prstGeom prst="rect">
            <a:avLst/>
          </a:prstGeom>
          <a:noFill/>
        </p:spPr>
        <p:txBody>
          <a:bodyPr wrap="square">
            <a:spAutoFit/>
          </a:bodyPr>
          <a:lstStyle/>
          <a:p>
            <a:pPr>
              <a:spcBef>
                <a:spcPts val="600"/>
              </a:spcBef>
            </a:pPr>
            <a:r>
              <a:rPr lang="as-IN" sz="2000" b="1" dirty="0"/>
              <a:t>আজও সেই যুদ্ধ চলছে, কিন্তু ভূমির জন্য নয়—প্রত্যেক ব্যক্তি ও পরিবারের জন্য। এখানে কোনো নিরপেক্ষতা নেই; আমরা হয় ঈশ্বরের পক্ষে, নয়তো শত্রুর পক্ষে।</a:t>
            </a:r>
            <a:endParaRPr lang="en-US" sz="2000" b="1" noProof="0" dirty="0"/>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2749004"/>
            <a:ext cx="5757862"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6600" b="1" noProof="0" dirty="0">
                <a:ln/>
                <a:solidFill>
                  <a:schemeClr val="bg2">
                    <a:lumMod val="75000"/>
                  </a:schemeClr>
                </a:solidFill>
                <a:effectLst>
                  <a:reflection blurRad="6350" stA="55000" endA="300" endPos="36000" dir="5400000" sy="-100000" algn="bl" rotWithShape="0"/>
                </a:effectLst>
              </a:rPr>
              <a:t>সংঘর্ষের কৌশলসমূহ</a:t>
            </a:r>
            <a:endParaRPr lang="en-US" sz="6600" b="1" noProof="0" dirty="0">
              <a:ln/>
              <a:solidFill>
                <a:schemeClr val="bg2">
                  <a:lumMod val="75000"/>
                </a:schemeClr>
              </a:solidFill>
              <a:effectLst>
                <a:reflection blurRad="6350" stA="55000" endA="300" endPos="36000" dir="5400000" sy="-100000" algn="bl" rotWithShape="0"/>
              </a:effectLst>
            </a:endParaRP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CuadroTexto 2">
            <a:extLst>
              <a:ext uri="{FF2B5EF4-FFF2-40B4-BE49-F238E27FC236}">
                <a16:creationId xmlns:a16="http://schemas.microsoft.com/office/drawing/2014/main" id="{7306E77E-824E-E79A-4AD2-BD55A8C8C000}"/>
              </a:ext>
            </a:extLst>
          </p:cNvPr>
          <p:cNvSpPr txBox="1"/>
          <p:nvPr/>
        </p:nvSpPr>
        <p:spPr>
          <a:xfrm>
            <a:off x="2104103" y="-47625"/>
            <a:ext cx="10087896" cy="769441"/>
          </a:xfrm>
          <a:prstGeom prst="rect">
            <a:avLst/>
          </a:prstGeom>
          <a:noFill/>
        </p:spPr>
        <p:txBody>
          <a:bodyPr wrap="square">
            <a:spAutoFit/>
          </a:bodyPr>
          <a:lstStyle/>
          <a:p>
            <a:pPr algn="ctr"/>
            <a:r>
              <a:rPr lang="as-IN" sz="4400" b="1"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ঈশ্বর আমাদের জন্য লড়ছেন</a:t>
            </a:r>
            <a:endPar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F799DC3E-4BB5-CEBB-A498-297DE81453F4}"/>
              </a:ext>
            </a:extLst>
          </p:cNvPr>
          <p:cNvSpPr txBox="1"/>
          <p:nvPr/>
        </p:nvSpPr>
        <p:spPr>
          <a:xfrm>
            <a:off x="2466513" y="646253"/>
            <a:ext cx="9363075"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a:t>
            </a:r>
            <a:r>
              <a:rPr lang="as-IN" b="1" dirty="0">
                <a:solidFill>
                  <a:schemeClr val="accent1">
                    <a:lumMod val="75000"/>
                  </a:schemeClr>
                </a:solidFill>
                <a:latin typeface="Comic Sans MS" panose="030F0702030302020204" pitchFamily="66" charset="0"/>
              </a:rPr>
              <a:t>সদাপ্রভু তোমাদের পক্ষ হইয়া যুদ্ধ করিবেন, তোমরা নীরব থাকিবে।</a:t>
            </a:r>
            <a:r>
              <a:rPr lang="en-US" b="1" noProof="0"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a:t>
            </a:r>
            <a:r>
              <a:rPr lang="as-IN" sz="1400" b="1" dirty="0">
                <a:solidFill>
                  <a:schemeClr val="accent1">
                    <a:lumMod val="75000"/>
                  </a:schemeClr>
                </a:solidFill>
                <a:latin typeface="Comic Sans MS" panose="030F0702030302020204" pitchFamily="66" charset="0"/>
              </a:rPr>
              <a:t>যাত্রাপুস্তক </a:t>
            </a:r>
            <a:r>
              <a:rPr lang="en-US" sz="1400" b="1" noProof="0" dirty="0">
                <a:solidFill>
                  <a:schemeClr val="accent1">
                    <a:lumMod val="75000"/>
                  </a:schemeClr>
                </a:solidFill>
                <a:latin typeface="Comic Sans MS" panose="030F0702030302020204" pitchFamily="66" charset="0"/>
              </a:rPr>
              <a:t> 14:14)</a:t>
            </a: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3" y="2072074"/>
            <a:ext cx="3392128" cy="2862322"/>
          </a:xfrm>
          <a:prstGeom prst="rect">
            <a:avLst/>
          </a:prstGeom>
          <a:noFill/>
        </p:spPr>
        <p:txBody>
          <a:bodyPr wrap="square" rtlCol="0">
            <a:spAutoFit/>
          </a:bodyPr>
          <a:lstStyle/>
          <a:p>
            <a:pPr>
              <a:spcBef>
                <a:spcPts val="600"/>
              </a:spcBef>
            </a:pPr>
            <a:r>
              <a:rPr lang="as-IN" sz="2000" b="1" dirty="0"/>
              <a:t>ঈশ্বরের মূল পরিকল্পনা ছিল—ইস্রায়েল যেন কোনো অস্ত্র ব্যবহার না করেই কানান দখল করে। ঈশ্বর নিজেই অতিপ্রাকৃতভাবে তাদের জন্য যুদ্ধ করতেন (যাত্রাপুস্তক</a:t>
            </a:r>
            <a:r>
              <a:rPr lang="en-US" sz="2000" b="1" dirty="0"/>
              <a:t>23:28</a:t>
            </a:r>
            <a:r>
              <a:rPr lang="as-IN" sz="2000" b="1" dirty="0"/>
              <a:t>)। যদি তাদের অবিশ্বাস না থাকত, তাই-ই ঘটত।</a:t>
            </a:r>
            <a:endParaRPr lang="en-US" sz="2000" b="1" noProof="0" dirty="0"/>
          </a:p>
        </p:txBody>
      </p:sp>
      <p:graphicFrame>
        <p:nvGraphicFramePr>
          <p:cNvPr id="7"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138324475"/>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3" y="4934396"/>
            <a:ext cx="3392128" cy="1938992"/>
          </a:xfrm>
          <a:prstGeom prst="rect">
            <a:avLst/>
          </a:prstGeom>
          <a:noFill/>
        </p:spPr>
        <p:txBody>
          <a:bodyPr wrap="square">
            <a:spAutoFit/>
          </a:bodyPr>
          <a:lstStyle/>
          <a:p>
            <a:pPr>
              <a:spcBef>
                <a:spcPts val="600"/>
              </a:spcBef>
            </a:pPr>
            <a:r>
              <a:rPr lang="as-IN" sz="2000" b="1" dirty="0"/>
              <a:t>বাইবেলে কিছু উদাহরণ লিপিবদ্ধ করা হয়েছে যে ঈশ্বর তাঁর লোকেদের উদ্ধার করার জন্য কী করতে পারেন, তাদের শত্রুদের বিরুদ্ধে কোনও অস্ত্র হাতে না নিয়েই:</a:t>
            </a:r>
            <a:endParaRPr lang="en-US" sz="2000" b="1" noProof="0" dirty="0"/>
          </a:p>
        </p:txBody>
      </p:sp>
    </p:spTree>
    <p:extLst>
      <p:ext uri="{BB962C8B-B14F-4D97-AF65-F5344CB8AC3E}">
        <p14:creationId xmlns:p14="http://schemas.microsoft.com/office/powerpoint/2010/main" val="1438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7">
                                            <p:graphicEl>
                                              <a:dgm id="{A3D0433A-8C1E-44AF-96CE-D90F56042720}"/>
                                            </p:graphicEl>
                                          </p:spTgt>
                                        </p:tgtEl>
                                        <p:attrNameLst>
                                          <p:attrName>style.visibility</p:attrName>
                                        </p:attrNameLst>
                                      </p:cBhvr>
                                      <p:to>
                                        <p:strVal val="visible"/>
                                      </p:to>
                                    </p:set>
                                    <p:anim calcmode="lin" valueType="num">
                                      <p:cBhvr>
                                        <p:cTn id="40" dur="500" fill="hold"/>
                                        <p:tgtEl>
                                          <p:spTgt spid="7">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A3D0433A-8C1E-44AF-96CE-D90F56042720}"/>
                                            </p:graphicEl>
                                          </p:spTgt>
                                        </p:tgtEl>
                                      </p:cBhvr>
                                    </p:animEffect>
                                    <p:anim calcmode="lin" valueType="num">
                                      <p:cBhvr>
                                        <p:cTn id="43" dur="500" fill="hold"/>
                                        <p:tgtEl>
                                          <p:spTgt spid="7">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7">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7">
                                            <p:graphicEl>
                                              <a:dgm id="{DE757CD2-5AC5-4C31-9D32-1EFB8D294F36}"/>
                                            </p:graphicEl>
                                          </p:spTgt>
                                        </p:tgtEl>
                                        <p:attrNameLst>
                                          <p:attrName>style.visibility</p:attrName>
                                        </p:attrNameLst>
                                      </p:cBhvr>
                                      <p:to>
                                        <p:strVal val="visible"/>
                                      </p:to>
                                    </p:set>
                                    <p:anim calcmode="lin" valueType="num">
                                      <p:cBhvr>
                                        <p:cTn id="47" dur="500" fill="hold"/>
                                        <p:tgtEl>
                                          <p:spTgt spid="7">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DE757CD2-5AC5-4C31-9D32-1EFB8D294F36}"/>
                                            </p:graphicEl>
                                          </p:spTgt>
                                        </p:tgtEl>
                                      </p:cBhvr>
                                    </p:animEffect>
                                    <p:anim calcmode="lin" valueType="num">
                                      <p:cBhvr>
                                        <p:cTn id="50" dur="500" fill="hold"/>
                                        <p:tgtEl>
                                          <p:spTgt spid="7">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7">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7">
                                            <p:graphicEl>
                                              <a:dgm id="{757B839D-7B20-456D-B4B6-143DC0100211}"/>
                                            </p:graphicEl>
                                          </p:spTgt>
                                        </p:tgtEl>
                                        <p:attrNameLst>
                                          <p:attrName>style.visibility</p:attrName>
                                        </p:attrNameLst>
                                      </p:cBhvr>
                                      <p:to>
                                        <p:strVal val="visible"/>
                                      </p:to>
                                    </p:set>
                                    <p:anim calcmode="lin" valueType="num">
                                      <p:cBhvr>
                                        <p:cTn id="56" dur="500" fill="hold"/>
                                        <p:tgtEl>
                                          <p:spTgt spid="7">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757B839D-7B20-456D-B4B6-143DC0100211}"/>
                                            </p:graphicEl>
                                          </p:spTgt>
                                        </p:tgtEl>
                                      </p:cBhvr>
                                    </p:animEffect>
                                    <p:anim calcmode="lin" valueType="num">
                                      <p:cBhvr>
                                        <p:cTn id="59" dur="500" fill="hold"/>
                                        <p:tgtEl>
                                          <p:spTgt spid="7">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7">
                                            <p:graphicEl>
                                              <a:dgm id="{CDD1B923-0554-47D2-B5DA-2B4A636516FF}"/>
                                            </p:graphicEl>
                                          </p:spTgt>
                                        </p:tgtEl>
                                        <p:attrNameLst>
                                          <p:attrName>style.visibility</p:attrName>
                                        </p:attrNameLst>
                                      </p:cBhvr>
                                      <p:to>
                                        <p:strVal val="visible"/>
                                      </p:to>
                                    </p:set>
                                    <p:anim calcmode="lin" valueType="num">
                                      <p:cBhvr>
                                        <p:cTn id="63" dur="500" fill="hold"/>
                                        <p:tgtEl>
                                          <p:spTgt spid="7">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CDD1B923-0554-47D2-B5DA-2B4A636516FF}"/>
                                            </p:graphicEl>
                                          </p:spTgt>
                                        </p:tgtEl>
                                      </p:cBhvr>
                                    </p:animEffect>
                                    <p:anim calcmode="lin" valueType="num">
                                      <p:cBhvr>
                                        <p:cTn id="66" dur="500" fill="hold"/>
                                        <p:tgtEl>
                                          <p:spTgt spid="7">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7">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7">
                                            <p:graphicEl>
                                              <a:dgm id="{904D2415-2BA8-4F18-9433-3CE93F7B6EAA}"/>
                                            </p:graphicEl>
                                          </p:spTgt>
                                        </p:tgtEl>
                                        <p:attrNameLst>
                                          <p:attrName>style.visibility</p:attrName>
                                        </p:attrNameLst>
                                      </p:cBhvr>
                                      <p:to>
                                        <p:strVal val="visible"/>
                                      </p:to>
                                    </p:set>
                                    <p:anim calcmode="lin" valueType="num">
                                      <p:cBhvr>
                                        <p:cTn id="72" dur="500" fill="hold"/>
                                        <p:tgtEl>
                                          <p:spTgt spid="7">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904D2415-2BA8-4F18-9433-3CE93F7B6EAA}"/>
                                            </p:graphicEl>
                                          </p:spTgt>
                                        </p:tgtEl>
                                      </p:cBhvr>
                                    </p:animEffect>
                                    <p:anim calcmode="lin" valueType="num">
                                      <p:cBhvr>
                                        <p:cTn id="75" dur="500" fill="hold"/>
                                        <p:tgtEl>
                                          <p:spTgt spid="7">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7">
                                            <p:graphicEl>
                                              <a:dgm id="{4525255B-8D77-4012-BE5E-E4EB429C9CB4}"/>
                                            </p:graphicEl>
                                          </p:spTgt>
                                        </p:tgtEl>
                                        <p:attrNameLst>
                                          <p:attrName>style.visibility</p:attrName>
                                        </p:attrNameLst>
                                      </p:cBhvr>
                                      <p:to>
                                        <p:strVal val="visible"/>
                                      </p:to>
                                    </p:set>
                                    <p:anim calcmode="lin" valueType="num">
                                      <p:cBhvr>
                                        <p:cTn id="79" dur="500" fill="hold"/>
                                        <p:tgtEl>
                                          <p:spTgt spid="7">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7">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7">
                                            <p:graphicEl>
                                              <a:dgm id="{4525255B-8D77-4012-BE5E-E4EB429C9CB4}"/>
                                            </p:graphicEl>
                                          </p:spTgt>
                                        </p:tgtEl>
                                      </p:cBhvr>
                                    </p:animEffect>
                                    <p:anim calcmode="lin" valueType="num">
                                      <p:cBhvr>
                                        <p:cTn id="82" dur="500" fill="hold"/>
                                        <p:tgtEl>
                                          <p:spTgt spid="7">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7">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7">
                                            <p:graphicEl>
                                              <a:dgm id="{5C4AF684-2DF3-4B8B-966D-28B11D58D499}"/>
                                            </p:graphicEl>
                                          </p:spTgt>
                                        </p:tgtEl>
                                        <p:attrNameLst>
                                          <p:attrName>style.visibility</p:attrName>
                                        </p:attrNameLst>
                                      </p:cBhvr>
                                      <p:to>
                                        <p:strVal val="visible"/>
                                      </p:to>
                                    </p:set>
                                    <p:anim calcmode="lin" valueType="num">
                                      <p:cBhvr>
                                        <p:cTn id="88" dur="500" fill="hold"/>
                                        <p:tgtEl>
                                          <p:spTgt spid="7">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5C4AF684-2DF3-4B8B-966D-28B11D58D499}"/>
                                            </p:graphicEl>
                                          </p:spTgt>
                                        </p:tgtEl>
                                      </p:cBhvr>
                                    </p:animEffect>
                                    <p:anim calcmode="lin" valueType="num">
                                      <p:cBhvr>
                                        <p:cTn id="91" dur="500" fill="hold"/>
                                        <p:tgtEl>
                                          <p:spTgt spid="7">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7">
                                            <p:graphicEl>
                                              <a:dgm id="{9FE05CCC-A7F8-4C62-8BFB-B92E514CF5B4}"/>
                                            </p:graphicEl>
                                          </p:spTgt>
                                        </p:tgtEl>
                                        <p:attrNameLst>
                                          <p:attrName>style.visibility</p:attrName>
                                        </p:attrNameLst>
                                      </p:cBhvr>
                                      <p:to>
                                        <p:strVal val="visible"/>
                                      </p:to>
                                    </p:set>
                                    <p:anim calcmode="lin" valueType="num">
                                      <p:cBhvr>
                                        <p:cTn id="95" dur="500" fill="hold"/>
                                        <p:tgtEl>
                                          <p:spTgt spid="7">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7">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7">
                                            <p:graphicEl>
                                              <a:dgm id="{9FE05CCC-A7F8-4C62-8BFB-B92E514CF5B4}"/>
                                            </p:graphicEl>
                                          </p:spTgt>
                                        </p:tgtEl>
                                      </p:cBhvr>
                                    </p:animEffect>
                                    <p:anim calcmode="lin" valueType="num">
                                      <p:cBhvr>
                                        <p:cTn id="98" dur="500" fill="hold"/>
                                        <p:tgtEl>
                                          <p:spTgt spid="7">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7">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7">
                                            <p:graphicEl>
                                              <a:dgm id="{4CBDC65A-48E1-48B3-9145-1F0726CA8B43}"/>
                                            </p:graphicEl>
                                          </p:spTgt>
                                        </p:tgtEl>
                                        <p:attrNameLst>
                                          <p:attrName>style.visibility</p:attrName>
                                        </p:attrNameLst>
                                      </p:cBhvr>
                                      <p:to>
                                        <p:strVal val="visible"/>
                                      </p:to>
                                    </p:set>
                                    <p:anim calcmode="lin" valueType="num">
                                      <p:cBhvr>
                                        <p:cTn id="104" dur="500" fill="hold"/>
                                        <p:tgtEl>
                                          <p:spTgt spid="7">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4CBDC65A-48E1-48B3-9145-1F0726CA8B43}"/>
                                            </p:graphicEl>
                                          </p:spTgt>
                                        </p:tgtEl>
                                      </p:cBhvr>
                                    </p:animEffect>
                                    <p:anim calcmode="lin" valueType="num">
                                      <p:cBhvr>
                                        <p:cTn id="107" dur="500" fill="hold"/>
                                        <p:tgtEl>
                                          <p:spTgt spid="7">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7">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7">
                                            <p:graphicEl>
                                              <a:dgm id="{888CD5AF-F0C3-4E6E-AB9C-7E49EE3ED2D0}"/>
                                            </p:graphicEl>
                                          </p:spTgt>
                                        </p:tgtEl>
                                        <p:attrNameLst>
                                          <p:attrName>style.visibility</p:attrName>
                                        </p:attrNameLst>
                                      </p:cBhvr>
                                      <p:to>
                                        <p:strVal val="visible"/>
                                      </p:to>
                                    </p:set>
                                    <p:anim calcmode="lin" valueType="num">
                                      <p:cBhvr>
                                        <p:cTn id="111" dur="500" fill="hold"/>
                                        <p:tgtEl>
                                          <p:spTgt spid="7">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7">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7">
                                            <p:graphicEl>
                                              <a:dgm id="{888CD5AF-F0C3-4E6E-AB9C-7E49EE3ED2D0}"/>
                                            </p:graphicEl>
                                          </p:spTgt>
                                        </p:tgtEl>
                                      </p:cBhvr>
                                    </p:animEffect>
                                    <p:anim calcmode="lin" valueType="num">
                                      <p:cBhvr>
                                        <p:cTn id="114" dur="500" fill="hold"/>
                                        <p:tgtEl>
                                          <p:spTgt spid="7">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7">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7">
                                            <p:graphicEl>
                                              <a:dgm id="{0A9C59B1-EF7A-4EE3-990B-90F62DBD97A6}"/>
                                            </p:graphicEl>
                                          </p:spTgt>
                                        </p:tgtEl>
                                        <p:attrNameLst>
                                          <p:attrName>style.visibility</p:attrName>
                                        </p:attrNameLst>
                                      </p:cBhvr>
                                      <p:to>
                                        <p:strVal val="visible"/>
                                      </p:to>
                                    </p:set>
                                    <p:anim calcmode="lin" valueType="num">
                                      <p:cBhvr>
                                        <p:cTn id="120" dur="500" fill="hold"/>
                                        <p:tgtEl>
                                          <p:spTgt spid="7">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0A9C59B1-EF7A-4EE3-990B-90F62DBD97A6}"/>
                                            </p:graphicEl>
                                          </p:spTgt>
                                        </p:tgtEl>
                                      </p:cBhvr>
                                    </p:animEffect>
                                    <p:anim calcmode="lin" valueType="num">
                                      <p:cBhvr>
                                        <p:cTn id="123" dur="500" fill="hold"/>
                                        <p:tgtEl>
                                          <p:spTgt spid="7">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7">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7">
                                            <p:graphicEl>
                                              <a:dgm id="{A76C2F7A-02A4-4F61-B3CF-7C2E22359C45}"/>
                                            </p:graphicEl>
                                          </p:spTgt>
                                        </p:tgtEl>
                                        <p:attrNameLst>
                                          <p:attrName>style.visibility</p:attrName>
                                        </p:attrNameLst>
                                      </p:cBhvr>
                                      <p:to>
                                        <p:strVal val="visible"/>
                                      </p:to>
                                    </p:set>
                                    <p:anim calcmode="lin" valueType="num">
                                      <p:cBhvr>
                                        <p:cTn id="127" dur="500" fill="hold"/>
                                        <p:tgtEl>
                                          <p:spTgt spid="7">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7">
                                            <p:graphicEl>
                                              <a:dgm id="{A76C2F7A-02A4-4F61-B3CF-7C2E22359C45}"/>
                                            </p:graphicEl>
                                          </p:spTgt>
                                        </p:tgtEl>
                                      </p:cBhvr>
                                    </p:animEffect>
                                    <p:anim calcmode="lin" valueType="num">
                                      <p:cBhvr>
                                        <p:cTn id="130" dur="500" fill="hold"/>
                                        <p:tgtEl>
                                          <p:spTgt spid="7">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7">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7">
                                            <p:graphicEl>
                                              <a:dgm id="{4F6CC5CB-B937-457C-8DFC-B65159823B9E}"/>
                                            </p:graphicEl>
                                          </p:spTgt>
                                        </p:tgtEl>
                                        <p:attrNameLst>
                                          <p:attrName>style.visibility</p:attrName>
                                        </p:attrNameLst>
                                      </p:cBhvr>
                                      <p:to>
                                        <p:strVal val="visible"/>
                                      </p:to>
                                    </p:set>
                                    <p:anim calcmode="lin" valueType="num">
                                      <p:cBhvr>
                                        <p:cTn id="136" dur="500" fill="hold"/>
                                        <p:tgtEl>
                                          <p:spTgt spid="7">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7">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7">
                                            <p:graphicEl>
                                              <a:dgm id="{4F6CC5CB-B937-457C-8DFC-B65159823B9E}"/>
                                            </p:graphicEl>
                                          </p:spTgt>
                                        </p:tgtEl>
                                      </p:cBhvr>
                                    </p:animEffect>
                                    <p:anim calcmode="lin" valueType="num">
                                      <p:cBhvr>
                                        <p:cTn id="139" dur="500" fill="hold"/>
                                        <p:tgtEl>
                                          <p:spTgt spid="7">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7">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7">
                                            <p:graphicEl>
                                              <a:dgm id="{C8F6436D-D0B0-426F-8EAB-9F96A44736FE}"/>
                                            </p:graphicEl>
                                          </p:spTgt>
                                        </p:tgtEl>
                                        <p:attrNameLst>
                                          <p:attrName>style.visibility</p:attrName>
                                        </p:attrNameLst>
                                      </p:cBhvr>
                                      <p:to>
                                        <p:strVal val="visible"/>
                                      </p:to>
                                    </p:set>
                                    <p:anim calcmode="lin" valueType="num">
                                      <p:cBhvr>
                                        <p:cTn id="143" dur="500" fill="hold"/>
                                        <p:tgtEl>
                                          <p:spTgt spid="7">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7">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7">
                                            <p:graphicEl>
                                              <a:dgm id="{C8F6436D-D0B0-426F-8EAB-9F96A44736FE}"/>
                                            </p:graphicEl>
                                          </p:spTgt>
                                        </p:tgtEl>
                                      </p:cBhvr>
                                    </p:animEffect>
                                    <p:anim calcmode="lin" valueType="num">
                                      <p:cBhvr>
                                        <p:cTn id="146" dur="500" fill="hold"/>
                                        <p:tgtEl>
                                          <p:spTgt spid="7">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7">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7">
                                            <p:graphicEl>
                                              <a:dgm id="{F95BCE85-5770-4976-8131-85D8FBC85E8A}"/>
                                            </p:graphicEl>
                                          </p:spTgt>
                                        </p:tgtEl>
                                        <p:attrNameLst>
                                          <p:attrName>style.visibility</p:attrName>
                                        </p:attrNameLst>
                                      </p:cBhvr>
                                      <p:to>
                                        <p:strVal val="visible"/>
                                      </p:to>
                                    </p:set>
                                    <p:anim calcmode="lin" valueType="num">
                                      <p:cBhvr>
                                        <p:cTn id="152" dur="500" fill="hold"/>
                                        <p:tgtEl>
                                          <p:spTgt spid="7">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7">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7">
                                            <p:graphicEl>
                                              <a:dgm id="{F95BCE85-5770-4976-8131-85D8FBC85E8A}"/>
                                            </p:graphicEl>
                                          </p:spTgt>
                                        </p:tgtEl>
                                      </p:cBhvr>
                                    </p:animEffect>
                                    <p:anim calcmode="lin" valueType="num">
                                      <p:cBhvr>
                                        <p:cTn id="155" dur="500" fill="hold"/>
                                        <p:tgtEl>
                                          <p:spTgt spid="7">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7">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7">
                                            <p:graphicEl>
                                              <a:dgm id="{9BB03BA7-5AA5-494E-BEBE-CF14B064CDCD}"/>
                                            </p:graphicEl>
                                          </p:spTgt>
                                        </p:tgtEl>
                                        <p:attrNameLst>
                                          <p:attrName>style.visibility</p:attrName>
                                        </p:attrNameLst>
                                      </p:cBhvr>
                                      <p:to>
                                        <p:strVal val="visible"/>
                                      </p:to>
                                    </p:set>
                                    <p:anim calcmode="lin" valueType="num">
                                      <p:cBhvr>
                                        <p:cTn id="159" dur="500" fill="hold"/>
                                        <p:tgtEl>
                                          <p:spTgt spid="7">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7">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7">
                                            <p:graphicEl>
                                              <a:dgm id="{9BB03BA7-5AA5-494E-BEBE-CF14B064CDCD}"/>
                                            </p:graphicEl>
                                          </p:spTgt>
                                        </p:tgtEl>
                                      </p:cBhvr>
                                    </p:animEffect>
                                    <p:anim calcmode="lin" valueType="num">
                                      <p:cBhvr>
                                        <p:cTn id="162" dur="500" fill="hold"/>
                                        <p:tgtEl>
                                          <p:spTgt spid="7">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7">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Graphic spid="7" grpId="0">
        <p:bldSub>
          <a:bldDgm bld="one"/>
        </p:bldSub>
      </p:bldGraphic>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905</TotalTime>
  <Words>1028</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Aptos Display</vt:lpstr>
      <vt:lpstr>Aptos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2025-10-04T16:02:48Z</dcterms:created>
  <dcterms:modified xsi:type="dcterms:W3CDTF">2025-10-16T20:31:39Z</dcterms:modified>
</cp:coreProperties>
</file>