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67"/>
  </p:normalViewPr>
  <p:slideViewPr>
    <p:cSldViewPr snapToGrid="0">
      <p:cViewPr varScale="1">
        <p:scale>
          <a:sx n="101" d="100"/>
          <a:sy n="101" d="100"/>
        </p:scale>
        <p:origin x="3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as-IN" sz="2000" b="1" dirty="0">
              <a:effectLst>
                <a:outerShdw blurRad="38100" dist="38100" dir="2700000" algn="tl">
                  <a:srgbClr val="000000"/>
                </a:outerShdw>
              </a:effectLst>
            </a:rPr>
            <a:t>তিনি নিয়মিত দিনে তিনবার প্রার্থনা করতেন।</a:t>
          </a:r>
          <a:endParaRPr lang="en" sz="2000" b="1" dirty="0">
            <a:effectLst>
              <a:outerShdw blurRad="38100" dist="38100" dir="2700000" algn="tl">
                <a:srgbClr val="000000"/>
              </a:outerShdw>
            </a:effectLst>
          </a:endParaRP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as-IN" sz="1800" b="1" dirty="0">
              <a:effectLst>
                <a:outerShdw blurRad="38100" dist="38100" dir="2700000" algn="tl">
                  <a:srgbClr val="000000"/>
                </a:outerShdw>
              </a:effectLst>
            </a:rPr>
            <a:t>এটা প্রত্যাশিতই ছিল, জেরুজালেমের দিকে তার জানালা খোলা।</a:t>
          </a:r>
          <a:endParaRPr lang="en" sz="1800" b="1" dirty="0">
            <a:effectLst>
              <a:outerShdw blurRad="38100" dist="38100" dir="2700000" algn="tl">
                <a:srgbClr val="000000"/>
              </a:outerShdw>
            </a:effectLst>
          </a:endParaRP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as-IN" sz="1900" b="1" dirty="0">
              <a:effectLst>
                <a:outerShdw blurRad="38100" dist="38100" dir="2700000" algn="tl">
                  <a:srgbClr val="000000"/>
                </a:outerShdw>
              </a:effectLst>
            </a:rPr>
            <a:t>তার কিছু নির্দিষ্ট অভ্যাস ছিল; তিনি হাঁটু গেড়ে প্রার্থনা করতেন।</a:t>
          </a:r>
          <a:endParaRPr lang="en" sz="1900" b="1" dirty="0">
            <a:effectLst>
              <a:outerShdw blurRad="38100" dist="38100" dir="2700000" algn="tl">
                <a:srgbClr val="000000"/>
              </a:outerShdw>
            </a:effectLst>
          </a:endParaRP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as-IN" sz="2000" b="1" dirty="0">
              <a:effectLst>
                <a:outerShdw blurRad="38100" dist="38100" dir="2700000" algn="tl">
                  <a:srgbClr val="000000"/>
                </a:outerShdw>
              </a:effectLst>
            </a:rPr>
            <a:t>এটি কৃতজ্ঞতা ও প্রার্থনার উপর দৃষ্টি নিবদ্ধ করেছিল।</a:t>
          </a:r>
          <a:endParaRPr lang="en" sz="2000" b="1" dirty="0">
            <a:effectLst>
              <a:outerShdw blurRad="38100" dist="38100" dir="2700000" algn="tl">
                <a:srgbClr val="000000"/>
              </a:outerShdw>
            </a:effectLst>
          </a:endParaRP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as-IN" sz="1700" b="1" dirty="0">
              <a:solidFill>
                <a:schemeClr val="accent6">
                  <a:lumMod val="75000"/>
                </a:schemeClr>
              </a:solidFill>
            </a:rPr>
            <a:t>যিহোশাফট জনগণের সামনে দাঁড়িয়ে প্রার্থনা করলেন (২ বংশাবলি ২০:৫)</a:t>
          </a:r>
          <a:endParaRPr lang="en" sz="1700" b="1" dirty="0">
            <a:solidFill>
              <a:schemeClr val="accent6">
                <a:lumMod val="75000"/>
              </a:schemeClr>
            </a:solidFill>
          </a:endParaRP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as-IN" sz="1700" b="1" dirty="0">
              <a:solidFill>
                <a:schemeClr val="accent5">
                  <a:lumMod val="75000"/>
                </a:schemeClr>
              </a:solidFill>
            </a:rPr>
            <a:t>দায়ূদ ঈশ্বরের সামনে বসে ধন্যবাদ দিলেন
(২ শমূয়েল ৭:১৮)</a:t>
          </a:r>
          <a:endParaRPr lang="en" sz="1700" b="1" dirty="0">
            <a:solidFill>
              <a:schemeClr val="accent5">
                <a:lumMod val="75000"/>
              </a:schemeClr>
            </a:solidFill>
          </a:endParaRP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as-IN" sz="1700" b="1" dirty="0">
              <a:solidFill>
                <a:schemeClr val="accent2">
                  <a:lumMod val="75000"/>
                </a:schemeClr>
              </a:solidFill>
            </a:rPr>
            <a:t>শলোমন হাঁটু গেড়ে, হাত তুলে প্রার্থনা করলেন
(১ রাজাবলি ৮:৫৪)</a:t>
          </a:r>
          <a:endParaRPr lang="en" sz="1700" b="1" dirty="0">
            <a:solidFill>
              <a:schemeClr val="accent2">
                <a:lumMod val="75000"/>
              </a:schemeClr>
            </a:solidFill>
          </a:endParaRP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as-IN" sz="1700" b="1" dirty="0">
              <a:ln>
                <a:solidFill>
                  <a:schemeClr val="accent4">
                    <a:lumMod val="50000"/>
                  </a:schemeClr>
                </a:solidFill>
              </a:ln>
            </a:rPr>
            <a:t>লোকেরা প্রার্থনা করার জন্য মাটিতে মাথা নত করল।
(নহিমিয় ৮:৬)</a:t>
          </a:r>
          <a:endParaRPr lang="en" sz="1700" b="1" dirty="0">
            <a:ln>
              <a:solidFill>
                <a:schemeClr val="accent4">
                  <a:lumMod val="50000"/>
                </a:schemeClr>
              </a:solidFill>
            </a:ln>
          </a:endParaRP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as-IN" sz="1700" b="1" dirty="0">
              <a:solidFill>
                <a:schemeClr val="accent1">
                  <a:lumMod val="75000"/>
                </a:schemeClr>
              </a:solidFill>
            </a:rPr>
            <a:t>দাউদ শয্যাশায়ী হয়ে সাষ্টাঙ্গে প্রার্থনা করলেন
(১ রাজাবলি ১:৪৭)</a:t>
          </a:r>
          <a:endParaRPr lang="en" sz="1700" b="1" dirty="0">
            <a:solidFill>
              <a:schemeClr val="accent1">
                <a:lumMod val="75000"/>
              </a:schemeClr>
            </a:solidFill>
          </a:endParaRP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as-IN" sz="1700" b="1" dirty="0">
              <a:solidFill>
                <a:schemeClr val="accent3">
                  <a:lumMod val="75000"/>
                </a:schemeClr>
              </a:solidFill>
            </a:rPr>
            <a:t>নহিমিয় রাজার সামনে দাঁড়িয়ে নীরবে প্রার্থনা করলেন।
(নহিমিয় ২:১-৪)</a:t>
          </a:r>
          <a:endParaRPr lang="en" sz="1700" b="1" dirty="0">
            <a:solidFill>
              <a:schemeClr val="accent3">
                <a:lumMod val="75000"/>
              </a:schemeClr>
            </a:solidFill>
          </a:endParaRP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as-IN" sz="2000" b="1" dirty="0">
              <a:solidFill>
                <a:schemeClr val="accent3"/>
              </a:solidFill>
            </a:rPr>
            <a:t>তাদের পরিবারের সদস্যদের জন্য</a:t>
          </a:r>
          <a:endParaRPr lang="en" sz="2000" b="1" dirty="0">
            <a:solidFill>
              <a:schemeClr val="accent3"/>
            </a:solidFill>
          </a:endParaRP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1700" b="1" dirty="0">
              <a:solidFill>
                <a:schemeClr val="accent1">
                  <a:lumMod val="75000"/>
                </a:schemeClr>
              </a:solidFill>
            </a:rPr>
            <a:t>⁕ </a:t>
          </a:r>
          <a:r>
            <a:rPr lang="as-IN" sz="1700" b="1" dirty="0"/>
            <a:t>হারোণের পাপের কারণে
(</a:t>
          </a:r>
          <a:r>
            <a:rPr lang="as-IN" sz="1300" b="1" dirty="0"/>
            <a:t>দ্বিতীয় বিবরণ ৯:২০</a:t>
          </a:r>
          <a:r>
            <a:rPr lang="as-IN" sz="1700" b="1" dirty="0"/>
            <a:t>)</a:t>
          </a:r>
          <a:endParaRPr lang="en" sz="1700" b="1" dirty="0"/>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1700" b="1" dirty="0">
              <a:solidFill>
                <a:schemeClr val="accent3">
                  <a:lumMod val="75000"/>
                </a:schemeClr>
              </a:solidFill>
            </a:rPr>
            <a:t>⁕ </a:t>
          </a:r>
          <a:r>
            <a:rPr lang="as-IN" sz="1700" b="1" dirty="0"/>
            <a:t>মরিয়মের অসন্তোষের কারণে
(</a:t>
          </a:r>
          <a:r>
            <a:rPr lang="as-IN" sz="1400" b="1" dirty="0"/>
            <a:t>গণনাপুস্তক ১২:১০-১৩</a:t>
          </a:r>
          <a:r>
            <a:rPr lang="as-IN" sz="1700" b="1" dirty="0"/>
            <a:t>)</a:t>
          </a:r>
          <a:endParaRPr lang="en" sz="1700" b="1" dirty="0"/>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as-IN" sz="2000" b="1" dirty="0">
              <a:solidFill>
                <a:srgbClr val="7030A0"/>
              </a:solidFill>
            </a:rPr>
            <a:t>জনগণের জন্য</a:t>
          </a:r>
          <a:endParaRPr lang="en" sz="2000" b="1" dirty="0">
            <a:solidFill>
              <a:srgbClr val="7030A0"/>
            </a:solidFill>
          </a:endParaRP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1700" b="1" dirty="0">
              <a:solidFill>
                <a:schemeClr val="accent5">
                  <a:lumMod val="75000"/>
                </a:schemeClr>
              </a:solidFill>
            </a:rPr>
            <a:t>⁕ </a:t>
          </a:r>
          <a:r>
            <a:rPr lang="as-IN" sz="1700" b="1" dirty="0"/>
            <a:t>যখন তারা তৃষ্ণার্ত ছিল
(</a:t>
          </a:r>
          <a:r>
            <a:rPr lang="as-IN" sz="1300" b="1" dirty="0"/>
            <a:t>যাত্রাপুস্তক ১৫:২৪-২৫</a:t>
          </a:r>
          <a:r>
            <a:rPr lang="as-IN" sz="1700" b="1" dirty="0"/>
            <a:t>)</a:t>
          </a:r>
          <a:endParaRPr lang="en" sz="1700" b="1" dirty="0"/>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1700" b="1" dirty="0">
              <a:solidFill>
                <a:schemeClr val="accent6">
                  <a:lumMod val="50000"/>
                </a:schemeClr>
              </a:solidFill>
            </a:rPr>
            <a:t>⁕ </a:t>
          </a:r>
          <a:r>
            <a:rPr lang="as-IN" sz="1700" b="1" dirty="0"/>
            <a:t>যখন তারা ক্ষুধার্ত ছিল (</a:t>
          </a:r>
          <a:r>
            <a:rPr lang="as-IN" sz="1300" b="1" dirty="0"/>
            <a:t>গণনাপুস্তক ১১:১১-১৩</a:t>
          </a:r>
          <a:r>
            <a:rPr lang="as-IN" sz="1700" b="1" dirty="0"/>
            <a:t>)</a:t>
          </a:r>
          <a:endParaRPr lang="en" sz="1700" b="1" dirty="0"/>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1700" b="1" dirty="0">
              <a:solidFill>
                <a:schemeClr val="tx2"/>
              </a:solidFill>
            </a:rPr>
            <a:t>⁕ </a:t>
          </a:r>
          <a:r>
            <a:rPr lang="as-IN" sz="1700" b="1" dirty="0"/>
            <a:t>যখন তারা পাপ করেছিল
(</a:t>
          </a:r>
          <a:r>
            <a:rPr lang="as-IN" sz="1300" b="1" dirty="0"/>
            <a:t>যাত্রাপুস্তক ৩২:৩০-৩২</a:t>
          </a:r>
          <a:r>
            <a:rPr lang="as-IN" sz="1700" b="1" dirty="0"/>
            <a:t>)</a:t>
          </a:r>
          <a:endParaRPr lang="en" sz="1700" b="1" dirty="0"/>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311112"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59736"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তিনি নিয়মিত দিনে তিনবার প্রার্থনা করতেন।</a:t>
          </a:r>
          <a:endParaRPr lang="en" sz="2000" b="1" kern="1200" dirty="0">
            <a:effectLst>
              <a:outerShdw blurRad="38100" dist="38100" dir="2700000" algn="tl">
                <a:srgbClr val="000000"/>
              </a:outerShdw>
            </a:effectLst>
          </a:endParaRP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28016" rIns="72000" bIns="128016" numCol="1" spcCol="1270" anchor="t" anchorCtr="0">
          <a:noAutofit/>
        </a:bodyPr>
        <a:lstStyle/>
        <a:p>
          <a:pPr marL="0" lvl="0" indent="0" algn="ctr" defTabSz="800100">
            <a:lnSpc>
              <a:spcPct val="90000"/>
            </a:lnSpc>
            <a:spcBef>
              <a:spcPct val="0"/>
            </a:spcBef>
            <a:spcAft>
              <a:spcPct val="35000"/>
            </a:spcAft>
            <a:buNone/>
          </a:pPr>
          <a:r>
            <a:rPr lang="as-IN" sz="1800" b="1" kern="1200" dirty="0">
              <a:effectLst>
                <a:outerShdw blurRad="38100" dist="38100" dir="2700000" algn="tl">
                  <a:srgbClr val="000000"/>
                </a:outerShdw>
              </a:effectLst>
            </a:rPr>
            <a:t>এটা প্রত্যাশিতই ছিল, জেরুজালেমের দিকে তার জানালা খোলা।</a:t>
          </a:r>
          <a:endParaRPr lang="en" sz="1800" b="1" kern="1200" dirty="0">
            <a:effectLst>
              <a:outerShdw blurRad="38100" dist="38100" dir="2700000" algn="tl">
                <a:srgbClr val="000000"/>
              </a:outerShdw>
            </a:effectLst>
          </a:endParaRP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35128" rIns="72000" bIns="135128" numCol="1" spcCol="1270" anchor="t" anchorCtr="0">
          <a:noAutofit/>
        </a:bodyPr>
        <a:lstStyle/>
        <a:p>
          <a:pPr marL="0" lvl="0" indent="0" algn="ctr" defTabSz="844550">
            <a:lnSpc>
              <a:spcPct val="90000"/>
            </a:lnSpc>
            <a:spcBef>
              <a:spcPct val="0"/>
            </a:spcBef>
            <a:spcAft>
              <a:spcPct val="35000"/>
            </a:spcAft>
            <a:buNone/>
          </a:pPr>
          <a:r>
            <a:rPr lang="as-IN" sz="1900" b="1" kern="1200" dirty="0">
              <a:effectLst>
                <a:outerShdw blurRad="38100" dist="38100" dir="2700000" algn="tl">
                  <a:srgbClr val="000000"/>
                </a:outerShdw>
              </a:effectLst>
            </a:rPr>
            <a:t>তার কিছু নির্দিষ্ট অভ্যাস ছিল; তিনি হাঁটু গেড়ে প্রার্থনা করতেন।</a:t>
          </a:r>
          <a:endParaRPr lang="en" sz="1900" b="1" kern="1200" dirty="0">
            <a:effectLst>
              <a:outerShdw blurRad="38100" dist="38100" dir="2700000" algn="tl">
                <a:srgbClr val="000000"/>
              </a:outerShdw>
            </a:effectLst>
          </a:endParaRP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এটি কৃতজ্ঞতা ও প্রার্থনার উপর দৃষ্টি নিবদ্ধ করেছিল।</a:t>
          </a:r>
          <a:endParaRPr lang="en" sz="2000" b="1" kern="1200" dirty="0">
            <a:effectLst>
              <a:outerShdw blurRad="38100" dist="38100" dir="2700000" algn="tl">
                <a:srgbClr val="000000"/>
              </a:outerShdw>
            </a:effectLst>
          </a:endParaRP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2" y="6292"/>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scene3d>
            <a:camera prst="orthographicFront"/>
            <a:lightRig rig="threePt" dir="t"/>
          </a:scene3d>
          <a:sp3d extrusionH="57150">
            <a:bevelT w="38100" h="38100"/>
          </a:sp3d>
        </a:bodyPr>
        <a:lstStyle/>
        <a:p>
          <a:pPr marL="0" lvl="0" indent="0" algn="ctr" defTabSz="755650">
            <a:lnSpc>
              <a:spcPct val="90000"/>
            </a:lnSpc>
            <a:spcBef>
              <a:spcPct val="0"/>
            </a:spcBef>
            <a:spcAft>
              <a:spcPct val="35000"/>
            </a:spcAft>
            <a:buNone/>
          </a:pPr>
          <a:r>
            <a:rPr lang="as-IN" sz="1700" b="1" kern="1200" dirty="0">
              <a:solidFill>
                <a:schemeClr val="accent6">
                  <a:lumMod val="75000"/>
                </a:schemeClr>
              </a:solidFill>
            </a:rPr>
            <a:t>যিহোশাফট জনগণের সামনে দাঁড়িয়ে প্রার্থনা করলেন (২ বংশাবলি ২০:৫)</a:t>
          </a:r>
          <a:endParaRPr lang="en" sz="1700" b="1" kern="1200" dirty="0">
            <a:solidFill>
              <a:schemeClr val="accent6">
                <a:lumMod val="75000"/>
              </a:schemeClr>
            </a:solidFill>
          </a:endParaRPr>
        </a:p>
      </dsp:txBody>
      <dsp:txXfrm>
        <a:off x="972" y="1833114"/>
        <a:ext cx="1740149" cy="645595"/>
      </dsp:txXfrm>
    </dsp:sp>
    <dsp:sp modelId="{EDB4A37D-8561-4929-99F8-AC235B3239EA}">
      <dsp:nvSpPr>
        <dsp:cNvPr id="0" name=""/>
        <dsp:cNvSpPr/>
      </dsp:nvSpPr>
      <dsp:spPr>
        <a:xfrm>
          <a:off x="1915209" y="6292"/>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scene3d>
            <a:camera prst="orthographicFront"/>
            <a:lightRig rig="threePt" dir="t"/>
          </a:scene3d>
          <a:sp3d extrusionH="57150">
            <a:bevelT w="38100" h="38100"/>
          </a:sp3d>
        </a:bodyPr>
        <a:lstStyle/>
        <a:p>
          <a:pPr marL="0" lvl="0" indent="0" algn="ctr" defTabSz="755650">
            <a:lnSpc>
              <a:spcPct val="90000"/>
            </a:lnSpc>
            <a:spcBef>
              <a:spcPct val="0"/>
            </a:spcBef>
            <a:spcAft>
              <a:spcPct val="35000"/>
            </a:spcAft>
            <a:buNone/>
          </a:pPr>
          <a:r>
            <a:rPr lang="as-IN" sz="1700" b="1" kern="1200" dirty="0">
              <a:solidFill>
                <a:schemeClr val="accent5">
                  <a:lumMod val="75000"/>
                </a:schemeClr>
              </a:solidFill>
            </a:rPr>
            <a:t>দায়ূদ ঈশ্বরের সামনে বসে ধন্যবাদ দিলেন
(২ শমূয়েল ৭:১৮)</a:t>
          </a:r>
          <a:endParaRPr lang="en" sz="1700" b="1" kern="1200" dirty="0">
            <a:solidFill>
              <a:schemeClr val="accent5">
                <a:lumMod val="75000"/>
              </a:schemeClr>
            </a:solidFill>
          </a:endParaRPr>
        </a:p>
      </dsp:txBody>
      <dsp:txXfrm>
        <a:off x="1915209" y="1833114"/>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1833114"/>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scene3d>
            <a:camera prst="orthographicFront"/>
            <a:lightRig rig="threePt" dir="t"/>
          </a:scene3d>
          <a:sp3d extrusionH="57150">
            <a:bevelT w="38100" h="38100"/>
          </a:sp3d>
        </a:bodyPr>
        <a:lstStyle/>
        <a:p>
          <a:pPr marL="0" lvl="0" indent="0" algn="ctr" defTabSz="755650">
            <a:lnSpc>
              <a:spcPct val="90000"/>
            </a:lnSpc>
            <a:spcBef>
              <a:spcPct val="0"/>
            </a:spcBef>
            <a:spcAft>
              <a:spcPct val="35000"/>
            </a:spcAft>
            <a:buNone/>
          </a:pPr>
          <a:r>
            <a:rPr lang="as-IN" sz="1700" b="1" kern="1200" dirty="0">
              <a:solidFill>
                <a:schemeClr val="accent2">
                  <a:lumMod val="75000"/>
                </a:schemeClr>
              </a:solidFill>
            </a:rPr>
            <a:t>শলোমন হাঁটু গেড়ে, হাত তুলে প্রার্থনা করলেন
(১ রাজাবলি ৮:৫৪)</a:t>
          </a:r>
          <a:endParaRPr lang="en" sz="1700" b="1" kern="1200" dirty="0">
            <a:solidFill>
              <a:schemeClr val="accent2">
                <a:lumMod val="75000"/>
              </a:schemeClr>
            </a:solidFill>
          </a:endParaRPr>
        </a:p>
      </dsp:txBody>
      <dsp:txXfrm>
        <a:off x="3829447" y="1833114"/>
        <a:ext cx="1878195" cy="645595"/>
      </dsp:txXfrm>
    </dsp:sp>
    <dsp:sp modelId="{E04F557E-0620-4279-8185-F3D5DA5EFC90}">
      <dsp:nvSpPr>
        <dsp:cNvPr id="0" name=""/>
        <dsp:cNvSpPr/>
      </dsp:nvSpPr>
      <dsp:spPr>
        <a:xfrm>
          <a:off x="5881731" y="6292"/>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81731"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scene3d>
            <a:camera prst="orthographicFront"/>
            <a:lightRig rig="threePt" dir="t"/>
          </a:scene3d>
          <a:sp3d extrusionH="57150">
            <a:bevelT w="38100" h="38100"/>
          </a:sp3d>
        </a:bodyPr>
        <a:lstStyle/>
        <a:p>
          <a:pPr marL="0" lvl="0" indent="0" algn="ctr" defTabSz="755650">
            <a:lnSpc>
              <a:spcPct val="90000"/>
            </a:lnSpc>
            <a:spcBef>
              <a:spcPct val="0"/>
            </a:spcBef>
            <a:spcAft>
              <a:spcPct val="35000"/>
            </a:spcAft>
            <a:buNone/>
          </a:pPr>
          <a:r>
            <a:rPr lang="as-IN" sz="1700" b="1" kern="1200" dirty="0">
              <a:ln>
                <a:solidFill>
                  <a:schemeClr val="accent4">
                    <a:lumMod val="50000"/>
                  </a:schemeClr>
                </a:solidFill>
              </a:ln>
            </a:rPr>
            <a:t>লোকেরা প্রার্থনা করার জন্য মাটিতে মাথা নত করল।
(নহিমিয় ৮:৬)</a:t>
          </a:r>
          <a:endParaRPr lang="en" sz="1700" b="1" kern="1200" dirty="0">
            <a:ln>
              <a:solidFill>
                <a:schemeClr val="accent4">
                  <a:lumMod val="50000"/>
                </a:schemeClr>
              </a:solidFill>
            </a:ln>
          </a:endParaRPr>
        </a:p>
      </dsp:txBody>
      <dsp:txXfrm>
        <a:off x="5881731" y="1833114"/>
        <a:ext cx="1740149" cy="645595"/>
      </dsp:txXfrm>
    </dsp:sp>
    <dsp:sp modelId="{409CBAFB-D84F-4FB1-8ADF-A849DF484FB6}">
      <dsp:nvSpPr>
        <dsp:cNvPr id="0" name=""/>
        <dsp:cNvSpPr/>
      </dsp:nvSpPr>
      <dsp:spPr>
        <a:xfrm>
          <a:off x="7795969" y="6292"/>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9596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scene3d>
            <a:camera prst="orthographicFront"/>
            <a:lightRig rig="threePt" dir="t"/>
          </a:scene3d>
          <a:sp3d extrusionH="57150">
            <a:bevelT w="38100" h="38100"/>
          </a:sp3d>
        </a:bodyPr>
        <a:lstStyle/>
        <a:p>
          <a:pPr marL="0" lvl="0" indent="0" algn="ctr" defTabSz="755650">
            <a:lnSpc>
              <a:spcPct val="90000"/>
            </a:lnSpc>
            <a:spcBef>
              <a:spcPct val="0"/>
            </a:spcBef>
            <a:spcAft>
              <a:spcPct val="35000"/>
            </a:spcAft>
            <a:buNone/>
          </a:pPr>
          <a:r>
            <a:rPr lang="as-IN" sz="1700" b="1" kern="1200" dirty="0">
              <a:solidFill>
                <a:schemeClr val="accent1">
                  <a:lumMod val="75000"/>
                </a:schemeClr>
              </a:solidFill>
            </a:rPr>
            <a:t>দাউদ শয্যাশায়ী হয়ে সাষ্টাঙ্গে প্রার্থনা করলেন
(১ রাজাবলি ১:৪৭)</a:t>
          </a:r>
          <a:endParaRPr lang="en" sz="1700" b="1" kern="1200" dirty="0">
            <a:solidFill>
              <a:schemeClr val="accent1">
                <a:lumMod val="75000"/>
              </a:schemeClr>
            </a:solidFill>
          </a:endParaRPr>
        </a:p>
      </dsp:txBody>
      <dsp:txXfrm>
        <a:off x="7795969" y="1833114"/>
        <a:ext cx="1740149" cy="645595"/>
      </dsp:txXfrm>
    </dsp:sp>
    <dsp:sp modelId="{FAC1B06F-82D6-44E5-8A3F-A94EDA2109E5}">
      <dsp:nvSpPr>
        <dsp:cNvPr id="0" name=""/>
        <dsp:cNvSpPr/>
      </dsp:nvSpPr>
      <dsp:spPr>
        <a:xfrm>
          <a:off x="9897187" y="6292"/>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10207" y="1833114"/>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scene3d>
            <a:camera prst="orthographicFront"/>
            <a:lightRig rig="threePt" dir="t"/>
          </a:scene3d>
          <a:sp3d extrusionH="57150">
            <a:bevelT w="38100" h="38100"/>
          </a:sp3d>
        </a:bodyPr>
        <a:lstStyle/>
        <a:p>
          <a:pPr marL="0" lvl="0" indent="0" algn="ctr" defTabSz="755650">
            <a:lnSpc>
              <a:spcPct val="90000"/>
            </a:lnSpc>
            <a:spcBef>
              <a:spcPct val="0"/>
            </a:spcBef>
            <a:spcAft>
              <a:spcPct val="35000"/>
            </a:spcAft>
            <a:buNone/>
          </a:pPr>
          <a:r>
            <a:rPr lang="as-IN" sz="1700" b="1" kern="1200" dirty="0">
              <a:solidFill>
                <a:schemeClr val="accent3">
                  <a:lumMod val="75000"/>
                </a:schemeClr>
              </a:solidFill>
            </a:rPr>
            <a:t>নহিমিয় রাজার সামনে দাঁড়িয়ে নীরবে প্রার্থনা করলেন।
(নহিমিয় ২:১-৪)</a:t>
          </a:r>
          <a:endParaRPr lang="en" sz="1700" b="1" kern="1200" dirty="0">
            <a:solidFill>
              <a:schemeClr val="accent3">
                <a:lumMod val="75000"/>
              </a:schemeClr>
            </a:solidFill>
          </a:endParaRPr>
        </a:p>
      </dsp:txBody>
      <dsp:txXfrm>
        <a:off x="9710207" y="1833114"/>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954516" y="396293"/>
          <a:ext cx="2618339" cy="312170"/>
        </a:xfrm>
        <a:custGeom>
          <a:avLst/>
          <a:gdLst/>
          <a:ahLst/>
          <a:cxnLst/>
          <a:rect l="0" t="0" r="0" b="0"/>
          <a:pathLst>
            <a:path>
              <a:moveTo>
                <a:pt x="0" y="0"/>
              </a:moveTo>
              <a:lnTo>
                <a:pt x="0" y="250250"/>
              </a:lnTo>
              <a:lnTo>
                <a:pt x="2618339" y="250250"/>
              </a:lnTo>
              <a:lnTo>
                <a:pt x="2618339" y="312170"/>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954516" y="396293"/>
          <a:ext cx="201961" cy="312170"/>
        </a:xfrm>
        <a:custGeom>
          <a:avLst/>
          <a:gdLst/>
          <a:ahLst/>
          <a:cxnLst/>
          <a:rect l="0" t="0" r="0" b="0"/>
          <a:pathLst>
            <a:path>
              <a:moveTo>
                <a:pt x="0" y="0"/>
              </a:moveTo>
              <a:lnTo>
                <a:pt x="0" y="250250"/>
              </a:lnTo>
              <a:lnTo>
                <a:pt x="201961" y="250250"/>
              </a:lnTo>
              <a:lnTo>
                <a:pt x="201961" y="312170"/>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803086" y="396293"/>
          <a:ext cx="2151429" cy="312170"/>
        </a:xfrm>
        <a:custGeom>
          <a:avLst/>
          <a:gdLst/>
          <a:ahLst/>
          <a:cxnLst/>
          <a:rect l="0" t="0" r="0" b="0"/>
          <a:pathLst>
            <a:path>
              <a:moveTo>
                <a:pt x="2151429" y="0"/>
              </a:moveTo>
              <a:lnTo>
                <a:pt x="2151429" y="250250"/>
              </a:lnTo>
              <a:lnTo>
                <a:pt x="0" y="250250"/>
              </a:lnTo>
              <a:lnTo>
                <a:pt x="0" y="312170"/>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920425" y="396293"/>
          <a:ext cx="1345828" cy="312170"/>
        </a:xfrm>
        <a:custGeom>
          <a:avLst/>
          <a:gdLst/>
          <a:ahLst/>
          <a:cxnLst/>
          <a:rect l="0" t="0" r="0" b="0"/>
          <a:pathLst>
            <a:path>
              <a:moveTo>
                <a:pt x="0" y="0"/>
              </a:moveTo>
              <a:lnTo>
                <a:pt x="0" y="250250"/>
              </a:lnTo>
              <a:lnTo>
                <a:pt x="1345828" y="250250"/>
              </a:lnTo>
              <a:lnTo>
                <a:pt x="1345828" y="312170"/>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873942" y="396293"/>
          <a:ext cx="1046483" cy="312170"/>
        </a:xfrm>
        <a:custGeom>
          <a:avLst/>
          <a:gdLst/>
          <a:ahLst/>
          <a:cxnLst/>
          <a:rect l="0" t="0" r="0" b="0"/>
          <a:pathLst>
            <a:path>
              <a:moveTo>
                <a:pt x="1046483" y="0"/>
              </a:moveTo>
              <a:lnTo>
                <a:pt x="1046483" y="250250"/>
              </a:lnTo>
              <a:lnTo>
                <a:pt x="0" y="250250"/>
              </a:lnTo>
              <a:lnTo>
                <a:pt x="0" y="312170"/>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722278" y="0"/>
          <a:ext cx="396293" cy="396293"/>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114211" y="94590"/>
          <a:ext cx="4202847" cy="39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as-IN" sz="2000" b="1" kern="1200" dirty="0">
              <a:solidFill>
                <a:schemeClr val="accent3"/>
              </a:solidFill>
            </a:rPr>
            <a:t>তাদের পরিবারের সদস্যদের জন্য</a:t>
          </a:r>
          <a:endParaRPr lang="en" sz="2000" b="1" kern="1200" dirty="0">
            <a:solidFill>
              <a:schemeClr val="accent3"/>
            </a:solidFill>
          </a:endParaRPr>
        </a:p>
      </dsp:txBody>
      <dsp:txXfrm>
        <a:off x="2114211" y="94590"/>
        <a:ext cx="4202847" cy="396293"/>
      </dsp:txXfrm>
    </dsp:sp>
    <dsp:sp modelId="{9D111C27-E043-480C-8A20-BEB0A7F7A350}">
      <dsp:nvSpPr>
        <dsp:cNvPr id="0" name=""/>
        <dsp:cNvSpPr/>
      </dsp:nvSpPr>
      <dsp:spPr>
        <a:xfrm>
          <a:off x="756" y="708463"/>
          <a:ext cx="1746372" cy="1105816"/>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68532" y="2231897"/>
          <a:ext cx="1849372" cy="39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Tx/>
            <a:buNone/>
          </a:pPr>
          <a:r>
            <a:rPr lang="en" sz="1700" b="1" kern="1200" dirty="0">
              <a:solidFill>
                <a:schemeClr val="accent1">
                  <a:lumMod val="75000"/>
                </a:schemeClr>
              </a:solidFill>
            </a:rPr>
            <a:t>⁕ </a:t>
          </a:r>
          <a:r>
            <a:rPr lang="as-IN" sz="1700" b="1" kern="1200" dirty="0"/>
            <a:t>হারোণের পাপের কারণে
(</a:t>
          </a:r>
          <a:r>
            <a:rPr lang="as-IN" sz="1300" b="1" kern="1200" dirty="0"/>
            <a:t>দ্বিতীয় বিবরণ ৯:২০</a:t>
          </a:r>
          <a:r>
            <a:rPr lang="as-IN" sz="1700" b="1" kern="1200" dirty="0"/>
            <a:t>)</a:t>
          </a:r>
          <a:endParaRPr lang="en" sz="1700" b="1" kern="1200" dirty="0"/>
        </a:p>
      </dsp:txBody>
      <dsp:txXfrm>
        <a:off x="68532" y="2231897"/>
        <a:ext cx="1849372" cy="396293"/>
      </dsp:txXfrm>
    </dsp:sp>
    <dsp:sp modelId="{88F1BAE8-136E-42BF-9207-09B358BAB561}">
      <dsp:nvSpPr>
        <dsp:cNvPr id="0" name=""/>
        <dsp:cNvSpPr/>
      </dsp:nvSpPr>
      <dsp:spPr>
        <a:xfrm>
          <a:off x="2393068" y="708463"/>
          <a:ext cx="1746372" cy="1105816"/>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16324" y="2231897"/>
          <a:ext cx="2138412" cy="39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 sz="1700" b="1" kern="1200" dirty="0">
              <a:solidFill>
                <a:schemeClr val="accent3">
                  <a:lumMod val="75000"/>
                </a:schemeClr>
              </a:solidFill>
            </a:rPr>
            <a:t>⁕ </a:t>
          </a:r>
          <a:r>
            <a:rPr lang="as-IN" sz="1700" b="1" kern="1200" dirty="0"/>
            <a:t>মরিয়মের অসন্তোষের কারণে
(</a:t>
          </a:r>
          <a:r>
            <a:rPr lang="as-IN" sz="1400" b="1" kern="1200" dirty="0"/>
            <a:t>গণনাপুস্তক ১২:১০-১৩</a:t>
          </a:r>
          <a:r>
            <a:rPr lang="as-IN" sz="1700" b="1" kern="1200" dirty="0"/>
            <a:t>)</a:t>
          </a:r>
          <a:endParaRPr lang="en" sz="1700" b="1" kern="1200" dirty="0"/>
        </a:p>
      </dsp:txBody>
      <dsp:txXfrm>
        <a:off x="2316324" y="2231897"/>
        <a:ext cx="2138412" cy="396293"/>
      </dsp:txXfrm>
    </dsp:sp>
    <dsp:sp modelId="{2FB7C8D9-58F1-4B12-A15B-42E3B531EF11}">
      <dsp:nvSpPr>
        <dsp:cNvPr id="0" name=""/>
        <dsp:cNvSpPr/>
      </dsp:nvSpPr>
      <dsp:spPr>
        <a:xfrm>
          <a:off x="7756369" y="0"/>
          <a:ext cx="396293" cy="396293"/>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142034" y="94590"/>
          <a:ext cx="2483223" cy="39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as-IN" sz="2000" b="1" kern="1200" dirty="0">
              <a:solidFill>
                <a:srgbClr val="7030A0"/>
              </a:solidFill>
            </a:rPr>
            <a:t>জনগণের জন্য</a:t>
          </a:r>
          <a:endParaRPr lang="en" sz="2000" b="1" kern="1200" dirty="0">
            <a:solidFill>
              <a:srgbClr val="7030A0"/>
            </a:solidFill>
          </a:endParaRPr>
        </a:p>
      </dsp:txBody>
      <dsp:txXfrm>
        <a:off x="8142034" y="94590"/>
        <a:ext cx="2483223" cy="396293"/>
      </dsp:txXfrm>
    </dsp:sp>
    <dsp:sp modelId="{E15C53C2-DCBA-4343-9AC7-09FB8C81C12F}">
      <dsp:nvSpPr>
        <dsp:cNvPr id="0" name=""/>
        <dsp:cNvSpPr/>
      </dsp:nvSpPr>
      <dsp:spPr>
        <a:xfrm>
          <a:off x="4929900" y="708463"/>
          <a:ext cx="1746372" cy="1105816"/>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5036597" y="2231897"/>
          <a:ext cx="1771530" cy="39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 sz="1700" b="1" kern="1200" dirty="0">
              <a:solidFill>
                <a:schemeClr val="accent5">
                  <a:lumMod val="75000"/>
                </a:schemeClr>
              </a:solidFill>
            </a:rPr>
            <a:t>⁕ </a:t>
          </a:r>
          <a:r>
            <a:rPr lang="as-IN" sz="1700" b="1" kern="1200" dirty="0"/>
            <a:t>যখন তারা তৃষ্ণার্ত ছিল
(</a:t>
          </a:r>
          <a:r>
            <a:rPr lang="as-IN" sz="1300" b="1" kern="1200" dirty="0"/>
            <a:t>যাত্রাপুস্তক ১৫:২৪-২৫</a:t>
          </a:r>
          <a:r>
            <a:rPr lang="as-IN" sz="1700" b="1" kern="1200" dirty="0"/>
            <a:t>)</a:t>
          </a:r>
          <a:endParaRPr lang="en" sz="1700" b="1" kern="1200" dirty="0"/>
        </a:p>
      </dsp:txBody>
      <dsp:txXfrm>
        <a:off x="5036597" y="2231897"/>
        <a:ext cx="1771530" cy="396293"/>
      </dsp:txXfrm>
    </dsp:sp>
    <dsp:sp modelId="{DB6B9390-5F47-4F37-A57D-3476786C6143}">
      <dsp:nvSpPr>
        <dsp:cNvPr id="0" name=""/>
        <dsp:cNvSpPr/>
      </dsp:nvSpPr>
      <dsp:spPr>
        <a:xfrm>
          <a:off x="7283291" y="708463"/>
          <a:ext cx="1746372" cy="1105816"/>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327001" y="2231897"/>
          <a:ext cx="1897504" cy="39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 sz="1700" b="1" kern="1200" dirty="0">
              <a:solidFill>
                <a:schemeClr val="accent6">
                  <a:lumMod val="50000"/>
                </a:schemeClr>
              </a:solidFill>
            </a:rPr>
            <a:t>⁕ </a:t>
          </a:r>
          <a:r>
            <a:rPr lang="as-IN" sz="1700" b="1" kern="1200" dirty="0"/>
            <a:t>যখন তারা ক্ষুধার্ত ছিল (</a:t>
          </a:r>
          <a:r>
            <a:rPr lang="as-IN" sz="1300" b="1" kern="1200" dirty="0"/>
            <a:t>গণনাপুস্তক ১১:১১-১৩</a:t>
          </a:r>
          <a:r>
            <a:rPr lang="as-IN" sz="1700" b="1" kern="1200" dirty="0"/>
            <a:t>)</a:t>
          </a:r>
          <a:endParaRPr lang="en" sz="1700" b="1" kern="1200" dirty="0"/>
        </a:p>
      </dsp:txBody>
      <dsp:txXfrm>
        <a:off x="7327001" y="2231897"/>
        <a:ext cx="1897504" cy="396293"/>
      </dsp:txXfrm>
    </dsp:sp>
    <dsp:sp modelId="{CD389D96-F776-43A9-A232-CA0484CC1C83}">
      <dsp:nvSpPr>
        <dsp:cNvPr id="0" name=""/>
        <dsp:cNvSpPr/>
      </dsp:nvSpPr>
      <dsp:spPr>
        <a:xfrm>
          <a:off x="9699669" y="708463"/>
          <a:ext cx="1746372" cy="1105816"/>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90488" y="2231897"/>
          <a:ext cx="1803285" cy="39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 sz="1700" b="1" kern="1200" dirty="0">
              <a:solidFill>
                <a:schemeClr val="tx2"/>
              </a:solidFill>
            </a:rPr>
            <a:t>⁕ </a:t>
          </a:r>
          <a:r>
            <a:rPr lang="as-IN" sz="1700" b="1" kern="1200" dirty="0"/>
            <a:t>যখন তারা পাপ করেছিল
(</a:t>
          </a:r>
          <a:r>
            <a:rPr lang="as-IN" sz="1300" b="1" kern="1200" dirty="0"/>
            <a:t>যাত্রাপুস্তক ৩২:৩০-৩২</a:t>
          </a:r>
          <a:r>
            <a:rPr lang="as-IN" sz="1700" b="1" kern="1200" dirty="0"/>
            <a:t>)</a:t>
          </a:r>
          <a:endParaRPr lang="en" sz="1700" b="1" kern="1200" dirty="0"/>
        </a:p>
      </dsp:txBody>
      <dsp:txXfrm>
        <a:off x="9790488" y="2231897"/>
        <a:ext cx="1803285" cy="39629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10/05/2026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10/05/2026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10/05/2026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10/05/2026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10/05/2026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10/05/2026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10/05/2026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10/05/2026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10/05/2026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10/05/2026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10/05/2026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10/05/2026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10/05/2026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as-I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প্রার্থনা যোদ্ধারা</a:t>
            </a:r>
            <a:endPar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endParaRP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2650084" cy="338554"/>
          </a:xfrm>
          <a:prstGeom prst="rect">
            <a:avLst/>
          </a:prstGeom>
          <a:noFill/>
        </p:spPr>
        <p:txBody>
          <a:bodyPr wrap="none" rtlCol="0">
            <a:spAutoFit/>
          </a:bodyPr>
          <a:lstStyle/>
          <a:p>
            <a:r>
              <a:rPr lang="as-IN" sz="1600" b="1" dirty="0">
                <a:solidFill>
                  <a:srgbClr val="FEF5A8"/>
                </a:solidFill>
                <a:effectLst>
                  <a:outerShdw blurRad="38100" dist="38100" dir="2700000" algn="tl">
                    <a:srgbClr val="000000"/>
                  </a:outerShdw>
                </a:effectLst>
              </a:rPr>
              <a:t>পাঠ ৬, ৯ই মে, ২০২৬ তারিখ</a:t>
            </a:r>
            <a:endParaRPr lang="en" sz="1600" b="1" dirty="0">
              <a:solidFill>
                <a:srgbClr val="FEF5A8"/>
              </a:solidFill>
              <a:effectLst>
                <a:outerShdw blurRad="38100" dist="38100" dir="2700000" algn="tl">
                  <a:srgbClr val="000000"/>
                </a:outerShdw>
              </a:effectLst>
            </a:endParaRP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r>
              <a:rPr lang="as-I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প্রার্থনাময় জীবন</a:t>
            </a:r>
            <a:endPar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646331"/>
          </a:xfrm>
          <a:prstGeom prst="rect">
            <a:avLst/>
          </a:prstGeom>
          <a:noFill/>
        </p:spPr>
        <p:txBody>
          <a:bodyPr wrap="square">
            <a:spAutoFit/>
          </a:bodyPr>
          <a:lstStyle/>
          <a:p>
            <a:pPr algn="ctr"/>
            <a:r>
              <a:rPr lang="en" b="1" dirty="0">
                <a:solidFill>
                  <a:schemeClr val="accent3">
                    <a:lumMod val="50000"/>
                  </a:schemeClr>
                </a:solidFill>
                <a:latin typeface="Comic Sans MS" panose="030F0702030302020204" pitchFamily="66" charset="0"/>
              </a:rPr>
              <a:t>“</a:t>
            </a:r>
            <a:r>
              <a:rPr lang="as-IN" b="1" dirty="0">
                <a:solidFill>
                  <a:schemeClr val="accent3">
                    <a:lumMod val="50000"/>
                  </a:schemeClr>
                </a:solidFill>
                <a:latin typeface="Comic Sans MS" panose="030F0702030302020204" pitchFamily="66" charset="0"/>
              </a:rPr>
              <a:t>হনোক ঈশ্বরের সহিত গমনাগমন করিতেন। পরে তিনি আর রহিলেন না, কেননা ঈশ্বর তাঁহাকে গ্রহণ করিলেন।</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a:t>
            </a:r>
            <a:r>
              <a:rPr lang="as-IN" sz="1400" b="1" dirty="0">
                <a:solidFill>
                  <a:schemeClr val="accent3">
                    <a:lumMod val="50000"/>
                  </a:schemeClr>
                </a:solidFill>
                <a:latin typeface="Comic Sans MS" panose="030F0702030302020204" pitchFamily="66" charset="0"/>
              </a:rPr>
              <a:t>আদিপুস্তক ৫:২৪</a:t>
            </a:r>
            <a:r>
              <a:rPr lang="en" sz="1400" b="1" dirty="0">
                <a:solidFill>
                  <a:schemeClr val="accent3">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271321"/>
            <a:ext cx="6471447" cy="1261884"/>
          </a:xfrm>
          <a:prstGeom prst="rect">
            <a:avLst/>
          </a:prstGeom>
          <a:noFill/>
        </p:spPr>
        <p:txBody>
          <a:bodyPr wrap="square" rtlCol="0">
            <a:spAutoFit/>
          </a:bodyPr>
          <a:lstStyle/>
          <a:p>
            <a:pPr algn="just">
              <a:spcBef>
                <a:spcPts val="600"/>
              </a:spcBef>
            </a:pPr>
            <a:r>
              <a:rPr lang="as-IN" sz="1900" b="1" dirty="0"/>
              <a:t>হনোক এক কঠিন সময়ে বাস করতেন, যখন মহাপ্লাবনের পূর্ববর্তী লোকদের পাপ বেড়েই চলছিল। তাঁর পুত্রের জন্মের পর, ঈশ্বর সম্পর্কে তাঁর উপলব্ধি প্রসারিত হয়েছিল এবং তাঁর সঙ্গে তাঁর সম্পর্ক আরও গভীর হয়েছিল (আদিপুস্তক ৫:২১-২৪)।</a:t>
            </a:r>
            <a:endParaRPr lang="en" sz="1900" b="1" dirty="0"/>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644291"/>
            <a:ext cx="9716727" cy="1323439"/>
          </a:xfrm>
          <a:prstGeom prst="rect">
            <a:avLst/>
          </a:prstGeom>
          <a:noFill/>
        </p:spPr>
        <p:txBody>
          <a:bodyPr wrap="square">
            <a:spAutoFit/>
          </a:bodyPr>
          <a:lstStyle/>
          <a:p>
            <a:pPr algn="just">
              <a:spcBef>
                <a:spcPts val="600"/>
              </a:spcBef>
            </a:pPr>
            <a:r>
              <a:rPr lang="as-IN" sz="2000" b="1" dirty="0"/>
              <a:t>সেই সম্পর্কে প্রার্থনা একটি গুরুত্বপূর্ণ বিষয় ছিল। তাঁর কাজ যত তীব্র ও জরুরি হয়ে উঠত, তাঁর প্রার্থনাও তত অবিরাম ও আন্তরিক হতো। মাঝে মাঝে, ঈশ্বরের সঙ্গে আরও নিবিড়ভাবে সংযোগ স্থাপনের জন্য তিনি নির্জন স্থানে চলে যেতেন। তবে, ঈশ্বর সম্পর্কিত তাঁর জ্ঞান মানুষের সঙ্গে ভাগ করে নিতে তিনি সর্বদা তাদের কাছে ফিরে আসতেন।</a:t>
            </a:r>
            <a:endParaRPr lang="en" sz="2000" b="1" dirty="0"/>
          </a:p>
        </p:txBody>
      </p:sp>
      <p:sp>
        <p:nvSpPr>
          <p:cNvPr id="22" name="CuadroTexto 21">
            <a:extLst>
              <a:ext uri="{FF2B5EF4-FFF2-40B4-BE49-F238E27FC236}">
                <a16:creationId xmlns:a16="http://schemas.microsoft.com/office/drawing/2014/main" id="{DE477E4F-FEE9-6F08-0ADC-F9EB5F5A9F24}"/>
              </a:ext>
            </a:extLst>
          </p:cNvPr>
          <p:cNvSpPr txBox="1"/>
          <p:nvPr/>
        </p:nvSpPr>
        <p:spPr>
          <a:xfrm>
            <a:off x="2786518" y="4017261"/>
            <a:ext cx="5048407" cy="2862322"/>
          </a:xfrm>
          <a:prstGeom prst="rect">
            <a:avLst/>
          </a:prstGeom>
          <a:noFill/>
        </p:spPr>
        <p:txBody>
          <a:bodyPr wrap="square">
            <a:spAutoFit/>
          </a:bodyPr>
          <a:lstStyle/>
          <a:p>
            <a:pPr algn="just">
              <a:spcBef>
                <a:spcPts val="600"/>
              </a:spcBef>
            </a:pPr>
            <a:r>
              <a:rPr lang="as-IN" b="1" dirty="0"/>
              <a:t>দৈনন্দিন জীবনের কোলাহল ও ব্যস্ততার মাঝে এবং নির্জনতার নিস্তব্ধতায়—উভয় ক্ষেত্রেই ঈশ্বর আমাদের কথা শোনেন। পৃথিবীতে এমন কোনো স্থান নেই যেখানে তিনি আমাদের দেখতে ও শুনতে পান না। আমরা কথায় আমাদের প্রার্থনা প্রকাশ করতে পারি (যা আমাদের মনোনিবেশ করতে সাহায্য করে), অথবা নীরবতার মাধ্যমেও তা করতে পারি (যা আমাদের চিন্তাভাবনা প্রকাশ করতে সাহায্য করে)। গুরুত্বপূর্ণ বিষয় হলো, প্রার্থনার মাধ্যমে ঈশ্বরের সাথে যোগাযোগ কখনো বন্ধ না করা।</a:t>
            </a:r>
            <a:endParaRPr lang="en" b="1" dirty="0"/>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7200" b="1" spc="300" dirty="0">
                <a:ln/>
                <a:solidFill>
                  <a:srgbClr val="9A23BC"/>
                </a:solidFill>
                <a:effectLst>
                  <a:outerShdw blurRad="38100" dist="12700" dir="2700000" algn="tl">
                    <a:srgbClr val="000000"/>
                  </a:outerShdw>
                  <a:reflection blurRad="6350" stA="60000" endA="900" endPos="58000" dir="5400000" sy="-100000" algn="bl" rotWithShape="0"/>
                </a:effectLst>
              </a:rPr>
              <a:t>মোশি</a:t>
            </a:r>
            <a:endPar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endParaRP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54500"/>
            <a:ext cx="12191999" cy="830997"/>
          </a:xfrm>
          <a:prstGeom prst="rect">
            <a:avLst/>
          </a:prstGeom>
          <a:noFill/>
        </p:spPr>
        <p:txBody>
          <a:bodyPr wrap="square">
            <a:spAutoFit/>
          </a:bodyPr>
          <a:lstStyle/>
          <a:p>
            <a:pPr algn="ctr"/>
            <a:r>
              <a:rPr lang="as-I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ঈশ্বরের সাথে কথা বলা</a:t>
            </a:r>
            <a:endPar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887059"/>
            <a:ext cx="12192000" cy="369332"/>
          </a:xfrm>
          <a:prstGeom prst="rect">
            <a:avLst/>
          </a:prstGeom>
          <a:noFill/>
        </p:spPr>
        <p:txBody>
          <a:bodyPr wrap="square">
            <a:spAutoFit/>
          </a:bodyPr>
          <a:lstStyle/>
          <a:p>
            <a:pPr algn="ct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as-IN" sz="1500" b="1" dirty="0">
                <a:solidFill>
                  <a:srgbClr val="FECC75"/>
                </a:solidFill>
                <a:effectLst>
                  <a:outerShdw blurRad="38100" dist="38100" dir="2700000" algn="tl">
                    <a:srgbClr val="000000">
                      <a:alpha val="43137"/>
                    </a:srgbClr>
                  </a:outerShdw>
                </a:effectLst>
                <a:latin typeface="Comic Sans MS" panose="030F0702030302020204" pitchFamily="66" charset="0"/>
              </a:rPr>
              <a:t>মোশির তুল্য কোন ভাববাদী ইস্রায়েলের মধ্যে আর উৎপন্ন হয় নাই; সদাপ্রভু তাঁহার সঙ্গে সম্মুখাসম্মুখি হইয়া আলাপ করিতেন</a:t>
            </a:r>
            <a:r>
              <a:rPr lang="as-IN"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rgbClr val="FECC75"/>
                </a:solidFill>
                <a:effectLst>
                  <a:outerShdw blurRad="38100" dist="38100" dir="2700000" algn="tl">
                    <a:srgbClr val="000000">
                      <a:alpha val="43137"/>
                    </a:srgbClr>
                  </a:outerShdw>
                </a:effectLst>
                <a:latin typeface="Comic Sans MS" panose="030F0702030302020204" pitchFamily="66" charset="0"/>
              </a:rPr>
              <a:t>দ্বিতীয় বিবরণ ৩৪:১০</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615553"/>
          </a:xfrm>
          <a:prstGeom prst="rect">
            <a:avLst/>
          </a:prstGeom>
          <a:noFill/>
        </p:spPr>
        <p:txBody>
          <a:bodyPr wrap="square" rtlCol="0">
            <a:spAutoFit/>
          </a:bodyPr>
          <a:lstStyle/>
          <a:p>
            <a:pPr algn="just">
              <a:spcBef>
                <a:spcPts val="600"/>
              </a:spcBef>
            </a:pPr>
            <a:r>
              <a:rPr lang="as-IN" sz="1700" b="1" dirty="0"/>
              <a:t>সিনাই পর্বত থেকে ঈশ্বরের কণ্ঠস্বর শুনে ইস্রায়েলের লোকেরা তাঁকে অনুরোধ করল যেন তিনি আর সরাসরি তাদের সঙ্গে কথা না বলেন, কারণ তারা তাঁর কণ্ঠস্বরের কারণে মৃত্যুবরণ করতে ভয় পেত (যাত্রাপুস্তক ২০:১৮-১৯)।</a:t>
            </a:r>
            <a:endParaRPr lang="en" sz="1700" b="1" dirty="0"/>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913296" cy="1323439"/>
          </a:xfrm>
          <a:prstGeom prst="rect">
            <a:avLst/>
          </a:prstGeom>
          <a:noFill/>
        </p:spPr>
        <p:txBody>
          <a:bodyPr wrap="square">
            <a:spAutoFit/>
          </a:bodyPr>
          <a:lstStyle/>
          <a:p>
            <a:pPr algn="just">
              <a:spcBef>
                <a:spcPts val="600"/>
              </a:spcBef>
            </a:pPr>
            <a:r>
              <a:rPr lang="as-IN" sz="2000" b="1" dirty="0"/>
              <a:t>মোশির ক্ষেত্রে বিষয়টি এমন ছিল না, যিনি ঈশ্বরের সঙ্গে মুখোমুখি কথা বলতেন (দ্বিতীয় বিবরণ ৩৪:১০)। ৪০ বছর ধরে (জ্বলন্ত ঝোপ থেকে তাঁর মৃত্যু পর্যন্ত), মোশি ও ঈশ্বরের মধ্যে নিয়মিত ব্যক্তিগত কথোপকথন হতো (যাত্রাপুস্তক ৩৩:৯-১১)।</a:t>
            </a:r>
            <a:endParaRPr lang="en" sz="2000" b="1" dirty="0"/>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07886"/>
          </a:xfrm>
          <a:prstGeom prst="rect">
            <a:avLst/>
          </a:prstGeom>
          <a:noFill/>
        </p:spPr>
        <p:txBody>
          <a:bodyPr wrap="square">
            <a:spAutoFit/>
          </a:bodyPr>
          <a:lstStyle/>
          <a:p>
            <a:pPr>
              <a:spcBef>
                <a:spcPts val="600"/>
              </a:spcBef>
            </a:pPr>
            <a:r>
              <a:rPr lang="as-IN" sz="2000" b="1" dirty="0"/>
              <a:t>ঈশ্বরের সঙ্গে মুখোমুখি কথা বলার সুযোগ আমাদের নেই, কিন্তু প্রার্থনা তাঁর সঙ্গে সরাসরি যোগাযোগের সুযোগ করে দিয়ে সেই শূন্যতা পূরণ করে।</a:t>
            </a:r>
            <a:endParaRPr lang="en" sz="2000" b="1" dirty="0"/>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743934"/>
            <a:ext cx="4699463" cy="2031325"/>
          </a:xfrm>
          <a:prstGeom prst="rect">
            <a:avLst/>
          </a:prstGeom>
          <a:noFill/>
        </p:spPr>
        <p:txBody>
          <a:bodyPr wrap="square">
            <a:spAutoFit/>
          </a:bodyPr>
          <a:lstStyle/>
          <a:p>
            <a:pPr algn="just">
              <a:spcBef>
                <a:spcPts val="600"/>
              </a:spcBef>
            </a:pPr>
            <a:r>
              <a:rPr lang="as-IN" b="1" dirty="0"/>
              <a:t>বাইবেলে এমন কয়েকটি চল্লিশ দিনের সময়কালের কথা লিপিবদ্ধ আছে, যে সময়গুলোতে ঈশ্বর মোশিকে সমাগম-তাঁবু নির্মাণের বিষয়ে নির্দিষ্ট নির্দেশাবলী দিয়েছিলেন এবং তাঁকে বিভিন্ন বিধি-বিধান জানিয়েছিলেন। এই কথোপকথন চলাকালীন মোশি জনগণের জন্য মধ্যস্থতাও করেছিলেন।</a:t>
            </a:r>
            <a:endParaRPr lang="en" b="1" dirty="0"/>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707886"/>
          </a:xfrm>
          <a:prstGeom prst="rect">
            <a:avLst/>
          </a:prstGeom>
          <a:noFill/>
        </p:spPr>
        <p:txBody>
          <a:bodyPr wrap="square">
            <a:spAutoFit/>
          </a:bodyPr>
          <a:lstStyle/>
          <a:p>
            <a:pPr algn="ctr"/>
            <a:r>
              <a:rPr lang="as-I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মধ্যস্থতামূলক প্রার্থনা</a:t>
            </a:r>
            <a:endPar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as-IN" b="1" dirty="0">
                <a:solidFill>
                  <a:srgbClr val="7030A0"/>
                </a:solidFill>
                <a:latin typeface="Comic Sans MS" panose="030F0702030302020204" pitchFamily="66" charset="0"/>
              </a:rPr>
              <a:t>আর সদাপ্রভু হারোণকে বিনষ্ট করণার্থে তাঁহার উপরে অতিশয় ক্রুদ্ধ হইয়াছিলেন, কিন্তু আমি সেই সময়ে হারোণের জন্যও প্রার্থনা করিলাম।</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a:t>
            </a:r>
            <a:r>
              <a:rPr lang="as-IN" sz="1400" b="1" dirty="0">
                <a:solidFill>
                  <a:srgbClr val="7030A0"/>
                </a:solidFill>
                <a:latin typeface="Comic Sans MS" panose="030F0702030302020204" pitchFamily="66" charset="0"/>
              </a:rPr>
              <a:t>দ্বিতীয় বিবরণ ৯:২০</a:t>
            </a:r>
            <a:r>
              <a:rPr lang="en" sz="1400" b="1" dirty="0">
                <a:solidFill>
                  <a:srgbClr val="7030A0"/>
                </a:solidFill>
                <a:latin typeface="Comic Sans MS" panose="030F0702030302020204" pitchFamily="66" charset="0"/>
              </a:rPr>
              <a:t>)</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432633"/>
            <a:ext cx="7127871" cy="646331"/>
          </a:xfrm>
          <a:prstGeom prst="rect">
            <a:avLst/>
          </a:prstGeom>
          <a:noFill/>
        </p:spPr>
        <p:txBody>
          <a:bodyPr wrap="square" rtlCol="0">
            <a:spAutoFit/>
          </a:bodyPr>
          <a:lstStyle/>
          <a:p>
            <a:pPr algn="just">
              <a:spcBef>
                <a:spcPts val="600"/>
              </a:spcBef>
            </a:pPr>
            <a:r>
              <a:rPr lang="as-IN" b="1" dirty="0"/>
              <a:t>মধ্যস্থতামূলক প্রার্থনা হলো সেই প্রার্থনা, যেখানে আমরা অন্য লোকেদের পক্ষে প্রার্থনা করি (যাকোব ৫:১৬; মথি ৫:৪৪; ১ তীমথিয় ২:১-৪)।</a:t>
            </a:r>
            <a:endParaRPr lang="en" b="1" dirty="0"/>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3560742916"/>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00110"/>
          </a:xfrm>
          <a:prstGeom prst="rect">
            <a:avLst/>
          </a:prstGeom>
          <a:noFill/>
        </p:spPr>
        <p:txBody>
          <a:bodyPr wrap="square" rtlCol="0">
            <a:spAutoFit/>
          </a:bodyPr>
          <a:lstStyle/>
          <a:p>
            <a:pPr algn="ctr">
              <a:spcBef>
                <a:spcPts val="600"/>
              </a:spcBef>
            </a:pPr>
            <a:r>
              <a:rPr lang="as-IN" sz="2000" b="1" dirty="0"/>
              <a:t>অন্যদের জন্য প্রার্থনা করতে মোশিকে কী অনুপ্রাণিত করেছিল?</a:t>
            </a:r>
            <a:endParaRPr lang="en" sz="2000" b="1" dirty="0"/>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155835"/>
            <a:ext cx="7106713" cy="707886"/>
          </a:xfrm>
          <a:prstGeom prst="rect">
            <a:avLst/>
          </a:prstGeom>
          <a:noFill/>
        </p:spPr>
        <p:txBody>
          <a:bodyPr wrap="square">
            <a:spAutoFit/>
          </a:bodyPr>
          <a:lstStyle/>
          <a:p>
            <a:pPr lvl="0" algn="just">
              <a:spcBef>
                <a:spcPts val="600"/>
              </a:spcBef>
              <a:defRPr/>
            </a:pPr>
            <a:r>
              <a:rPr lang="as-IN" sz="2000" b="1" dirty="0">
                <a:solidFill>
                  <a:prstClr val="black"/>
                </a:solidFill>
              </a:rPr>
              <a:t>মোশি বিভিন্ন সময়ে ও ভিন্ন ভিন্ন কারণে অন্যদের জন্য ঈশ্বরের কাছে সুপারিশ করেছিলেন: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lvl="0" algn="ctr">
              <a:spcBef>
                <a:spcPts val="600"/>
              </a:spcBef>
              <a:defRPr/>
            </a:pPr>
            <a:r>
              <a:rPr lang="as-IN" sz="2000" b="1" dirty="0">
                <a:solidFill>
                  <a:prstClr val="black"/>
                </a:solidFill>
              </a:rPr>
              <a:t>একই জিনিস আমাদের অনুপ্রাণিত করা উচিত: যাদের জন্য আমরা প্রার্থনা করি, তাদের প্রতি ভালোবাসা।</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514905" y="711540"/>
            <a:ext cx="11469571" cy="4401205"/>
          </a:xfrm>
          <a:prstGeom prst="rect">
            <a:avLst/>
          </a:prstGeom>
          <a:noFill/>
        </p:spPr>
        <p:txBody>
          <a:bodyPr wrap="square">
            <a:spAutoFit/>
          </a:bodyPr>
          <a:lstStyle/>
          <a:p>
            <a:pPr algn="just">
              <a:spcBef>
                <a:spcPts val="600"/>
              </a:spcBef>
            </a:pPr>
            <a:r>
              <a:rPr lang="as-IN" sz="2800" b="1" dirty="0">
                <a:latin typeface="Constantia" panose="02030602050306030303" pitchFamily="18" charset="0"/>
              </a:rPr>
              <a:t>আমাদের পারিবারিক পরিমণ্ডলে প্রার্থনা করা উচিত, এবং সর্বোপরি আমাদের একান্তে প্রার্থনাকে অবহেলা করা উচিত নয়, কারণ এটিই আত্মার জীবন। প্রার্থনা অবহেলিত থাকলে আত্মার বিকাশ ঘটা অসম্ভব। কেবল পারিবারিক বা সর্বজনীন প্রার্থনাই যথেষ্ট নয়। নির্জনতায় আত্মাকে ঈশ্বরের অনুসন্ধিৎসু দৃষ্টির সামনে উন্মুক্ত রাখা হোক। একান্তে প্রার্থনা কেবল প্রার্থনা-শ্রোতা ঈশ্বরই শুনবেন। কোনো কৌতূহলী কান যেন এই ধরনের নিবেদনের ভার গ্রহণ না করে। একান্তে প্রার্থনায় আত্মা পারিপার্শ্বিক প্রভাব ও উত্তেজনা থেকে মুক্ত থাকে। শান্তভাবে, অথচ আকুলভাবে, তা ঈশ্বরের দিকে হাত বাড়াবে। যিনি একান্তে দেখেন, যাঁর কান হৃদয় থেকে উৎসারিত প্রার্থনা শোনার জন্য উন্মুক্ত, তাঁর থেকে নির্গত প্রভাব হবে মধুর ও চিরস্থায়ী।</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en" sz="1600" b="1" dirty="0"/>
              <a:t>EGW (</a:t>
            </a:r>
            <a:r>
              <a:rPr lang="en-US" sz="1600" b="1" dirty="0"/>
              <a:t>Steps to Christ</a:t>
            </a:r>
            <a:r>
              <a:rPr lang="en" sz="1600" b="1" dirty="0"/>
              <a:t>, p. 98)</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102015" y="61122"/>
            <a:ext cx="776601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as-IN"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আমি সদাপ্রভুকে প্রেম করি,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কারণ তিনি শুনেন আমার রব ও আমার বিনতি।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তিনি আমার প্রতি কর্ণপাত করিয়াছেন,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তজ্জন্য আমি যাবজ্জীবন তাঁহাকে ডাকিব।</a:t>
            </a: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as-IN"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গীতসংহিতা ১১৬:১,২</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as-IN" sz="2000" b="1" dirty="0">
                <a:solidFill>
                  <a:srgbClr val="00BB2C"/>
                </a:solidFill>
              </a:rPr>
              <a:t>দানিয়েল</a:t>
            </a:r>
            <a:r>
              <a:rPr lang="en" sz="2000" b="1" dirty="0">
                <a:solidFill>
                  <a:srgbClr val="00BB2C"/>
                </a:solidFill>
              </a:rPr>
              <a:t>:</a:t>
            </a:r>
          </a:p>
          <a:p>
            <a:pPr lvl="1">
              <a:spcBef>
                <a:spcPts val="600"/>
              </a:spcBef>
            </a:pPr>
            <a:r>
              <a:rPr lang="as-IN" sz="2000" b="1" dirty="0"/>
              <a:t>বিপজ্জনক সময়ে প্রার্থনা</a:t>
            </a:r>
            <a:endParaRPr lang="en" sz="2000" b="1" dirty="0"/>
          </a:p>
          <a:p>
            <a:pPr lvl="1">
              <a:spcBef>
                <a:spcPts val="600"/>
              </a:spcBef>
            </a:pPr>
            <a:r>
              <a:rPr lang="as-IN" sz="2000" b="1" dirty="0"/>
              <a:t>সঠিক ভঙ্গিতে প্রার্থনা করুন।</a:t>
            </a:r>
            <a:endParaRPr lang="en" sz="2000" b="1" dirty="0"/>
          </a:p>
          <a:p>
            <a:pPr>
              <a:spcBef>
                <a:spcPts val="1800"/>
              </a:spcBef>
            </a:pPr>
            <a:r>
              <a:rPr lang="as-IN" sz="2000" b="1" dirty="0">
                <a:solidFill>
                  <a:srgbClr val="0070BB"/>
                </a:solidFill>
              </a:rPr>
              <a:t>হনোক</a:t>
            </a:r>
            <a:r>
              <a:rPr lang="en" sz="2000" b="1" dirty="0">
                <a:solidFill>
                  <a:srgbClr val="0070BB"/>
                </a:solidFill>
              </a:rPr>
              <a:t>:</a:t>
            </a:r>
          </a:p>
          <a:p>
            <a:pPr lvl="1">
              <a:spcBef>
                <a:spcPts val="600"/>
              </a:spcBef>
            </a:pPr>
            <a:r>
              <a:rPr lang="as-IN" sz="2000" b="1" dirty="0"/>
              <a:t>প্রার্থনাময় জীবন</a:t>
            </a:r>
            <a:r>
              <a:rPr lang="en-US" sz="2000" b="1" dirty="0"/>
              <a:t> </a:t>
            </a:r>
            <a:endParaRPr lang="en" sz="2000" b="1" dirty="0"/>
          </a:p>
          <a:p>
            <a:pPr>
              <a:spcBef>
                <a:spcPts val="1800"/>
              </a:spcBef>
            </a:pPr>
            <a:r>
              <a:rPr lang="as-IN" sz="2000" b="1" dirty="0">
                <a:solidFill>
                  <a:srgbClr val="BB4B00"/>
                </a:solidFill>
              </a:rPr>
              <a:t>মোশি</a:t>
            </a:r>
            <a:r>
              <a:rPr lang="en" sz="2000" b="1" dirty="0">
                <a:solidFill>
                  <a:srgbClr val="BB4B00"/>
                </a:solidFill>
              </a:rPr>
              <a:t>:</a:t>
            </a:r>
          </a:p>
          <a:p>
            <a:pPr lvl="1">
              <a:spcBef>
                <a:spcPts val="600"/>
              </a:spcBef>
            </a:pPr>
            <a:r>
              <a:rPr lang="as-IN" sz="2000" b="1" dirty="0"/>
              <a:t>ঈশ্বরের সাথে কথা বলা</a:t>
            </a:r>
            <a:endParaRPr lang="es-ES" sz="2000" b="1" dirty="0"/>
          </a:p>
          <a:p>
            <a:pPr lvl="1">
              <a:spcBef>
                <a:spcPts val="600"/>
              </a:spcBef>
            </a:pPr>
            <a:r>
              <a:rPr lang="as-IN" sz="2000" b="1" dirty="0"/>
              <a:t>মধ্যস্থতামূলক প্রার্থনা</a:t>
            </a:r>
            <a:endParaRPr lang="en" sz="2000" b="1" dirty="0"/>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77946"/>
            <a:ext cx="7075369" cy="707886"/>
          </a:xfrm>
          <a:prstGeom prst="rect">
            <a:avLst/>
          </a:prstGeom>
          <a:noFill/>
        </p:spPr>
        <p:txBody>
          <a:bodyPr wrap="square" rtlCol="0">
            <a:spAutoFit/>
          </a:bodyPr>
          <a:lstStyle/>
          <a:p>
            <a:pPr algn="just">
              <a:spcBef>
                <a:spcPts val="600"/>
              </a:spcBef>
            </a:pPr>
            <a:r>
              <a:rPr lang="as-IN" sz="2000" b="1" dirty="0"/>
              <a:t>মানবজাতিসহ সকল প্রাণীকে ঈশ্বর পরস্পরের সাথে এবং তাঁর সাথে যোগাযোগ করার ক্ষমতা দিয়ে সৃষ্টি করেছেন।</a:t>
            </a:r>
            <a:endParaRPr lang="en" sz="2000" b="1" dirty="0"/>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413405"/>
            <a:ext cx="7075369" cy="1015663"/>
          </a:xfrm>
          <a:prstGeom prst="rect">
            <a:avLst/>
          </a:prstGeom>
          <a:noFill/>
        </p:spPr>
        <p:txBody>
          <a:bodyPr wrap="square">
            <a:spAutoFit/>
          </a:bodyPr>
          <a:lstStyle/>
          <a:p>
            <a:pPr lvl="0" algn="just">
              <a:spcBef>
                <a:spcPts val="600"/>
              </a:spcBef>
              <a:defRPr/>
            </a:pPr>
            <a:r>
              <a:rPr lang="as-IN" sz="2000" b="1" dirty="0">
                <a:solidFill>
                  <a:prstClr val="black"/>
                </a:solidFill>
              </a:rPr>
              <a:t>দানিয়েল, হনোক এবং মোশি হলেন এমন কিছু উদাহরণ, যা থেকে বোঝা যায় আমরা কীভাবে এই শক্তিশালী উপহারটি ব্যবহার করতে পারি।</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459715"/>
            <a:ext cx="7075369" cy="1015663"/>
          </a:xfrm>
          <a:prstGeom prst="rect">
            <a:avLst/>
          </a:prstGeom>
          <a:noFill/>
        </p:spPr>
        <p:txBody>
          <a:bodyPr wrap="square">
            <a:spAutoFit/>
          </a:bodyPr>
          <a:lstStyle/>
          <a:p>
            <a:pPr lvl="0" algn="just">
              <a:spcBef>
                <a:spcPts val="600"/>
              </a:spcBef>
              <a:defRPr/>
            </a:pPr>
            <a:r>
              <a:rPr lang="as-IN" sz="2000" b="1" dirty="0">
                <a:solidFill>
                  <a:prstClr val="black"/>
                </a:solidFill>
              </a:rPr>
              <a:t>কিন্তু ঈশ্বর আমাদের জন্য একটি উপহার রেখে গেছেন। একটি “টেলিফোন” যা আমাদের তাঁর সাথে যোগাযোগ অব্যাহত রাখতে সাহায্য করে: প্রার্থনা।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742265"/>
            <a:ext cx="7075368" cy="707886"/>
          </a:xfrm>
          <a:prstGeom prst="rect">
            <a:avLst/>
          </a:prstGeom>
          <a:noFill/>
        </p:spPr>
        <p:txBody>
          <a:bodyPr wrap="square">
            <a:spAutoFit/>
          </a:bodyPr>
          <a:lstStyle/>
          <a:p>
            <a:pPr lvl="0" algn="just">
              <a:spcBef>
                <a:spcPts val="600"/>
              </a:spcBef>
              <a:defRPr/>
            </a:pPr>
            <a:r>
              <a:rPr lang="as-IN" sz="2000" b="1" dirty="0">
                <a:solidFill>
                  <a:prstClr val="black"/>
                </a:solidFill>
              </a:rPr>
              <a:t>দুর্ভাগ্যবশত, আদম ও হাওয়ার পাপের ফলে মানুষ ঈশ্বরের সাথে সরাসরি যোগাযোগ করার ক্ষমতা হারিয়ে ফেলে।</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7200" b="1" spc="300" dirty="0">
                <a:ln/>
                <a:solidFill>
                  <a:srgbClr val="D15381"/>
                </a:solidFill>
                <a:effectLst>
                  <a:outerShdw blurRad="38100" dist="12700" dir="2700000" algn="tl">
                    <a:srgbClr val="000000"/>
                  </a:outerShdw>
                  <a:reflection blurRad="6350" stA="60000" endA="900" endPos="58000" dir="5400000" sy="-100000" algn="bl" rotWithShape="0"/>
                </a:effectLst>
              </a:rPr>
              <a:t>দানিয়েল</a:t>
            </a:r>
            <a:endPar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endParaRP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69441"/>
          </a:xfrm>
          <a:prstGeom prst="rect">
            <a:avLst/>
          </a:prstGeom>
          <a:noFill/>
        </p:spPr>
        <p:txBody>
          <a:bodyPr wrap="square">
            <a:spAutoFit/>
          </a:bodyPr>
          <a:lstStyle/>
          <a:p>
            <a:pPr algn="ctr"/>
            <a:r>
              <a:rPr lang="as-I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বিপদজনক সময়ে প্রার্থনা করা</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62EDA29-BBA5-B3DF-ED18-A0FB9F33347D}"/>
              </a:ext>
            </a:extLst>
          </p:cNvPr>
          <p:cNvSpPr txBox="1"/>
          <p:nvPr/>
        </p:nvSpPr>
        <p:spPr>
          <a:xfrm>
            <a:off x="2775" y="636091"/>
            <a:ext cx="12161520" cy="369332"/>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r>
              <a:rPr lang="en" sz="1600" b="1" dirty="0">
                <a:solidFill>
                  <a:schemeClr val="accent1">
                    <a:lumMod val="75000"/>
                  </a:schemeClr>
                </a:solidFill>
                <a:latin typeface="Comic Sans MS" panose="030F0702030302020204" pitchFamily="66" charset="0"/>
              </a:rPr>
              <a:t>“</a:t>
            </a:r>
            <a:r>
              <a:rPr lang="as-IN" sz="1760" b="1" dirty="0">
                <a:solidFill>
                  <a:schemeClr val="accent1">
                    <a:lumMod val="75000"/>
                  </a:schemeClr>
                </a:solidFill>
                <a:latin typeface="Comic Sans MS" panose="030F0702030302020204" pitchFamily="66" charset="0"/>
              </a:rPr>
              <a:t>পরে আমি উপবাস, চট পরিধান ও ভস্ম লেপন করিয়া প্রার্থনার ও বিনতির চেষ্টায় প্রভু ঈশ্বরের প্রতি দৃষ্টিপাত করিলাম</a:t>
            </a:r>
            <a:r>
              <a:rPr lang="as-IN" b="1" dirty="0">
                <a:solidFill>
                  <a:schemeClr val="accent1">
                    <a:lumMod val="75000"/>
                  </a:schemeClr>
                </a:solidFill>
                <a:latin typeface="Comic Sans MS" panose="030F0702030302020204" pitchFamily="66" charset="0"/>
              </a:rPr>
              <a:t>।</a:t>
            </a:r>
            <a:r>
              <a:rPr lang="en" sz="1600" b="1" dirty="0">
                <a:solidFill>
                  <a:schemeClr val="accent1">
                    <a:lumMod val="75000"/>
                  </a:schemeClr>
                </a:solidFill>
                <a:latin typeface="Comic Sans MS" panose="030F0702030302020204" pitchFamily="66" charset="0"/>
              </a:rPr>
              <a:t>” </a:t>
            </a:r>
            <a:r>
              <a:rPr lang="en" sz="1200" b="1" i="1" dirty="0">
                <a:solidFill>
                  <a:schemeClr val="accent1">
                    <a:lumMod val="75000"/>
                  </a:schemeClr>
                </a:solidFill>
                <a:latin typeface="Comic Sans MS" panose="030F0702030302020204" pitchFamily="66" charset="0"/>
              </a:rPr>
              <a:t>(</a:t>
            </a:r>
            <a:r>
              <a:rPr lang="as-IN" sz="1200" b="1" i="1" dirty="0">
                <a:solidFill>
                  <a:schemeClr val="accent1">
                    <a:lumMod val="75000"/>
                  </a:schemeClr>
                </a:solidFill>
                <a:latin typeface="Comic Sans MS" panose="030F0702030302020204" pitchFamily="66" charset="0"/>
              </a:rPr>
              <a:t>দানিয়েল ৯:৩</a:t>
            </a:r>
            <a:r>
              <a:rPr lang="en" sz="1200" b="1" dirty="0">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43913" y="3267077"/>
            <a:ext cx="1250279" cy="3631661"/>
            <a:chOff x="43913" y="3143252"/>
            <a:chExt cx="1250279" cy="363166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43913" y="3987403"/>
              <a:ext cx="1250279" cy="2787510"/>
            </a:xfrm>
            <a:prstGeom prst="rect">
              <a:avLst/>
            </a:prstGeom>
            <a:noFill/>
          </p:spPr>
          <p:txBody>
            <a:bodyPr vert="wordArtVert" wrap="square" rtlCol="0">
              <a:spAutoFit/>
            </a:bodyPr>
            <a:lstStyle/>
            <a:p>
              <a:r>
                <a:rPr lang="as-IN" b="1" spc="-1000" dirty="0">
                  <a:effectLst>
                    <a:outerShdw blurRad="38100" dist="38100" dir="2700000" algn="tl">
                      <a:srgbClr val="000000">
                        <a:alpha val="43137"/>
                      </a:srgbClr>
                    </a:outerShdw>
                  </a:effectLst>
                </a:rPr>
                <a:t>ভা</a:t>
              </a:r>
              <a:r>
                <a:rPr lang="en-US" b="1" spc="-1000" dirty="0">
                  <a:effectLst>
                    <a:outerShdw blurRad="38100" dist="38100" dir="2700000" algn="tl">
                      <a:srgbClr val="000000">
                        <a:alpha val="43137"/>
                      </a:srgbClr>
                    </a:outerShdw>
                  </a:effectLst>
                </a:rPr>
                <a:t> </a:t>
              </a:r>
              <a:r>
                <a:rPr lang="as-IN" b="1" spc="-1000" dirty="0">
                  <a:effectLst>
                    <a:outerShdw blurRad="38100" dist="38100" dir="2700000" algn="tl">
                      <a:srgbClr val="000000">
                        <a:alpha val="43137"/>
                      </a:srgbClr>
                    </a:outerShdw>
                  </a:effectLst>
                </a:rPr>
                <a:t>লো </a:t>
              </a:r>
              <a:r>
                <a:rPr lang="en-US" b="1" spc="-1000" dirty="0">
                  <a:effectLst>
                    <a:outerShdw blurRad="38100" dist="38100" dir="2700000" algn="tl">
                      <a:srgbClr val="000000">
                        <a:alpha val="43137"/>
                      </a:srgbClr>
                    </a:outerShdw>
                  </a:effectLst>
                </a:rPr>
                <a:t> </a:t>
              </a:r>
              <a:r>
                <a:rPr lang="as-IN" sz="2000" b="1" spc="-1000" dirty="0">
                  <a:effectLst>
                    <a:outerShdw blurRad="38100" dist="38100" dir="2700000" algn="tl">
                      <a:srgbClr val="000000">
                        <a:alpha val="43137"/>
                      </a:srgbClr>
                    </a:outerShdw>
                  </a:effectLst>
                </a:rPr>
                <a:t>প্র</a:t>
              </a:r>
              <a:r>
                <a:rPr lang="en-US" sz="2000" b="1" spc="-1000" dirty="0">
                  <a:effectLst>
                    <a:outerShdw blurRad="38100" dist="38100" dir="2700000" algn="tl">
                      <a:srgbClr val="000000">
                        <a:alpha val="43137"/>
                      </a:srgbClr>
                    </a:outerShdw>
                  </a:effectLst>
                </a:rPr>
                <a:t> </a:t>
              </a:r>
              <a:r>
                <a:rPr lang="as-IN" sz="2000" b="1" spc="-1000" dirty="0">
                  <a:effectLst>
                    <a:outerShdw blurRad="38100" dist="38100" dir="2700000" algn="tl">
                      <a:srgbClr val="000000">
                        <a:alpha val="43137"/>
                      </a:srgbClr>
                    </a:outerShdw>
                  </a:effectLst>
                </a:rPr>
                <a:t>শাস</a:t>
              </a:r>
              <a:r>
                <a:rPr lang="en-US" sz="2000" b="1" spc="-1000" dirty="0">
                  <a:effectLst>
                    <a:outerShdw blurRad="38100" dist="38100" dir="2700000" algn="tl">
                      <a:srgbClr val="000000">
                        <a:alpha val="43137"/>
                      </a:srgbClr>
                    </a:outerShdw>
                  </a:effectLst>
                </a:rPr>
                <a:t> </a:t>
              </a:r>
              <a:r>
                <a:rPr lang="as-IN" sz="2000" b="1" spc="-1000" dirty="0">
                  <a:effectLst>
                    <a:outerShdw blurRad="38100" dist="38100" dir="2700000" algn="tl">
                      <a:srgbClr val="000000">
                        <a:alpha val="43137"/>
                      </a:srgbClr>
                    </a:outerShdw>
                  </a:effectLst>
                </a:rPr>
                <a:t>ক</a:t>
              </a:r>
              <a:endParaRPr lang="en-US" sz="2000" b="1" spc="-1000" dirty="0">
                <a:effectLst>
                  <a:outerShdw blurRad="38100" dist="38100" dir="2700000" algn="tl">
                    <a:srgbClr val="000000">
                      <a:alpha val="43137"/>
                    </a:srgbClr>
                  </a:outerShdw>
                </a:effectLst>
              </a:endParaRPr>
            </a:p>
            <a:p>
              <a:endParaRPr lang="en-US" b="1" spc="-1000" dirty="0">
                <a:effectLst>
                  <a:outerShdw blurRad="38100" dist="38100" dir="2700000" algn="tl">
                    <a:srgbClr val="000000">
                      <a:alpha val="43137"/>
                    </a:srgbClr>
                  </a:outerShdw>
                </a:effectLst>
              </a:endParaRPr>
            </a:p>
            <a:p>
              <a:r>
                <a:rPr lang="en-US" b="1" spc="-1000" dirty="0">
                  <a:effectLst>
                    <a:outerShdw blurRad="38100" dist="38100" dir="2700000" algn="tl">
                      <a:srgbClr val="000000">
                        <a:alpha val="43137"/>
                      </a:srgbClr>
                    </a:outerShdw>
                  </a:effectLst>
                </a:rPr>
                <a:t> </a:t>
              </a:r>
              <a:endParaRPr lang="en" b="1" spc="-1000" dirty="0">
                <a:effectLst>
                  <a:outerShdw blurRad="38100" dist="38100" dir="2700000" algn="tl">
                    <a:srgbClr val="000000">
                      <a:alpha val="43137"/>
                    </a:srgbClr>
                  </a:outerShdw>
                </a:effectLst>
              </a:endParaRP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515911"/>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4010553"/>
              <a:ext cx="511230" cy="2497607"/>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as-IN" sz="1600" spc="0" dirty="0"/>
                <a:t>স</a:t>
              </a:r>
              <a:r>
                <a:rPr lang="en-US" sz="1600" spc="0" dirty="0"/>
                <a:t> </a:t>
              </a:r>
              <a:r>
                <a:rPr lang="as-IN" sz="1600" spc="0" dirty="0"/>
                <a:t>ত</a:t>
              </a:r>
              <a:r>
                <a:rPr lang="en-US" sz="1600" spc="0" dirty="0"/>
                <a:t> </a:t>
              </a:r>
              <a:r>
                <a:rPr lang="as-IN" sz="1600" spc="0" dirty="0"/>
                <a:t>তা</a:t>
              </a:r>
              <a:endParaRPr lang="en" spc="0" dirty="0"/>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4010554"/>
              <a:ext cx="552074" cy="1762983"/>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as-IN" spc="-600" dirty="0"/>
                <a:t>প</a:t>
              </a:r>
              <a:r>
                <a:rPr lang="en-US" spc="-600" dirty="0"/>
                <a:t> </a:t>
              </a:r>
              <a:r>
                <a:rPr lang="as-IN" spc="-600" dirty="0"/>
                <a:t>রি</a:t>
              </a:r>
              <a:r>
                <a:rPr lang="en-US" spc="-600" dirty="0"/>
                <a:t> </a:t>
              </a:r>
              <a:r>
                <a:rPr lang="as-IN" spc="-600" dirty="0"/>
                <a:t>শ্র</a:t>
              </a:r>
              <a:r>
                <a:rPr lang="en-US" spc="-600" dirty="0"/>
                <a:t> </a:t>
              </a:r>
              <a:r>
                <a:rPr lang="as-IN" spc="-600" dirty="0"/>
                <a:t>মী</a:t>
              </a:r>
              <a:endParaRPr lang="en" spc="-600" dirty="0"/>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3917954"/>
              <a:ext cx="552074" cy="124591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as-IN" dirty="0"/>
                <a:t>অ</a:t>
              </a:r>
              <a:r>
                <a:rPr lang="en-US" dirty="0"/>
                <a:t>  </a:t>
              </a:r>
              <a:r>
                <a:rPr lang="as-IN" dirty="0"/>
                <a:t>দা</a:t>
              </a:r>
              <a:r>
                <a:rPr lang="en-US" dirty="0"/>
                <a:t> </a:t>
              </a:r>
              <a:r>
                <a:rPr lang="as-IN" dirty="0"/>
                <a:t>হ্য</a:t>
              </a:r>
              <a:endParaRPr lang="en" dirty="0"/>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35382" y="3929529"/>
              <a:ext cx="552074" cy="2323265"/>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as-IN" spc="-600" dirty="0"/>
                <a:t>নি</a:t>
              </a:r>
              <a:r>
                <a:rPr lang="en-US" spc="-600" dirty="0"/>
                <a:t> </a:t>
              </a:r>
              <a:r>
                <a:rPr lang="as-IN" spc="-600" dirty="0"/>
                <a:t>র্ভ</a:t>
              </a:r>
              <a:r>
                <a:rPr lang="en-US" spc="-600" dirty="0"/>
                <a:t> </a:t>
              </a:r>
              <a:r>
                <a:rPr lang="as-IN" spc="-600" dirty="0"/>
                <a:t>র</a:t>
              </a:r>
              <a:r>
                <a:rPr lang="en-US" spc="-600" dirty="0"/>
                <a:t> </a:t>
              </a:r>
              <a:r>
                <a:rPr lang="as-IN" spc="-600" dirty="0"/>
                <a:t>যো</a:t>
              </a:r>
              <a:r>
                <a:rPr lang="en-US" spc="-600" dirty="0"/>
                <a:t> </a:t>
              </a:r>
              <a:r>
                <a:rPr lang="as-IN" spc="-600" dirty="0"/>
                <a:t>গ্য</a:t>
              </a:r>
              <a:endParaRPr lang="en" spc="-600" dirty="0"/>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952679"/>
              <a:ext cx="552074" cy="2038635"/>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as-IN" spc="0" dirty="0"/>
                <a:t>স</a:t>
              </a:r>
              <a:r>
                <a:rPr lang="en-US" spc="0" dirty="0"/>
                <a:t> </a:t>
              </a:r>
              <a:r>
                <a:rPr lang="as-IN" spc="0" dirty="0"/>
                <a:t>ম্মা</a:t>
              </a:r>
              <a:r>
                <a:rPr lang="en-US" spc="0" dirty="0"/>
                <a:t> </a:t>
              </a:r>
              <a:r>
                <a:rPr lang="as-IN" spc="0" dirty="0"/>
                <a:t>নি</a:t>
              </a:r>
              <a:r>
                <a:rPr lang="en-US" spc="0" dirty="0"/>
                <a:t> </a:t>
              </a:r>
              <a:r>
                <a:rPr lang="as-IN" spc="0" dirty="0"/>
                <a:t>ত</a:t>
              </a:r>
              <a:endParaRPr lang="en" spc="0" dirty="0"/>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859627" cy="3515913"/>
            <a:chOff x="4733213" y="3143250"/>
            <a:chExt cx="859627"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837793"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sz="1600" spc="-800" dirty="0"/>
                <a:t> </a:t>
              </a:r>
              <a:r>
                <a:rPr lang="as-IN" sz="1600" spc="-800" dirty="0"/>
                <a:t>বি</a:t>
              </a:r>
              <a:r>
                <a:rPr lang="en-US" sz="1600" spc="-800" dirty="0"/>
                <a:t> </a:t>
              </a:r>
              <a:r>
                <a:rPr lang="as-IN" sz="1600" spc="-800" dirty="0"/>
                <a:t>শ্ব</a:t>
              </a:r>
              <a:r>
                <a:rPr lang="en-US" sz="1600" spc="-800" dirty="0"/>
                <a:t> </a:t>
              </a:r>
              <a:r>
                <a:rPr lang="as-IN" sz="1600" spc="-800" dirty="0"/>
                <a:t>স্ত </a:t>
              </a:r>
              <a:r>
                <a:rPr lang="en-US" sz="1600" spc="-800" dirty="0"/>
                <a:t> </a:t>
              </a:r>
              <a:r>
                <a:rPr lang="as-IN" sz="1600" spc="-800" dirty="0"/>
                <a:t>এ</a:t>
              </a:r>
              <a:r>
                <a:rPr lang="en-US" sz="1600" spc="-800" dirty="0"/>
                <a:t> </a:t>
              </a:r>
              <a:r>
                <a:rPr lang="as-IN" sz="1600" spc="-800" dirty="0"/>
                <a:t>বং</a:t>
              </a:r>
              <a:r>
                <a:rPr lang="en-US" sz="1600" spc="-800" dirty="0"/>
                <a:t> </a:t>
              </a:r>
              <a:r>
                <a:rPr lang="as-IN" sz="1600" spc="-800" dirty="0"/>
                <a:t> </a:t>
              </a:r>
              <a:endParaRPr lang="en-US" sz="1600" spc="-800" dirty="0"/>
            </a:p>
            <a:p>
              <a:pPr algn="l"/>
              <a:r>
                <a:rPr lang="en-US" sz="1600" spc="-800" dirty="0"/>
                <a:t> </a:t>
              </a:r>
              <a:r>
                <a:rPr lang="as-IN" sz="1600" spc="-800" dirty="0"/>
                <a:t>অ</a:t>
              </a:r>
              <a:r>
                <a:rPr lang="en-US" sz="1600" spc="-800" dirty="0"/>
                <a:t> </a:t>
              </a:r>
              <a:r>
                <a:rPr lang="as-IN" sz="1600" spc="-800" dirty="0"/>
                <a:t>নু</a:t>
              </a:r>
              <a:r>
                <a:rPr lang="en-US" sz="1600" spc="-800" dirty="0"/>
                <a:t> </a:t>
              </a:r>
              <a:r>
                <a:rPr lang="as-IN" sz="1600" spc="-800" dirty="0"/>
                <a:t>গ</a:t>
              </a:r>
              <a:r>
                <a:rPr lang="en-US" sz="1600" spc="-800" dirty="0"/>
                <a:t> </a:t>
              </a:r>
              <a:r>
                <a:rPr lang="as-IN" sz="1600" spc="-800" dirty="0"/>
                <a:t>ত</a:t>
              </a:r>
              <a:endParaRPr lang="en" sz="1600" spc="-800" dirty="0"/>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475407" y="3267075"/>
            <a:ext cx="837793" cy="3515914"/>
            <a:chOff x="5437057" y="3143250"/>
            <a:chExt cx="837793"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437057" y="3871654"/>
              <a:ext cx="837793" cy="2346733"/>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sz="1600" spc="-600" dirty="0"/>
                <a:t> </a:t>
              </a:r>
              <a:r>
                <a:rPr lang="as-IN" sz="1600" spc="-600" dirty="0"/>
                <a:t>কো</a:t>
              </a:r>
              <a:r>
                <a:rPr lang="en-US" sz="1600" spc="-600" dirty="0"/>
                <a:t> </a:t>
              </a:r>
              <a:r>
                <a:rPr lang="as-IN" sz="1600" spc="-600" dirty="0"/>
                <a:t>নো</a:t>
              </a:r>
              <a:r>
                <a:rPr lang="en-US" sz="1600" spc="-600" dirty="0"/>
                <a:t> </a:t>
              </a:r>
              <a:r>
                <a:rPr lang="as-IN" sz="1600" spc="-600" dirty="0"/>
                <a:t> খা</a:t>
              </a:r>
              <a:r>
                <a:rPr lang="en-US" sz="1600" spc="-600" dirty="0"/>
                <a:t> </a:t>
              </a:r>
              <a:r>
                <a:rPr lang="as-IN" sz="1600" spc="-600" dirty="0"/>
                <a:t>রা</a:t>
              </a:r>
              <a:r>
                <a:rPr lang="en-US" sz="1600" spc="-600" dirty="0"/>
                <a:t> </a:t>
              </a:r>
              <a:r>
                <a:rPr lang="as-IN" sz="1600" spc="-600" dirty="0"/>
                <a:t>প</a:t>
              </a:r>
              <a:r>
                <a:rPr lang="en-US" sz="1600" spc="-600" dirty="0"/>
                <a:t> </a:t>
              </a:r>
            </a:p>
            <a:p>
              <a:pPr algn="l"/>
              <a:r>
                <a:rPr lang="en-US" sz="1600" spc="-600" dirty="0"/>
                <a:t> </a:t>
              </a:r>
              <a:r>
                <a:rPr lang="as-IN" sz="1600" spc="-600" dirty="0"/>
                <a:t> </a:t>
              </a:r>
              <a:r>
                <a:rPr lang="en-US" sz="1600" spc="-600" dirty="0"/>
                <a:t> </a:t>
              </a:r>
              <a:r>
                <a:rPr lang="as-IN" sz="1600" spc="-600" dirty="0"/>
                <a:t>অ</a:t>
              </a:r>
              <a:r>
                <a:rPr lang="en-US" sz="1600" spc="-600" dirty="0"/>
                <a:t> </a:t>
              </a:r>
              <a:r>
                <a:rPr lang="as-IN" sz="1600" spc="-600" dirty="0"/>
                <a:t>ভ্যা</a:t>
              </a:r>
              <a:r>
                <a:rPr lang="en-US" sz="1600" spc="-600" dirty="0"/>
                <a:t> </a:t>
              </a:r>
              <a:r>
                <a:rPr lang="as-IN" sz="1600" spc="-600" dirty="0"/>
                <a:t>স</a:t>
              </a:r>
              <a:r>
                <a:rPr lang="en-US" sz="1600" spc="-600" dirty="0"/>
                <a:t> </a:t>
              </a:r>
              <a:r>
                <a:rPr lang="as-IN" sz="1600" spc="-600" dirty="0"/>
                <a:t> ছা</a:t>
              </a:r>
              <a:r>
                <a:rPr lang="en-US" sz="1600" spc="-600" dirty="0"/>
                <a:t> </a:t>
              </a:r>
              <a:r>
                <a:rPr lang="as-IN" sz="1600" spc="-600" dirty="0"/>
                <a:t>ড়া</a:t>
              </a:r>
              <a:endParaRPr lang="en" sz="1600" spc="-600" dirty="0"/>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259342"/>
            <a:ext cx="8828116" cy="923330"/>
          </a:xfrm>
          <a:prstGeom prst="rect">
            <a:avLst/>
          </a:prstGeom>
          <a:noFill/>
        </p:spPr>
        <p:txBody>
          <a:bodyPr wrap="square" rtlCol="0">
            <a:spAutoFit/>
          </a:bodyPr>
          <a:lstStyle/>
          <a:p>
            <a:pPr algn="just">
              <a:spcBef>
                <a:spcPts val="600"/>
              </a:spcBef>
            </a:pPr>
            <a:r>
              <a:rPr lang="as-IN" b="1" dirty="0"/>
              <a:t>ঈশ্বরের উপর তাঁর বিশ্বাসের কারণে দানিয়েল বুদ্ধি, স্বপ্ন ব্যাখ্যা করার ক্ষমতা এবং প্রজ্ঞা লাভ করেছিলেন (দানিয়েল ১:৮, ১৭, ২০)। যখন তাঁর নিজের এবং তাঁর বন্ধুদের জীবন বিপন্ন হয়েছিল, তখন তিনি প্রার্থনার মাধ্যমে ঈশ্বরের শরণাপন্ন হয়েছিলেন (দানিয়েল ২:১৭-২৩)।</a:t>
            </a:r>
            <a:endParaRPr lang="en" b="1" dirty="0"/>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371534"/>
            <a:ext cx="5046691" cy="707886"/>
          </a:xfrm>
          <a:prstGeom prst="rect">
            <a:avLst/>
          </a:prstGeom>
          <a:noFill/>
        </p:spPr>
        <p:txBody>
          <a:bodyPr wrap="square">
            <a:spAutoFit/>
          </a:bodyPr>
          <a:lstStyle/>
          <a:p>
            <a:pPr>
              <a:spcBef>
                <a:spcPts val="600"/>
              </a:spcBef>
            </a:pPr>
            <a:r>
              <a:rPr lang="as-IN" sz="2000" b="1" dirty="0"/>
              <a:t>প্রার্থনাময় জীবন যাপনের পর দানিয়েল কী কী বৈশিষ্ট্য অর্জন করেছিলেন (দানিয়েল ৬:৩-৫)?</a:t>
            </a:r>
            <a:endParaRPr lang="en" sz="2000" b="1" dirty="0"/>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228602" y="1247833"/>
            <a:ext cx="6085536" cy="1015663"/>
          </a:xfrm>
          <a:prstGeom prst="rect">
            <a:avLst/>
          </a:prstGeom>
          <a:noFill/>
        </p:spPr>
        <p:txBody>
          <a:bodyPr wrap="square" rtlCol="0">
            <a:spAutoFit/>
          </a:bodyPr>
          <a:lstStyle/>
          <a:p>
            <a:pPr algn="just">
              <a:spcBef>
                <a:spcPts val="600"/>
              </a:spcBef>
            </a:pPr>
            <a:r>
              <a:rPr lang="as-IN" sz="2000" b="1" dirty="0"/>
              <a:t>স্বর্গ দানিয়েলের প্রার্থনার প্রতি মনোযোগী ছিল (দানিয়েল ৯:২০-২৩; ১০:১২)। কেবল এই বন্ধন ছিন্ন করেই তার শত্রুরা তার ক্ষতি করতে পারত (দানিয়েল ৬:৫-৭)।</a:t>
            </a:r>
            <a:endParaRPr lang="en" sz="2000" b="1" dirty="0"/>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2716334405"/>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769441"/>
          </a:xfrm>
          <a:prstGeom prst="rect">
            <a:avLst/>
          </a:prstGeom>
          <a:noFill/>
        </p:spPr>
        <p:txBody>
          <a:bodyPr wrap="square">
            <a:spAutoFit/>
          </a:bodyPr>
          <a:lstStyle/>
          <a:p>
            <a:pPr algn="ctr"/>
            <a:r>
              <a:rPr lang="as-I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বিপজ্জনক সময়ে প্রার্থনা</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8A3B820F-53E8-5378-4AFC-3519289F359B}"/>
              </a:ext>
            </a:extLst>
          </p:cNvPr>
          <p:cNvSpPr txBox="1"/>
          <p:nvPr/>
        </p:nvSpPr>
        <p:spPr>
          <a:xfrm>
            <a:off x="-66675" y="636091"/>
            <a:ext cx="12325099" cy="400110"/>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as-IN" sz="2000" b="1" dirty="0">
                <a:solidFill>
                  <a:schemeClr val="accent1">
                    <a:lumMod val="75000"/>
                  </a:schemeClr>
                </a:solidFill>
                <a:latin typeface="Comic Sans MS" panose="030F0702030302020204" pitchFamily="66" charset="0"/>
              </a:rPr>
              <a:t>পরে আমিবাস, ও ভস্ম লেপন চেষ্টা প্রার্থনার প্রার্থনা ও বিনতির প্রভু ঈশ্বরের প্রতি দৃষ্টিপাত করি।</a:t>
            </a:r>
            <a:r>
              <a:rPr lang="en" sz="1600" b="1" dirty="0">
                <a:solidFill>
                  <a:schemeClr val="accent1">
                    <a:lumMod val="75000"/>
                  </a:schemeClr>
                </a:solidFill>
                <a:latin typeface="Comic Sans MS" panose="030F0702030302020204" pitchFamily="66" charset="0"/>
              </a:rPr>
              <a:t>”     </a:t>
            </a:r>
            <a:r>
              <a:rPr lang="en" sz="1200" b="1" dirty="0">
                <a:solidFill>
                  <a:schemeClr val="accent1">
                    <a:lumMod val="75000"/>
                  </a:schemeClr>
                </a:solidFill>
                <a:latin typeface="Comic Sans MS" panose="030F0702030302020204" pitchFamily="66" charset="0"/>
              </a:rPr>
              <a:t>(</a:t>
            </a:r>
            <a:r>
              <a:rPr lang="as-IN" sz="1200" b="1" dirty="0">
                <a:solidFill>
                  <a:schemeClr val="accent1">
                    <a:lumMod val="75000"/>
                  </a:schemeClr>
                </a:solidFill>
                <a:latin typeface="Comic Sans MS" panose="030F0702030302020204" pitchFamily="66" charset="0"/>
              </a:rPr>
              <a:t>দানিয়েল ৯:৩</a:t>
            </a:r>
            <a:r>
              <a:rPr lang="en" sz="1200" b="1" dirty="0">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228601" y="2263496"/>
            <a:ext cx="6085536" cy="707886"/>
          </a:xfrm>
          <a:prstGeom prst="rect">
            <a:avLst/>
          </a:prstGeom>
          <a:noFill/>
        </p:spPr>
        <p:txBody>
          <a:bodyPr wrap="square">
            <a:spAutoFit/>
          </a:bodyPr>
          <a:lstStyle/>
          <a:p>
            <a:pPr lvl="0">
              <a:spcBef>
                <a:spcPts val="600"/>
              </a:spcBef>
              <a:defRPr/>
            </a:pPr>
            <a:r>
              <a:rPr lang="as-IN" sz="2000" b="1" dirty="0">
                <a:solidFill>
                  <a:prstClr val="black"/>
                </a:solidFill>
              </a:rPr>
              <a:t>মৃত্যুর এই নতুন হুমকির সম্মুখীন হয়েও দানিয়েল তাঁর প্রার্থনার অভ্যাস বজায় রেখেছিলেন (দানিয়েল ৬:১০):</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as-IN" sz="4400" b="1" dirty="0">
                <a:ln/>
                <a:solidFill>
                  <a:schemeClr val="accent4"/>
                </a:solidFill>
                <a:effectLst>
                  <a:outerShdw blurRad="38100" dist="38100" dir="2700000" algn="tl">
                    <a:srgbClr val="000000">
                      <a:alpha val="43137"/>
                    </a:srgbClr>
                  </a:outerShdw>
                </a:effectLst>
              </a:rPr>
              <a:t>সঠিক পদ্ধতি</a:t>
            </a:r>
            <a:r>
              <a:rPr lang="en-US" sz="4400" b="1" dirty="0">
                <a:ln/>
                <a:solidFill>
                  <a:schemeClr val="accent4"/>
                </a:solidFill>
                <a:effectLst>
                  <a:outerShdw blurRad="38100" dist="38100" dir="2700000" algn="tl">
                    <a:srgbClr val="000000">
                      <a:alpha val="43137"/>
                    </a:srgbClr>
                  </a:outerShdw>
                </a:effectLst>
              </a:rPr>
              <a:t>/</a:t>
            </a:r>
            <a:r>
              <a:rPr lang="as-IN" sz="4400" b="1" dirty="0">
                <a:ln/>
                <a:solidFill>
                  <a:schemeClr val="accent4"/>
                </a:solidFill>
                <a:effectLst>
                  <a:outerShdw blurRad="38100" dist="38100" dir="2700000" algn="tl">
                    <a:srgbClr val="000000">
                      <a:alpha val="43137"/>
                    </a:srgbClr>
                  </a:outerShdw>
                </a:effectLst>
              </a:rPr>
              <a:t>ভঙ্গিতে প্রার্থনা করুন</a:t>
            </a:r>
            <a:endParaRPr lang="en" sz="4400" b="1"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as-IN" b="1" dirty="0">
                <a:effectLst>
                  <a:outerShdw blurRad="38100" dist="38100" dir="2700000" algn="tl">
                    <a:srgbClr val="000000"/>
                  </a:outerShdw>
                </a:effectLst>
                <a:latin typeface="Comic Sans MS" panose="030F0702030302020204" pitchFamily="66" charset="0"/>
              </a:rPr>
              <a:t>পত্রখানি স্বাক্ষরিত হইয়াছে, ইহা দানিয়েল যখন জানিতে পাইলেন, তখন আপন গৃহে গেলেন; তাঁহার কুঠরির বাতায়ন যিরূশালেমের দিকে খোলা ছিল; তিনি দিনের মধ্যে তিনবার জানু পাতিয়া আপন ঈশ্বরের সম্মুখে প্রার্থনা ও স্তবগান করিলেন, যেমন পূর্বে করিতেন।</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a:t>
            </a:r>
            <a:r>
              <a:rPr lang="as-IN" sz="1400" b="1" dirty="0">
                <a:effectLst>
                  <a:outerShdw blurRad="38100" dist="38100" dir="2700000" algn="tl">
                    <a:srgbClr val="000000"/>
                  </a:outerShdw>
                </a:effectLst>
                <a:latin typeface="Comic Sans MS" panose="030F0702030302020204" pitchFamily="66" charset="0"/>
              </a:rPr>
              <a:t>দানিয়েল ৬:১০</a:t>
            </a:r>
            <a:r>
              <a:rPr lang="en" sz="1400" b="1" dirty="0">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14500"/>
            <a:ext cx="6095999" cy="1015663"/>
          </a:xfrm>
          <a:prstGeom prst="rect">
            <a:avLst/>
          </a:prstGeom>
          <a:noFill/>
        </p:spPr>
        <p:txBody>
          <a:bodyPr wrap="square" rtlCol="0">
            <a:spAutoFit/>
          </a:bodyPr>
          <a:lstStyle/>
          <a:p>
            <a:pPr algn="just">
              <a:spcBef>
                <a:spcPts val="600"/>
              </a:spcBef>
            </a:pPr>
            <a:r>
              <a:rPr lang="as-IN" sz="2000" b="1" dirty="0"/>
              <a:t>যখন আমরা প্রার্থনা করি, তখন ঈশ্বরের সাথে এমনভাবে কথা বলি যেন কোনো বন্ধুর সাথে কথা বলছি। কিন্তু ঈশ্বর আমাদের মতো নন। তিনি এই মহাবিশ্বের রাজা।</a:t>
            </a:r>
            <a:endParaRPr lang="en" sz="2000" b="1" dirty="0"/>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5995985" cy="1015663"/>
          </a:xfrm>
          <a:prstGeom prst="rect">
            <a:avLst/>
          </a:prstGeom>
          <a:noFill/>
        </p:spPr>
        <p:txBody>
          <a:bodyPr wrap="square">
            <a:spAutoFit/>
          </a:bodyPr>
          <a:lstStyle/>
          <a:p>
            <a:pPr algn="just">
              <a:spcBef>
                <a:spcPts val="600"/>
              </a:spcBef>
            </a:pPr>
            <a:r>
              <a:rPr lang="as-IN" sz="2000" b="1" dirty="0"/>
              <a:t>চোখ বন্ধ করলে আমরা প্রার্থনায় আরও বেশি মনোযোগ দিতে পারি, কিন্তু কিছু পরিস্থিতিতে তা সম্ভব হয় না (যেমন হাঁটা, গাড়ি চালানো ইত্যাদি)।</a:t>
            </a:r>
            <a:endParaRPr lang="en" sz="2000" b="1" dirty="0"/>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730436"/>
            <a:ext cx="6096001" cy="1015663"/>
          </a:xfrm>
          <a:prstGeom prst="rect">
            <a:avLst/>
          </a:prstGeom>
          <a:noFill/>
        </p:spPr>
        <p:txBody>
          <a:bodyPr wrap="square">
            <a:spAutoFit/>
          </a:bodyPr>
          <a:lstStyle/>
          <a:p>
            <a:pPr lvl="0" algn="just">
              <a:spcBef>
                <a:spcPts val="600"/>
              </a:spcBef>
              <a:defRPr/>
            </a:pPr>
            <a:r>
              <a:rPr lang="as-IN" sz="2000" b="1" dirty="0">
                <a:solidFill>
                  <a:prstClr val="black"/>
                </a:solidFill>
              </a:rPr>
              <a:t>যেহেতু আমরা যেকোনো পরিস্থিতিতে ও যেকোনো সময়ে ঈশ্বরের কাছে প্রার্থনা করতে পারি, তাই সবসময় এইভাবে তা করা সম্ভব বা প্রয়োজনীয় নয়।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722468"/>
            <a:ext cx="6095999" cy="1015663"/>
          </a:xfrm>
          <a:prstGeom prst="rect">
            <a:avLst/>
          </a:prstGeom>
          <a:noFill/>
        </p:spPr>
        <p:txBody>
          <a:bodyPr wrap="square">
            <a:spAutoFit/>
          </a:bodyPr>
          <a:lstStyle/>
          <a:p>
            <a:pPr lvl="0" algn="just">
              <a:spcBef>
                <a:spcPts val="600"/>
              </a:spcBef>
              <a:defRPr/>
            </a:pPr>
            <a:r>
              <a:rPr lang="as-IN" sz="2000" b="1" dirty="0">
                <a:solidFill>
                  <a:prstClr val="black"/>
                </a:solidFill>
              </a:rPr>
              <a:t>এই কারণে, দানিয়েলের রীতি ছিল তাঁর সামনে নতজানু হয়ে প্রার্থনা করা এবং তাঁকে নিজের সার্বভৌম সত্তা হিসেবে স্বীকার করে নেওয়া।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97742"/>
            <a:ext cx="5995983" cy="707886"/>
          </a:xfrm>
          <a:prstGeom prst="rect">
            <a:avLst/>
          </a:prstGeom>
          <a:noFill/>
        </p:spPr>
        <p:txBody>
          <a:bodyPr wrap="square">
            <a:spAutoFit/>
          </a:bodyPr>
          <a:lstStyle/>
          <a:p>
            <a:pPr lvl="0" algn="just">
              <a:spcBef>
                <a:spcPts val="600"/>
              </a:spcBef>
              <a:defRPr/>
            </a:pPr>
            <a:r>
              <a:rPr lang="as-IN" sz="2000" b="1" dirty="0">
                <a:solidFill>
                  <a:prstClr val="black"/>
                </a:solidFill>
              </a:rPr>
              <a:t>গুরুত্বপূর্ণ বিষয় হলো, আমাদের প্রার্থনা যেন ঈশ্বরের প্রাপ্য সম্মান সহকারে করা হয়।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647825"/>
            <a:ext cx="11891963" cy="707886"/>
          </a:xfrm>
          <a:prstGeom prst="rect">
            <a:avLst/>
          </a:prstGeom>
          <a:noFill/>
        </p:spPr>
        <p:txBody>
          <a:bodyPr wrap="square" rtlCol="0">
            <a:spAutoFit/>
          </a:bodyPr>
          <a:lstStyle/>
          <a:p>
            <a:pPr algn="just">
              <a:spcBef>
                <a:spcPts val="600"/>
              </a:spcBef>
            </a:pPr>
            <a:r>
              <a:rPr lang="as-IN" sz="2000" b="1" dirty="0"/>
              <a:t>বাইবেলে আমরা এমন লোকদের উদাহরণ পাই, যারা তাদের বিশেষ পরিস্থিতি অনুসারে বিভিন্ন উপায়ে প্রার্থনা করতেন।</a:t>
            </a:r>
            <a:endParaRPr lang="en" sz="2000" b="1" dirty="0"/>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4106733868"/>
              </p:ext>
            </p:extLst>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127581"/>
            <a:ext cx="10225087" cy="707886"/>
          </a:xfrm>
          <a:prstGeom prst="rect">
            <a:avLst/>
          </a:prstGeom>
          <a:noFill/>
        </p:spPr>
        <p:txBody>
          <a:bodyPr wrap="square" rtlCol="0">
            <a:spAutoFit/>
          </a:bodyPr>
          <a:lstStyle/>
          <a:p>
            <a:pPr algn="ctr">
              <a:spcBef>
                <a:spcPts val="600"/>
              </a:spcBef>
            </a:pPr>
            <a:r>
              <a:rPr lang="as-IN" sz="2000" b="1" dirty="0"/>
              <a:t>আমাদের অবস্থান যাই হোক না কেন, বাইবেল আমাদেরকে অবিরাম (১ </a:t>
            </a:r>
            <a:r>
              <a:rPr lang="as-IN" b="1" dirty="0"/>
              <a:t>থিষলনীকীয়</a:t>
            </a:r>
            <a:r>
              <a:rPr lang="as-IN" sz="2000" b="1" dirty="0"/>
              <a:t> ৫:১৭), অধ্যবসায়ের সাথে (কলসীয় ৪:২) এবং ক্রমাগত (রোমীয় ১২:১২) প্রার্থনা করতে উৎসাহিত করে।</a:t>
            </a:r>
            <a:endParaRPr lang="en" sz="2000" b="1" dirty="0"/>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as-IN" sz="4400" b="1" dirty="0">
                <a:ln/>
                <a:solidFill>
                  <a:schemeClr val="accent4"/>
                </a:solidFill>
                <a:effectLst>
                  <a:outerShdw blurRad="38100" dist="38100" dir="2700000" algn="tl">
                    <a:srgbClr val="000000">
                      <a:alpha val="43137"/>
                    </a:srgbClr>
                  </a:outerShdw>
                </a:effectLst>
              </a:rPr>
              <a:t>সঠিক পদ্ধতি</a:t>
            </a:r>
            <a:r>
              <a:rPr lang="en-US" sz="4400" b="1" dirty="0">
                <a:ln/>
                <a:solidFill>
                  <a:schemeClr val="accent4"/>
                </a:solidFill>
                <a:effectLst>
                  <a:outerShdw blurRad="38100" dist="38100" dir="2700000" algn="tl">
                    <a:srgbClr val="000000">
                      <a:alpha val="43137"/>
                    </a:srgbClr>
                  </a:outerShdw>
                </a:effectLst>
              </a:rPr>
              <a:t>/</a:t>
            </a:r>
            <a:r>
              <a:rPr lang="as-IN" sz="4400" b="1" dirty="0">
                <a:ln/>
                <a:solidFill>
                  <a:schemeClr val="accent4"/>
                </a:solidFill>
                <a:effectLst>
                  <a:outerShdw blurRad="38100" dist="38100" dir="2700000" algn="tl">
                    <a:srgbClr val="000000">
                      <a:alpha val="43137"/>
                    </a:srgbClr>
                  </a:outerShdw>
                </a:effectLst>
              </a:rPr>
              <a:t>ভঙ্গিতে প্রার্থনা করুন</a:t>
            </a:r>
            <a:endParaRPr lang="en" sz="4400" b="1" dirty="0">
              <a:ln/>
              <a:solidFill>
                <a:schemeClr val="accent4"/>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as-IN" b="1" dirty="0">
                <a:effectLst>
                  <a:outerShdw blurRad="38100" dist="38100" dir="2700000" algn="tl">
                    <a:srgbClr val="000000"/>
                  </a:outerShdw>
                </a:effectLst>
                <a:latin typeface="Comic Sans MS" panose="030F0702030302020204" pitchFamily="66" charset="0"/>
              </a:rPr>
              <a:t>পত্রখানি স্বাক্ষরিত হইয়াছে, ইহা দানিয়েল যখন জানিতে পাইলেন, তখন আপন গৃহে গেলেন; তাঁহার কুঠরির বাতায়ন যিরূশালেমের দিকে খোলা ছিল; তিনি দিনের মধ্যে তিনবার জানু পাতিয়া আপন ঈশ্বরের সম্মুখে প্রার্থনা ও স্তবগান করিলেন, যেমন পূর্বে করিতেন।</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a:t>
            </a:r>
            <a:r>
              <a:rPr lang="as-IN" sz="1400" b="1" dirty="0">
                <a:effectLst>
                  <a:outerShdw blurRad="38100" dist="38100" dir="2700000" algn="tl">
                    <a:srgbClr val="000000"/>
                  </a:outerShdw>
                </a:effectLst>
                <a:latin typeface="Comic Sans MS" panose="030F0702030302020204" pitchFamily="66" charset="0"/>
              </a:rPr>
              <a:t>দানিয়েল ৬:১০</a:t>
            </a:r>
            <a:r>
              <a:rPr lang="en" sz="1400" b="1" dirty="0">
                <a:effectLst>
                  <a:outerShdw blurRad="38100" dist="38100" dir="2700000" algn="tl">
                    <a:srgbClr val="000000"/>
                  </a:outerShdw>
                </a:effectLst>
                <a:latin typeface="Comic Sans MS" panose="030F0702030302020204" pitchFamily="66" charset="0"/>
              </a:rPr>
              <a:t>)</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হনোক</a:t>
            </a:r>
            <a:endParaRPr kumimoji="0" lang="e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endParaRP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4145</TotalTime>
  <Words>1367</Words>
  <Application>Microsoft Office PowerPoint</Application>
  <PresentationFormat>Panorámica</PresentationFormat>
  <Paragraphs>88</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106</cp:revision>
  <dcterms:created xsi:type="dcterms:W3CDTF">2026-03-23T08:04:11Z</dcterms:created>
  <dcterms:modified xsi:type="dcterms:W3CDTF">2026-05-10T17:26:27Z</dcterms:modified>
</cp:coreProperties>
</file>