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831"/>
    <a:srgbClr val="731717"/>
    <a:srgbClr val="70A138"/>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51"/>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as-IN" sz="1800" b="1" dirty="0">
              <a:effectLst>
                <a:outerShdw blurRad="38100" dist="38100" dir="2700000" algn="tl">
                  <a:srgbClr val="000000"/>
                </a:outerShdw>
              </a:effectLst>
            </a:rPr>
            <a:t>প্রেরিতদের বিশ্বাস</a:t>
          </a:r>
          <a:endParaRPr lang="es-ES" sz="18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as-IN" sz="1800" b="1" dirty="0">
              <a:effectLst>
                <a:outerShdw blurRad="38100" dist="38100" dir="2700000" algn="tl">
                  <a:srgbClr val="000000"/>
                </a:outerShdw>
              </a:effectLst>
            </a:rPr>
            <a:t>পিতরের বিশ্বাস</a:t>
          </a:r>
          <a:endParaRPr lang="es-ES" sz="18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as-IN" sz="2000" b="1" dirty="0">
              <a:effectLst>
                <a:outerShdw blurRad="38100" dist="38100" dir="2700000" algn="tl">
                  <a:srgbClr val="000000"/>
                </a:outerShdw>
              </a:effectLst>
            </a:rPr>
            <a:t>পিতার বিশ্বাস</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as-IN" sz="1500" b="1" dirty="0">
              <a:effectLst>
                <a:outerShdw blurRad="38100" dist="38100" dir="2700000" algn="tl">
                  <a:srgbClr val="000000"/>
                </a:outerShdw>
              </a:effectLst>
            </a:rPr>
            <a:t>কনানীয় নারীর বিশ্বাস</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as-IN" sz="1600" b="1" dirty="0">
              <a:effectLst>
                <a:outerShdw blurRad="38100" dist="38100" dir="2700000" algn="tl">
                  <a:srgbClr val="000000"/>
                </a:outerShdw>
              </a:effectLst>
            </a:rPr>
            <a:t>শতপতির বিশ্বাস</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as-IN" sz="1800" b="1" dirty="0">
              <a:effectLst>
                <a:outerShdw blurRad="38100" dist="38100" dir="2700000" algn="tl">
                  <a:srgbClr val="000000"/>
                </a:outerShdw>
              </a:effectLst>
            </a:rPr>
            <a:t>স্টিফেনের বিশ্বাস</a:t>
          </a:r>
          <a:endParaRPr lang="es-ES" sz="18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as-IN" sz="2000" b="1" kern="1200" dirty="0"/>
            <a:t>“তোমাদের বিশ্বাস নেই কেন?” (মার্ক ৪:৪০)</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as-IN" sz="2000" b="1" dirty="0"/>
            <a:t>“হে </a:t>
          </a:r>
          <a:r>
            <a:rPr lang="as-IN" sz="1900" b="1" dirty="0"/>
            <a:t>অল্পবিশ্বাসী!</a:t>
          </a:r>
          <a:r>
            <a:rPr lang="as-IN" sz="2000" b="1" dirty="0"/>
            <a:t>”</a:t>
          </a:r>
          <a:r>
            <a:rPr lang="en-US" sz="2000" b="1" dirty="0"/>
            <a:t> </a:t>
          </a:r>
          <a:r>
            <a:rPr lang="as-IN" sz="2000" b="1" dirty="0"/>
            <a:t>(মথি ১৪:৩১)</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as-IN" sz="1700" b="1" dirty="0"/>
            <a:t>“আমার অল্প বিশ্বাসে সাহায্য করতে এগিয়ে আসুন” (মার্ক ৯:২৪)</a:t>
          </a:r>
          <a:endParaRPr lang="es-ES" sz="17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as-IN" sz="1800" b="1" dirty="0"/>
            <a:t>“তোমাদের বিশ্বাস মহান”
(মথি ১৫:২৮)</a:t>
          </a:r>
          <a:endParaRPr lang="es-ES" sz="18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as-IN" sz="1800" b="1" kern="1200" dirty="0"/>
            <a:t>“ইস্রায়েলের মধ্যেও আমি এমন মহান বিশ্বাস পাইনি” (লূক ৭:৯)</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t>
          </a:r>
          <a:r>
            <a:rPr lang="as-IN" sz="2000" b="1" dirty="0"/>
            <a:t>বিশ্বাসে পূর্ণ মানুষ” (প্রেরিত ৬:৫)</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pPr algn="just"/>
          <a:r>
            <a:rPr lang="as-IN" sz="1800" b="1" dirty="0"/>
            <a:t>বিশ্বাস অনুশীলন করো, তা যতই সামান্য হোক না কেন (মথি ১৭:২০)।</a:t>
          </a:r>
          <a:endParaRPr lang="es-ES" sz="18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as-IN" sz="1800" b="1" dirty="0"/>
            <a:t>বাইবেল অধ্যয়ন করুন (রোমীয় ১০:১৭)</a:t>
          </a:r>
          <a:endParaRPr lang="es-ES" sz="18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as-IN" sz="1800" b="1" dirty="0"/>
            <a:t>ঈশ্বরের কাছে তা বৃদ্ধি করার জন্য প্রার্থনা করো (লূক ১৭:৫)</a:t>
          </a:r>
          <a:endParaRPr lang="es-ES" sz="18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as-IN" sz="1800" b="1" dirty="0"/>
            <a:t>সন্দেহের বশবর্তী হয়ো না (মার্ক ৯:২৩-২৪)</a:t>
          </a:r>
          <a:endParaRPr lang="es-ES" sz="18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as-IN" sz="1800" b="1" dirty="0"/>
            <a:t>অন্যদের বিশ্বাসের উপর ভিত্তি করে আমার বিশ্বাস স্থাপন করো না (মথি ২৫:৮)</a:t>
          </a:r>
          <a:endParaRPr lang="es-ES" sz="18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as-IN" sz="1800" b="1" dirty="0"/>
            <a:t>পবিত্র আত্মার প্রতি সাড়া দেওয়া (গালাতীয় ৫:২২)</a:t>
          </a:r>
          <a:endParaRPr lang="es-ES" sz="18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as-IN" sz="1800" b="1" dirty="0"/>
            <a:t>অভ্যাসগতভাবে আমার বিশ্বাস পালন করা (২ করিন্থীয় ৫:৭)</a:t>
          </a:r>
          <a:endParaRPr lang="es-ES" sz="18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as-IN" sz="2000" b="1" dirty="0">
              <a:solidFill>
                <a:schemeClr val="tx1"/>
              </a:solidFill>
            </a:rPr>
            <a:t>যীশু ও তাঁর বাক্যের প্রতি বাধ্য হোন।</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as-IN" sz="2000" b="1" dirty="0">
              <a:solidFill>
                <a:schemeClr val="tx1"/>
              </a:solidFill>
            </a:rPr>
            <a:t>যীশুর সাথে প্রতিদিনের অভিজ্ঞতা</a:t>
          </a:r>
          <a:endParaRPr lang="es-ES" sz="20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as-IN" sz="2000" b="1" dirty="0">
              <a:solidFill>
                <a:schemeClr val="tx1"/>
              </a:solidFill>
            </a:rPr>
            <a:t>আমাদের জীবনের কেন্দ্রবিন্দুতে যীশুকে রাখা</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as-IN" sz="2000" b="1" dirty="0">
              <a:solidFill>
                <a:schemeClr val="tx1"/>
              </a:solidFill>
            </a:rPr>
            <a:t>আমাদের বিশ্বাস অনুসারে জীবনযাপন করা</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as-IN" sz="2000" b="1" dirty="0">
              <a:solidFill>
                <a:schemeClr val="tx1"/>
              </a:solidFill>
            </a:rPr>
            <a:t>যীশুর উপর আমাদের বিশ্বাস স্থাপন করতে</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as-IN" sz="2000" b="1" dirty="0">
              <a:solidFill>
                <a:schemeClr val="tx1"/>
              </a:solidFill>
            </a:rPr>
            <a:t>আমাদের জীবনে যীশুকে প্রতিফলিত করা</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as-IN" sz="2000" b="1" dirty="0">
              <a:solidFill>
                <a:schemeClr val="tx1"/>
              </a:solidFill>
            </a:rPr>
            <a:t>তাঁর অনুগ্রহের উপহার গ্রহণ করুন</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as-IN" sz="2000" b="1" kern="1200" dirty="0"/>
            <a:t>“তোমাদের বিশ্বাস নেই কেন?” (মার্ক ৪:৪০)</a:t>
          </a:r>
          <a:endParaRPr lang="es-ES" sz="20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প্রেরিতদের বিশ্বাস</a:t>
          </a:r>
          <a:endParaRPr lang="es-ES" sz="18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as-IN" sz="2000" b="1" kern="1200" dirty="0"/>
            <a:t>“হে </a:t>
          </a:r>
          <a:r>
            <a:rPr lang="as-IN" sz="1900" b="1" kern="1200" dirty="0"/>
            <a:t>অল্পবিশ্বাসী!</a:t>
          </a:r>
          <a:r>
            <a:rPr lang="as-IN" sz="2000" b="1" kern="1200" dirty="0"/>
            <a:t>”</a:t>
          </a:r>
          <a:r>
            <a:rPr lang="en-US" sz="2000" b="1" kern="1200" dirty="0"/>
            <a:t> </a:t>
          </a:r>
          <a:r>
            <a:rPr lang="as-IN" sz="2000" b="1" kern="1200" dirty="0"/>
            <a:t>(মথি ১৪:৩১)</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পিতরের বিশ্বাস</a:t>
          </a:r>
          <a:endParaRPr lang="es-ES" sz="18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755650">
            <a:lnSpc>
              <a:spcPct val="90000"/>
            </a:lnSpc>
            <a:spcBef>
              <a:spcPct val="0"/>
            </a:spcBef>
            <a:spcAft>
              <a:spcPct val="35000"/>
            </a:spcAft>
            <a:buNone/>
          </a:pPr>
          <a:r>
            <a:rPr lang="as-IN" sz="1700" b="1" kern="1200" dirty="0"/>
            <a:t>“আমার অল্প বিশ্বাসে সাহায্য করতে এগিয়ে আসুন” (মার্ক ৯:২৪)</a:t>
          </a:r>
          <a:endParaRPr lang="es-ES" sz="17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পিতার বিশ্বাস</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as-IN" sz="1800" b="1" kern="1200" dirty="0"/>
            <a:t>“তোমাদের বিশ্বাস মহান”
(মথি ১৫:২৮)</a:t>
          </a:r>
          <a:endParaRPr lang="es-ES" sz="18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as-IN" sz="1500" b="1" kern="1200" dirty="0">
              <a:effectLst>
                <a:outerShdw blurRad="38100" dist="38100" dir="2700000" algn="tl">
                  <a:srgbClr val="000000"/>
                </a:outerShdw>
              </a:effectLst>
            </a:rPr>
            <a:t>কনানীয় নারীর বিশ্বাস</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as-IN" sz="1800" b="1" kern="1200" dirty="0"/>
            <a:t>“ইস্রায়েলের মধ্যেও আমি এমন মহান বিশ্বাস পাইনি” (লূক ৭:৯)</a:t>
          </a:r>
          <a:endParaRPr lang="es-ES" sz="18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as-IN" sz="1600" b="1" kern="1200" dirty="0">
              <a:effectLst>
                <a:outerShdw blurRad="38100" dist="38100" dir="2700000" algn="tl">
                  <a:srgbClr val="000000"/>
                </a:outerShdw>
              </a:effectLst>
            </a:rPr>
            <a:t>শতপতির বিশ্বাস</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as-IN" sz="2000" b="1" kern="1200" dirty="0"/>
            <a:t>বিশ্বাসে পূর্ণ মানুষ” (প্রেরিত ৬:৫)</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স্টিফেনের বিশ্বাস</a:t>
          </a:r>
          <a:endParaRPr lang="es-ES" sz="18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just" defTabSz="800100">
            <a:lnSpc>
              <a:spcPct val="90000"/>
            </a:lnSpc>
            <a:spcBef>
              <a:spcPct val="0"/>
            </a:spcBef>
            <a:spcAft>
              <a:spcPct val="35000"/>
            </a:spcAft>
            <a:buNone/>
          </a:pPr>
          <a:r>
            <a:rPr lang="as-IN" sz="1800" b="1" kern="1200" dirty="0"/>
            <a:t>বিশ্বাস অনুশীলন করো, তা যতই সামান্য হোক না কেন (মথি ১৭:২০)।</a:t>
          </a:r>
          <a:endParaRPr lang="es-ES" sz="18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বাইবেল অধ্যয়ন করুন (রোমীয় ১০:১৭)</a:t>
          </a:r>
          <a:endParaRPr lang="es-ES" sz="18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ঈশ্বরের কাছে তা বৃদ্ধি করার জন্য প্রার্থনা করো (লূক ১৭:৫)</a:t>
          </a:r>
          <a:endParaRPr lang="es-ES" sz="18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সন্দেহের বশবর্তী হয়ো না (মার্ক ৯:২৩-২৪)</a:t>
          </a:r>
          <a:endParaRPr lang="es-ES" sz="18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অন্যদের বিশ্বাসের উপর ভিত্তি করে আমার বিশ্বাস স্থাপন করো না (মথি ২৫:৮)</a:t>
          </a:r>
          <a:endParaRPr lang="es-ES" sz="18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পবিত্র আত্মার প্রতি সাড়া দেওয়া (গালাতীয় ৫:২২)</a:t>
          </a:r>
          <a:endParaRPr lang="es-ES" sz="18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dirty="0"/>
            <a:t>অভ্যাসগতভাবে আমার বিশ্বাস পালন করা (২ করিন্থীয় ৫:৭)</a:t>
          </a:r>
          <a:endParaRPr lang="es-ES" sz="18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যীশু ও তাঁর বাক্যের প্রতি বাধ্য হোন।</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যীশুর সাথে প্রতিদিনের অভিজ্ঞতা</a:t>
          </a:r>
          <a:endParaRPr lang="es-ES" sz="20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আমাদের জীবনের কেন্দ্রবিন্দুতে যীশুকে রাখা</a:t>
          </a:r>
          <a:endParaRPr lang="es-ES" sz="20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আমাদের বিশ্বাস অনুসারে জীবনযাপন করা</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যীশুর উপর আমাদের বিশ্বাস স্থাপন করতে</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আমাদের জীবনে যীশুকে প্রতিফলিত করা</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তাঁর অনুগ্রহের উপহার গ্রহণ করুন</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13/05/2026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as-IN" b="1" noProof="0" dirty="0">
                <a:ln/>
                <a:solidFill>
                  <a:schemeClr val="accent5">
                    <a:lumMod val="40000"/>
                    <a:lumOff val="60000"/>
                  </a:schemeClr>
                </a:solidFill>
              </a:rPr>
              <a:t>বিশ্বাস রাখা</a:t>
            </a:r>
            <a:endParaRPr lang="en-US" b="1" noProof="0" dirty="0">
              <a:ln/>
              <a:solidFill>
                <a:schemeClr val="accent5">
                  <a:lumMod val="40000"/>
                  <a:lumOff val="60000"/>
                </a:schemeClr>
              </a:solidFill>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165940" y="2334944"/>
            <a:ext cx="4079963" cy="400110"/>
          </a:xfrm>
          <a:prstGeom prst="rect">
            <a:avLst/>
          </a:prstGeom>
          <a:noFill/>
        </p:spPr>
        <p:txBody>
          <a:bodyPr wrap="none" rtlCol="0">
            <a:spAutoFit/>
          </a:bodyPr>
          <a:lstStyle/>
          <a:p>
            <a:pPr algn="r"/>
            <a:r>
              <a:rPr lang="as-IN" sz="2000" b="1" dirty="0">
                <a:solidFill>
                  <a:schemeClr val="accent3">
                    <a:lumMod val="40000"/>
                    <a:lumOff val="60000"/>
                  </a:schemeClr>
                </a:solidFill>
                <a:effectLst>
                  <a:outerShdw blurRad="38100" dist="38100" dir="2700000" algn="tl">
                    <a:srgbClr val="000000"/>
                  </a:outerShdw>
                </a:effectLst>
              </a:rPr>
              <a:t>৮ম পাঠ</a:t>
            </a:r>
            <a:r>
              <a:rPr lang="en-US" sz="2000" b="1" dirty="0">
                <a:solidFill>
                  <a:schemeClr val="accent3">
                    <a:lumMod val="40000"/>
                    <a:lumOff val="60000"/>
                  </a:schemeClr>
                </a:solidFill>
                <a:effectLst>
                  <a:outerShdw blurRad="38100" dist="38100" dir="2700000" algn="tl">
                    <a:srgbClr val="000000"/>
                  </a:outerShdw>
                </a:effectLst>
              </a:rPr>
              <a:t>,</a:t>
            </a:r>
            <a:r>
              <a:rPr lang="as-IN" sz="2000" b="1" dirty="0">
                <a:solidFill>
                  <a:schemeClr val="accent3">
                    <a:lumMod val="40000"/>
                    <a:lumOff val="60000"/>
                  </a:schemeClr>
                </a:solidFill>
                <a:effectLst>
                  <a:outerShdw blurRad="38100" dist="38100" dir="2700000" algn="tl">
                    <a:srgbClr val="000000"/>
                  </a:outerShdw>
                </a:effectLst>
              </a:rPr>
              <a:t> ২৩শে মে, ২০২৬-এর জন্য </a:t>
            </a:r>
            <a:endParaRPr lang="en" sz="2000" b="1" dirty="0">
              <a:solidFill>
                <a:schemeClr val="accent3">
                  <a:lumMod val="40000"/>
                  <a:lumOff val="6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as-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যীশুর প্রতি বিশ্বাস</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3">
                    <a:lumMod val="75000"/>
                  </a:schemeClr>
                </a:solidFill>
                <a:effectLst>
                  <a:outerShdw blurRad="38100" dist="38100" dir="2700000" algn="tl">
                    <a:srgbClr val="000000"/>
                  </a:outerShdw>
                </a:effectLst>
                <a:latin typeface="Comic Sans MS" panose="030F0702030302020204" pitchFamily="66" charset="0"/>
              </a:rPr>
              <a:t>এইস্থলে সেই পবিত্রগণের ধৈর্য দেখা যায়, যাহারা ঈশ্বরের আজ্ঞা পালন করে ও যীশুর বিশ্বাস ধারণ করে।</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প্রকাশিত বাক্য ১৪:১২</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545757"/>
            <a:ext cx="7277100" cy="1323439"/>
          </a:xfrm>
          <a:prstGeom prst="rect">
            <a:avLst/>
          </a:prstGeom>
          <a:noFill/>
        </p:spPr>
        <p:txBody>
          <a:bodyPr wrap="square" rtlCol="0">
            <a:spAutoFit/>
          </a:bodyPr>
          <a:lstStyle/>
          <a:p>
            <a:pPr algn="just">
              <a:spcBef>
                <a:spcPts val="600"/>
              </a:spcBef>
            </a:pPr>
            <a:r>
              <a:rPr lang="as-IN" sz="2000" b="1" dirty="0"/>
              <a:t>আমরা, বিশ্বাসীগণ যারা যীশুর প্রত্যাবর্তনের নিকটবর্তী সময়ে বাস করি, দুটি বিষয় দ্বারা স্বতন্ত্র যা আমাদের অবশ্যই ‘রক্ষা’ করতে হবে (অর্থাৎ, মান্য করা বা রক্ষা করা): যীশুর আজ্ঞাসমূহ এবং তাঁর বিশ্বাস (প্রকাশিত বাক্য ১৪:১২)।</a:t>
            </a:r>
            <a:endParaRPr lang="en" sz="2000" b="1" dirty="0"/>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745706302"/>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969496"/>
          </a:xfrm>
          <a:prstGeom prst="rect">
            <a:avLst/>
          </a:prstGeom>
          <a:noFill/>
        </p:spPr>
        <p:txBody>
          <a:bodyPr wrap="square" rtlCol="0">
            <a:spAutoFit/>
          </a:bodyPr>
          <a:lstStyle/>
          <a:p>
            <a:pPr algn="just">
              <a:spcBef>
                <a:spcPts val="600"/>
              </a:spcBef>
            </a:pPr>
            <a:r>
              <a:rPr lang="as-IN" sz="1900" b="1" dirty="0"/>
              <a:t>যীশুর উপর বিশ্বাস রাখার দ্বারা আমরা ধার্মিক বলে গণ্য হই (রোমীয় ৫:১), পবিত্রীকৃত হই (প্রেরিত ২৬:১৮), এবং ঈশ্বরের সন্তান হই (যোহন ১:১২)।</a:t>
            </a:r>
            <a:endParaRPr lang="en" sz="1900" b="1" dirty="0"/>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797710"/>
            <a:ext cx="7277100" cy="969496"/>
          </a:xfrm>
          <a:prstGeom prst="rect">
            <a:avLst/>
          </a:prstGeom>
          <a:noFill/>
        </p:spPr>
        <p:txBody>
          <a:bodyPr wrap="square">
            <a:spAutoFit/>
          </a:bodyPr>
          <a:lstStyle/>
          <a:p>
            <a:pPr lvl="0" algn="just">
              <a:spcBef>
                <a:spcPts val="600"/>
              </a:spcBef>
              <a:defRPr/>
            </a:pPr>
            <a:r>
              <a:rPr lang="as-IN" sz="1900" b="1" dirty="0">
                <a:solidFill>
                  <a:srgbClr val="000000"/>
                </a:solidFill>
              </a:rPr>
              <a:t>বিধান (আজ্ঞাসমূহ) এবং সুসমাচার (বিশ্বাস) পরস্পর জড়িত। বিশ্বাস ছাড়া আপনি মান্য করতে পারবেন না, আবার মান্য করা ছাড়া বিশ্বাসও করতে পারবেন না। কিন্তু “যিশুর বিশ্বাস” বলতে কী বোঝায়?</a:t>
            </a:r>
            <a:endParaRPr kumimoji="0" lang="en" sz="1900" b="1" i="0" u="none" strike="noStrike" kern="1200" cap="none" spc="0" normalizeH="0" baseline="0" noProof="0" dirty="0">
              <a:ln>
                <a:noFill/>
              </a:ln>
              <a:solidFill>
                <a:srgbClr val="000000"/>
              </a:solidFill>
              <a:effectLst/>
              <a:uLnTx/>
              <a:uFillTx/>
              <a:latin typeface="Aptos" panose="02110004020202020204"/>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832092"/>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as-IN" sz="2800" b="1" dirty="0">
                <a:latin typeface="Constantia" panose="02030602050306030303" pitchFamily="18" charset="0"/>
              </a:rPr>
              <a:t>তাহলে, সঠিক পথে ধাপে ধাপে আপনাকে পরিচালিত করার জন্য প্রভু যীশুর উপর বিশ্বাস রাখুন। আপনার প্রতিটি পদক্ষেপে আপনি আশ্বাস ও শক্তি লাভ করতে পারেন, কারণ আপনি নিশ্চিত থাকতে পারেন যে আপনার হাত তাঁর হাতেই রয়েছে। আপনি “দৌড়াতে পারেন এবং ক্লান্ত হবেন না”; আপনি “হাঁটতে পারেন এবং অবসন্ন হবেন না,” কারণ আপনি বিশ্বাসের দ্বারা উপলব্ধি করতে পারেন যে আপনার হাত খ্রীষ্টের হাতেই রয়েছে। আপনি হতাশায় ডুবে যাবেন না, কারণ প্রভুকে জানার জন্য তাঁর উপর বিশ্বাস রেখে আপনি যখন এগিয়ে চলবেন, তখন আপনি এই আশ্বাস পাবেন যে, যিনি তাঁর উপর সম্পূর্ণ বিশ্বাসকারীদের কখনও পরিত্যাগ করেন না, তিনিই আপনার নিত্য সহায়।</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289890" y="343539"/>
            <a:ext cx="3810000" cy="48167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as-IN"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আর বিশ্বাস প্রত্যাশিত বিষয়ের নিশ্চয়জ্ঞান, অদৃশ্য বিষয়ের প্র্রমাণপ্রাপ্তি।</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as-IN"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ইব্রীয় ১১:১</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9E2831"/>
                </a:highlight>
              </a:rPr>
              <a:t> </a:t>
            </a:r>
            <a:r>
              <a:rPr lang="as-IN" sz="2000" b="1" dirty="0">
                <a:solidFill>
                  <a:schemeClr val="bg1"/>
                </a:solidFill>
                <a:effectLst>
                  <a:outerShdw blurRad="38100" dist="38100" dir="2700000" algn="tl">
                    <a:srgbClr val="000000">
                      <a:alpha val="43137"/>
                    </a:srgbClr>
                  </a:outerShdw>
                </a:effectLst>
                <a:highlight>
                  <a:srgbClr val="9E2831"/>
                </a:highlight>
              </a:rPr>
              <a:t>বিভিন্ন ধরণের বিশ্বাস </a:t>
            </a:r>
            <a:r>
              <a:rPr lang="en" sz="2000" b="1" dirty="0">
                <a:solidFill>
                  <a:schemeClr val="bg1"/>
                </a:solidFill>
                <a:effectLst>
                  <a:outerShdw blurRad="38100" dist="38100" dir="2700000" algn="tl">
                    <a:srgbClr val="000000">
                      <a:alpha val="43137"/>
                    </a:srgbClr>
                  </a:outerShdw>
                </a:effectLst>
                <a:highlight>
                  <a:srgbClr val="9E2831"/>
                </a:highlight>
              </a:rPr>
              <a:t>:</a:t>
            </a:r>
          </a:p>
          <a:p>
            <a:pPr lvl="1">
              <a:spcBef>
                <a:spcPts val="600"/>
              </a:spcBef>
            </a:pPr>
            <a:r>
              <a:rPr lang="as-IN" sz="2000" b="1" dirty="0"/>
              <a:t>বিশ্বাস এবং চিহ্ন</a:t>
            </a:r>
            <a:endParaRPr lang="en" sz="2000" b="1" dirty="0"/>
          </a:p>
          <a:p>
            <a:pPr lvl="1">
              <a:spcBef>
                <a:spcPts val="600"/>
              </a:spcBef>
            </a:pPr>
            <a:r>
              <a:rPr lang="as-IN" sz="2000" b="1" dirty="0"/>
              <a:t>বিশ্বাসের পরিমাপ</a:t>
            </a:r>
            <a:endParaRPr lang="en" sz="2000" b="1" dirty="0"/>
          </a:p>
          <a:p>
            <a:pPr lvl="1">
              <a:spcBef>
                <a:spcPts val="600"/>
              </a:spcBef>
            </a:pPr>
            <a:r>
              <a:rPr lang="as-IN" sz="2000" b="1" dirty="0"/>
              <a:t>বিশ্বাস এবং অনুভূতি</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0000FF"/>
                </a:highlight>
              </a:rPr>
              <a:t> </a:t>
            </a:r>
            <a:r>
              <a:rPr lang="as-IN" sz="2000" b="1" dirty="0">
                <a:solidFill>
                  <a:schemeClr val="bg1"/>
                </a:solidFill>
                <a:effectLst>
                  <a:outerShdw blurRad="38100" dist="38100" dir="2700000" algn="tl">
                    <a:srgbClr val="000000">
                      <a:alpha val="43137"/>
                    </a:srgbClr>
                  </a:outerShdw>
                </a:effectLst>
                <a:highlight>
                  <a:srgbClr val="0000FF"/>
                </a:highlight>
              </a:rPr>
              <a:t>বিশ্বাস কী?</a:t>
            </a:r>
            <a:endParaRPr lang="en" sz="2000" b="1" dirty="0">
              <a:solidFill>
                <a:schemeClr val="bg1"/>
              </a:solidFill>
              <a:effectLst>
                <a:outerShdw blurRad="38100" dist="38100" dir="2700000" algn="tl">
                  <a:srgbClr val="000000">
                    <a:alpha val="43137"/>
                  </a:srgbClr>
                </a:outerShdw>
              </a:effectLst>
              <a:highlight>
                <a:srgbClr val="0000FF"/>
              </a:highlight>
            </a:endParaRPr>
          </a:p>
          <a:p>
            <a:pPr lvl="1">
              <a:spcBef>
                <a:spcPts val="600"/>
              </a:spcBef>
            </a:pPr>
            <a:r>
              <a:rPr lang="as-IN" sz="2000" b="1" dirty="0"/>
              <a:t>বিশ্বাসের সংজ্ঞা ও বিকাশ</a:t>
            </a:r>
            <a:r>
              <a:rPr lang="en-US" sz="2000" b="1" dirty="0"/>
              <a:t> </a:t>
            </a:r>
            <a:endParaRPr lang="en" sz="2000" b="1" dirty="0"/>
          </a:p>
          <a:p>
            <a:pPr lvl="1">
              <a:spcBef>
                <a:spcPts val="600"/>
              </a:spcBef>
            </a:pPr>
            <a:r>
              <a:rPr lang="as-IN" sz="2000" b="1" dirty="0"/>
              <a:t>যীশুর বিশ্বাস</a:t>
            </a:r>
            <a:endParaRPr lang="en" sz="2000" b="1" dirty="0"/>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lgn="just">
              <a:spcBef>
                <a:spcPts val="600"/>
              </a:spcBef>
            </a:pPr>
            <a:r>
              <a:rPr lang="as-IN" sz="2000" b="1" dirty="0"/>
              <a:t>ঈশ্বরের জ্ঞান, বাইবেল অধ্যয়ন এবং প্রার্থনা আমাদের জীবনে রূপান্তরকারী উপাদান হয়ে ওঠার জন্য এগুলোর মধ্যে একটি সাধারণ উপাদান থাকা আবশ্যক: বিশ্বাস।</a:t>
            </a:r>
            <a:endParaRPr lang="en" sz="2000" b="1" dirty="0"/>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lvl="0" algn="just">
              <a:spcBef>
                <a:spcPts val="600"/>
              </a:spcBef>
              <a:defRPr/>
            </a:pPr>
            <a:r>
              <a:rPr lang="as-IN" sz="2000" b="1" dirty="0">
                <a:solidFill>
                  <a:srgbClr val="000000"/>
                </a:solidFill>
              </a:rPr>
              <a:t>কিন্তু বিশ্বাস থাকলে, এগুলি এমন শক্তিশালী উপাদান যা আমাদের আধ্যাত্মিক অভিজ্ঞতার সর্বোচ্চ শিখরে নিয়ে যাবে: “বিশ্বাসীর জন্য সবই সম্ভব” (মার্ক ৯:২৩)।</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lvl="0" algn="just">
              <a:spcBef>
                <a:spcPts val="600"/>
              </a:spcBef>
              <a:defRPr/>
            </a:pPr>
            <a:r>
              <a:rPr lang="as-IN" sz="2000" b="1" dirty="0">
                <a:solidFill>
                  <a:srgbClr val="000000"/>
                </a:solidFill>
              </a:rPr>
              <a:t>বিশ্বাস ছাড়া এই উপাদানগুলো নিছক জ্ঞান অথবা অর্থহীন আচার-অনুষ্ঠানে পরিণত হয়।</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as-IN" sz="9600" b="1" dirty="0">
                <a:ln w="9525">
                  <a:solidFill>
                    <a:schemeClr val="bg1"/>
                  </a:solidFill>
                  <a:prstDash val="solid"/>
                </a:ln>
                <a:solidFill>
                  <a:srgbClr val="731717"/>
                </a:solidFill>
                <a:effectLst>
                  <a:outerShdw blurRad="12700" dist="38100" dir="2700000" algn="tl" rotWithShape="0">
                    <a:srgbClr val="70A138"/>
                  </a:outerShdw>
                </a:effectLst>
              </a:rPr>
              <a:t>বিভিন্ন ধরণের বিশ্বাস</a:t>
            </a:r>
            <a:endParaRPr lang="en" sz="96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as-I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বিশ্বাস এবং চিহ্ন</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 ‘</a:t>
            </a:r>
            <a:r>
              <a:rPr lang="as-IN" b="1" dirty="0">
                <a:solidFill>
                  <a:srgbClr val="2A3C64"/>
                </a:solidFill>
                <a:latin typeface="Comic Sans MS" panose="030F0702030302020204" pitchFamily="66" charset="0"/>
              </a:rPr>
              <a:t>তখন যীশু তাঁহাকে কহিলেন, চিহ্ন এবং অদ্ভুত লক্ষণ যদি না দেখ, তোমরা কোন মতে বিশ্বাস করিবে না।</a:t>
            </a:r>
            <a:r>
              <a:rPr lang="en" b="1" dirty="0">
                <a:solidFill>
                  <a:srgbClr val="2A3C64"/>
                </a:solidFill>
                <a:latin typeface="Comic Sans MS" panose="030F0702030302020204" pitchFamily="66" charset="0"/>
              </a:rPr>
              <a:t>’ ” </a:t>
            </a:r>
            <a:r>
              <a:rPr lang="en" sz="1400" b="1" dirty="0">
                <a:solidFill>
                  <a:srgbClr val="2A3C64"/>
                </a:solidFill>
                <a:latin typeface="Comic Sans MS" panose="030F0702030302020204" pitchFamily="66" charset="0"/>
              </a:rPr>
              <a:t>(</a:t>
            </a:r>
            <a:r>
              <a:rPr lang="as-IN" sz="1400" b="1" dirty="0">
                <a:solidFill>
                  <a:srgbClr val="2A3C64"/>
                </a:solidFill>
                <a:latin typeface="Comic Sans MS" panose="030F0702030302020204" pitchFamily="66" charset="0"/>
              </a:rPr>
              <a:t>যোহন ৪:৪৮</a:t>
            </a:r>
            <a:r>
              <a:rPr lang="en" sz="1400" b="1" dirty="0">
                <a:solidFill>
                  <a:srgbClr val="2A3C64"/>
                </a:solidFill>
                <a:latin typeface="Comic Sans MS" panose="030F0702030302020204" pitchFamily="66" charset="0"/>
              </a:rPr>
              <a:t>)</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477328"/>
          </a:xfrm>
          <a:prstGeom prst="rect">
            <a:avLst/>
          </a:prstGeom>
          <a:noFill/>
        </p:spPr>
        <p:txBody>
          <a:bodyPr wrap="square" rtlCol="0">
            <a:spAutoFit/>
          </a:bodyPr>
          <a:lstStyle/>
          <a:p>
            <a:pPr algn="just">
              <a:spcBef>
                <a:spcPts val="600"/>
              </a:spcBef>
            </a:pPr>
            <a:r>
              <a:rPr lang="as-IN" b="1" dirty="0"/>
              <a:t>চিহ্ন হলো একটি স্বতন্ত্র নিদর্শন বা প্রকাশ যা কোনো ঐশ্বরিক বার্তার সত্যতা নিশ্চিত করতে বা ঐশ্বরিক কর্তৃত্বকে সমর্থন করার জন্য দেওয়া হয়। যদিও চিহ্ন বলতে সাধারণত কোনো অলৌকিক ঘটনাকে বোঝানো হয়—যেমন কানার বিবাহ (যোহন ২:১১)—তবুও ইস্রায়েল যে ঈশ্বরের উপাসনা করার জন্য সিনাই পর্বতের সামনে শিবির স্থাপন করেছিল (যাত্রাপুস্তক ৩:১২), সেই ঘটনাটিও একটি চিহ্ন হিসেবে দেওয়া হয়েছিল।</a:t>
            </a:r>
            <a:endParaRPr lang="en" b="1" dirty="0"/>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261884"/>
          </a:xfrm>
          <a:prstGeom prst="rect">
            <a:avLst/>
          </a:prstGeom>
          <a:noFill/>
        </p:spPr>
        <p:txBody>
          <a:bodyPr wrap="square">
            <a:spAutoFit/>
          </a:bodyPr>
          <a:lstStyle/>
          <a:p>
            <a:pPr lvl="0" algn="just">
              <a:spcBef>
                <a:spcPts val="600"/>
              </a:spcBef>
              <a:defRPr/>
            </a:pPr>
            <a:r>
              <a:rPr lang="as-IN" sz="1900" b="1" dirty="0">
                <a:solidFill>
                  <a:srgbClr val="000000"/>
                </a:solidFill>
              </a:rPr>
              <a:t>ফরীশীরা যীশুকে যেকোনো ধরনের একটি চিহ্ন দেখাতে বলল, যা প্রমাণ করবে যে তিনিই মসিহ, যাতে তারা তাঁর উপর বিশ্বাস করতে পারে (মার্ক ৮:১১)।</a:t>
            </a:r>
            <a:endParaRPr kumimoji="0" lang="en" sz="1900" b="1" i="0" u="none" strike="noStrike" kern="1200" cap="none" spc="0" normalizeH="0" baseline="0" noProof="0" dirty="0">
              <a:ln>
                <a:noFill/>
              </a:ln>
              <a:solidFill>
                <a:srgbClr val="000000"/>
              </a:solidFill>
              <a:effectLst/>
              <a:uLnTx/>
              <a:uFillTx/>
              <a:latin typeface="Aptos" panose="02110004020202020204"/>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261884"/>
          </a:xfrm>
          <a:prstGeom prst="rect">
            <a:avLst/>
          </a:prstGeom>
          <a:noFill/>
        </p:spPr>
        <p:txBody>
          <a:bodyPr wrap="square">
            <a:spAutoFit/>
          </a:bodyPr>
          <a:lstStyle/>
          <a:p>
            <a:pPr lvl="0" algn="just">
              <a:spcBef>
                <a:spcPts val="600"/>
              </a:spcBef>
              <a:defRPr/>
            </a:pPr>
            <a:r>
              <a:rPr lang="as-IN" sz="1900" b="1" dirty="0">
                <a:solidFill>
                  <a:srgbClr val="000000"/>
                </a:solidFill>
              </a:rPr>
              <a:t>ঈশ্বর তাঁর বাক্যে ও প্রকৃতিতে আমাদের যথেষ্ট প্রমাণ দিয়েছেন, যাতে যে কেউ বিশ্বাস করতে চায় সে বিশ্বাস করতে পারে। তবে, সন্দেহের অবকাশ সবসময়ই থাকে। সেই কারণেই যিশু “যারা দেখেনি, তবুও বিশ্বাস করেছে” তাদের জন্য বিশেষ আশীর্বাদ দিয়েছেন (যোহন ২০:২৯)।</a:t>
            </a:r>
            <a:endParaRPr kumimoji="0" lang="en" sz="1900" b="1" i="0" u="none" strike="noStrike" kern="1200" cap="none" spc="0" normalizeH="0" baseline="0" noProof="0" dirty="0">
              <a:ln>
                <a:noFill/>
              </a:ln>
              <a:solidFill>
                <a:srgbClr val="000000"/>
              </a:solidFill>
              <a:effectLst/>
              <a:uLnTx/>
              <a:uFillTx/>
              <a:latin typeface="Aptos" panose="02110004020202020204"/>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554272"/>
          </a:xfrm>
          <a:prstGeom prst="rect">
            <a:avLst/>
          </a:prstGeom>
          <a:noFill/>
        </p:spPr>
        <p:txBody>
          <a:bodyPr wrap="square">
            <a:spAutoFit/>
          </a:bodyPr>
          <a:lstStyle/>
          <a:p>
            <a:pPr lvl="0" algn="just">
              <a:spcBef>
                <a:spcPts val="600"/>
              </a:spcBef>
              <a:defRPr/>
            </a:pPr>
            <a:r>
              <a:rPr lang="as-IN" sz="1900" b="1" dirty="0">
                <a:solidFill>
                  <a:srgbClr val="000000"/>
                </a:solidFill>
              </a:rPr>
              <a:t>যখন তারা তাদের বিশ্বাসের অভাবের সপক্ষে একটি চিহ্ন দেখতে চাইল, তখন যিশু অত্যন্ত বিরক্ত হয়েছিলেন (মার্ক ৮:১২)। যখন কেউ বিশ্বাস করতে চায় না, তখন কোনো চিহ্নই তাকে বোঝাতে পারে না।</a:t>
            </a:r>
            <a:endParaRPr kumimoji="0" lang="en" sz="1900" b="1" i="0" u="none" strike="noStrike" kern="1200" cap="none" spc="0" normalizeH="0" baseline="0" noProof="0" dirty="0">
              <a:ln>
                <a:noFill/>
              </a:ln>
              <a:solidFill>
                <a:srgbClr val="000000"/>
              </a:solidFill>
              <a:effectLst/>
              <a:uLnTx/>
              <a:uFillTx/>
              <a:latin typeface="Aptos" panose="02110004020202020204"/>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800" b="1" spc="300" dirty="0">
                <a:ln/>
                <a:solidFill>
                  <a:srgbClr val="CC9900"/>
                </a:solidFill>
              </a:rPr>
              <a:t>বিশ্বাসের পরিমাপ</a:t>
            </a:r>
            <a:endParaRPr lang="en" sz="4800" b="1" spc="300" dirty="0">
              <a:ln/>
              <a:solidFill>
                <a:srgbClr val="CC9900"/>
              </a:solidFill>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a:t>
            </a:r>
            <a:r>
              <a:rPr lang="as-IN" b="1" dirty="0">
                <a:solidFill>
                  <a:schemeClr val="accent2">
                    <a:lumMod val="50000"/>
                  </a:schemeClr>
                </a:solidFill>
                <a:latin typeface="Comic Sans MS" panose="030F0702030302020204" pitchFamily="66" charset="0"/>
              </a:rPr>
              <a:t>প্রভু কহিলেন, একটি সরিষাদানার মত বিশ্বাস যদি তোমাদের থাকে, তবে ‘তুমি সমূলে উপড়িয়া গিয়া সমুদ্রে রোপিত হও’ এই কথা সুকামীন গাছটিকে বলিলে এ তোমাদের কথা মানিবে।</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as-IN" sz="1400" b="1" dirty="0">
                <a:solidFill>
                  <a:schemeClr val="accent2">
                    <a:lumMod val="50000"/>
                  </a:schemeClr>
                </a:solidFill>
                <a:latin typeface="Comic Sans MS" panose="030F0702030302020204" pitchFamily="66" charset="0"/>
              </a:rPr>
              <a:t>লূক ১৭:৬</a:t>
            </a:r>
            <a:r>
              <a:rPr lang="en" sz="1400" b="1" dirty="0">
                <a:solidFill>
                  <a:schemeClr val="accent2">
                    <a:lumMod val="50000"/>
                  </a:schemeClr>
                </a:solidFill>
                <a:latin typeface="Comic Sans MS" panose="030F0702030302020204" pitchFamily="66" charset="0"/>
              </a:rPr>
              <a:t>)</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229227437"/>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as-IN" sz="2000" b="1" dirty="0"/>
              <a:t>বিশ্বাসের বিভিন্ন পরিমাপ রয়েছে</a:t>
            </a:r>
            <a:r>
              <a:rPr lang="en" sz="2000" b="1" dirty="0"/>
              <a:t>:</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646331"/>
          </a:xfrm>
          <a:prstGeom prst="rect">
            <a:avLst/>
          </a:prstGeom>
          <a:noFill/>
        </p:spPr>
        <p:txBody>
          <a:bodyPr wrap="square" rtlCol="0">
            <a:spAutoFit/>
          </a:bodyPr>
          <a:lstStyle/>
          <a:p>
            <a:pPr algn="just">
              <a:spcBef>
                <a:spcPts val="600"/>
              </a:spcBef>
            </a:pPr>
            <a:r>
              <a:rPr lang="as-IN" b="1" dirty="0"/>
              <a:t>এটা স্পষ্ট যে, অবিশ্বাসের মূল উপড়ে ফেললে বিশ্বাস বৃদ্ধি পেতে পারে। সন্দেহের জায়গায় ধীরে ধীরে দৃঢ় প্রত্যয় আসতে হবে। আমাদের প্রার্থনা হওয়া উচিত: “আমাদের বিশ্বাস বৃদ্ধি করুন” (লূক ১৭:৫)।</a:t>
            </a:r>
            <a:endParaRPr lang="en" b="1" dirty="0"/>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646331"/>
          </a:xfrm>
          <a:prstGeom prst="rect">
            <a:avLst/>
          </a:prstGeom>
          <a:noFill/>
        </p:spPr>
        <p:txBody>
          <a:bodyPr wrap="square">
            <a:spAutoFit/>
          </a:bodyPr>
          <a:lstStyle/>
          <a:p>
            <a:pPr algn="just">
              <a:spcBef>
                <a:spcPts val="600"/>
              </a:spcBef>
            </a:pPr>
            <a:r>
              <a:rPr lang="as-IN" b="1" dirty="0"/>
              <a:t>পবিত্র আত্মার কাজের মাধ্যমে, বাইবেল অধ্যয়নের মাধ্যমে এবং ঈশ্বরের সঙ্গে আমাদের অভিজ্ঞতার মাধ্যমে আমরা দেখতে পাব যে, “তোমাদের বিশ্বাস বৃদ্ধি পাচ্ছে” (২ থিষলনীকীয় ১:৩)।</a:t>
            </a:r>
            <a:endParaRPr lang="en" b="1" dirty="0"/>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as-IN" sz="4400" b="1" spc="600" dirty="0">
                <a:ln w="9525">
                  <a:noFill/>
                  <a:prstDash val="solid"/>
                </a:ln>
                <a:solidFill>
                  <a:schemeClr val="accent5"/>
                </a:solidFill>
                <a:effectLst>
                  <a:outerShdw blurRad="12700" dist="25400" dir="2700000" algn="tl" rotWithShape="0">
                    <a:srgbClr val="C00000"/>
                  </a:outerShdw>
                </a:effectLst>
              </a:rPr>
              <a:t>বিশ্বাস এবং অনুভূতি</a:t>
            </a:r>
            <a:endParaRPr lang="en" sz="4400" b="1" spc="600" dirty="0">
              <a:ln w="9525">
                <a:noFill/>
                <a:prstDash val="solid"/>
              </a:ln>
              <a:solidFill>
                <a:schemeClr val="accent5"/>
              </a:solidFill>
              <a:effectLst>
                <a:outerShdw blurRad="12700" dist="25400" dir="2700000" algn="tl" rotWithShape="0">
                  <a:srgbClr val="C00000"/>
                </a:outerShdw>
              </a:effectLst>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as-IN" b="1" dirty="0">
                <a:solidFill>
                  <a:schemeClr val="accent1"/>
                </a:solidFill>
                <a:latin typeface="Comic Sans MS" panose="030F0702030302020204" pitchFamily="66" charset="0"/>
              </a:rPr>
              <a:t>কেননা অনুগ্রহই, বিশ্বাস দ্বারা তোমরা পরিত্রাণ পাইছ; এবং ইহা আমাদের হতে হয় না, ঈশ্বরেরই দান;</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a:t>
            </a:r>
            <a:r>
              <a:rPr lang="as-IN" sz="1400" b="1" dirty="0">
                <a:solidFill>
                  <a:schemeClr val="accent1"/>
                </a:solidFill>
                <a:latin typeface="Comic Sans MS" panose="030F0702030302020204" pitchFamily="66" charset="0"/>
              </a:rPr>
              <a:t>ইফিষীয় ২:৮</a:t>
            </a:r>
            <a:r>
              <a:rPr lang="en" sz="1400" b="1" dirty="0">
                <a:solidFill>
                  <a:schemeClr val="accent1"/>
                </a:solidFill>
                <a:latin typeface="Comic Sans MS" panose="030F0702030302020204" pitchFamily="66" charset="0"/>
              </a:rPr>
              <a:t>)</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00110"/>
          </a:xfrm>
          <a:prstGeom prst="rect">
            <a:avLst/>
          </a:prstGeom>
          <a:noFill/>
        </p:spPr>
        <p:txBody>
          <a:bodyPr wrap="square" rtlCol="0">
            <a:spAutoFit/>
          </a:bodyPr>
          <a:lstStyle/>
          <a:p>
            <a:pPr>
              <a:spcBef>
                <a:spcPts val="600"/>
              </a:spcBef>
            </a:pPr>
            <a:r>
              <a:rPr lang="as-IN" sz="2000" b="1" dirty="0"/>
              <a:t>বিশ্বাস কি একটি অনুভূতি নাকি একটি যৌক্তিক কাজ?</a:t>
            </a:r>
            <a:endParaRPr lang="en" sz="2000" b="1" dirty="0"/>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554272"/>
          </a:xfrm>
          <a:prstGeom prst="rect">
            <a:avLst/>
          </a:prstGeom>
          <a:noFill/>
        </p:spPr>
        <p:txBody>
          <a:bodyPr wrap="square">
            <a:spAutoFit/>
          </a:bodyPr>
          <a:lstStyle/>
          <a:p>
            <a:pPr lvl="0" algn="just">
              <a:spcBef>
                <a:spcPts val="600"/>
              </a:spcBef>
              <a:defRPr/>
            </a:pPr>
            <a:r>
              <a:rPr lang="as-IN" sz="1900" b="1" dirty="0">
                <a:solidFill>
                  <a:srgbClr val="000000"/>
                </a:solidFill>
              </a:rPr>
              <a:t>কিন্তু বিশ্বাস নিজে কোনো অনুভূতি নয়; এটি হলো “নিশ্চয়তা” এবং “দৃঢ় প্রত্যয়” (ইব্রীয় ১১:১)। এটি আমাদের মেজাজের উপর নির্ভর করে না। যখন আমি দুর্বল বোধ করি, অথবা মনে করি যে আমার পরিত্রাণ অনেক দূরে, ঠিক তখনই আমাকে সবচেয়ে বেশি বিশ্বাস প্রয়োগ করতে হবে।</a:t>
            </a:r>
            <a:endParaRPr kumimoji="0" lang="en" sz="1900" b="1" i="0" u="none" strike="noStrike" kern="1200" cap="none" spc="0" normalizeH="0" baseline="0" noProof="0" dirty="0">
              <a:ln>
                <a:noFill/>
              </a:ln>
              <a:solidFill>
                <a:srgbClr val="000000"/>
              </a:solidFill>
              <a:effectLst/>
              <a:uLnTx/>
              <a:uFillTx/>
              <a:latin typeface="Aptos" panose="02110004020202020204"/>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1323439"/>
          </a:xfrm>
          <a:prstGeom prst="rect">
            <a:avLst/>
          </a:prstGeom>
          <a:noFill/>
        </p:spPr>
        <p:txBody>
          <a:bodyPr wrap="square">
            <a:spAutoFit/>
          </a:bodyPr>
          <a:lstStyle/>
          <a:p>
            <a:pPr lvl="0" algn="just">
              <a:spcBef>
                <a:spcPts val="600"/>
              </a:spcBef>
              <a:defRPr/>
            </a:pPr>
            <a:r>
              <a:rPr lang="as-IN" sz="2000" b="1" dirty="0">
                <a:solidFill>
                  <a:srgbClr val="000000"/>
                </a:solidFill>
              </a:rPr>
              <a:t>যখন আমরা সেই উপহারে ইতিবাচকভাবে সাড়া দিই—যখন আমরা বিশ্বাসকে কাজে লাগাতে শুরু করি—তখন সেই বিশ্বাস আমাদের মধ্যে আনন্দ, প্রশান্তি, আধ্যাত্মিক স্বস্তির মতো অনুভূতি সৃষ্টি করে…</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1015663"/>
          </a:xfrm>
          <a:prstGeom prst="rect">
            <a:avLst/>
          </a:prstGeom>
          <a:noFill/>
        </p:spPr>
        <p:txBody>
          <a:bodyPr wrap="square">
            <a:spAutoFit/>
          </a:bodyPr>
          <a:lstStyle/>
          <a:p>
            <a:pPr lvl="0" algn="just">
              <a:spcBef>
                <a:spcPts val="600"/>
              </a:spcBef>
              <a:defRPr/>
            </a:pPr>
            <a:r>
              <a:rPr lang="as-IN" sz="2000" b="1" dirty="0">
                <a:solidFill>
                  <a:srgbClr val="000000"/>
                </a:solidFill>
              </a:rPr>
              <a:t>কিন্তু আসুন আমরা শুরু থেকে শুরু করি। বিশ্বাসের উৎস কী? বিশ্বাস ঈশ্বর থেকে আসে এবং তিনি তা আমাদেরকে উপহার হিসেবে দেন (রোমীয় ১২:৩; ইফিষীয় ২:৮)।</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lvl="0" algn="just">
              <a:spcBef>
                <a:spcPts val="600"/>
              </a:spcBef>
              <a:defRPr/>
            </a:pPr>
            <a:r>
              <a:rPr lang="as-IN" sz="2000" b="1" dirty="0">
                <a:solidFill>
                  <a:srgbClr val="000000"/>
                </a:solidFill>
              </a:rPr>
              <a:t>এই প্রশ্নের উত্তরটি গুরুত্বপূর্ণ। "আমি পরিত্রাণ পেয়েছি বলে অনুভব করছি" বলা এবং "আমি জানি আমি পরিত্রাণ পেয়েছি" বলা এক কথা নয়।</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as-I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বিশ্বাস কী?</a:t>
            </a:r>
            <a:endPar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endParaRP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as-I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বিশ্বাসের সংজ্ঞা ও বিকাশ</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138773"/>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as-IN" b="1" dirty="0">
                <a:latin typeface="Comic Sans MS" panose="030F0702030302020204" pitchFamily="66" charset="0"/>
              </a:rPr>
              <a:t>আর বিশ্বাস প্রত্যাশিত বিষয়ের নিশ্চিত জ্ঞান, অদৃশ্য বিষয়ের প্রমাণপ্রাপ্তি।</a:t>
            </a:r>
            <a:r>
              <a:rPr lang="en" b="1" dirty="0">
                <a:latin typeface="Comic Sans MS" panose="030F0702030302020204" pitchFamily="66" charset="0"/>
              </a:rPr>
              <a:t>”                  </a:t>
            </a:r>
            <a:r>
              <a:rPr lang="en" sz="1400" b="1" dirty="0">
                <a:latin typeface="Comic Sans MS" panose="030F0702030302020204" pitchFamily="66" charset="0"/>
              </a:rPr>
              <a:t>(</a:t>
            </a:r>
            <a:r>
              <a:rPr lang="as-IN" sz="1400" b="1" dirty="0">
                <a:latin typeface="Comic Sans MS" panose="030F0702030302020204" pitchFamily="66" charset="0"/>
              </a:rPr>
              <a:t>ইব্রীয় ১১:১</a:t>
            </a:r>
            <a:r>
              <a:rPr lang="en" sz="1400" b="1" dirty="0">
                <a:latin typeface="Comic Sans MS" panose="030F0702030302020204" pitchFamily="66" charset="0"/>
              </a:rPr>
              <a:t>)</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477328"/>
          </a:xfrm>
          <a:prstGeom prst="rect">
            <a:avLst/>
          </a:prstGeom>
          <a:noFill/>
        </p:spPr>
        <p:txBody>
          <a:bodyPr wrap="square" rtlCol="0">
            <a:spAutoFit/>
          </a:bodyPr>
          <a:lstStyle/>
          <a:p>
            <a:pPr algn="just">
              <a:spcBef>
                <a:spcPts val="600"/>
              </a:spcBef>
            </a:pPr>
            <a:r>
              <a:rPr lang="as-IN" b="1" dirty="0">
                <a:solidFill>
                  <a:schemeClr val="bg1"/>
                </a:solidFill>
                <a:effectLst>
                  <a:glow rad="127000">
                    <a:srgbClr val="832215"/>
                  </a:glow>
                  <a:outerShdw blurRad="38100" dist="38100" dir="2700000" algn="tl">
                    <a:srgbClr val="000000"/>
                  </a:outerShdw>
                </a:effectLst>
              </a:rPr>
              <a:t>ইব্রীয় ১১:১, ৩ এবং ৬ পদ আমাদের বিশ্বাসের একটি ব্যাপক সংজ্ঞা প্রদান করে। ঈশ্বর সম্পর্কে আমাদের ধারণার সাথে বিশ্বাসের অনেক সম্পর্ক রয়েছে। এটি আমাদেরকে তাঁকে সৃষ্টিকর্তা ও পুরস্কারদাতা হিসেবে বিশ্বাস করতে পরিচালিত করে।</a:t>
            </a:r>
            <a:endParaRPr lang="en" b="1" dirty="0">
              <a:solidFill>
                <a:schemeClr val="bg1"/>
              </a:solidFill>
              <a:effectLst>
                <a:glow rad="127000">
                  <a:srgbClr val="832215"/>
                </a:glow>
                <a:outerShdw blurRad="38100" dist="38100" dir="2700000" algn="tl">
                  <a:srgbClr val="000000"/>
                </a:outerShdw>
              </a:effectLst>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766705917"/>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138447"/>
            <a:ext cx="7388651" cy="584775"/>
          </a:xfrm>
          <a:prstGeom prst="rect">
            <a:avLst/>
          </a:prstGeom>
          <a:noFill/>
        </p:spPr>
        <p:txBody>
          <a:bodyPr wrap="square">
            <a:spAutoFit/>
          </a:bodyPr>
          <a:lstStyle/>
          <a:p>
            <a:pPr lvl="0" algn="just">
              <a:spcBef>
                <a:spcPts val="600"/>
              </a:spcBef>
              <a:defRPr/>
            </a:pPr>
            <a:r>
              <a:rPr lang="as-IN" sz="1600" b="1" dirty="0">
                <a:solidFill>
                  <a:prstClr val="white"/>
                </a:solidFill>
                <a:effectLst>
                  <a:glow rad="127000">
                    <a:srgbClr val="832215"/>
                  </a:glow>
                  <a:outerShdw blurRad="38100" dist="38100" dir="2700000" algn="tl">
                    <a:srgbClr val="000000"/>
                  </a:outerShdw>
                </a:effectLst>
              </a:rPr>
              <a:t>আমরা যেমন দেখেছি, আমাদের সবার বিশ্বাসের মাত্রা এক নয়। আমার যেটুকু বিশ্বাস আছে, তা অল্প হোক বা বেশি, আমি কীভাবে তাকে আরও বিকশিত করতে পারি?</a:t>
            </a:r>
            <a:endParaRPr kumimoji="0" lang="en" sz="16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504211" cy="1477328"/>
          </a:xfrm>
          <a:prstGeom prst="rect">
            <a:avLst/>
          </a:prstGeom>
          <a:noFill/>
        </p:spPr>
        <p:txBody>
          <a:bodyPr wrap="square">
            <a:spAutoFit/>
          </a:bodyPr>
          <a:lstStyle/>
          <a:p>
            <a:pPr lvl="0" algn="just">
              <a:spcBef>
                <a:spcPts val="600"/>
              </a:spcBef>
              <a:defRPr/>
            </a:pPr>
            <a:r>
              <a:rPr lang="as-IN" b="1" dirty="0">
                <a:solidFill>
                  <a:prstClr val="white"/>
                </a:solidFill>
                <a:effectLst>
                  <a:glow rad="127000">
                    <a:srgbClr val="832215"/>
                  </a:glow>
                  <a:outerShdw blurRad="38100" dist="38100" dir="2700000" algn="tl">
                    <a:srgbClr val="000000"/>
                  </a:outerShdw>
                </a:effectLst>
              </a:rPr>
              <a:t>অধ্যায়ের বাকি অংশে পৌল এমন অনেক পুরুষ ও নারীর বিশ্বাসের বিষয়ে বিশদভাবে বর্ণনা করেছেন, যারা আমাদের জন্য এক দৃষ্টান্ত ও অনুপ্রেরণা হিসেবে কাজ করেন, যেন আমরা পুরস্কারের অপেক্ষায় থাকাকালীন হতাশ না হই।</a:t>
            </a:r>
            <a:endPar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2075</TotalTime>
  <Words>1186</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2026-04-05T13:32:58Z</dcterms:created>
  <dcterms:modified xsi:type="dcterms:W3CDTF">2026-05-13T14:35:50Z</dcterms:modified>
</cp:coreProperties>
</file>