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81"/>
  </p:normalViewPr>
  <p:slideViewPr>
    <p:cSldViewPr snapToGrid="0">
      <p:cViewPr varScale="1">
        <p:scale>
          <a:sx n="28" d="100"/>
          <a:sy n="28" d="100"/>
        </p:scale>
        <p:origin x="72" y="1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as-IN" sz="2400" b="1" dirty="0">
              <a:effectLst>
                <a:outerShdw blurRad="38100" dist="38100" dir="2700000" algn="tl">
                  <a:srgbClr val="000000"/>
                </a:outerShdw>
              </a:effectLst>
            </a:rPr>
            <a:t>তাঁর মঙ্গলভাবের কারণে ঈশ্বর আমাদের অনুতাপের জন্য আহ্বান করেন (রোমীয় ২:৪)।</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as-IN" sz="2400" b="1" dirty="0">
              <a:effectLst>
                <a:outerShdw blurRad="38100" dist="38100" dir="2700000" algn="tl">
                  <a:srgbClr val="000000"/>
                </a:outerShdw>
              </a:effectLst>
            </a:rPr>
            <a:t>আমরা তাঁর ডাকে সাড়া দিই</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as-IN" sz="2400" b="1" dirty="0">
              <a:effectLst>
                <a:outerShdw blurRad="38100" dist="38100" dir="2700000" algn="tl">
                  <a:srgbClr val="000000"/>
                </a:outerShdw>
              </a:effectLst>
            </a:rPr>
            <a:t>কৃত অন্যায়ের জন্য আন্তরিক দুঃখ প্রকাশ করছি।</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as-IN" sz="2400" b="1" dirty="0">
              <a:effectLst>
                <a:outerShdw blurRad="38100" dist="38100" dir="2700000" algn="tl">
                  <a:srgbClr val="000000"/>
                </a:outerShdw>
              </a:effectLst>
            </a:rPr>
            <a:t>পাপ ত্যাগ করার সৎ সিদ্ধান্তের সাথে</a:t>
          </a:r>
          <a:endParaRPr lang="es-ES" sz="24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as-IN" sz="2400" b="1" dirty="0">
              <a:effectLst>
                <a:outerShdw blurRad="38100" dist="38100" dir="2700000" algn="tl">
                  <a:srgbClr val="000000"/>
                </a:outerShdw>
              </a:effectLst>
            </a:rPr>
            <a:t>যীশুর ক্রুশে ঝরানো রক্তের গুণে ঈশ্বর আমাদের পাপ ক্ষমা করেন (কলসীয় ১:১৩-১৪)।</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as-IN" sz="2400" b="1" dirty="0">
              <a:solidFill>
                <a:schemeClr val="tx1"/>
              </a:solidFill>
            </a:rPr>
            <a:t>পাপ ও অনুগ্রহের মধ্যে সম্পর্ক</a:t>
          </a:r>
          <a:endParaRPr lang="en"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as-IN" sz="2000" b="1" dirty="0">
              <a:effectLst>
                <a:outerShdw blurRad="38100" dist="38100" dir="2700000" algn="tl">
                  <a:srgbClr val="000000"/>
                </a:outerShdw>
              </a:effectLst>
            </a:rPr>
            <a:t>রোমীয় ৫:৮</a:t>
          </a:r>
          <a:endParaRPr lang="en" sz="2000" b="1" dirty="0">
            <a:effectLst>
              <a:outerShdw blurRad="38100" dist="38100" dir="2700000" algn="tl">
                <a:srgbClr val="000000"/>
              </a:outerShdw>
            </a:effectLst>
          </a:endParaRP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as-IN" sz="2000" b="1" dirty="0">
              <a:effectLst>
                <a:outerShdw blurRad="38100" dist="38100" dir="2700000" algn="tl">
                  <a:srgbClr val="000000"/>
                </a:outerShdw>
              </a:effectLst>
            </a:rPr>
            <a:t>রোমীয় ৫:২০</a:t>
          </a:r>
          <a:endParaRPr lang="en" sz="2000" b="1" dirty="0">
            <a:effectLst>
              <a:outerShdw blurRad="38100" dist="38100" dir="2700000" algn="tl">
                <a:srgbClr val="000000"/>
              </a:outerShdw>
            </a:effectLst>
          </a:endParaRP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as-IN" sz="2000" b="1" dirty="0">
              <a:effectLst>
                <a:outerShdw blurRad="38100" dist="38100" dir="2700000" algn="tl">
                  <a:srgbClr val="000000"/>
                </a:outerShdw>
              </a:effectLst>
            </a:rPr>
            <a:t>রোমীয় ৫:২১</a:t>
          </a:r>
          <a:endParaRPr lang="en" sz="2000" b="1" dirty="0">
            <a:effectLst>
              <a:outerShdw blurRad="38100" dist="38100" dir="2700000" algn="tl">
                <a:srgbClr val="000000"/>
              </a:outerShdw>
            </a:effectLst>
          </a:endParaRP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as-IN" sz="2000" b="1" dirty="0">
              <a:effectLst>
                <a:outerShdw blurRad="38100" dist="38100" dir="2700000" algn="tl">
                  <a:srgbClr val="000000"/>
                </a:outerShdw>
              </a:effectLst>
            </a:rPr>
            <a:t>রোমীয় ৬:২৩</a:t>
          </a:r>
          <a:endParaRPr lang="en" sz="2000" b="1" dirty="0">
            <a:effectLst>
              <a:outerShdw blurRad="38100" dist="38100" dir="2700000" algn="tl">
                <a:srgbClr val="000000"/>
              </a:outerShdw>
            </a:effectLst>
          </a:endParaRP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US" sz="2000" b="0" i="0" u="none" dirty="0"/>
            <a:t>“</a:t>
          </a:r>
          <a:r>
            <a:rPr lang="as-IN" sz="2000" b="0" i="0" u="none" dirty="0"/>
            <a:t>যখন আমরা পাপী ছিলাম</a:t>
          </a:r>
          <a:r>
            <a:rPr lang="en-US" sz="2000" b="0" i="0" u="none" dirty="0"/>
            <a:t>”</a:t>
          </a:r>
          <a:endParaRPr lang="en" sz="2000" b="1" dirty="0">
            <a:effectLst>
              <a:outerShdw blurRad="38100" dist="38100" dir="2700000" algn="tl">
                <a:srgbClr val="000000"/>
              </a:outerShdw>
            </a:effectLst>
          </a:endParaRP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as-IN" sz="2000" b="0" i="0" u="none" dirty="0"/>
            <a:t>খ্রিষ্ট আমাদের জন্য প্রাণ দিলেন</a:t>
          </a:r>
          <a:endParaRPr lang="en" sz="2000" b="1" dirty="0">
            <a:effectLst>
              <a:outerShdw blurRad="38100" dist="38100" dir="2700000" algn="tl">
                <a:srgbClr val="000000"/>
              </a:outerShdw>
            </a:effectLst>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as-IN" sz="2000" b="0" i="0" u="none" dirty="0"/>
            <a:t>যেখানে পাপের প্রাচুর্য ছিল</a:t>
          </a:r>
          <a:r>
            <a:rPr lang="en" sz="2000" b="1" dirty="0">
              <a:effectLst>
                <a:outerShdw blurRad="38100" dist="38100" dir="2700000" algn="tl">
                  <a:srgbClr val="000000"/>
                </a:outerShdw>
              </a:effectLst>
            </a:rPr>
            <a:t>”</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as-IN" sz="2000" b="0" i="0" u="none" dirty="0"/>
            <a:t>অনুগ্রহ আরও উপচিয়া পড়িল</a:t>
          </a:r>
          <a:r>
            <a:rPr lang="en" sz="2000" b="1" dirty="0">
              <a:effectLst>
                <a:outerShdw blurRad="38100" dist="38100" dir="2700000" algn="tl">
                  <a:srgbClr val="000000"/>
                </a:outerShdw>
              </a:effectLst>
            </a:rPr>
            <a:t>”</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as-IN" sz="2000" b="1" dirty="0">
              <a:effectLst>
                <a:outerShdw blurRad="38100" dist="38100" dir="2700000" algn="tl">
                  <a:srgbClr val="000000"/>
                </a:outerShdw>
              </a:effectLst>
            </a:rPr>
            <a:t>পাপ মৃত্যুতে রাজত্ব করিল</a:t>
          </a:r>
          <a:r>
            <a:rPr lang="en" sz="2000" b="1" dirty="0">
              <a:effectLst>
                <a:outerShdw blurRad="38100" dist="38100" dir="2700000" algn="tl">
                  <a:srgbClr val="000000"/>
                </a:outerShdw>
              </a:effectLst>
            </a:rPr>
            <a:t>”</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as-IN" sz="2000" b="0" i="0" u="none" dirty="0"/>
            <a:t>অনুগ্রহ যেন অনন্ত জীবনের জন্য রাজত্ব করে</a:t>
          </a:r>
          <a:r>
            <a:rPr lang="en" sz="2000" b="1" dirty="0">
              <a:effectLst>
                <a:outerShdw blurRad="38100" dist="38100" dir="2700000" algn="tl">
                  <a:srgbClr val="000000"/>
                </a:outerShdw>
              </a:effectLst>
            </a:rPr>
            <a:t>”</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000" b="1" dirty="0">
              <a:effectLst>
                <a:outerShdw blurRad="38100" dist="38100" dir="2700000" algn="tl">
                  <a:srgbClr val="000000"/>
                </a:outerShdw>
              </a:effectLst>
            </a:rPr>
            <a:t>“</a:t>
          </a:r>
          <a:r>
            <a:rPr lang="as-IN" sz="2000" b="0" i="0" u="none" dirty="0"/>
            <a:t>পাপের বেতন মৃত্যু</a:t>
          </a:r>
          <a:r>
            <a:rPr lang="en" sz="2000" b="1" dirty="0">
              <a:effectLst>
                <a:outerShdw blurRad="38100" dist="38100" dir="2700000" algn="tl">
                  <a:srgbClr val="000000"/>
                </a:outerShdw>
              </a:effectLst>
            </a:rPr>
            <a:t>”</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a:t>
          </a:r>
          <a:r>
            <a:rPr lang="as-IN" sz="2000" b="0" i="0" u="none" dirty="0"/>
            <a:t>ঈশ্বরের অনুগ্রহ-দান অনন্ত জীবন</a:t>
          </a:r>
          <a:r>
            <a:rPr lang="en" sz="2000" b="1" dirty="0">
              <a:effectLst>
                <a:outerShdw blurRad="38100" dist="38100" dir="2700000" algn="tl">
                  <a:srgbClr val="000000"/>
                </a:outerShdw>
              </a:effectLst>
            </a:rPr>
            <a:t>”</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তাঁর মঙ্গলভাবের কারণে ঈশ্বর আমাদের অনুতাপের জন্য আহ্বান করেন (রোমীয় ২:৪)।</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আমরা তাঁর ডাকে সাড়া দিই</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কৃত অন্যায়ের জন্য আন্তরিক দুঃখ প্রকাশ করছি।</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পাপ ত্যাগ করার সৎ সিদ্ধান্তের সাথে</a:t>
          </a:r>
          <a:endParaRPr lang="es-ES" sz="24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যীশুর ক্রুশে ঝরানো রক্তের গুণে ঈশ্বর আমাদের পাপ ক্ষমা করেন (কলসীয় ১:১৩-১৪)।</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as-IN" sz="2400" b="1" kern="1200" dirty="0">
              <a:solidFill>
                <a:schemeClr val="tx1"/>
              </a:solidFill>
            </a:rPr>
            <a:t>পাপ ও অনুগ্রহের মধ্যে সম্পর্ক</a:t>
          </a:r>
          <a:endParaRPr lang="en" sz="2400" b="1" kern="1200" dirty="0">
            <a:solidFill>
              <a:schemeClr val="tx1"/>
            </a:solidFill>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রোমীয় ৫:৮</a:t>
          </a:r>
          <a:endParaRPr lang="en" sz="2000" b="1" kern="1200" dirty="0">
            <a:effectLst>
              <a:outerShdw blurRad="38100" dist="38100" dir="2700000" algn="tl">
                <a:srgbClr val="000000"/>
              </a:outerShdw>
            </a:effectLst>
          </a:endParaRP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i="0" u="none" kern="1200" dirty="0"/>
            <a:t>“</a:t>
          </a:r>
          <a:r>
            <a:rPr lang="as-IN" sz="2000" b="0" i="0" u="none" kern="1200" dirty="0"/>
            <a:t>যখন আমরা পাপী ছিলাম</a:t>
          </a:r>
          <a:r>
            <a:rPr lang="en-US" sz="2000" b="0" i="0" u="none" kern="1200" dirty="0"/>
            <a:t>”</a:t>
          </a:r>
          <a:endParaRPr lang="en" sz="2000" b="1" kern="1200" dirty="0">
            <a:effectLst>
              <a:outerShdw blurRad="38100" dist="38100" dir="2700000" algn="tl">
                <a:srgbClr val="000000"/>
              </a:outerShdw>
            </a:effectLst>
          </a:endParaRP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0" i="0" u="none" kern="1200" dirty="0"/>
            <a:t>খ্রিষ্ট আমাদের জন্য প্রাণ দিলেন</a:t>
          </a:r>
          <a:endParaRPr lang="en" sz="2000" b="1" kern="1200" dirty="0">
            <a:effectLst>
              <a:outerShdw blurRad="38100" dist="38100" dir="2700000" algn="tl">
                <a:srgbClr val="000000"/>
              </a:outerShdw>
            </a:effectLst>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রোমীয় ৫:২০</a:t>
          </a:r>
          <a:endParaRPr lang="en" sz="2000" b="1" kern="1200" dirty="0">
            <a:effectLst>
              <a:outerShdw blurRad="38100" dist="38100" dir="2700000" algn="tl">
                <a:srgbClr val="000000"/>
              </a:outerShdw>
            </a:effectLst>
          </a:endParaRP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0" i="0" u="none" kern="1200" dirty="0"/>
            <a:t>যেখানে পাপের প্রাচুর্য ছিল</a:t>
          </a:r>
          <a:r>
            <a:rPr lang="en" sz="2000" b="1" kern="1200" dirty="0">
              <a:effectLst>
                <a:outerShdw blurRad="38100" dist="38100" dir="2700000" algn="tl">
                  <a:srgbClr val="000000"/>
                </a:outerShdw>
              </a:effectLst>
            </a:rPr>
            <a:t>”</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0" i="0" u="none" kern="1200" dirty="0"/>
            <a:t>অনুগ্রহ আরও উপচিয়া পড়িল</a:t>
          </a:r>
          <a:r>
            <a:rPr lang="en" sz="2000" b="1" kern="1200" dirty="0">
              <a:effectLst>
                <a:outerShdw blurRad="38100" dist="38100" dir="2700000" algn="tl">
                  <a:srgbClr val="000000"/>
                </a:outerShdw>
              </a:effectLst>
            </a:rPr>
            <a:t>”</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রোমীয় ৫:২১</a:t>
          </a:r>
          <a:endParaRPr lang="en" sz="2000" b="1" kern="1200" dirty="0">
            <a:effectLst>
              <a:outerShdw blurRad="38100" dist="38100" dir="2700000" algn="tl">
                <a:srgbClr val="000000"/>
              </a:outerShdw>
            </a:effectLst>
          </a:endParaRP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1" kern="1200" dirty="0">
              <a:effectLst>
                <a:outerShdw blurRad="38100" dist="38100" dir="2700000" algn="tl">
                  <a:srgbClr val="000000"/>
                </a:outerShdw>
              </a:effectLst>
            </a:rPr>
            <a:t>পাপ মৃত্যুতে রাজত্ব করিল</a:t>
          </a:r>
          <a:r>
            <a:rPr lang="en" sz="2000" b="1" kern="1200" dirty="0">
              <a:effectLst>
                <a:outerShdw blurRad="38100" dist="38100" dir="2700000" algn="tl">
                  <a:srgbClr val="000000"/>
                </a:outerShdw>
              </a:effectLst>
            </a:rPr>
            <a:t>”</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0" i="0" u="none" kern="1200" dirty="0"/>
            <a:t>অনুগ্রহ যেন অনন্ত জীবনের জন্য রাজত্ব করে</a:t>
          </a:r>
          <a:r>
            <a:rPr lang="en" sz="2000" b="1" kern="1200" dirty="0">
              <a:effectLst>
                <a:outerShdw blurRad="38100" dist="38100" dir="2700000" algn="tl">
                  <a:srgbClr val="000000"/>
                </a:outerShdw>
              </a:effectLst>
            </a:rPr>
            <a:t>”</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রোমীয় ৬:২৩</a:t>
          </a:r>
          <a:endParaRPr lang="en" sz="2000" b="1" kern="1200" dirty="0">
            <a:effectLst>
              <a:outerShdw blurRad="38100" dist="38100" dir="2700000" algn="tl">
                <a:srgbClr val="000000"/>
              </a:outerShdw>
            </a:effectLst>
          </a:endParaRP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0" i="0" u="none" kern="1200" dirty="0"/>
            <a:t>পাপের বেতন মৃত্যু</a:t>
          </a:r>
          <a:r>
            <a:rPr lang="en" sz="2000" b="1" kern="1200" dirty="0">
              <a:effectLst>
                <a:outerShdw blurRad="38100" dist="38100" dir="2700000" algn="tl">
                  <a:srgbClr val="000000"/>
                </a:outerShdw>
              </a:effectLst>
            </a:rPr>
            <a:t>”</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a:t>
          </a:r>
          <a:r>
            <a:rPr lang="as-IN" sz="2000" b="0" i="0" u="none" kern="1200" dirty="0"/>
            <a:t>ঈশ্বরের অনুগ্রহ-দান অনন্ত জীবন</a:t>
          </a:r>
          <a:r>
            <a:rPr lang="en" sz="2000" b="1" kern="1200" dirty="0">
              <a:effectLst>
                <a:outerShdw blurRad="38100" dist="38100" dir="2700000" algn="tl">
                  <a:srgbClr val="000000"/>
                </a:outerShdw>
              </a:effectLst>
            </a:rPr>
            <a:t>”</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as-IN" sz="5400" b="1" dirty="0">
                <a:ln w="22225">
                  <a:noFill/>
                  <a:prstDash val="solid"/>
                </a:ln>
                <a:solidFill>
                  <a:schemeClr val="accent2">
                    <a:lumMod val="40000"/>
                    <a:lumOff val="60000"/>
                  </a:schemeClr>
                </a:solidFill>
                <a:effectLst>
                  <a:outerShdw blurRad="38100" dist="25400" dir="2700000" algn="tl">
                    <a:srgbClr val="000000"/>
                  </a:outerShdw>
                </a:effectLst>
              </a:rPr>
              <a:t>অনুতাপ ও ক্ষমা</a:t>
            </a:r>
            <a:endParaRPr lang="en" sz="54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as-IN" sz="1600" b="1" dirty="0">
                <a:solidFill>
                  <a:srgbClr val="D5F7EE"/>
                </a:solidFill>
                <a:effectLst>
                  <a:glow rad="127000">
                    <a:srgbClr val="204F7B"/>
                  </a:glow>
                  <a:outerShdw blurRad="38100" dist="38100" dir="2700000" algn="tl">
                    <a:srgbClr val="000000">
                      <a:alpha val="43137"/>
                    </a:srgbClr>
                  </a:outerShdw>
                </a:effectLst>
              </a:rPr>
              <a:t>পাঠ ১০: ৬ জুন, ২০২৬</a:t>
            </a:r>
            <a:endParaRPr lang="en" sz="1600" b="1" dirty="0">
              <a:solidFill>
                <a:srgbClr val="D5F7EE"/>
              </a:solidFill>
              <a:effectLst>
                <a:glow rad="127000">
                  <a:srgbClr val="204F7B"/>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as-IN" sz="4400" b="1" spc="300" dirty="0">
                <a:ln w="22225">
                  <a:noFill/>
                  <a:prstDash val="solid"/>
                </a:ln>
                <a:solidFill>
                  <a:schemeClr val="accent2">
                    <a:lumMod val="40000"/>
                    <a:lumOff val="60000"/>
                  </a:schemeClr>
                </a:solidFill>
                <a:effectLst>
                  <a:outerShdw blurRad="38100" dist="38100" dir="2700000" algn="tl">
                    <a:srgbClr val="000000"/>
                  </a:outerShdw>
                </a:effectLst>
              </a:rPr>
              <a:t>ক্ষমার অনুগ্রহ</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6C2E9463-7A21-C035-2C5B-DBC2E3CCA2C0}"/>
              </a:ext>
            </a:extLst>
          </p:cNvPr>
          <p:cNvSpPr txBox="1"/>
          <p:nvPr/>
        </p:nvSpPr>
        <p:spPr>
          <a:xfrm>
            <a:off x="676894" y="677506"/>
            <a:ext cx="10854046" cy="369332"/>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as-IN" b="1" dirty="0">
                <a:solidFill>
                  <a:schemeClr val="accent1">
                    <a:lumMod val="50000"/>
                  </a:schemeClr>
                </a:solidFill>
                <a:latin typeface="Comic Sans MS" panose="030F0702030302020204" pitchFamily="66" charset="0"/>
              </a:rPr>
              <a:t>তোমার নামের গুণে, হে সদাপ্রভু, আমার অপরাধ ক্ষমা কর, কেননা তাহা গুরুতর।</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as-IN" sz="1400" b="1" dirty="0">
                <a:solidFill>
                  <a:schemeClr val="accent1">
                    <a:lumMod val="50000"/>
                  </a:schemeClr>
                </a:solidFill>
                <a:latin typeface="Comic Sans MS" panose="030F0702030302020204" pitchFamily="66" charset="0"/>
              </a:rPr>
              <a:t>গীতসংহিতা ২৫:১১</a:t>
            </a:r>
            <a:r>
              <a:rPr lang="en" sz="1400" b="1" dirty="0">
                <a:solidFill>
                  <a:schemeClr val="accent1">
                    <a:lumMod val="50000"/>
                  </a:schemeClr>
                </a:solidFill>
                <a:latin typeface="Comic Sans MS" panose="030F0702030302020204" pitchFamily="66" charset="0"/>
              </a:rPr>
              <a:t>)</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as-IN" sz="2000" b="1" dirty="0"/>
              <a:t>পাপ এবং অনুগ্রহের মধ্যে সম্পর্ক কী?</a:t>
            </a:r>
            <a:endParaRPr lang="en" sz="2000" b="1" dirty="0"/>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2818861867"/>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spc="300" dirty="0">
                <a:ln/>
                <a:solidFill>
                  <a:srgbClr val="0070C0"/>
                </a:solidFill>
              </a:rPr>
              <a:t>ক্ষমার পরিচ্ছদ</a:t>
            </a:r>
            <a:endParaRPr lang="en" sz="4400" b="1" spc="300" dirty="0">
              <a:ln/>
              <a:solidFill>
                <a:srgbClr val="0070C0"/>
              </a:solidFill>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as-I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তিনি তাহাকে কহিলেন, হে বন্ধু, তুমি কেমন করিয়া বিবাহ-বস্ত্র বিনা এখানে প্রবেশ করিলে?</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(Matthew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138773"/>
          </a:xfrm>
          <a:prstGeom prst="rect">
            <a:avLst/>
          </a:prstGeom>
          <a:noFill/>
        </p:spPr>
        <p:txBody>
          <a:bodyPr wrap="square" rtlCol="0">
            <a:spAutoFit/>
          </a:bodyPr>
          <a:lstStyle/>
          <a:p>
            <a:pPr algn="just">
              <a:spcBef>
                <a:spcPts val="600"/>
              </a:spcBef>
            </a:pPr>
            <a:r>
              <a:rPr lang="as-IN" sz="1700" b="1" dirty="0"/>
              <a:t>"ঈশ্বরের মণ্ডলী—এবং ফলস্বরূপ তার প্রতিটি সদস্যই—'শুভ্র ও পরিচ্ছন্ন সূক্ষ্ম ক্ষৌমবস্ত্রে [মিহি তিসির কাপড়ের পোশাকে]' এবং 'কলঙ্ক বা কুঞ্চন [ভাঁজ] বা এই জাতীয় কোনো ত্রুটিবিহীন' পোশাকে পরিহিত (প্রকাশিত বাক্য ১৯:৮; ইফিষীয় ৫:২৭)।"</a:t>
            </a:r>
            <a:endParaRPr lang="en" sz="1700" b="1" dirty="0"/>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585323"/>
          </a:xfrm>
          <a:prstGeom prst="rect">
            <a:avLst/>
          </a:prstGeom>
          <a:noFill/>
        </p:spPr>
        <p:txBody>
          <a:bodyPr wrap="square">
            <a:spAutoFit/>
          </a:bodyPr>
          <a:lstStyle/>
          <a:p>
            <a:pPr algn="just">
              <a:spcBef>
                <a:spcPts val="600"/>
              </a:spcBef>
            </a:pPr>
            <a:r>
              <a:rPr lang="as-IN" b="1" dirty="0"/>
              <a:t>"আদম ও হব যখন পাপ করেছিলেন, তখন তাঁরা নিজেদের কাজের মাধ্যমে নিজেদের উলঙ্গতা ঢেকেছিলেন। কিন্তু তবুও ঈশ্বরের সামনে তাঁরা নিজেদের উলঙ্গ বলেই মনে করেছিলেন (আদিপুস্তক ৩:৭-১০)। ঈশ্বর তাঁদের যে পোশাকের ব্যবস্থা করে দিয়েছিলেন, তা ছিল খ্রিষ্ট আমাদের যে 'বিয়ের পোশাক' দান করেন, তারই এক প্রতীক: অর্থাৎ তাঁর নিখুঁত ধার্মিকতা, যা আমাদের সমস্ত পাপ মুছে দেয় (আদিপুস্তক ৩:২১; গীতসংহিতা ৫১:৭-১০)।"</a:t>
            </a:r>
            <a:endParaRPr lang="en" sz="2000" b="1" dirty="0"/>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877163"/>
          </a:xfrm>
          <a:prstGeom prst="rect">
            <a:avLst/>
          </a:prstGeom>
          <a:noFill/>
        </p:spPr>
        <p:txBody>
          <a:bodyPr wrap="square">
            <a:spAutoFit/>
          </a:bodyPr>
          <a:lstStyle/>
          <a:p>
            <a:pPr lvl="0" algn="just">
              <a:spcBef>
                <a:spcPts val="600"/>
              </a:spcBef>
              <a:defRPr/>
            </a:pPr>
            <a:r>
              <a:rPr lang="as-IN" sz="1700" b="1" dirty="0">
                <a:solidFill>
                  <a:prstClr val="black"/>
                </a:solidFill>
              </a:rPr>
              <a:t>এই সূক্ষ্ম ক্ষৌমবস্ত্র [মিহি তিসির কাপড়] হলো 'পবিত্রগণের [সাধুগণের] ধার্মিকতার কাজের' এক প্রতীক (প্রকাশিত বাক্য ১৯:৮খ)। কিন্তু এই ধার্মিকতা তাদের নিজস্ব নয়; এটি খ্রিষ্টের পক্ষ থেকে তাদেরকে দান করা হয়েছে (প্রকাশিত বাক্য ৭:১৪)।</a:t>
            </a:r>
            <a:endParaRPr kumimoji="0" lang="en" sz="17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6062253"/>
            <a:ext cx="4478346" cy="646331"/>
          </a:xfrm>
          <a:prstGeom prst="rect">
            <a:avLst/>
          </a:prstGeom>
          <a:noFill/>
        </p:spPr>
        <p:txBody>
          <a:bodyPr wrap="square">
            <a:spAutoFit/>
          </a:bodyPr>
          <a:lstStyle/>
          <a:p>
            <a:pPr lvl="0" algn="just">
              <a:spcBef>
                <a:spcPts val="600"/>
              </a:spcBef>
              <a:defRPr/>
            </a:pPr>
            <a:r>
              <a:rPr lang="as-IN" b="1" dirty="0"/>
              <a:t>সেই পরিচ্ছদ [বা পোশাক] ছাড়া কেউই স্বর্গে যেতে পারবে না (মথি ২২:১-১৪)।</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4893647"/>
          </a:xfrm>
          <a:prstGeom prst="rect">
            <a:avLst/>
          </a:prstGeom>
          <a:noFill/>
        </p:spPr>
        <p:txBody>
          <a:bodyPr wrap="square">
            <a:spAutoFit/>
          </a:bodyPr>
          <a:lstStyle/>
          <a:p>
            <a:pPr algn="just">
              <a:spcBef>
                <a:spcPts val="600"/>
              </a:spcBef>
            </a:pPr>
            <a:r>
              <a:rPr lang="en" sz="2400" b="1" dirty="0">
                <a:latin typeface="Constantia" panose="02030602050306030303" pitchFamily="18" charset="0"/>
              </a:rPr>
              <a:t>“</a:t>
            </a:r>
            <a:r>
              <a:rPr lang="as-IN" sz="2400" b="1" dirty="0"/>
              <a:t>যিনি ঈশ্বরের সন্তান হতে চান, তাঁকে অবশ্যই এই সত্যটি গ্রহণ করতে হবে যে—অনুতাপ এবং ক্ষমা খ্রিষ্টের প্রায়শ্চিত্ত ছাড়া অন্য কোনো কিছুর মাধ্যমেই লাভ করা সম্ভব নয়। এই বিষয়ে নিশ্চিত হয়ে, পাপীকে অবশ্যই তার জন্য সাধিত [ক্রুশের] কাজের সাথে সংগতি রেখে নিজে প্রচেষ্টা চালাতে হবে এবং অক্লান্ত মিনতির সাথে অনুগ্রহের সিংহাসনে প্রার্থনা করতে হবে, যেন ঈশ্বরের নবায়নকারী শক্তি তার অন্তরে প্রবেশ করে। খ্রিষ্ট অনুতপ্ত ব্যক্তি ছাড়া অন্য কাউকেই ক্ষমা করেন না, তবে তিনি যাকে ক্ষমা করেন, তাকে প্রথমে অনুতপ্ত করে তোলেন। [মুক্তির] এই ব্যবস্থা সম্পূর্ণ নিখুঁত, এবং খ্রিষ্টের অনন্ত ধার্মিকতা প্রতিটি বিশ্বাসী আত্মার হিসাবে পুঞ্জীভূত বা যুক্ত করা হয়। স্বর্গের তাঁতে বোনা সেই মহামূল্যবান ও নিষ্কলঙ্ক পোশাকটি অনুতপ্ত ও বিশ্বাসী পাপীর জন্য প্রস্তুত করে রাখা হয়েছে।</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6640623" y="6477561"/>
            <a:ext cx="3703065" cy="338554"/>
          </a:xfrm>
          <a:prstGeom prst="rect">
            <a:avLst/>
          </a:prstGeom>
          <a:noFill/>
        </p:spPr>
        <p:txBody>
          <a:bodyPr wrap="none" rtlCol="0">
            <a:spAutoFit/>
          </a:bodyPr>
          <a:lstStyle/>
          <a:p>
            <a:pPr algn="r"/>
            <a:r>
              <a:rPr lang="en" sz="1600" b="1" dirty="0"/>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6040547"/>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as-IN" sz="36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যদি আমরা আপন আপন পাপ স্বীকার করি, তিনি বিশ্বস্ত ও ধার্মিক, সুতরাং আমাদের পাপ সকল মোচন করিবেন, এবং আমাদিগকে সমস্ত অধার্মিকতা হইতে শুচি করিবেন।</a:t>
            </a:r>
            <a:r>
              <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১ যোহন ১:৯</a:t>
            </a: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t>অনুতাপ</a:t>
            </a:r>
            <a:r>
              <a:rPr lang="en" sz="2000" b="1" dirty="0"/>
              <a:t>:</a:t>
            </a:r>
          </a:p>
          <a:p>
            <a:pPr lvl="1">
              <a:spcBef>
                <a:spcPts val="600"/>
              </a:spcBef>
            </a:pPr>
            <a:r>
              <a:rPr lang="as-IN" sz="2000" b="1" dirty="0">
                <a:solidFill>
                  <a:srgbClr val="7B259E"/>
                </a:solidFill>
              </a:rPr>
              <a:t>অনুতাপ বিলম্বিত করা</a:t>
            </a:r>
            <a:endParaRPr lang="en" sz="2000" b="1" dirty="0">
              <a:solidFill>
                <a:srgbClr val="7B259E"/>
              </a:solidFill>
            </a:endParaRPr>
          </a:p>
          <a:p>
            <a:pPr lvl="1">
              <a:spcBef>
                <a:spcPts val="600"/>
              </a:spcBef>
            </a:pPr>
            <a:r>
              <a:rPr lang="as-IN" sz="2000" b="1" dirty="0">
                <a:solidFill>
                  <a:srgbClr val="25889E"/>
                </a:solidFill>
              </a:rPr>
              <a:t>প্রকৃত অনুতাপ</a:t>
            </a:r>
            <a:endParaRPr lang="en-US" sz="2000" b="1" dirty="0">
              <a:solidFill>
                <a:srgbClr val="25889E"/>
              </a:solidFill>
            </a:endParaRPr>
          </a:p>
          <a:p>
            <a:pPr lvl="1">
              <a:spcBef>
                <a:spcPts val="600"/>
              </a:spcBef>
            </a:pPr>
            <a:r>
              <a:rPr lang="as-IN" sz="2000" b="1" dirty="0">
                <a:solidFill>
                  <a:srgbClr val="BE2B39"/>
                </a:solidFill>
              </a:rPr>
              <a:t>অনুতাপের আহ্বান</a:t>
            </a:r>
            <a:endParaRPr lang="en" sz="2000" b="1" dirty="0">
              <a:solidFill>
                <a:srgbClr val="BE2B39"/>
              </a:solidFill>
            </a:endParaRPr>
          </a:p>
          <a:p>
            <a:pPr>
              <a:spcBef>
                <a:spcPts val="1800"/>
              </a:spcBef>
            </a:pPr>
            <a:r>
              <a:rPr lang="as-IN" b="1" dirty="0"/>
              <a:t>ক্ষমা</a:t>
            </a:r>
            <a:r>
              <a:rPr lang="en" sz="2000" b="1" dirty="0"/>
              <a:t>:</a:t>
            </a:r>
          </a:p>
          <a:p>
            <a:pPr lvl="1">
              <a:spcBef>
                <a:spcPts val="600"/>
              </a:spcBef>
            </a:pPr>
            <a:r>
              <a:rPr lang="as-IN" sz="2000" b="1" dirty="0">
                <a:solidFill>
                  <a:srgbClr val="264F9F"/>
                </a:solidFill>
              </a:rPr>
              <a:t>ক্ষমার অনুগ্রহ</a:t>
            </a:r>
            <a:endParaRPr lang="en" sz="2000" b="1" dirty="0">
              <a:solidFill>
                <a:srgbClr val="264F9F"/>
              </a:solidFill>
            </a:endParaRPr>
          </a:p>
          <a:p>
            <a:pPr lvl="1">
              <a:spcBef>
                <a:spcPts val="600"/>
              </a:spcBef>
            </a:pPr>
            <a:r>
              <a:rPr lang="as-IN" sz="2000" b="1" dirty="0">
                <a:solidFill>
                  <a:srgbClr val="4BA128"/>
                </a:solidFill>
              </a:rPr>
              <a:t>ক্ষমার পরিচ্ছদ</a:t>
            </a:r>
            <a:endParaRPr lang="en" sz="2000" b="1" dirty="0">
              <a:solidFill>
                <a:srgbClr val="4BA128"/>
              </a:solidFill>
            </a:endParaRP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707886"/>
          </a:xfrm>
          <a:prstGeom prst="rect">
            <a:avLst/>
          </a:prstGeom>
          <a:noFill/>
        </p:spPr>
        <p:txBody>
          <a:bodyPr wrap="square" rtlCol="0">
            <a:spAutoFit/>
          </a:bodyPr>
          <a:lstStyle/>
          <a:p>
            <a:pPr>
              <a:spcBef>
                <a:spcPts val="600"/>
              </a:spcBef>
            </a:pPr>
            <a:r>
              <a:rPr lang="as-IN" sz="2000" b="1" dirty="0"/>
              <a:t>বাইবেল ঘোষণা করে যে, “সকলেই পাপ করেছে এবং ঈশ্বরের মহিমা থেকে বঞ্চিত হয়েছে” (রোমীয় ৩:২৩)।</a:t>
            </a:r>
            <a:endParaRPr lang="en" sz="2000" b="1" dirty="0"/>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652280"/>
            <a:ext cx="6286499" cy="400110"/>
          </a:xfrm>
          <a:prstGeom prst="rect">
            <a:avLst/>
          </a:prstGeom>
          <a:noFill/>
        </p:spPr>
        <p:txBody>
          <a:bodyPr wrap="square">
            <a:spAutoFit/>
          </a:bodyPr>
          <a:lstStyle/>
          <a:p>
            <a:pPr lvl="0">
              <a:spcBef>
                <a:spcPts val="600"/>
              </a:spcBef>
              <a:defRPr/>
            </a:pPr>
            <a:r>
              <a:rPr lang="as-IN" sz="2000" b="1" dirty="0">
                <a:solidFill>
                  <a:prstClr val="black"/>
                </a:solidFill>
              </a:rPr>
              <a:t>শর্ত কেবল একটিই: অনুতাপ।</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16475"/>
            <a:ext cx="6367181" cy="1015663"/>
          </a:xfrm>
          <a:prstGeom prst="rect">
            <a:avLst/>
          </a:prstGeom>
          <a:noFill/>
        </p:spPr>
        <p:txBody>
          <a:bodyPr wrap="square">
            <a:spAutoFit/>
          </a:bodyPr>
          <a:lstStyle/>
          <a:p>
            <a:pPr lvl="0">
              <a:spcBef>
                <a:spcPts val="600"/>
              </a:spcBef>
              <a:defRPr/>
            </a:pPr>
            <a:r>
              <a:rPr lang="as-IN" sz="2000" b="1" dirty="0">
                <a:solidFill>
                  <a:prstClr val="black"/>
                </a:solidFill>
              </a:rPr>
              <a:t>কিন্তু ঈশ্বর আমাদের পাপ ক্ষমা করতে ইচ্ছুক। কোনো পাপই এত বড় বা এত ভয়াবহ নয় যে ঈশ্বর তা ক্ষমা করতে অনিচ্ছুক (যিশাইয় ১:১৮)।</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88448"/>
            <a:ext cx="6286497" cy="707886"/>
          </a:xfrm>
          <a:prstGeom prst="rect">
            <a:avLst/>
          </a:prstGeom>
          <a:noFill/>
        </p:spPr>
        <p:txBody>
          <a:bodyPr wrap="square">
            <a:spAutoFit/>
          </a:bodyPr>
          <a:lstStyle/>
          <a:p>
            <a:pPr lvl="0">
              <a:spcBef>
                <a:spcPts val="600"/>
              </a:spcBef>
              <a:defRPr/>
            </a:pPr>
            <a:r>
              <a:rPr lang="as-IN" sz="2000" b="1" dirty="0">
                <a:solidFill>
                  <a:prstClr val="black"/>
                </a:solidFill>
              </a:rPr>
              <a:t>এতে আরও বলা হয়েছে যে, আমরা আমাদের পাপ এড়াতে বা দূর করতে অক্ষম (যিরমিয় ১৩:২৩; ২:২২)।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705725"/>
            <a:ext cx="10929938" cy="1446550"/>
          </a:xfrm>
          <a:prstGeom prst="rect">
            <a:avLst/>
          </a:prstGeom>
          <a:noFill/>
        </p:spPr>
        <p:txBody>
          <a:bodyPr wrap="square">
            <a:spAutoFit/>
          </a:bodyPr>
          <a:lstStyle/>
          <a:p>
            <a:pPr algn="ctr"/>
            <a:r>
              <a:rPr lang="as-I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অনুতাপ</a:t>
            </a:r>
            <a:endParaRPr lang="e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as-I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অনুতাপ বিলম্বিত করা</a:t>
            </a:r>
            <a:endPar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as-IN" b="1" dirty="0">
                <a:solidFill>
                  <a:schemeClr val="tx2">
                    <a:lumMod val="50000"/>
                  </a:schemeClr>
                </a:solidFill>
                <a:latin typeface="Comic Sans MS" panose="030F0702030302020204" pitchFamily="66" charset="0"/>
              </a:rPr>
              <a:t>কিন্তু প্রভু উত্তর করিয়া তাঁহাকে কহিলেন, মার্থা, মার্থা, তুমি অনেক বিষয়ে চিন্তিত ও উদ্বিগ্ন আছ;</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a:t>
            </a:r>
            <a:r>
              <a:rPr lang="as-IN" sz="1400" b="1" dirty="0">
                <a:solidFill>
                  <a:schemeClr val="tx2">
                    <a:lumMod val="50000"/>
                  </a:schemeClr>
                </a:solidFill>
                <a:latin typeface="Comic Sans MS" panose="030F0702030302020204" pitchFamily="66" charset="0"/>
              </a:rPr>
              <a:t>লূক ১০:৪১</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15663"/>
          </a:xfrm>
          <a:prstGeom prst="rect">
            <a:avLst/>
          </a:prstGeom>
          <a:noFill/>
        </p:spPr>
        <p:txBody>
          <a:bodyPr wrap="square" rtlCol="0">
            <a:spAutoFit/>
          </a:bodyPr>
          <a:lstStyle/>
          <a:p>
            <a:pPr algn="just">
              <a:spcBef>
                <a:spcPts val="600"/>
              </a:spcBef>
            </a:pPr>
            <a:r>
              <a:rPr lang="as-IN" sz="2000" b="1" dirty="0"/>
              <a:t>লাসারের বাড়িতে যীশু পরিত্রাণের জন্য অত্যাবশ্যকীয় গুরুত্বপূর্ণ বিষয় নিয়ে কথা বললেন। কিন্তু মার্থা শুনলেন না। তাঁর সময় ছিল না। তাঁর কত কাজ ছিল! (লূক ১০:৪০-৪১)।</a:t>
            </a:r>
            <a:endParaRPr lang="en" sz="2000" b="1" dirty="0"/>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305359"/>
            <a:ext cx="5933837" cy="1938992"/>
          </a:xfrm>
          <a:prstGeom prst="rect">
            <a:avLst/>
          </a:prstGeom>
          <a:noFill/>
        </p:spPr>
        <p:txBody>
          <a:bodyPr wrap="square">
            <a:spAutoFit/>
          </a:bodyPr>
          <a:lstStyle/>
          <a:p>
            <a:pPr algn="just">
              <a:spcBef>
                <a:spcPts val="600"/>
              </a:spcBef>
            </a:pPr>
            <a:r>
              <a:rPr lang="as-IN" sz="2000" b="1" dirty="0"/>
              <a:t>আমাদের ক্ষেত্রেও এমনটা ঘটে। যখন আমরা পাপ করি এবং পবিত্র আত্মা আমাদের অনুতাপের জন্য আহ্বান করেন, তখন শয়তান আমাদেরকে বিভিন্ন কাজ, দুশ্চিন্তা বা অন্য কোনো মনোযোগ-বিক্ষেপকারী বিষয়ে ব্যস্ত করে তোলে, যা আমাদেরকে নিজেদের পাপপূর্ণ পরিস্থিতি নিয়ে চিন্তা করতে এবং ক্ষমা চাইতে বাধা দেয়।</a:t>
            </a:r>
            <a:endParaRPr lang="en" sz="2000" b="1" dirty="0"/>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585323"/>
          </a:xfrm>
          <a:prstGeom prst="rect">
            <a:avLst/>
          </a:prstGeom>
          <a:noFill/>
        </p:spPr>
        <p:txBody>
          <a:bodyPr wrap="square">
            <a:spAutoFit/>
          </a:bodyPr>
          <a:lstStyle/>
          <a:p>
            <a:pPr algn="just">
              <a:spcBef>
                <a:spcPts val="600"/>
              </a:spcBef>
            </a:pPr>
            <a:r>
              <a:rPr lang="as-IN" b="1" dirty="0"/>
              <a:t>কিন্তু ঈশ্বর হাল ছাড়েন না। তিনি তাঁর আহ্বান অব্যাহত রাখেন (যিহিষ্কেল ৩৩:১১)। তিনি আমাদের পাপকে মলিন বস্ত্রের সঙ্গে তুলনা করেন (যিশাইয় ৬৪:৬)। তিনি একটি বিনিময়ের প্রস্তাব দেন: আমাদের মলিন বস্ত্রের পরিবর্তে তাঁর নির্মল বস্ত্র (সখরীয় ৩:৪), যে বস্ত্র যিশুর রক্তে ধৌত (প্রকাশিত বাক্য ৭:১৪)।</a:t>
            </a:r>
            <a:endParaRPr lang="en" b="1" dirty="0"/>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as-I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প্রকৃত অনুতাপ</a:t>
            </a:r>
            <a:endPar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endParaRPr>
          </a:p>
        </p:txBody>
      </p:sp>
      <p:sp>
        <p:nvSpPr>
          <p:cNvPr id="5" name="CuadroTexto 4">
            <a:extLst>
              <a:ext uri="{FF2B5EF4-FFF2-40B4-BE49-F238E27FC236}">
                <a16:creationId xmlns:a16="http://schemas.microsoft.com/office/drawing/2014/main" id="{9579BC5C-2A55-7670-5E45-6A0BD8847FC0}"/>
              </a:ext>
            </a:extLst>
          </p:cNvPr>
          <p:cNvSpPr txBox="1"/>
          <p:nvPr/>
        </p:nvSpPr>
        <p:spPr>
          <a:xfrm>
            <a:off x="475013" y="640124"/>
            <a:ext cx="11388435"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as-IN" b="1" dirty="0">
                <a:solidFill>
                  <a:schemeClr val="accent6">
                    <a:lumMod val="50000"/>
                  </a:schemeClr>
                </a:solidFill>
                <a:latin typeface="Comic Sans MS" panose="030F0702030302020204" pitchFamily="66" charset="0"/>
              </a:rPr>
              <a:t>চল, আমরা সদাপ্রভুর কাছে ফিরিয়া যাই, কারণ তিনিই বিদীর্ণ করিয়াছেন, তিনি আমাদিগকে সুস্থও করিবেন; তিনি আঘাত করিয়াছেন, তিনি আমাদের ক্ষত বন্ধনও করিবেন।</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r>
              <a:rPr lang="as-IN" b="1" dirty="0">
                <a:solidFill>
                  <a:schemeClr val="accent6">
                    <a:lumMod val="50000"/>
                  </a:schemeClr>
                </a:solidFill>
                <a:latin typeface="Comic Sans MS" panose="030F0702030302020204" pitchFamily="66" charset="0"/>
              </a:rPr>
              <a:t>হোশেয় ৬:১</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lgn="just">
              <a:spcBef>
                <a:spcPts val="600"/>
              </a:spcBef>
            </a:pPr>
            <a:r>
              <a:rPr lang="as-IN" sz="2000" b="1" dirty="0"/>
              <a:t>অনুতাপ কী? প্রকৃত অনুতাপ এবং ভুয়া (ছলনাময়) অনুতাপের মধ্যে পার্থক্য কী? (২ করিন্থীয় ৭:১০)</a:t>
            </a:r>
            <a:endParaRPr lang="en" sz="2000" b="1" dirty="0"/>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72167"/>
            <a:ext cx="6858000" cy="1323439"/>
          </a:xfrm>
          <a:prstGeom prst="rect">
            <a:avLst/>
          </a:prstGeom>
          <a:noFill/>
        </p:spPr>
        <p:txBody>
          <a:bodyPr wrap="square">
            <a:spAutoFit/>
          </a:bodyPr>
          <a:lstStyle/>
          <a:p>
            <a:pPr lvl="0" algn="just">
              <a:spcBef>
                <a:spcPts val="600"/>
              </a:spcBef>
              <a:defRPr/>
            </a:pPr>
            <a:r>
              <a:rPr lang="as-IN" sz="2000" b="1" dirty="0">
                <a:solidFill>
                  <a:prstClr val="black"/>
                </a:solidFill>
              </a:rPr>
              <a:t>যখন আমরা পাপ করি, তখন পবিত্র আত্মা আমাদেরকে “বিভক্ত” করেন এবং গভীর দুঃখবোধ দ্বারা “আহত” করেন। যদি আমরা প্রকৃত অনুতাপের সাথে সাড়া দিই, তবে ঈশ্বর আমাদের পাপ ক্ষমা করে আমাদের সুস্থ করেন (হোশেয় ৬:১)।</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lvl="0" algn="just">
              <a:spcBef>
                <a:spcPts val="600"/>
              </a:spcBef>
              <a:defRPr/>
            </a:pPr>
            <a:r>
              <a:rPr lang="as-IN" sz="2000" b="1" dirty="0">
                <a:solidFill>
                  <a:prstClr val="black"/>
                </a:solidFill>
              </a:rPr>
              <a:t>যখন পাপ করার বিষয়টিই আমাদের দুঃখের কারণ হয় এবং ক্ষমা পাওয়ার গভীর আকাঙ্ক্ষা জাগায় (এর কোনো নেতিবাচক পরিণতি হয়ে থাকুক বা না থাকুক), তখনই আমরা প্রকৃত অনুতাপের সম্মুখীন হই।</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lvl="0" algn="just">
              <a:spcBef>
                <a:spcPts val="600"/>
              </a:spcBef>
              <a:defRPr/>
            </a:pPr>
            <a:r>
              <a:rPr lang="as-IN" sz="2000" b="1" dirty="0">
                <a:solidFill>
                  <a:prstClr val="black"/>
                </a:solidFill>
              </a:rPr>
              <a:t>যখন কোনো পাপের তাৎক্ষণিক ও অনাকাঙ্ক্ষিত পরিণতি হয়, তখন অনুশোচনা জাগে। এটা লজ্জার বিষয়, কারণ আমাদের কৃতকর্মের ফল ভালো হয়নি। যদি এর কোনো নেতিবাচক পরিণতি না থাকত, তাহলে আমরা আমাদের কাজের জন্য দুঃখ পেতাম না। এটা প্রকৃত অনুতাপ নয়।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83125"/>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dirty="0">
                <a:ln/>
                <a:solidFill>
                  <a:schemeClr val="accent3"/>
                </a:solidFill>
              </a:rPr>
              <a:t>অনুতাপের আহ্বান</a:t>
            </a:r>
            <a:endParaRPr lang="en" sz="4400" b="1" dirty="0">
              <a:ln/>
              <a:solidFill>
                <a:schemeClr val="accent3"/>
              </a:solidFill>
            </a:endParaRP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369332"/>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as-IN" b="1" dirty="0">
                <a:solidFill>
                  <a:schemeClr val="accent2">
                    <a:lumMod val="50000"/>
                  </a:schemeClr>
                </a:solidFill>
                <a:latin typeface="Comic Sans MS" panose="030F0702030302020204" pitchFamily="66" charset="0"/>
              </a:rPr>
              <a:t>অতএব তোমরা মন ফিরাও, ও ফির, যেন তোমাদের পাপ মুছিয়া ফেলা হয়</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as-IN" sz="1400" b="1" dirty="0">
                <a:solidFill>
                  <a:schemeClr val="accent2">
                    <a:lumMod val="50000"/>
                  </a:schemeClr>
                </a:solidFill>
                <a:latin typeface="Comic Sans MS" panose="030F0702030302020204" pitchFamily="66" charset="0"/>
              </a:rPr>
              <a:t>প্রেরিত ৩:১৯</a:t>
            </a:r>
            <a:r>
              <a:rPr lang="en" sz="1400" b="1" dirty="0">
                <a:solidFill>
                  <a:schemeClr val="accent2">
                    <a:lumMod val="50000"/>
                  </a:schemeClr>
                </a:solidFill>
                <a:latin typeface="Comic Sans MS" panose="030F0702030302020204" pitchFamily="66" charset="0"/>
              </a:rPr>
              <a:t>)</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as-IN" sz="2000" b="1" dirty="0"/>
              <a:t>যোহন বাপ্তিস্মদাতা এবং যীশু একই বার্তা দিয়ে তাঁদের পরিচর্যা শুরু করেছিলেন: “মন পরিবর্তন করো” (মথি ৩:১-২; ৪:১৭)।</a:t>
            </a:r>
            <a:endParaRPr lang="en" sz="2000" b="1" dirty="0"/>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3928995675"/>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912675"/>
            <a:ext cx="6341806" cy="923330"/>
          </a:xfrm>
          <a:prstGeom prst="rect">
            <a:avLst/>
          </a:prstGeom>
          <a:noFill/>
        </p:spPr>
        <p:txBody>
          <a:bodyPr wrap="square" rtlCol="0">
            <a:spAutoFit/>
          </a:bodyPr>
          <a:lstStyle/>
          <a:p>
            <a:pPr algn="just">
              <a:spcBef>
                <a:spcPts val="600"/>
              </a:spcBef>
            </a:pPr>
            <a:r>
              <a:rPr lang="as-IN" b="1" dirty="0"/>
              <a:t>মনে রাখবেন যে, অনুতাপ ও ​​ক্ষমা সর্বদা আমাদেরকে সংশোধনের দিকে পরিচালিত করে; মনোভাবের এমন এক পরিবর্তন ঘটায় যা আমাদেরকে পাপ করা থেকে বিরত রাখে (যোহন ৫:১৪)।</a:t>
            </a:r>
            <a:endParaRPr lang="en" b="1" dirty="0"/>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lvl="0">
              <a:spcBef>
                <a:spcPts val="600"/>
              </a:spcBef>
              <a:defRPr/>
            </a:pPr>
            <a:r>
              <a:rPr lang="as-IN" sz="2000" b="1" dirty="0">
                <a:solidFill>
                  <a:prstClr val="black"/>
                </a:solidFill>
              </a:rPr>
              <a:t>অনুতাপ কেন গুরুত্বপূর্ণ? কারণ তা ছাড়া পাপের ক্ষমা হয় না (প্রেরিত ২:৩৮; ৩:১৯)। এই প্রক্রিয়াটি কীভাবে সম্পন্ন হয়?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631031" y="2644170"/>
            <a:ext cx="10929938" cy="1569660"/>
          </a:xfrm>
          <a:prstGeom prst="rect">
            <a:avLst/>
          </a:prstGeom>
          <a:noFill/>
        </p:spPr>
        <p:txBody>
          <a:bodyPr wrap="square">
            <a:spAutoFit/>
          </a:bodyPr>
          <a:lstStyle/>
          <a:p>
            <a:pPr algn="ctr"/>
            <a:r>
              <a:rPr lang="as-IN" sz="9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ক্ষমা</a:t>
            </a:r>
            <a:endParaRPr lang="en" sz="9600" b="1" dirty="0">
              <a:ln w="10160">
                <a:solidFill>
                  <a:schemeClr val="accent5"/>
                </a:solidFill>
                <a:prstDash val="solid"/>
              </a:ln>
              <a:solidFill>
                <a:srgbClr val="FFFFFF"/>
              </a:solidFill>
              <a:effectLst>
                <a:outerShdw blurRad="38100" dist="22860" dir="5400000" algn="tl" rotWithShape="0">
                  <a:srgbClr val="000000">
                    <a:alpha val="88000"/>
                  </a:srgbClr>
                </a:outerShdw>
              </a:effectLst>
            </a:endParaRP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as-IN" sz="4400" b="1" spc="300" dirty="0">
                <a:ln w="22225">
                  <a:noFill/>
                  <a:prstDash val="solid"/>
                </a:ln>
                <a:solidFill>
                  <a:schemeClr val="accent2">
                    <a:lumMod val="40000"/>
                    <a:lumOff val="60000"/>
                  </a:schemeClr>
                </a:solidFill>
                <a:effectLst>
                  <a:outerShdw blurRad="38100" dist="38100" dir="2700000" algn="tl">
                    <a:srgbClr val="000000"/>
                  </a:outerShdw>
                </a:effectLst>
              </a:rPr>
              <a:t>ক্ষমার অনুগ্রহ</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A4E3F82-A589-6EED-2918-7FAD788900BB}"/>
              </a:ext>
            </a:extLst>
          </p:cNvPr>
          <p:cNvSpPr txBox="1"/>
          <p:nvPr/>
        </p:nvSpPr>
        <p:spPr>
          <a:xfrm>
            <a:off x="617517" y="755322"/>
            <a:ext cx="10937174" cy="369332"/>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as-IN" b="1" dirty="0">
                <a:solidFill>
                  <a:schemeClr val="accent1">
                    <a:lumMod val="50000"/>
                  </a:schemeClr>
                </a:solidFill>
                <a:latin typeface="Comic Sans MS" panose="030F0702030302020204" pitchFamily="66" charset="0"/>
              </a:rPr>
              <a:t>তোমার নামের গুণে, হে সদাপ্রভু, আমার অপরাধ ক্ষমা কর, কেননা তাহা গুরুতর।</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a:t>
            </a:r>
            <a:r>
              <a:rPr lang="as-IN" sz="1400" b="1" dirty="0">
                <a:solidFill>
                  <a:schemeClr val="accent1">
                    <a:lumMod val="50000"/>
                  </a:schemeClr>
                </a:solidFill>
                <a:latin typeface="Comic Sans MS" panose="030F0702030302020204" pitchFamily="66" charset="0"/>
              </a:rPr>
              <a:t>গীতসংহিতা ২৫:১১</a:t>
            </a:r>
            <a:r>
              <a:rPr lang="en" sz="1400" b="1" dirty="0">
                <a:solidFill>
                  <a:schemeClr val="accent1">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938992"/>
          </a:xfrm>
          <a:prstGeom prst="rect">
            <a:avLst/>
          </a:prstGeom>
          <a:noFill/>
        </p:spPr>
        <p:txBody>
          <a:bodyPr wrap="square" rtlCol="0">
            <a:spAutoFit/>
          </a:bodyPr>
          <a:lstStyle/>
          <a:p>
            <a:pPr>
              <a:spcBef>
                <a:spcPts val="600"/>
              </a:spcBef>
            </a:pPr>
            <a:r>
              <a:rPr lang="as-IN" sz="2000" b="1" dirty="0"/>
              <a:t>ঈশ্বরকে আমাদের ক্ষমা করতে বাধ্য করার মতো কিছুই নেই। সেই ক্ষমা পাওয়ার যোগ্য হতে আমরা কিছুই করতে পারি না। ঈশ্বর তাঁর অনুগ্রহে, তাঁর অসীম ভালোবাসার দ্বারা আমাদের ক্ষমা করেন। তিনি ক্ষমা করেন কারণ তিনি “মঙ্গলময়, ক্ষমা করতে প্রস্তুত এবং অসীম করুণাময়” (গীতসংহিতা ৮৬:৫; যাত্রাপুস্তক ৩৪:৬-৭ দেখুন)।</a:t>
            </a:r>
            <a:endParaRPr lang="en" sz="2000" b="1" dirty="0"/>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85172"/>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938992"/>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as-IN" sz="2000" b="1" dirty="0"/>
              <a:t>যখন আমরা আমাদের পাপসমূহ ক্রুশের পাদদেশে নিয়ে আসি, তখন যিশু আমাদের সেই ভারাক্রান্ত বোঝা থেকে মুক্ত করেন (ইব্রীয় ১২:১-২)।</a:t>
            </a:r>
            <a:endParaRPr lang="en" sz="2000" b="1" dirty="0"/>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466341"/>
            <a:ext cx="6722239" cy="1015663"/>
          </a:xfrm>
          <a:prstGeom prst="rect">
            <a:avLst/>
          </a:prstGeom>
          <a:noFill/>
        </p:spPr>
        <p:txBody>
          <a:bodyPr wrap="square">
            <a:spAutoFit/>
          </a:bodyPr>
          <a:lstStyle/>
          <a:p>
            <a:pPr lvl="0">
              <a:spcBef>
                <a:spcPts val="600"/>
              </a:spcBef>
              <a:defRPr/>
            </a:pPr>
            <a:r>
              <a:rPr lang="as-IN" sz="2000" b="1" dirty="0">
                <a:solidFill>
                  <a:prstClr val="black"/>
                </a:solidFill>
              </a:rPr>
              <a:t>তাঁর ভালোবাসাই তাঁকে ক্রুশে নিজেকে উৎসর্গ করতে এবং পাপের সেই ঋণ পরিশোধ করতে পরিচালিত করেছিল, যা আমরা পরিশোধ করতে পারি না (ইফিষীয় ২:৪-৫)।</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1357</TotalTime>
  <Words>1184</Words>
  <Application>Microsoft Office PowerPoint</Application>
  <PresentationFormat>Panorámica</PresentationFormat>
  <Paragraphs>67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105</cp:revision>
  <dcterms:created xsi:type="dcterms:W3CDTF">2026-04-18T15:41:31Z</dcterms:created>
  <dcterms:modified xsi:type="dcterms:W3CDTF">2026-05-30T04:28:27Z</dcterms:modified>
</cp:coreProperties>
</file>