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6" r:id="rId3"/>
    <p:sldId id="262" r:id="rId4"/>
    <p:sldId id="266" r:id="rId5"/>
    <p:sldId id="267" r:id="rId6"/>
    <p:sldId id="268" r:id="rId7"/>
    <p:sldId id="260" r:id="rId8"/>
    <p:sldId id="261" r:id="rId9"/>
    <p:sldId id="269" r:id="rId10"/>
    <p:sldId id="264" r:id="rId11"/>
  </p:sldIdLst>
  <p:sldSz cx="12192000" cy="6858000"/>
  <p:notesSz cx="6858000" cy="9144000"/>
  <p:embeddedFontLst>
    <p:embeddedFont>
      <p:font typeface="Comic Sans MS" panose="030F0702030302020204" pitchFamily="66" charset="0"/>
      <p:regular r:id="rId13"/>
      <p:bold r:id="rId14"/>
      <p:italic r:id="rId15"/>
      <p:boldItalic r:id="rId16"/>
    </p:embeddedFont>
    <p:embeddedFont>
      <p:font typeface="Constantia" panose="02030602050306030303" pitchFamily="18" charset="0"/>
      <p:regular r:id="rId17"/>
      <p:bold r:id="rId18"/>
      <p:italic r:id="rId19"/>
      <p:boldItalic r:id="rId20"/>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95934" autoAdjust="0"/>
  </p:normalViewPr>
  <p:slideViewPr>
    <p:cSldViewPr snapToGrid="0">
      <p:cViewPr varScale="1">
        <p:scale>
          <a:sx n="102" d="100"/>
          <a:sy n="102" d="100"/>
        </p:scale>
        <p:origin x="87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as-IN" sz="2000" b="1" dirty="0"/>
            <a:t>১ করিন্থীয় ৮</a:t>
          </a:r>
          <a:r>
            <a:rPr lang="en-US" sz="2000" b="1" dirty="0"/>
            <a:t> </a:t>
          </a:r>
          <a:r>
            <a:rPr lang="as-IN" sz="2000" b="1" dirty="0"/>
            <a:t>অধ্যায়</a:t>
          </a:r>
          <a:r>
            <a:rPr lang="en-US" sz="2000" b="1" dirty="0"/>
            <a:t> </a:t>
          </a:r>
          <a:endParaRPr lang="en" sz="2000" b="1" dirty="0"/>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as-IN" sz="2000" b="1" dirty="0">
              <a:solidFill>
                <a:srgbClr val="105660"/>
              </a:solidFill>
            </a:rPr>
            <a:t>মূর্তিপূজায় উৎসর্গীকৃত খাদ্য
</a:t>
          </a:r>
          <a:r>
            <a:rPr lang="as-IN" sz="2000" b="1" dirty="0">
              <a:solidFill>
                <a:schemeClr val="tx1"/>
              </a:solidFill>
            </a:rPr>
            <a:t>(জ্ঞান ও ভালোবাসা)</a:t>
          </a:r>
          <a:endParaRPr lang="en" sz="2000" b="1" dirty="0">
            <a:solidFill>
              <a:schemeClr val="tx1"/>
            </a:solidFill>
          </a:endParaRP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as-IN" sz="2000" b="1" dirty="0"/>
            <a:t>১ করিন্থীয় ৯ অধ্যায়</a:t>
          </a:r>
          <a:endParaRPr lang="en" sz="2000" b="1" dirty="0"/>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as-IN" sz="2000" b="1" dirty="0">
              <a:solidFill>
                <a:schemeClr val="accent1">
                  <a:lumMod val="50000"/>
                </a:schemeClr>
              </a:solidFill>
            </a:rPr>
            <a:t>পৌল তাঁর অধিকারগুলো ত্যাগ করেন
</a:t>
          </a:r>
          <a:r>
            <a:rPr lang="as-IN" sz="2000" b="1" dirty="0">
              <a:solidFill>
                <a:schemeClr val="tx1"/>
              </a:solidFill>
            </a:rPr>
            <a:t>(সুসমাচারের অধিকারসমূহ)</a:t>
          </a:r>
          <a:endParaRPr lang="en" sz="2000" b="1" dirty="0">
            <a:solidFill>
              <a:schemeClr val="tx1"/>
            </a:solidFill>
          </a:endParaRP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as-IN" sz="2000" b="1" dirty="0"/>
            <a:t>১ করিন্থীয় ১০:১-১৩</a:t>
          </a:r>
          <a:r>
            <a:rPr lang="en-US" sz="2000" b="1" dirty="0"/>
            <a:t> </a:t>
          </a:r>
          <a:r>
            <a:rPr lang="as-IN" sz="2000" b="1" dirty="0"/>
            <a:t>পদ</a:t>
          </a:r>
          <a:endParaRPr lang="en" sz="2000" b="1" dirty="0"/>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as-IN" sz="2000" b="1" dirty="0">
              <a:solidFill>
                <a:schemeClr val="accent5">
                  <a:lumMod val="50000"/>
                </a:schemeClr>
              </a:solidFill>
            </a:rPr>
            <a:t>মূর্তিপূজার বিরুদ্ধে সতর্কবাণী</a:t>
          </a:r>
          <a:endParaRPr lang="en" sz="2000" b="1" dirty="0">
            <a:solidFill>
              <a:schemeClr val="accent5">
                <a:lumMod val="50000"/>
              </a:schemeClr>
            </a:solidFill>
          </a:endParaRP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as-IN" sz="2000" b="1" dirty="0"/>
            <a:t>(অতীত থেকে শিক্ষা)</a:t>
          </a:r>
          <a:endParaRPr lang="en" sz="2000" b="1" dirty="0"/>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as-IN" sz="2000" b="1" dirty="0"/>
            <a:t>১ করিন্থীয় ১০:১৪-২২</a:t>
          </a:r>
          <a:r>
            <a:rPr lang="en-US" sz="2000" b="1" dirty="0"/>
            <a:t> </a:t>
          </a:r>
          <a:r>
            <a:rPr lang="as-IN" sz="2000" b="1" dirty="0"/>
            <a:t>পদ</a:t>
          </a:r>
          <a:endParaRPr lang="en" sz="2000" b="1" dirty="0"/>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as-IN" sz="2000" b="1" dirty="0">
              <a:solidFill>
                <a:schemeClr val="accent6">
                  <a:lumMod val="50000"/>
                </a:schemeClr>
              </a:solidFill>
            </a:rPr>
            <a:t>প্রভুর পেয়ালা এবং ভূতের পেয়ালা</a:t>
          </a:r>
          <a:endParaRPr lang="en" sz="2000" b="1" dirty="0">
            <a:solidFill>
              <a:schemeClr val="accent6">
                <a:lumMod val="50000"/>
              </a:schemeClr>
            </a:solidFill>
          </a:endParaRP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as-IN" sz="2000" b="1" dirty="0"/>
            <a:t>(মূর্তিপূজা পরিত্যাগ কর)</a:t>
          </a:r>
          <a:endParaRPr lang="en" sz="2000" b="1" dirty="0"/>
        </a:p>
      </dgm:t>
    </dgm:pt>
    <dgm:pt modelId="{30D9DF4E-3B0A-4ABD-9FDC-76505951A2CD}" type="parTrans" cxnId="{BA45627A-D583-42DB-AB3F-326266E3EE34}">
      <dgm:prSet/>
      <dgm:spPr/>
      <dgm:t>
        <a:bodyPr/>
        <a:lstStyle/>
        <a:p>
          <a:endParaRPr lang="es-ES" sz="2000" b="1"/>
        </a:p>
      </dgm:t>
    </dgm:pt>
    <dgm:pt modelId="{E63FCBAA-3762-4D0E-89A2-9141070EBAB7}" type="sibTrans" cxnId="{BA45627A-D583-42DB-AB3F-326266E3EE34}">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as-IN" sz="2000" b="1" dirty="0"/>
            <a:t>১ করিন্থীয় ১০:২৩-৩৩ পদ</a:t>
          </a:r>
          <a:endParaRPr lang="en" sz="2000" b="1" dirty="0"/>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as-IN" sz="2000" b="1" dirty="0">
              <a:solidFill>
                <a:schemeClr val="accent3">
                  <a:lumMod val="50000"/>
                </a:schemeClr>
              </a:solidFill>
            </a:rPr>
            <a:t>সবকিছুই ঈশ্বরের গৌরবার্থে করো</a:t>
          </a:r>
          <a:endParaRPr lang="en" sz="2000" b="1" dirty="0">
            <a:solidFill>
              <a:schemeClr val="accent3">
                <a:lumMod val="50000"/>
              </a:schemeClr>
            </a:solidFill>
          </a:endParaRP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000" b="1" dirty="0"/>
            <a:t>(</a:t>
          </a:r>
          <a:r>
            <a:rPr lang="as-IN" sz="2000" b="1" i="0" u="none" dirty="0"/>
            <a:t>যা বৈধ এবং যা যুক্তিযুক্ত</a:t>
          </a:r>
          <a:r>
            <a:rPr lang="en" sz="2000" b="1" dirty="0"/>
            <a:t>)</a:t>
          </a:r>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70799054-57CD-4CB9-B9BE-26BF34C02D26}" type="presOf" srcId="{F4FAD408-6E09-47FC-92F0-4776A48DC1A8}" destId="{F6C34058-B94A-4665-B0D2-FAC45F96C35E}"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as-IN" sz="2000" b="1" i="0" u="none" dirty="0"/>
            <a:t>১ করিন্থীয় ৮:৪-৭ক</a:t>
          </a:r>
          <a:endParaRPr lang="en" sz="2000" b="1" dirty="0">
            <a:effectLst>
              <a:outerShdw blurRad="38100" dist="38100" dir="2700000" algn="tl">
                <a:srgbClr val="000000"/>
              </a:outerShdw>
            </a:effectLst>
          </a:endParaRP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as-IN" sz="2000" b="1" i="0" u="none" dirty="0"/>
            <a:t>সবলরা (বা বিশ্বাসে দৃঢ় ব্যক্তিরা) বোঝেন যে মূর্তির কোনো অস্তিত্ব বা কার্যকারিতা নেই, কারণ একমাত্র ঈশ্বরই হলেন সত্য ঈশ্বর।</a:t>
          </a:r>
          <a:endParaRPr lang="en" sz="2000" b="1" dirty="0"/>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as-IN" sz="2000" b="1" dirty="0"/>
            <a:t>দুর্বলরা এখনো এই বিষয়টি উপলব্ধি করতে পারেনি।</a:t>
          </a:r>
          <a:endParaRPr lang="en" sz="2000" b="1" dirty="0"/>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as-IN" sz="2000" b="1" dirty="0">
              <a:effectLst>
                <a:outerShdw blurRad="38100" dist="38100" dir="2700000" algn="tl">
                  <a:srgbClr val="000000"/>
                </a:outerShdw>
              </a:effectLst>
            </a:rPr>
            <a:t>১ করিন্থীয় ৮:৭খ</a:t>
          </a:r>
          <a:endParaRPr lang="en" sz="2000" b="1" dirty="0">
            <a:effectLst>
              <a:outerShdw blurRad="38100" dist="38100" dir="2700000" algn="tl">
                <a:srgbClr val="000000"/>
              </a:outerShdw>
            </a:effectLst>
          </a:endParaRP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as-IN" sz="1900" b="1" dirty="0"/>
            <a:t>শক্তিশালীরা প্রতিমার উদ্দেশ্যে উৎসর্গ করা মাংস খায়, কারণ তারা জানে যে প্রতিমা খাদ্যকে দূষিত করতে পারে না।</a:t>
          </a:r>
          <a:endParaRPr lang="en" sz="1900" b="1" dirty="0"/>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as-IN" sz="1900" b="1" dirty="0"/>
            <a:t>দুর্বলরা বিশ্বাস করে যে তারা সেই মাংস খেলে পাপ করে।</a:t>
          </a:r>
          <a:endParaRPr lang="en" sz="1900" b="1" dirty="0"/>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n" sz="2000" b="1" dirty="0">
              <a:solidFill>
                <a:schemeClr val="accent2">
                  <a:lumMod val="50000"/>
                </a:schemeClr>
              </a:solidFill>
            </a:rPr>
            <a:t>⁕ </a:t>
          </a:r>
          <a:r>
            <a:rPr lang="as-IN" sz="2000" b="1" dirty="0">
              <a:solidFill>
                <a:schemeClr val="tx1"/>
              </a:solidFill>
            </a:rPr>
            <a:t>মণ্ডলীর দ্বারা প্রতিপালিত হওয়ার অধিকার (১ করিন্থীয় ৯:৪)</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lgn="l">
            <a:buNone/>
          </a:pPr>
          <a:r>
            <a:rPr lang="en" sz="1900" b="1" dirty="0">
              <a:solidFill>
                <a:schemeClr val="tx2">
                  <a:lumMod val="20000"/>
                  <a:lumOff val="80000"/>
                </a:schemeClr>
              </a:solidFill>
              <a:effectLst>
                <a:outerShdw blurRad="38100" dist="38100" dir="2700000" algn="tl">
                  <a:srgbClr val="000000"/>
                </a:outerShdw>
              </a:effectLst>
            </a:rPr>
            <a:t>⁕ </a:t>
          </a:r>
          <a:r>
            <a:rPr lang="as-IN" sz="1900" b="1" dirty="0">
              <a:effectLst>
                <a:outerShdw blurRad="38100" dist="38100" dir="2700000" algn="tl">
                  <a:srgbClr val="000000"/>
                </a:outerShdw>
              </a:effectLst>
            </a:rPr>
            <a:t>স্ত্রীর সঙ্গে থাকার অধিকার (১ করিন্থীয় ৯:৫)</a:t>
          </a:r>
          <a:endParaRPr lang="es-ES" sz="19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lgn="l">
            <a:buNone/>
            <a:tabLst>
              <a:tab pos="269875" algn="l"/>
            </a:tabLst>
          </a:pPr>
          <a:r>
            <a:rPr lang="en" sz="2000" b="1" dirty="0">
              <a:solidFill>
                <a:schemeClr val="accent5">
                  <a:lumMod val="20000"/>
                  <a:lumOff val="80000"/>
                </a:schemeClr>
              </a:solidFill>
              <a:effectLst>
                <a:outerShdw blurRad="50800" dist="38100" dir="5400000" algn="ctr" rotWithShape="0">
                  <a:schemeClr val="tx1"/>
                </a:outerShdw>
              </a:effectLst>
            </a:rPr>
            <a:t>⁕ </a:t>
          </a:r>
          <a:r>
            <a:rPr lang="as-IN" sz="2000" b="1" dirty="0">
              <a:effectLst>
                <a:outerShdw blurRad="50800" dist="38100" dir="5400000" algn="ctr" rotWithShape="0">
                  <a:schemeClr val="tx1"/>
                </a:outerShdw>
              </a:effectLst>
            </a:rPr>
            <a:t>সাধারণ রক্ষণাবেক্ষণের কাজ না করার অধিকার (১ করিন্থীয় ৯:৬)</a:t>
          </a:r>
          <a:endParaRPr lang="es-ES" sz="2000" dirty="0">
            <a:effectLst>
              <a:outerShdw blurRad="50800" dist="381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2D033899-8014-4392-A649-546F546E44BE}">
      <dgm:prSet custT="1"/>
      <dgm:spPr>
        <a:solidFill>
          <a:schemeClr val="tx2">
            <a:lumMod val="75000"/>
          </a:schemeClr>
        </a:solidFill>
      </dgm:spPr>
      <dgm:t>
        <a:bodyPr/>
        <a:lstStyle/>
        <a:p>
          <a:pPr algn="just">
            <a:buFont typeface="Wingdings" panose="05000000000000000000" pitchFamily="2" charset="2"/>
            <a:buChar char="Ø"/>
          </a:pPr>
          <a:r>
            <a:rPr lang="as-IN" sz="1900" b="1" dirty="0">
              <a:effectLst>
                <a:outerShdw blurRad="38100" dist="38100" dir="2700000" algn="tl">
                  <a:srgbClr val="000000"/>
                </a:outerShdw>
              </a:effectLst>
            </a:rPr>
            <a:t>প্রেরিতদের মধ্যে সাধারণ রীতি ছিল যে, তাঁরা তাঁদের স্ত্রীদের সঙ্গে ভ্রমণ করতেন, যাতে তাঁদের স্ত্রীরা তাঁদের যত্ন নিতে ও পরিচর্যায় সাহায্য করতে পারেন। এই মহিলারও, তাঁর স্বামীর মতো, মণ্ডলীর কাছ থেকে ভরণপোষণ পাওয়ার অধিকার থাকত</a:t>
          </a:r>
          <a:r>
            <a:rPr lang="en-US" sz="1900" b="1" dirty="0">
              <a:effectLst>
                <a:outerShdw blurRad="38100" dist="38100" dir="2700000" algn="tl">
                  <a:srgbClr val="000000"/>
                </a:outerShdw>
              </a:effectLst>
            </a:rPr>
            <a:t>।</a:t>
          </a:r>
          <a:endParaRPr lang="es-ES" sz="19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lgn="just">
            <a:buFont typeface="Wingdings" panose="05000000000000000000" pitchFamily="2" charset="2"/>
            <a:buChar char="Ø"/>
          </a:pPr>
          <a:r>
            <a:rPr lang="as-IN" sz="2000" b="1" dirty="0">
              <a:effectLst>
                <a:outerShdw blurRad="50800" dist="38100" dir="5400000" algn="ctr" rotWithShape="0">
                  <a:schemeClr val="tx1"/>
                </a:outerShdw>
              </a:effectLst>
            </a:rPr>
            <a:t>পৌল নিজের জীবিকা নির্বাহ করতে চান, যাতে লোকেরা মনে না করে যে তিনি তাঁর শ্রোতাদের সুযোগ নিতে চান এবং তাদের কাছে নিঃস্বার্থতার একটি দৃষ্টান্ত স্থাপন করতে পারেন।</a:t>
          </a:r>
          <a:endParaRPr lang="es-ES" sz="2000" dirty="0">
            <a:effectLst>
              <a:outerShdw blurRad="50800" dist="381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as-IN" sz="2000" b="1" dirty="0">
              <a:solidFill>
                <a:schemeClr val="tx1"/>
              </a:solidFill>
            </a:rPr>
            <a:t>অন্যান্য প্রেরিতদের মতো, পৌল একজন প্রেরিত হিসেবে তাঁর পরিচর্যাধীন মণ্ডলীগুলো থেকে প্রতিপালিত হওয়ার অধিকার ত্যাগ করেন।</a:t>
          </a:r>
          <a:endParaRPr lang="es-ES" sz="2000" dirty="0">
            <a:solidFill>
              <a:schemeClr val="tx1"/>
            </a:solidFill>
          </a:endParaRPr>
        </a:p>
      </dgm:t>
    </dgm:pt>
    <dgm:pt modelId="{AE3800F5-C4EC-4127-A793-A2EC1E3A0126}" type="sibTrans" cxnId="{D23052DE-8F53-4A16-8278-AA2E89B9A3A9}">
      <dgm:prSet/>
      <dgm:spPr/>
      <dgm:t>
        <a:bodyPr/>
        <a:lstStyle/>
        <a:p>
          <a:endParaRPr lang="es-ES" sz="2000"/>
        </a:p>
      </dgm:t>
    </dgm:pt>
    <dgm:pt modelId="{8457B35D-12C9-4919-80C4-CAC586FA105F}" type="parTrans" cxnId="{D23052DE-8F53-4A16-8278-AA2E89B9A3A9}">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as-IN" sz="1800" b="1" i="0" u="none" dirty="0"/>
            <a:t>কসাইয়ের দোকানে মূর্তির উদ্দেশ্যে উৎসর্গ করা মাংস এবং উৎসর্গ না করা মাংস—উভয় প্রকার মাংসই বিক্রি হতো। বিশ্বাসীদের সেই মাংসের উৎস সম্পর্কে কোনো প্রশ্ন করতে বারণ করা হয়েছিল, যেন এমন কোনো ধারণা বা ইম্প্রেশন তৈরি না হয় যে তারা এই ধরণের মাংস খাওয়াকে অবৈধ বা পাপ মনে করছে (১ করিন্থীয় ১০:২৫)।</a:t>
          </a:r>
          <a:endParaRPr lang="es-ES" sz="1800" b="1"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r>
            <a:rPr lang="as-IN" sz="1800" b="1" dirty="0">
              <a:effectLst>
                <a:outerShdw blurRad="38100" dist="38100" dir="2700000" algn="tl">
                  <a:srgbClr val="000000">
                    <a:alpha val="43137"/>
                  </a:srgbClr>
                </a:outerShdw>
              </a:effectLst>
            </a:rPr>
            <a:t>একজন অবিশ্বাসী ব্যক্তি একজন বিশ্বাসীকে খাওয়ার জন্য আমন্ত্রণ জানালেন। বিশ্বাসী ব্যক্তিটি কোনো প্রশ্ন ছাড়াই তা খেলেন (কারণ তাঁর কাছে সবকিছুই বৈধ)। কিন্তু নিমন্ত্রণকর্তা যখন বললেন যে সেই মাংসটি মূর্তির উদ্দেশ্যে উৎসর্গ করা হয়েছিল; তখন নিমন্ত্রণকর্তার বিবেকে যেন আঘাত না লাগে (বা তিনি যেন বিভ্রান্ত না হন), সেই কারণে বিশ্বাসী ব্যক্তির জন্য সেই মাংস খাওয়া অনুপযুক্ত বলে গণ্য করা হলো (১ করিন্থীয় ১০:২৭-২৯)।</a:t>
          </a:r>
          <a:endParaRPr lang="es-ES" sz="18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52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as-IN" sz="2000" b="1" kern="1200" dirty="0"/>
            <a:t>১ করিন্থীয় ৮</a:t>
          </a:r>
          <a:r>
            <a:rPr lang="en-US" sz="2000" b="1" kern="1200" dirty="0"/>
            <a:t> </a:t>
          </a:r>
          <a:r>
            <a:rPr lang="as-IN" sz="2000" b="1" kern="1200" dirty="0"/>
            <a:t>অধ্যায়</a:t>
          </a:r>
          <a:r>
            <a:rPr lang="en-US" sz="2000" b="1" kern="1200" dirty="0"/>
            <a:t> </a:t>
          </a:r>
          <a:endParaRPr lang="en" sz="2000" b="1" kern="1200" dirty="0"/>
        </a:p>
      </dsp:txBody>
      <dsp:txXfrm>
        <a:off x="17574" y="52821"/>
        <a:ext cx="5851301" cy="324851"/>
      </dsp:txXfrm>
    </dsp:sp>
    <dsp:sp modelId="{CBDBDD01-3099-41C2-BE30-1FC52A6D2D21}">
      <dsp:nvSpPr>
        <dsp:cNvPr id="0" name=""/>
        <dsp:cNvSpPr/>
      </dsp:nvSpPr>
      <dsp:spPr>
        <a:xfrm>
          <a:off x="0" y="395247"/>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as-IN" sz="2000" b="1" kern="1200" dirty="0">
              <a:solidFill>
                <a:srgbClr val="105660"/>
              </a:solidFill>
            </a:rPr>
            <a:t>মূর্তিপূজায় উৎসর্গীকৃত খাদ্য
</a:t>
          </a:r>
          <a:r>
            <a:rPr lang="as-IN" sz="2000" b="1" kern="1200" dirty="0">
              <a:solidFill>
                <a:schemeClr val="tx1"/>
              </a:solidFill>
            </a:rPr>
            <a:t>(জ্ঞান ও ভালোবাসা)</a:t>
          </a:r>
          <a:endParaRPr lang="en" sz="2000" b="1" kern="1200" dirty="0">
            <a:solidFill>
              <a:schemeClr val="tx1"/>
            </a:solidFill>
          </a:endParaRPr>
        </a:p>
      </dsp:txBody>
      <dsp:txXfrm>
        <a:off x="0" y="395247"/>
        <a:ext cx="5886449" cy="910800"/>
      </dsp:txXfrm>
    </dsp:sp>
    <dsp:sp modelId="{D23DF7B9-1508-4D64-BF74-796D8F9392E5}">
      <dsp:nvSpPr>
        <dsp:cNvPr id="0" name=""/>
        <dsp:cNvSpPr/>
      </dsp:nvSpPr>
      <dsp:spPr>
        <a:xfrm>
          <a:off x="0" y="1306047"/>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as-IN" sz="2000" b="1" kern="1200" dirty="0"/>
            <a:t>১ করিন্থীয় ৯ অধ্যায়</a:t>
          </a:r>
          <a:endParaRPr lang="en" sz="2000" b="1" kern="1200" dirty="0"/>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as-IN" sz="2000" b="1" kern="1200" dirty="0">
              <a:solidFill>
                <a:schemeClr val="accent1">
                  <a:lumMod val="50000"/>
                </a:schemeClr>
              </a:solidFill>
            </a:rPr>
            <a:t>পৌল তাঁর অধিকারগুলো ত্যাগ করেন
</a:t>
          </a:r>
          <a:r>
            <a:rPr lang="as-IN" sz="2000" b="1" kern="1200" dirty="0">
              <a:solidFill>
                <a:schemeClr val="tx1"/>
              </a:solidFill>
            </a:rPr>
            <a:t>(সুসমাচারের অধিকারসমূহ)</a:t>
          </a:r>
          <a:endParaRPr lang="en" sz="2000" b="1" kern="1200" dirty="0">
            <a:solidFill>
              <a:schemeClr val="tx1"/>
            </a:solidFill>
          </a:endParaRPr>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as-IN" sz="2000" b="1" kern="1200" dirty="0"/>
            <a:t>১ করিন্থীয় ১০:১-১৩</a:t>
          </a:r>
          <a:r>
            <a:rPr lang="en-US" sz="2000" b="1" kern="1200" dirty="0"/>
            <a:t> </a:t>
          </a:r>
          <a:r>
            <a:rPr lang="as-IN" sz="2000" b="1" kern="1200" dirty="0"/>
            <a:t>পদ</a:t>
          </a:r>
          <a:endParaRPr lang="en" sz="2000" b="1" kern="1200" dirty="0"/>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as-IN" sz="2000" b="1" kern="1200" dirty="0">
              <a:solidFill>
                <a:schemeClr val="accent5">
                  <a:lumMod val="50000"/>
                </a:schemeClr>
              </a:solidFill>
            </a:rPr>
            <a:t>মূর্তিপূজার বিরুদ্ধে সতর্কবাণী</a:t>
          </a:r>
          <a:endParaRPr lang="en" sz="2000" b="1" kern="1200" dirty="0">
            <a:solidFill>
              <a:schemeClr val="accent5">
                <a:lumMod val="50000"/>
              </a:schemeClr>
            </a:solidFill>
          </a:endParaRPr>
        </a:p>
        <a:p>
          <a:pPr marL="228600" lvl="1" indent="-228600" algn="l" defTabSz="889000">
            <a:lnSpc>
              <a:spcPct val="90000"/>
            </a:lnSpc>
            <a:spcBef>
              <a:spcPct val="0"/>
            </a:spcBef>
            <a:spcAft>
              <a:spcPct val="20000"/>
            </a:spcAft>
            <a:buNone/>
          </a:pPr>
          <a:r>
            <a:rPr lang="as-IN" sz="2000" b="1" kern="1200" dirty="0"/>
            <a:t>(অতীত থেকে শিক্ষা)</a:t>
          </a:r>
          <a:endParaRPr lang="en" sz="2000" b="1" kern="1200" dirty="0"/>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as-IN" sz="2000" b="1" kern="1200" dirty="0"/>
            <a:t>১ করিন্থীয় ১০:১৪-২২</a:t>
          </a:r>
          <a:r>
            <a:rPr lang="en-US" sz="2000" b="1" kern="1200" dirty="0"/>
            <a:t> </a:t>
          </a:r>
          <a:r>
            <a:rPr lang="as-IN" sz="2000" b="1" kern="1200" dirty="0"/>
            <a:t>পদ</a:t>
          </a:r>
          <a:endParaRPr lang="en" sz="2000" b="1" kern="1200" dirty="0"/>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as-IN" sz="2000" b="1" kern="1200" dirty="0">
              <a:solidFill>
                <a:schemeClr val="accent6">
                  <a:lumMod val="50000"/>
                </a:schemeClr>
              </a:solidFill>
            </a:rPr>
            <a:t>প্রভুর পেয়ালা এবং ভূতের পেয়ালা</a:t>
          </a:r>
          <a:endParaRPr lang="en" sz="2000" b="1" kern="1200" dirty="0">
            <a:solidFill>
              <a:schemeClr val="accent6">
                <a:lumMod val="50000"/>
              </a:schemeClr>
            </a:solidFill>
          </a:endParaRPr>
        </a:p>
        <a:p>
          <a:pPr marL="228600" lvl="1" indent="-228600" algn="l" defTabSz="889000">
            <a:lnSpc>
              <a:spcPct val="90000"/>
            </a:lnSpc>
            <a:spcBef>
              <a:spcPct val="0"/>
            </a:spcBef>
            <a:spcAft>
              <a:spcPct val="20000"/>
            </a:spcAft>
            <a:buNone/>
          </a:pPr>
          <a:r>
            <a:rPr lang="as-IN" sz="2000" b="1" kern="1200" dirty="0"/>
            <a:t>(মূর্তিপূজা পরিত্যাগ কর)</a:t>
          </a:r>
          <a:endParaRPr lang="en" sz="2000" b="1" kern="1200" dirty="0"/>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as-IN" sz="2000" b="1" kern="1200" dirty="0"/>
            <a:t>১ করিন্থীয় ১০:২৩-৩৩ পদ</a:t>
          </a:r>
          <a:endParaRPr lang="en" sz="2000" b="1" kern="1200" dirty="0"/>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as-IN" sz="2000" b="1" kern="1200" dirty="0">
              <a:solidFill>
                <a:schemeClr val="accent3">
                  <a:lumMod val="50000"/>
                </a:schemeClr>
              </a:solidFill>
            </a:rPr>
            <a:t>সবকিছুই ঈশ্বরের গৌরবার্থে করো</a:t>
          </a:r>
          <a:endParaRPr lang="en" sz="2000" b="1" kern="1200" dirty="0">
            <a:solidFill>
              <a:schemeClr val="accent3">
                <a:lumMod val="50000"/>
              </a:schemeClr>
            </a:solidFill>
          </a:endParaRPr>
        </a:p>
        <a:p>
          <a:pPr marL="228600" lvl="1" indent="-228600" algn="l" defTabSz="889000">
            <a:lnSpc>
              <a:spcPct val="90000"/>
            </a:lnSpc>
            <a:spcBef>
              <a:spcPct val="0"/>
            </a:spcBef>
            <a:spcAft>
              <a:spcPct val="20000"/>
            </a:spcAft>
            <a:buNone/>
          </a:pPr>
          <a:r>
            <a:rPr lang="en" sz="2000" b="1" kern="1200" dirty="0"/>
            <a:t>(</a:t>
          </a:r>
          <a:r>
            <a:rPr lang="as-IN" sz="2000" b="1" i="0" u="none" kern="1200" dirty="0"/>
            <a:t>যা বৈধ এবং যা যুক্তিযুক্ত</a:t>
          </a:r>
          <a:r>
            <a:rPr lang="en" sz="2000" b="1" kern="1200" dirty="0"/>
            <a:t>)</a:t>
          </a:r>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১ করিন্থীয় ৮:৪-৭ক</a:t>
          </a:r>
          <a:endParaRPr lang="en" sz="2000" b="1" kern="1200" dirty="0">
            <a:effectLst>
              <a:outerShdw blurRad="38100" dist="38100" dir="2700000" algn="tl">
                <a:srgbClr val="000000"/>
              </a:outerShdw>
            </a:effectLst>
          </a:endParaRPr>
        </a:p>
      </dsp:txBody>
      <dsp:txXfrm>
        <a:off x="551960"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সবলরা (বা বিশ্বাসে দৃঢ় ব্যক্তিরা) বোঝেন যে মূর্তির কোনো অস্তিত্ব বা কার্যকারিতা নেই, কারণ একমাত্র ঈশ্বরই হলেন সত্য ঈশ্বর।</a:t>
          </a:r>
          <a:endParaRPr lang="en" sz="2000" b="1" kern="1200" dirty="0"/>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kern="1200" dirty="0"/>
            <a:t>দুর্বলরা এখনো এই বিষয়টি উপলব্ধি করতে পারেনি।</a:t>
          </a:r>
          <a:endParaRPr lang="en" sz="2000" b="1" kern="1200" dirty="0"/>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outerShdw>
              </a:effectLst>
            </a:rPr>
            <a:t>১ করিন্থীয় ৮:৭খ</a:t>
          </a:r>
          <a:endParaRPr lang="en" sz="2000" b="1" kern="1200" dirty="0">
            <a:effectLst>
              <a:outerShdw blurRad="38100" dist="38100" dir="2700000" algn="tl">
                <a:srgbClr val="000000"/>
              </a:outerShdw>
            </a:effectLst>
          </a:endParaRP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as-IN" sz="1900" b="1" kern="1200" dirty="0"/>
            <a:t>শক্তিশালীরা প্রতিমার উদ্দেশ্যে উৎসর্গ করা মাংস খায়, কারণ তারা জানে যে প্রতিমা খাদ্যকে দূষিত করতে পারে না।</a:t>
          </a:r>
          <a:endParaRPr lang="en" sz="1900" b="1" kern="1200" dirty="0"/>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as-IN" sz="1900" b="1" kern="1200" dirty="0"/>
            <a:t>দুর্বলরা বিশ্বাস করে যে তারা সেই মাংস খেলে পাপ করে।</a:t>
          </a:r>
          <a:endParaRPr lang="en" sz="1900" b="1" kern="1200" dirty="0"/>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accent2">
                  <a:lumMod val="50000"/>
                </a:schemeClr>
              </a:solidFill>
            </a:rPr>
            <a:t>⁕ </a:t>
          </a:r>
          <a:r>
            <a:rPr lang="as-IN" sz="2000" b="1" kern="1200" dirty="0">
              <a:solidFill>
                <a:schemeClr val="tx1"/>
              </a:solidFill>
            </a:rPr>
            <a:t>মণ্ডলীর দ্বারা প্রতিপালিত হওয়ার অধিকার (১ করিন্থীয় ৯:৪)</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as-IN" sz="2000" b="1" kern="1200" dirty="0">
              <a:solidFill>
                <a:schemeClr val="tx1"/>
              </a:solidFill>
            </a:rPr>
            <a:t>অন্যান্য প্রেরিতদের মতো, পৌল একজন প্রেরিত হিসেবে তাঁর পরিচর্যাধীন মণ্ডলীগুলো থেকে প্রতিপালিত হওয়ার অধিকার ত্যাগ করেন।</a:t>
          </a:r>
          <a:endParaRPr lang="es-ES" sz="20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 sz="1900" b="1" kern="1200" dirty="0">
              <a:solidFill>
                <a:schemeClr val="tx2">
                  <a:lumMod val="20000"/>
                  <a:lumOff val="80000"/>
                </a:schemeClr>
              </a:solidFill>
              <a:effectLst>
                <a:outerShdw blurRad="38100" dist="38100" dir="2700000" algn="tl">
                  <a:srgbClr val="000000"/>
                </a:outerShdw>
              </a:effectLst>
            </a:rPr>
            <a:t>⁕ </a:t>
          </a:r>
          <a:r>
            <a:rPr lang="as-IN" sz="1900" b="1" kern="1200" dirty="0">
              <a:effectLst>
                <a:outerShdw blurRad="38100" dist="38100" dir="2700000" algn="tl">
                  <a:srgbClr val="000000"/>
                </a:outerShdw>
              </a:effectLst>
            </a:rPr>
            <a:t>স্ত্রীর সঙ্গে থাকার অধিকার (১ করিন্থীয় ৯:৫)</a:t>
          </a:r>
          <a:endParaRPr lang="es-ES" sz="1900" kern="1200" dirty="0">
            <a:effectLst>
              <a:outerShdw blurRad="38100" dist="38100" dir="2700000" algn="tl">
                <a:srgbClr val="000000"/>
              </a:outerShdw>
            </a:effectLst>
          </a:endParaRPr>
        </a:p>
        <a:p>
          <a:pPr marL="171450" lvl="1" indent="-171450" algn="just" defTabSz="844550">
            <a:lnSpc>
              <a:spcPct val="90000"/>
            </a:lnSpc>
            <a:spcBef>
              <a:spcPct val="0"/>
            </a:spcBef>
            <a:spcAft>
              <a:spcPct val="15000"/>
            </a:spcAft>
            <a:buFont typeface="Wingdings" panose="05000000000000000000" pitchFamily="2" charset="2"/>
            <a:buChar char="Ø"/>
          </a:pPr>
          <a:r>
            <a:rPr lang="as-IN" sz="1900" b="1" kern="1200" dirty="0">
              <a:effectLst>
                <a:outerShdw blurRad="38100" dist="38100" dir="2700000" algn="tl">
                  <a:srgbClr val="000000"/>
                </a:outerShdw>
              </a:effectLst>
            </a:rPr>
            <a:t>প্রেরিতদের মধ্যে সাধারণ রীতি ছিল যে, তাঁরা তাঁদের স্ত্রীদের সঙ্গে ভ্রমণ করতেন, যাতে তাঁদের স্ত্রীরা তাঁদের যত্ন নিতে ও পরিচর্যায় সাহায্য করতে পারেন। এই মহিলারও, তাঁর স্বামীর মতো, মণ্ডলীর কাছ থেকে ভরণপোষণ পাওয়ার অধিকার থাকত</a:t>
          </a:r>
          <a:r>
            <a:rPr lang="en-US" sz="1900" b="1" kern="1200" dirty="0">
              <a:effectLst>
                <a:outerShdw blurRad="38100" dist="38100" dir="2700000" algn="tl">
                  <a:srgbClr val="000000"/>
                </a:outerShdw>
              </a:effectLst>
            </a:rPr>
            <a:t>।</a:t>
          </a:r>
          <a:endParaRPr lang="es-ES" sz="19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n" sz="2000" b="1" kern="1200" dirty="0">
              <a:solidFill>
                <a:schemeClr val="accent5">
                  <a:lumMod val="20000"/>
                  <a:lumOff val="80000"/>
                </a:schemeClr>
              </a:solidFill>
              <a:effectLst>
                <a:outerShdw blurRad="50800" dist="38100" dir="5400000" algn="ctr" rotWithShape="0">
                  <a:schemeClr val="tx1"/>
                </a:outerShdw>
              </a:effectLst>
            </a:rPr>
            <a:t>⁕ </a:t>
          </a:r>
          <a:r>
            <a:rPr lang="as-IN" sz="2000" b="1" kern="1200" dirty="0">
              <a:effectLst>
                <a:outerShdw blurRad="50800" dist="38100" dir="5400000" algn="ctr" rotWithShape="0">
                  <a:schemeClr val="tx1"/>
                </a:outerShdw>
              </a:effectLst>
            </a:rPr>
            <a:t>সাধারণ রক্ষণাবেক্ষণের কাজ না করার অধিকার (১ করিন্থীয় ৯:৬)</a:t>
          </a:r>
          <a:endParaRPr lang="es-ES" sz="2000" kern="1200" dirty="0">
            <a:effectLst>
              <a:outerShdw blurRad="50800" dist="38100" dir="5400000" algn="ctr" rotWithShape="0">
                <a:schemeClr val="tx1"/>
              </a:outerShdw>
            </a:effectLst>
          </a:endParaRPr>
        </a:p>
        <a:p>
          <a:pPr marL="228600" lvl="1" indent="-228600" algn="just" defTabSz="889000">
            <a:lnSpc>
              <a:spcPct val="90000"/>
            </a:lnSpc>
            <a:spcBef>
              <a:spcPct val="0"/>
            </a:spcBef>
            <a:spcAft>
              <a:spcPct val="15000"/>
            </a:spcAft>
            <a:buFont typeface="Wingdings" panose="05000000000000000000" pitchFamily="2" charset="2"/>
            <a:buChar char="Ø"/>
          </a:pPr>
          <a:r>
            <a:rPr lang="as-IN" sz="2000" b="1" kern="1200" dirty="0">
              <a:effectLst>
                <a:outerShdw blurRad="50800" dist="38100" dir="5400000" algn="ctr" rotWithShape="0">
                  <a:schemeClr val="tx1"/>
                </a:outerShdw>
              </a:effectLst>
            </a:rPr>
            <a:t>পৌল নিজের জীবিকা নির্বাহ করতে চান, যাতে লোকেরা মনে না করে যে তিনি তাঁর শ্রোতাদের সুযোগ নিতে চান এবং তাদের কাছে নিঃস্বার্থতার একটি দৃষ্টান্ত স্থাপন করতে পারেন।</a:t>
          </a:r>
          <a:endParaRPr lang="es-ES" sz="2000" kern="1200" dirty="0">
            <a:effectLst>
              <a:outerShdw blurRad="50800" dist="381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কসাইয়ের দোকানে মূর্তির উদ্দেশ্যে উৎসর্গ করা মাংস এবং উৎসর্গ না করা মাংস—উভয় প্রকার মাংসই বিক্রি হতো। বিশ্বাসীদের সেই মাংসের উৎস সম্পর্কে কোনো প্রশ্ন করতে বারণ করা হয়েছিল, যেন এমন কোনো ধারণা বা ইম্প্রেশন তৈরি না হয় যে তারা এই ধরণের মাংস খাওয়াকে অবৈধ বা পাপ মনে করছে (১ করিন্থীয় ১০:২৫)।</a:t>
          </a:r>
          <a:endParaRPr lang="es-ES" sz="1800" b="1" kern="1200" dirty="0">
            <a:effectLst>
              <a:outerShdw blurRad="38100" dist="38100" dir="2700000" algn="tl">
                <a:srgbClr val="000000">
                  <a:alpha val="43137"/>
                </a:srgbClr>
              </a:outerShdw>
            </a:effectLst>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24197" y="1344094"/>
          <a:ext cx="9323998"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s-IN" sz="1800" b="1" kern="1200" dirty="0">
              <a:effectLst>
                <a:outerShdw blurRad="38100" dist="38100" dir="2700000" algn="tl">
                  <a:srgbClr val="000000">
                    <a:alpha val="43137"/>
                  </a:srgbClr>
                </a:outerShdw>
              </a:effectLst>
            </a:rPr>
            <a:t>একজন অবিশ্বাসী ব্যক্তি একজন বিশ্বাসীকে খাওয়ার জন্য আমন্ত্রণ জানালেন। বিশ্বাসী ব্যক্তিটি কোনো প্রশ্ন ছাড়াই তা খেলেন (কারণ তাঁর কাছে সবকিছুই বৈধ)। কিন্তু নিমন্ত্রণকর্তা যখন বললেন যে সেই মাংসটি মূর্তির উদ্দেশ্যে উৎসর্গ করা হয়েছিল; তখন নিমন্ত্রণকর্তার বিবেকে যেন আঘাত না লাগে (বা তিনি যেন বিভ্রান্ত না হন), সেই কারণে বিশ্বাসী ব্যক্তির জন্য সেই মাংস খাওয়া অনুপযুক্ত বলে গণ্য করা হলো (১ করিন্থীয় ১০:২৭-২৯)।</a:t>
          </a:r>
          <a:endParaRPr lang="es-ES" sz="1800" kern="1200" dirty="0">
            <a:effectLst>
              <a:outerShdw blurRad="38100" dist="38100" dir="2700000" algn="tl">
                <a:srgbClr val="000000">
                  <a:alpha val="43137"/>
                </a:srgbClr>
              </a:outerShdw>
            </a:effectLst>
          </a:endParaRPr>
        </a:p>
      </dsp:txBody>
      <dsp:txXfrm>
        <a:off x="24197" y="1344094"/>
        <a:ext cx="9323998"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18/07/2026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6</a:t>
            </a:fld>
            <a:endParaRPr lang="es-ES"/>
          </a:p>
        </p:txBody>
      </p:sp>
    </p:spTree>
    <p:extLst>
      <p:ext uri="{BB962C8B-B14F-4D97-AF65-F5344CB8AC3E}">
        <p14:creationId xmlns:p14="http://schemas.microsoft.com/office/powerpoint/2010/main" val="268178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3238500" y="0"/>
            <a:ext cx="5238750" cy="1754326"/>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as-IN" sz="5400" b="1" spc="300" dirty="0">
                <a:ln w="10160">
                  <a:noFill/>
                  <a:prstDash val="solid"/>
                </a:ln>
                <a:solidFill>
                  <a:schemeClr val="bg2">
                    <a:lumMod val="40000"/>
                    <a:lumOff val="60000"/>
                  </a:schemeClr>
                </a:solidFill>
                <a:effectLst>
                  <a:outerShdw blurRad="38100" dist="22860" dir="5400000" algn="tl" rotWithShape="0">
                    <a:srgbClr val="00B0F0"/>
                  </a:outerShdw>
                </a:effectLst>
              </a:rPr>
              <a:t>সবকিছু ঈশ্বরের গৌরবার্থে</a:t>
            </a:r>
            <a:endParaRPr lang="en" sz="5400" b="1" spc="300" dirty="0">
              <a:ln w="10160">
                <a:noFill/>
                <a:prstDash val="solid"/>
              </a:ln>
              <a:solidFill>
                <a:schemeClr val="bg2">
                  <a:lumMod val="40000"/>
                  <a:lumOff val="60000"/>
                </a:schemeClr>
              </a:solidFill>
              <a:effectLst>
                <a:outerShdw blurRad="38100" dist="22860" dir="5400000" algn="tl" rotWithShape="0">
                  <a:srgbClr val="00B0F0"/>
                </a:outerShdw>
              </a:effectLst>
            </a:endParaRPr>
          </a:p>
        </p:txBody>
      </p:sp>
      <p:sp>
        <p:nvSpPr>
          <p:cNvPr id="5" name="CuadroTexto 4">
            <a:extLst>
              <a:ext uri="{FF2B5EF4-FFF2-40B4-BE49-F238E27FC236}">
                <a16:creationId xmlns:a16="http://schemas.microsoft.com/office/drawing/2014/main" id="{CE025969-990F-9A01-7014-E1DA1A0EF546}"/>
              </a:ext>
            </a:extLst>
          </p:cNvPr>
          <p:cNvSpPr txBox="1"/>
          <p:nvPr/>
        </p:nvSpPr>
        <p:spPr>
          <a:xfrm>
            <a:off x="8598067" y="6515100"/>
            <a:ext cx="3593933" cy="338554"/>
          </a:xfrm>
          <a:prstGeom prst="rect">
            <a:avLst/>
          </a:prstGeom>
          <a:noFill/>
        </p:spPr>
        <p:txBody>
          <a:bodyPr wrap="none" rtlCol="0">
            <a:spAutoFit/>
          </a:bodyPr>
          <a:lstStyle/>
          <a:p>
            <a:pPr algn="r"/>
            <a:r>
              <a:rPr lang="en" sz="1600" b="1" dirty="0">
                <a:solidFill>
                  <a:srgbClr val="C7E6A4"/>
                </a:solidFill>
                <a:effectLst>
                  <a:outerShdw blurRad="38100" dist="38100" dir="2700000" algn="tl">
                    <a:srgbClr val="000000">
                      <a:alpha val="43137"/>
                    </a:srgbClr>
                  </a:outerShdw>
                </a:effectLst>
              </a:rPr>
              <a:t>Lesson 5 for August 1, 2026</a:t>
            </a: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0" y="3669632"/>
            <a:ext cx="3295650"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r>
              <a:rPr kumimoji="0" lang="as-IN"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অতএব তোমরা ভোজন, কি পান, কি যাহা কিছু কর, সকলই ঈশ্বরের গৌরবার্থে কর।</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77002" y="3283454"/>
            <a:ext cx="3599648"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r>
              <a:rPr kumimoji="0" lang="as-IN"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১ করিন্থীয় ১০:৩১</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p>
        </p:txBody>
      </p:sp>
    </p:spTree>
    <p:extLst>
      <p:ext uri="{BB962C8B-B14F-4D97-AF65-F5344CB8AC3E}">
        <p14:creationId xmlns:p14="http://schemas.microsoft.com/office/powerpoint/2010/main" val="3898894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4" y="128106"/>
            <a:ext cx="6094445" cy="969496"/>
          </a:xfrm>
          <a:prstGeom prst="rect">
            <a:avLst/>
          </a:prstGeom>
          <a:noFill/>
        </p:spPr>
        <p:txBody>
          <a:bodyPr wrap="square" rtlCol="0">
            <a:spAutoFit/>
          </a:bodyPr>
          <a:lstStyle/>
          <a:p>
            <a:pPr algn="just">
              <a:spcBef>
                <a:spcPts val="600"/>
              </a:spcBef>
            </a:pPr>
            <a:r>
              <a:rPr lang="as-IN" sz="1900" b="1" dirty="0"/>
              <a:t>১ করিন্থীয় ৭ অধ্যায় থেকে শুরু করে, পৌল করিন্থীয়দের পাঠানো চিঠির মাধ্যমে কৃত একাধিক প্রশ্নের উত্তর দেওয়ার কাজে নিজেকে উৎসর্গ করেন (১ করিন্থীয় ৭:১ক)।</a:t>
            </a:r>
            <a:endParaRPr lang="es-ES" sz="1900" b="1" dirty="0"/>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1933813591"/>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5" y="3429000"/>
            <a:ext cx="6092887" cy="923330"/>
          </a:xfrm>
          <a:prstGeom prst="rect">
            <a:avLst/>
          </a:prstGeom>
          <a:noFill/>
        </p:spPr>
        <p:txBody>
          <a:bodyPr wrap="square">
            <a:spAutoFit/>
          </a:bodyPr>
          <a:lstStyle/>
          <a:p>
            <a:pPr lvl="0" algn="just">
              <a:spcBef>
                <a:spcPts val="600"/>
              </a:spcBef>
              <a:defRPr/>
            </a:pPr>
            <a:r>
              <a:rPr lang="as-IN" b="1" dirty="0">
                <a:solidFill>
                  <a:prstClr val="black"/>
                </a:solidFill>
              </a:rPr>
              <a:t>এই ভাবধারার (বা ধারণার) পাশাপাশি, পৌল মণ্ডলীর ভেতরে অথবা ব্যক্তিগত জীবনে যা কিছু করা হয়, তার সবকিছুই ঈশ্বরের গৌরবার্থে করার প্রয়োজনীয়তার ওপর জোর দিয়েছেন।</a:t>
            </a:r>
            <a:endParaRPr kumimoji="0" lang="en" b="1" i="0" u="none" strike="noStrike" kern="1200" cap="none" spc="0" normalizeH="0" baseline="0" noProof="0" dirty="0">
              <a:ln>
                <a:noFill/>
              </a:ln>
              <a:solidFill>
                <a:prstClr val="black"/>
              </a:solidFill>
              <a:effectLst/>
              <a:uLnTx/>
              <a:uFillTx/>
              <a:latin typeface="Aptos" panose="02110004020202020204"/>
            </a:endParaRP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20" y="2431294"/>
            <a:ext cx="6094443" cy="1015663"/>
          </a:xfrm>
          <a:prstGeom prst="rect">
            <a:avLst/>
          </a:prstGeom>
          <a:noFill/>
        </p:spPr>
        <p:txBody>
          <a:bodyPr wrap="square">
            <a:spAutoFit/>
          </a:bodyPr>
          <a:lstStyle/>
          <a:p>
            <a:pPr lvl="0" algn="just">
              <a:spcBef>
                <a:spcPts val="600"/>
              </a:spcBef>
              <a:defRPr/>
            </a:pPr>
            <a:r>
              <a:rPr lang="as-IN" sz="2000" b="1" dirty="0">
                <a:solidFill>
                  <a:prstClr val="black"/>
                </a:solidFill>
              </a:rPr>
              <a:t>যাইহোক, তিনি প্রতিটি বিষয়ে একটি সাধারণ থ্রেড অন্তর্ভুক্ত করার চেষ্টা করেন: প্রেম এবং পারস্পরিক শ্রদ্ধা, যা চার্চকে ঐক্যের দিকে নিয়ে যেতে হবে।</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1125812"/>
            <a:ext cx="6094444" cy="1323439"/>
          </a:xfrm>
          <a:prstGeom prst="rect">
            <a:avLst/>
          </a:prstGeom>
          <a:noFill/>
        </p:spPr>
        <p:txBody>
          <a:bodyPr wrap="square">
            <a:spAutoFit/>
          </a:bodyPr>
          <a:lstStyle/>
          <a:p>
            <a:pPr lvl="0" algn="just">
              <a:spcBef>
                <a:spcPts val="600"/>
              </a:spcBef>
              <a:defRPr/>
            </a:pPr>
            <a:r>
              <a:rPr lang="as-IN" sz="2000" b="1" dirty="0">
                <a:solidFill>
                  <a:prstClr val="black"/>
                </a:solidFill>
              </a:rPr>
              <a:t>এই কারণে, যদিও ৮ থেকে ১০ অধ্যায়ে প্রধানত প্রতিমাপূজা নিয়ে আলোচনা করা হয়েছে, পৌল এর মধ্যে এমন কিছু বিষয়ও অন্তর্ভুক্ত করেছেন যেগুলোর এই নির্দিষ্ট পাপের সাথে আপাতদৃষ্টিতে কোনো সম্পর্ক নেই।</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as-IN" sz="4000" b="1" dirty="0">
                <a:ln/>
                <a:solidFill>
                  <a:schemeClr val="accent3"/>
                </a:solidFill>
              </a:rPr>
              <a:t>জ্ঞান ও প্রেম</a:t>
            </a:r>
            <a:endParaRPr lang="en" sz="4000" b="1" dirty="0">
              <a:ln/>
              <a:solidFill>
                <a:schemeClr val="accent3"/>
              </a:solidFill>
            </a:endParaRPr>
          </a:p>
          <a:p>
            <a:pPr algn="ctr"/>
            <a:r>
              <a:rPr lang="as-IN" sz="2000" b="1" dirty="0">
                <a:ln/>
                <a:solidFill>
                  <a:schemeClr val="accent4">
                    <a:lumMod val="50000"/>
                  </a:schemeClr>
                </a:solidFill>
              </a:rPr>
              <a:t>১ করিন্থীয় ৮ অধ্যায় (প্রতিমার উদ্দেশ্যে উৎসর্গীকৃত খাদ্য)</a:t>
            </a:r>
            <a:endParaRPr lang="en" sz="2000" b="1" dirty="0">
              <a:ln/>
              <a:solidFill>
                <a:schemeClr val="accent4">
                  <a:lumMod val="50000"/>
                </a:schemeClr>
              </a:solidFill>
            </a:endParaRPr>
          </a:p>
        </p:txBody>
      </p:sp>
      <p:sp>
        <p:nvSpPr>
          <p:cNvPr id="5" name="CuadroTexto 4">
            <a:extLst>
              <a:ext uri="{FF2B5EF4-FFF2-40B4-BE49-F238E27FC236}">
                <a16:creationId xmlns:a16="http://schemas.microsoft.com/office/drawing/2014/main" id="{6EDFFC6B-DAB9-4B3F-1FBA-6CE86533DD10}"/>
              </a:ext>
            </a:extLst>
          </p:cNvPr>
          <p:cNvSpPr txBox="1"/>
          <p:nvPr/>
        </p:nvSpPr>
        <p:spPr>
          <a:xfrm>
            <a:off x="2453951" y="1166098"/>
            <a:ext cx="7242499" cy="369332"/>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as-IN" b="1" dirty="0">
                <a:solidFill>
                  <a:schemeClr val="accent1">
                    <a:lumMod val="75000"/>
                  </a:schemeClr>
                </a:solidFill>
                <a:latin typeface="Comic Sans MS" panose="030F0702030302020204" pitchFamily="66" charset="0"/>
              </a:rPr>
              <a:t>জ্ঞান গর্বিত করে, কিন্তু প্রেমই গাঁথিয়া তুলে।</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a:t>
            </a:r>
            <a:r>
              <a:rPr lang="as-IN" sz="1400" b="1" dirty="0">
                <a:solidFill>
                  <a:schemeClr val="accent1">
                    <a:lumMod val="75000"/>
                  </a:schemeClr>
                </a:solidFill>
                <a:latin typeface="Comic Sans MS" panose="030F0702030302020204" pitchFamily="66" charset="0"/>
              </a:rPr>
              <a:t>১ করিন্থীয় ৮:১খ</a:t>
            </a:r>
            <a:r>
              <a:rPr lang="en" sz="1400" b="1" dirty="0">
                <a:solidFill>
                  <a:schemeClr val="accent1">
                    <a:lumMod val="75000"/>
                  </a:schemeClr>
                </a:solidFill>
                <a:latin typeface="Comic Sans MS" panose="030F0702030302020204" pitchFamily="66" charset="0"/>
              </a:rPr>
              <a:t>)</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369332"/>
          </a:xfrm>
          <a:prstGeom prst="rect">
            <a:avLst/>
          </a:prstGeom>
          <a:noFill/>
        </p:spPr>
        <p:txBody>
          <a:bodyPr wrap="square" rtlCol="0">
            <a:spAutoFit/>
          </a:bodyPr>
          <a:lstStyle/>
          <a:p>
            <a:pPr algn="ctr">
              <a:spcBef>
                <a:spcPts val="600"/>
              </a:spcBef>
            </a:pPr>
            <a:r>
              <a:rPr lang="as-IN" b="1" dirty="0"/>
              <a:t>পৌল মণ্ডলীকে দুটি দলে 'বিভক্ত' করেছেন: 'সবল' (বা শক্তিশালী) এবং 'দুর্বল'।</a:t>
            </a:r>
            <a:endParaRPr lang="en" sz="2000" b="1" dirty="0"/>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673159"/>
            <a:ext cx="6762751" cy="1200329"/>
          </a:xfrm>
          <a:prstGeom prst="rect">
            <a:avLst/>
          </a:prstGeom>
          <a:noFill/>
        </p:spPr>
        <p:txBody>
          <a:bodyPr wrap="square">
            <a:spAutoFit/>
          </a:bodyPr>
          <a:lstStyle/>
          <a:p>
            <a:pPr algn="just">
              <a:spcBef>
                <a:spcPts val="600"/>
              </a:spcBef>
            </a:pPr>
            <a:r>
              <a:rPr lang="as-IN" b="1" dirty="0"/>
              <a:t>কিন্তু সবলরা, তাদের জ্ঞান এবং উদাহরণের (বা আচরণের) মাধ্যমে, দুর্বলদের পতনের কারণ হতে পারে (১ করিন্থীয় ৮:১০)। ভাইয়ের প্রতি প্রেমের কারণে, সবলকে অবশ্যই নিজেকে সংযত রাখতে হবে (১ করিন্থীয় ৮:১১-১৩)।</a:t>
            </a:r>
            <a:endParaRPr lang="en" b="1" dirty="0"/>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3574289241"/>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874022"/>
            <a:ext cx="6762750" cy="707886"/>
          </a:xfrm>
          <a:prstGeom prst="rect">
            <a:avLst/>
          </a:prstGeom>
          <a:noFill/>
        </p:spPr>
        <p:txBody>
          <a:bodyPr wrap="square">
            <a:spAutoFit/>
          </a:bodyPr>
          <a:lstStyle/>
          <a:p>
            <a:pPr lvl="0" algn="just">
              <a:spcBef>
                <a:spcPts val="600"/>
              </a:spcBef>
              <a:defRPr/>
            </a:pPr>
            <a:r>
              <a:rPr lang="as-IN" sz="2000" b="1" dirty="0">
                <a:solidFill>
                  <a:prstClr val="black"/>
                </a:solidFill>
              </a:rPr>
              <a:t>খ্রিস্টানদের উচিত জ্ঞানের আগে ভালবাসা রাখা যখন জ্ঞান "দুর্বল" ভাইয়ের (বৃদ্ধির প্রক্রিয়ায়) জন্য হোঁচট হতে পারে।</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124769" cy="1015663"/>
          </a:xfrm>
          <a:prstGeom prst="rect">
            <a:avLst/>
          </a:prstGeom>
          <a:noFill/>
        </p:spPr>
        <p:txBody>
          <a:bodyPr wrap="square">
            <a:spAutoFit/>
          </a:bodyPr>
          <a:lstStyle/>
          <a:p>
            <a:pPr algn="ctr"/>
            <a:r>
              <a:rPr lang="as-IN" sz="4000" b="1" spc="50" dirty="0">
                <a:ln w="0"/>
                <a:solidFill>
                  <a:schemeClr val="bg2"/>
                </a:solidFill>
                <a:effectLst>
                  <a:innerShdw blurRad="63500" dist="50800" dir="13500000">
                    <a:srgbClr val="000000">
                      <a:alpha val="50000"/>
                    </a:srgbClr>
                  </a:innerShdw>
                </a:effectLst>
              </a:rPr>
              <a:t>সুসমাচারের অধিকারসমূহ</a:t>
            </a:r>
            <a:endParaRPr lang="en-US" sz="4000" b="1" spc="50" dirty="0">
              <a:ln w="0"/>
              <a:solidFill>
                <a:schemeClr val="bg2"/>
              </a:solidFill>
              <a:effectLst>
                <a:innerShdw blurRad="63500" dist="50800" dir="13500000">
                  <a:srgbClr val="000000">
                    <a:alpha val="50000"/>
                  </a:srgbClr>
                </a:innerShdw>
              </a:effectLst>
            </a:endParaRPr>
          </a:p>
          <a:p>
            <a:pPr algn="ctr"/>
            <a:r>
              <a:rPr lang="as-IN" sz="2000" b="1" spc="50" dirty="0">
                <a:ln w="0"/>
                <a:solidFill>
                  <a:schemeClr val="tx2">
                    <a:lumMod val="20000"/>
                    <a:lumOff val="80000"/>
                  </a:schemeClr>
                </a:solidFill>
                <a:effectLst>
                  <a:innerShdw blurRad="63500" dist="50800" dir="13500000">
                    <a:srgbClr val="000000">
                      <a:alpha val="50000"/>
                    </a:srgbClr>
                  </a:innerShdw>
                </a:effectLst>
              </a:rPr>
              <a:t>১ করিন্থীয় ৯ অধ্যায় (পৌল তাঁর অধিকারগুলো ত্যাগ করেন)</a:t>
            </a:r>
            <a:endPar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212E6B22-B3C9-FA97-F9CA-9C19C1633DEF}"/>
              </a:ext>
            </a:extLst>
          </p:cNvPr>
          <p:cNvSpPr txBox="1"/>
          <p:nvPr/>
        </p:nvSpPr>
        <p:spPr>
          <a:xfrm>
            <a:off x="8135096" y="182778"/>
            <a:ext cx="3847747" cy="1107996"/>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rgbClr val="002060"/>
                </a:solidFill>
                <a:latin typeface="Comic Sans MS" panose="030F0702030302020204" pitchFamily="66" charset="0"/>
              </a:rPr>
              <a:t>“</a:t>
            </a:r>
            <a:r>
              <a:rPr lang="as-IN" sz="1600" b="1" dirty="0">
                <a:solidFill>
                  <a:srgbClr val="002060"/>
                </a:solidFill>
                <a:latin typeface="Comic Sans MS" panose="030F0702030302020204" pitchFamily="66" charset="0"/>
              </a:rPr>
              <a:t>সেইরূপে প্রভু সুসমাচার প্রচারকদের জন্য এই বিধান করিয়াছেন যে, তাহাদের উপজীবিকা সুসমাচার হইতে হইবে।</a:t>
            </a:r>
            <a:r>
              <a:rPr lang="en" sz="1600" b="1" dirty="0">
                <a:solidFill>
                  <a:srgbClr val="002060"/>
                </a:solidFill>
                <a:latin typeface="Comic Sans MS" panose="030F0702030302020204" pitchFamily="66" charset="0"/>
              </a:rPr>
              <a:t>”         </a:t>
            </a:r>
            <a:r>
              <a:rPr lang="en" sz="1200" b="1" dirty="0">
                <a:solidFill>
                  <a:srgbClr val="002060"/>
                </a:solidFill>
                <a:latin typeface="Comic Sans MS" panose="030F0702030302020204" pitchFamily="66" charset="0"/>
              </a:rPr>
              <a:t>(</a:t>
            </a:r>
            <a:r>
              <a:rPr lang="as-IN" sz="1200" b="1" dirty="0">
                <a:solidFill>
                  <a:srgbClr val="002060"/>
                </a:solidFill>
                <a:latin typeface="Comic Sans MS" panose="030F0702030302020204" pitchFamily="66" charset="0"/>
              </a:rPr>
              <a:t>১ করিন্থীয় ৯:১৪</a:t>
            </a:r>
            <a:r>
              <a:rPr lang="en" sz="1400" b="1" dirty="0">
                <a:solidFill>
                  <a:srgbClr val="002060"/>
                </a:solidFill>
                <a:latin typeface="Comic Sans MS" panose="030F0702030302020204" pitchFamily="66" charset="0"/>
              </a:rPr>
              <a:t>)</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400110"/>
          </a:xfrm>
          <a:prstGeom prst="rect">
            <a:avLst/>
          </a:prstGeom>
          <a:noFill/>
        </p:spPr>
        <p:txBody>
          <a:bodyPr wrap="square" rtlCol="0">
            <a:spAutoFit/>
          </a:bodyPr>
          <a:lstStyle/>
          <a:p>
            <a:pPr>
              <a:spcBef>
                <a:spcPts val="600"/>
              </a:spcBef>
            </a:pPr>
            <a:r>
              <a:rPr lang="as-IN" sz="2000" b="1" dirty="0">
                <a:solidFill>
                  <a:schemeClr val="bg1"/>
                </a:solidFill>
                <a:effectLst>
                  <a:outerShdw blurRad="50800" dist="50800" dir="5400000" algn="ctr" rotWithShape="0">
                    <a:schemeClr val="tx1"/>
                  </a:outerShdw>
                </a:effectLst>
              </a:rPr>
              <a:t>দুর্বলদের প্রতি প্রেমের কারণে পৌল অন্তত তিনটি অধিকার ত্যাগ করেছিলেন</a:t>
            </a:r>
            <a:r>
              <a:rPr lang="en-US" sz="2000" b="1" dirty="0">
                <a:solidFill>
                  <a:schemeClr val="bg1"/>
                </a:solidFill>
                <a:effectLst>
                  <a:outerShdw blurRad="50800" dist="50800" dir="5400000" algn="ctr" rotWithShape="0">
                    <a:schemeClr val="tx1"/>
                  </a:outerShdw>
                </a:effectLst>
              </a:rPr>
              <a:t>:</a:t>
            </a:r>
            <a:endParaRPr lang="en" sz="2000" b="1" dirty="0">
              <a:solidFill>
                <a:schemeClr val="bg1"/>
              </a:solidFill>
              <a:effectLst>
                <a:outerShdw blurRad="50800" dist="50800" dir="5400000" algn="ctr" rotWithShape="0">
                  <a:schemeClr val="tx1"/>
                </a:outerShdw>
              </a:effectLst>
            </a:endParaRP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273734413"/>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194622"/>
            <a:ext cx="12192000" cy="646331"/>
          </a:xfrm>
          <a:prstGeom prst="rect">
            <a:avLst/>
          </a:prstGeom>
          <a:noFill/>
        </p:spPr>
        <p:txBody>
          <a:bodyPr wrap="square" rtlCol="0">
            <a:spAutoFit/>
          </a:bodyPr>
          <a:lstStyle/>
          <a:p>
            <a:pPr algn="just">
              <a:spcBef>
                <a:spcPts val="600"/>
              </a:spcBef>
            </a:pPr>
            <a:r>
              <a:rPr lang="as-IN" b="1" dirty="0"/>
              <a:t>যদিও যীশু স্পষ্ট করে দিয়েছিলেন যে, যারা সুসমাচার প্রচার করে তাদের সুসমাচার থেকেই জীবন নির্বাহ করা উচিত, তবুও পৌল ও বার্নাবাস উভয়েই বিশ্বাসীদের বাধা না দেওয়ার জন্য স্বেচ্ছায় তা ত্যাগ করেছিলেন (১ করিন্থীয় ৯:১২-১৪; লূক ১০:৭)।</a:t>
            </a:r>
            <a:endParaRPr lang="en" b="1" dirty="0"/>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as-IN" sz="4400" b="1" dirty="0">
                <a:ln w="0"/>
                <a:gradFill>
                  <a:gsLst>
                    <a:gs pos="0">
                      <a:schemeClr val="accent5">
                        <a:lumMod val="50000"/>
                      </a:schemeClr>
                    </a:gs>
                    <a:gs pos="50000">
                      <a:schemeClr val="accent5"/>
                    </a:gs>
                    <a:gs pos="100000">
                      <a:schemeClr val="accent5">
                        <a:lumMod val="60000"/>
                        <a:lumOff val="40000"/>
                      </a:schemeClr>
                    </a:gs>
                  </a:gsLst>
                  <a:lin ang="5400000"/>
                </a:gradFill>
              </a:rPr>
              <a:t>অতীত থেকে শিক্ষা</a:t>
            </a:r>
            <a:endParaRPr lang="en-US" sz="4400" b="1" dirty="0">
              <a:ln w="0"/>
              <a:gradFill>
                <a:gsLst>
                  <a:gs pos="0">
                    <a:schemeClr val="accent5">
                      <a:lumMod val="50000"/>
                    </a:schemeClr>
                  </a:gs>
                  <a:gs pos="50000">
                    <a:schemeClr val="accent5"/>
                  </a:gs>
                  <a:gs pos="100000">
                    <a:schemeClr val="accent5">
                      <a:lumMod val="60000"/>
                      <a:lumOff val="40000"/>
                    </a:schemeClr>
                  </a:gs>
                </a:gsLst>
                <a:lin ang="5400000"/>
              </a:gradFill>
            </a:endParaRPr>
          </a:p>
          <a:p>
            <a:pPr algn="ctr"/>
            <a:r>
              <a:rPr lang="as-IN" sz="2400" b="1" dirty="0">
                <a:ln w="0"/>
                <a:solidFill>
                  <a:schemeClr val="accent6">
                    <a:lumMod val="75000"/>
                  </a:schemeClr>
                </a:solidFill>
              </a:rPr>
              <a:t>১ করিন্থীয় ১০:১-১৩ (মূর্তিপূজার বিরুদ্ধে সতর্কতা)</a:t>
            </a:r>
            <a:endPar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5D7D34A2-564A-A89C-6BE3-3AA3FE779499}"/>
              </a:ext>
            </a:extLst>
          </p:cNvPr>
          <p:cNvSpPr txBox="1"/>
          <p:nvPr/>
        </p:nvSpPr>
        <p:spPr>
          <a:xfrm>
            <a:off x="3000375" y="1091007"/>
            <a:ext cx="9058149" cy="861774"/>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 b="1" dirty="0">
                <a:solidFill>
                  <a:schemeClr val="accent5">
                    <a:lumMod val="50000"/>
                  </a:schemeClr>
                </a:solidFill>
                <a:latin typeface="Comic Sans MS" panose="030F0702030302020204" pitchFamily="66" charset="0"/>
              </a:rPr>
              <a:t>“</a:t>
            </a:r>
            <a:r>
              <a:rPr lang="as-IN" b="1" dirty="0">
                <a:solidFill>
                  <a:schemeClr val="accent5">
                    <a:lumMod val="50000"/>
                  </a:schemeClr>
                </a:solidFill>
                <a:latin typeface="Comic Sans MS" panose="030F0702030302020204" pitchFamily="66" charset="0"/>
              </a:rPr>
              <a:t>আবার যেমন তাঁহাদের মধ্যে কতক লোক হইয়াছিল, তোমরা তেমনি প্রতিমাপূজক হইও না; যথা লিখিত আছে, ‘‘লোকেরা ভোজন পান করিতে বসিল, পরে ক্রীড়া করিতে উঠিল।</a:t>
            </a:r>
            <a:r>
              <a:rPr lang="en-US" b="1" dirty="0">
                <a:solidFill>
                  <a:schemeClr val="accent5">
                    <a:lumMod val="50000"/>
                  </a:schemeClr>
                </a:solidFill>
                <a:latin typeface="Comic Sans MS" panose="030F0702030302020204" pitchFamily="66" charset="0"/>
              </a:rPr>
              <a:t> </a:t>
            </a:r>
            <a:r>
              <a:rPr lang="en" b="1" dirty="0">
                <a:solidFill>
                  <a:schemeClr val="accent5">
                    <a:lumMod val="50000"/>
                  </a:schemeClr>
                </a:solidFill>
                <a:latin typeface="Comic Sans MS" panose="030F0702030302020204" pitchFamily="66" charset="0"/>
              </a:rPr>
              <a:t>”            </a:t>
            </a:r>
            <a:r>
              <a:rPr lang="en" sz="1400" b="1" dirty="0">
                <a:solidFill>
                  <a:schemeClr val="accent5">
                    <a:lumMod val="50000"/>
                  </a:schemeClr>
                </a:solidFill>
                <a:latin typeface="Comic Sans MS" panose="030F0702030302020204" pitchFamily="66" charset="0"/>
              </a:rPr>
              <a:t>(</a:t>
            </a:r>
            <a:r>
              <a:rPr lang="as-IN" sz="1400" b="1" dirty="0">
                <a:solidFill>
                  <a:schemeClr val="accent5">
                    <a:lumMod val="50000"/>
                  </a:schemeClr>
                </a:solidFill>
                <a:latin typeface="Comic Sans MS" panose="030F0702030302020204" pitchFamily="66" charset="0"/>
              </a:rPr>
              <a:t>১ করিন্থীয় ১০:৭</a:t>
            </a:r>
            <a:r>
              <a:rPr lang="en" sz="1400" b="1" dirty="0">
                <a:solidFill>
                  <a:schemeClr val="accent5">
                    <a:lumMod val="50000"/>
                  </a:schemeClr>
                </a:solidFill>
                <a:latin typeface="Comic Sans MS" panose="030F0702030302020204" pitchFamily="66" charset="0"/>
              </a:rPr>
              <a:t>)</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348010"/>
            <a:ext cx="6578082" cy="1200329"/>
          </a:xfrm>
          <a:prstGeom prst="rect">
            <a:avLst/>
          </a:prstGeom>
          <a:noFill/>
        </p:spPr>
        <p:txBody>
          <a:bodyPr wrap="square" rtlCol="0">
            <a:spAutoFit/>
          </a:bodyPr>
          <a:lstStyle/>
          <a:p>
            <a:pPr algn="just">
              <a:spcBef>
                <a:spcPts val="600"/>
              </a:spcBef>
            </a:pPr>
            <a:r>
              <a:rPr lang="as-IN" b="1" dirty="0"/>
              <a:t>যাত্রাপুস্তকের (বা মিশর থেকে যাত্রার) অভিজ্ঞতা, আধ্যাত্মিকভাবে উপলব্ধি করলে, আমাদের নিজেদের জীবনেরই একটি সমান্তরাল রূপ। সাগর পার হওয়া হলো আমাদের বাপ্তিস্মের নিয়মের মতো (১ করিন্থীয় ১০:১-২)।</a:t>
            </a:r>
            <a:endParaRPr lang="en" b="1" dirty="0"/>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273863"/>
            <a:ext cx="5762625" cy="1323439"/>
          </a:xfrm>
          <a:prstGeom prst="rect">
            <a:avLst/>
          </a:prstGeom>
          <a:noFill/>
        </p:spPr>
        <p:txBody>
          <a:bodyPr wrap="square">
            <a:spAutoFit/>
          </a:bodyPr>
          <a:lstStyle/>
          <a:p>
            <a:pPr algn="just">
              <a:spcBef>
                <a:spcPts val="600"/>
              </a:spcBef>
            </a:pPr>
            <a:r>
              <a:rPr lang="as-IN" sz="2000" b="1" dirty="0"/>
              <a:t>সাবধান! অভিজ্ঞতা থাকা সত্ত্বেও ইস্রায়েলীয়রা প্রতিমাপূজা ও ব্যভিচারসহ গুরুতর পাপে পতিত হয়েছিল। আমাদের ক্ষেত্রেও যেন তেমনটা না ঘটে! (১ করিন্থীয় ১০:৫-১০)।</a:t>
            </a:r>
            <a:endParaRPr lang="en" sz="2000" b="1" dirty="0"/>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560441"/>
            <a:ext cx="6578082" cy="923330"/>
          </a:xfrm>
          <a:prstGeom prst="rect">
            <a:avLst/>
          </a:prstGeom>
          <a:noFill/>
        </p:spPr>
        <p:txBody>
          <a:bodyPr wrap="square">
            <a:spAutoFit/>
          </a:bodyPr>
          <a:lstStyle/>
          <a:p>
            <a:pPr lvl="0" algn="just">
              <a:spcBef>
                <a:spcPts val="600"/>
              </a:spcBef>
              <a:defRPr/>
            </a:pPr>
            <a:r>
              <a:rPr lang="as-IN" b="1" dirty="0">
                <a:solidFill>
                  <a:prstClr val="black"/>
                </a:solidFill>
              </a:rPr>
              <a:t>মরুভূমিতে তারা যে খাদ্য ও পানীয় গ্রহণ করতেন, তা পবিত্র ভোজনে আমাদের অংশগ্রহণের মতো, যেখানে আমরা আত্মিকভাবে যীশুর দেহ ও রক্ত ​​ভোজন ও পান করি (১ করিন্থীয় ১০:৩-৪)।</a:t>
            </a:r>
            <a:endParaRPr kumimoji="0" lang="en" b="1" i="0" u="none" strike="noStrike" kern="1200" cap="none" spc="0" normalizeH="0" baseline="0" noProof="0" dirty="0">
              <a:ln>
                <a:noFill/>
              </a:ln>
              <a:solidFill>
                <a:prstClr val="black"/>
              </a:solidFill>
              <a:effectLst/>
              <a:uLnTx/>
              <a:uFillTx/>
              <a:latin typeface="Aptos" panose="02110004020202020204"/>
            </a:endParaRP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51828" y="5609526"/>
            <a:ext cx="5762625" cy="1200329"/>
          </a:xfrm>
          <a:prstGeom prst="rect">
            <a:avLst/>
          </a:prstGeom>
          <a:noFill/>
        </p:spPr>
        <p:txBody>
          <a:bodyPr wrap="square">
            <a:spAutoFit/>
          </a:bodyPr>
          <a:lstStyle/>
          <a:p>
            <a:pPr lvl="0" algn="just">
              <a:spcBef>
                <a:spcPts val="600"/>
              </a:spcBef>
              <a:defRPr/>
            </a:pPr>
            <a:r>
              <a:rPr lang="as-IN" b="1" dirty="0">
                <a:solidFill>
                  <a:prstClr val="black"/>
                </a:solidFill>
              </a:rPr>
              <a:t>তাই প্রেরিত এই অংশটি একটি জোরালো উপদেশ দিয়ে শেষ করেছেন: “সুতরাং, যদি তোমরা মনে করো যে তোমরা দৃঢ়ভাবে দাঁড়িয়ে আছো, তবে সাবধান থেকো, যেন তোমরা পড়ে না যাও” (১ করিন্থীয় ১০:১২)।</a:t>
            </a:r>
            <a:endParaRPr kumimoji="0" lang="en"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as-IN"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মূর্তিপূজা ত্যাগ করুন</a:t>
            </a:r>
            <a:endParaRPr lang="en-US"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a:p>
            <a:pPr algn="ctr"/>
            <a:r>
              <a:rPr lang="as-IN" sz="2400" b="1" dirty="0">
                <a:ln w="12700" cmpd="sng">
                  <a:noFill/>
                  <a:prstDash val="solid"/>
                </a:ln>
                <a:solidFill>
                  <a:schemeClr val="bg2">
                    <a:lumMod val="60000"/>
                    <a:lumOff val="40000"/>
                  </a:schemeClr>
                </a:solidFill>
                <a:effectLst>
                  <a:outerShdw blurRad="50800" dist="50800" dir="5400000" algn="ctr" rotWithShape="0">
                    <a:schemeClr val="tx1"/>
                  </a:outerShdw>
                </a:effectLst>
              </a:rPr>
              <a:t>১ করিন্থীয় ১০:১৪-২২ (প্রভুর পেয়ালা এবং মন্দ আত্মার পেয়ালা)</a:t>
            </a:r>
            <a:endPar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as-IN" b="1" dirty="0">
                <a:solidFill>
                  <a:schemeClr val="accent4">
                    <a:lumMod val="50000"/>
                  </a:schemeClr>
                </a:solidFill>
                <a:latin typeface="Comic Sans MS" panose="030F0702030302020204" pitchFamily="66" charset="0"/>
              </a:rPr>
              <a:t>অতএব, হে আমার প্রিয়েরা, প্রতিমাপূজা হইতে পলায়ন কর।</a:t>
            </a:r>
            <a:r>
              <a:rPr lang="en" b="1" dirty="0">
                <a:solidFill>
                  <a:schemeClr val="accent4">
                    <a:lumMod val="50000"/>
                  </a:schemeClr>
                </a:solidFill>
                <a:latin typeface="Comic Sans MS" panose="030F0702030302020204" pitchFamily="66" charset="0"/>
              </a:rPr>
              <a:t>” </a:t>
            </a:r>
            <a:r>
              <a:rPr lang="en" sz="1400" b="1" dirty="0">
                <a:solidFill>
                  <a:schemeClr val="accent4">
                    <a:lumMod val="50000"/>
                  </a:schemeClr>
                </a:solidFill>
                <a:latin typeface="Comic Sans MS" panose="030F0702030302020204" pitchFamily="66" charset="0"/>
              </a:rPr>
              <a:t>(</a:t>
            </a:r>
            <a:r>
              <a:rPr lang="as-IN" sz="1400" b="1" dirty="0">
                <a:solidFill>
                  <a:schemeClr val="accent4">
                    <a:lumMod val="50000"/>
                  </a:schemeClr>
                </a:solidFill>
                <a:latin typeface="Comic Sans MS" panose="030F0702030302020204" pitchFamily="66" charset="0"/>
              </a:rPr>
              <a:t>১ করিন্থীয় </a:t>
            </a:r>
            <a:r>
              <a:rPr lang="en-US" sz="1400" b="1" dirty="0">
                <a:solidFill>
                  <a:schemeClr val="accent4">
                    <a:lumMod val="50000"/>
                  </a:schemeClr>
                </a:solidFill>
                <a:latin typeface="Comic Sans MS" panose="030F0702030302020204" pitchFamily="66" charset="0"/>
              </a:rPr>
              <a:t>10:14</a:t>
            </a:r>
            <a:r>
              <a:rPr lang="en" sz="1400" b="1" dirty="0">
                <a:solidFill>
                  <a:schemeClr val="accent4">
                    <a:lumMod val="50000"/>
                  </a:schemeClr>
                </a:solidFill>
                <a:latin typeface="Comic Sans MS" panose="030F0702030302020204" pitchFamily="66" charset="0"/>
              </a:rPr>
              <a:t>)</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2" y="1718387"/>
            <a:ext cx="7301278" cy="1015663"/>
          </a:xfrm>
          <a:prstGeom prst="rect">
            <a:avLst/>
          </a:prstGeom>
          <a:noFill/>
        </p:spPr>
        <p:txBody>
          <a:bodyPr wrap="square" rtlCol="0">
            <a:spAutoFit/>
          </a:bodyPr>
          <a:lstStyle/>
          <a:p>
            <a:pPr algn="just">
              <a:spcBef>
                <a:spcPts val="600"/>
              </a:spcBef>
            </a:pPr>
            <a:r>
              <a:rPr lang="as-IN" sz="2000" b="1" dirty="0">
                <a:solidFill>
                  <a:schemeClr val="bg1"/>
                </a:solidFill>
                <a:effectLst>
                  <a:outerShdw blurRad="50800" dist="50800" dir="5400000" algn="ctr" rotWithShape="0">
                    <a:schemeClr val="tx1"/>
                  </a:outerShdw>
                </a:effectLst>
              </a:rPr>
              <a:t>যদি প্রতিমার উদ্দেশ্যে উৎসর্গ করা খাবার কোনো দুশ্চিন্তা ছাড়াই খাওয়া যায়, তাহলে ১ করিন্থীয় ১০:২০ পদে পৌল কেন এর বিরুদ্ধে পরামর্শ দিয়েছেন বলে মনে হয়?</a:t>
            </a:r>
            <a:endParaRPr lang="en" sz="2000" b="1" dirty="0">
              <a:solidFill>
                <a:schemeClr val="bg1"/>
              </a:solidFill>
              <a:effectLst>
                <a:outerShdw blurRad="50800" dist="50800" dir="5400000" algn="ctr" rotWithShape="0">
                  <a:schemeClr val="tx1"/>
                </a:outerShdw>
              </a:effectLst>
            </a:endParaRP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427503"/>
            <a:ext cx="7103451" cy="1323439"/>
          </a:xfrm>
          <a:prstGeom prst="rect">
            <a:avLst/>
          </a:prstGeom>
          <a:noFill/>
        </p:spPr>
        <p:txBody>
          <a:bodyPr wrap="square">
            <a:spAutoFit/>
          </a:bodyPr>
          <a:lstStyle/>
          <a:p>
            <a:pPr algn="just">
              <a:spcBef>
                <a:spcPts val="600"/>
              </a:spcBef>
            </a:pPr>
            <a:r>
              <a:rPr lang="as-IN" sz="2000" b="1" dirty="0">
                <a:solidFill>
                  <a:schemeClr val="bg1"/>
                </a:solidFill>
                <a:effectLst>
                  <a:outerShdw blurRad="50800" dist="50800" dir="5400000" algn="ctr" rotWithShape="0">
                    <a:schemeClr val="tx1"/>
                  </a:outerShdw>
                </a:effectLst>
              </a:rPr>
              <a:t>বিত্র প্রভুর ভোজে  অংশগ্রহণ করার মাধ্যমে আমরা খ্রিস্টের দেহের (মণ্ডলীর) অংশ হয়ে উঠি; পক্ষান্তরে, মূর্তিপূজার আচার-অনুষ্ঠানে অংশ নেওয়ার মাধ্যমে আমরা ভূতদের (বা অপশক্তির) সহযোগী হয়ে পড়ি (১ করিন্থীয় ১০:১৬-২০)।</a:t>
            </a:r>
            <a:endParaRPr lang="en" sz="2000" b="1" dirty="0">
              <a:solidFill>
                <a:schemeClr val="bg1"/>
              </a:solidFill>
              <a:effectLst>
                <a:outerShdw blurRad="50800" dist="50800" dir="5400000" algn="ctr" rotWithShape="0">
                  <a:schemeClr val="tx1"/>
                </a:outerShdw>
              </a:effectLst>
            </a:endParaRP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755868"/>
            <a:ext cx="7301278" cy="1323439"/>
          </a:xfrm>
          <a:prstGeom prst="rect">
            <a:avLst/>
          </a:prstGeom>
          <a:noFill/>
        </p:spPr>
        <p:txBody>
          <a:bodyPr wrap="square">
            <a:spAutoFit/>
          </a:bodyPr>
          <a:lstStyle/>
          <a:p>
            <a:pPr lvl="0" algn="just">
              <a:spcBef>
                <a:spcPts val="600"/>
              </a:spcBef>
              <a:defRPr/>
            </a:pPr>
            <a:r>
              <a:rPr lang="as-IN" sz="2000" b="1" dirty="0">
                <a:solidFill>
                  <a:prstClr val="white"/>
                </a:solidFill>
                <a:effectLst>
                  <a:outerShdw blurRad="50800" dist="50800" dir="5400000" algn="ctr" rotWithShape="0">
                    <a:prstClr val="black"/>
                  </a:outerShdw>
                </a:effectLst>
              </a:rPr>
              <a:t>বাড়িতে মাংস খাওয়া এক জিনিস, কোনো অপরাধবোধ ছাড়াই, এবং এমন একটি পাবলিক উদযাপনের সময় যেখানে প্রতিমা পূজা করা হয় তা করা সম্পূর্ণ অন্য জিনিস। এই ধরনের উদযাপনে অংশগ্রহণ করে, বিশ্বাসী তাদের বিশ্বাস ত্যাগ করে এবং মূর্তি পূজা গ্রহণ করে।</a:t>
            </a:r>
            <a:endPar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88318"/>
            <a:ext cx="7103451" cy="923330"/>
          </a:xfrm>
          <a:prstGeom prst="rect">
            <a:avLst/>
          </a:prstGeom>
          <a:noFill/>
        </p:spPr>
        <p:txBody>
          <a:bodyPr wrap="square">
            <a:spAutoFit/>
          </a:bodyPr>
          <a:lstStyle/>
          <a:p>
            <a:pPr lvl="0" algn="just">
              <a:spcBef>
                <a:spcPts val="600"/>
              </a:spcBef>
              <a:defRPr/>
            </a:pPr>
            <a:r>
              <a:rPr lang="as-IN" b="1" dirty="0">
                <a:solidFill>
                  <a:prstClr val="white"/>
                </a:solidFill>
                <a:effectLst>
                  <a:outerShdw blurRad="50800" dist="50800" dir="5400000" algn="ctr" rotWithShape="0">
                    <a:prstClr val="black"/>
                  </a:outerShdw>
                </a:effectLst>
              </a:rPr>
              <a:t>আমরা যীশুর প্রশংসা করে পবিত্র প্রভুর ভোজের (বা কমিউনিকনের) পানপাত্রে অংশ নিতে পারি না, এবং—একই সময়ে—ভূতদের (বা অপশক্তির) প্রশংসাকারী পানপাত্র থেকেও পান করতে পারি না (১ করিন্থীয় ১০:২১)।"</a:t>
            </a:r>
            <a:endParaRPr kumimoji="0" lang="en"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ndParaRP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1077218"/>
          </a:xfrm>
          <a:prstGeom prst="rect">
            <a:avLst/>
          </a:prstGeom>
          <a:noFill/>
        </p:spPr>
        <p:txBody>
          <a:bodyPr wrap="square">
            <a:spAutoFit/>
          </a:bodyPr>
          <a:lstStyle/>
          <a:p>
            <a:pPr algn="ctr"/>
            <a:r>
              <a:rPr lang="as-IN"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t>কোনটি বৈধ এবং কোনটি উপযুক্ত</a:t>
            </a:r>
            <a:endParaRPr lang="en-US" sz="4000" b="1" spc="300" dirty="0">
              <a:ln w="13462">
                <a:solidFill>
                  <a:schemeClr val="bg1"/>
                </a:solidFill>
                <a:prstDash val="solid"/>
              </a:ln>
              <a:solidFill>
                <a:srgbClr val="337519"/>
              </a:solidFill>
              <a:effectLst>
                <a:outerShdw dist="38100" dir="2700000" algn="bl" rotWithShape="0">
                  <a:schemeClr val="accent3">
                    <a:lumMod val="75000"/>
                  </a:schemeClr>
                </a:outerShdw>
              </a:effectLst>
            </a:endParaRPr>
          </a:p>
          <a:p>
            <a:pPr algn="ctr"/>
            <a:r>
              <a:rPr lang="as-IN" sz="2400" b="1" dirty="0">
                <a:ln w="13462">
                  <a:noFill/>
                  <a:prstDash val="solid"/>
                </a:ln>
                <a:solidFill>
                  <a:srgbClr val="105660"/>
                </a:solidFill>
                <a:effectLst>
                  <a:outerShdw dist="25400" dir="2700000" algn="bl" rotWithShape="0">
                    <a:schemeClr val="accent4">
                      <a:alpha val="43000"/>
                    </a:schemeClr>
                  </a:outerShdw>
                </a:effectLst>
              </a:rPr>
              <a:t>১ করিন্থীয় ১০:২৩-৩৩ (সবকিছু ঈশ্বরের মহিমার জন্য করো)</a:t>
            </a:r>
            <a:endPar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7DA90913-1AF9-78F2-C6F8-EE21FBE64D83}"/>
              </a:ext>
            </a:extLst>
          </p:cNvPr>
          <p:cNvSpPr txBox="1"/>
          <p:nvPr/>
        </p:nvSpPr>
        <p:spPr>
          <a:xfrm>
            <a:off x="78582" y="1117921"/>
            <a:ext cx="12034836" cy="369332"/>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6">
                    <a:lumMod val="50000"/>
                  </a:schemeClr>
                </a:solidFill>
                <a:latin typeface="Comic Sans MS" panose="030F0702030302020204" pitchFamily="66" charset="0"/>
              </a:rPr>
              <a:t>“</a:t>
            </a:r>
            <a:r>
              <a:rPr lang="as-IN" b="1" dirty="0">
                <a:solidFill>
                  <a:schemeClr val="accent6">
                    <a:lumMod val="50000"/>
                  </a:schemeClr>
                </a:solidFill>
                <a:latin typeface="Comic Sans MS" panose="030F0702030302020204" pitchFamily="66" charset="0"/>
              </a:rPr>
              <a:t>অতএব তোমরা ভোজন, কি পান, কি যাহা কিছু কর, সকলই ঈশ্বরের গৌরবার্থে কর।</a:t>
            </a:r>
            <a:r>
              <a:rPr lang="en" b="1" dirty="0">
                <a:solidFill>
                  <a:schemeClr val="accent6">
                    <a:lumMod val="50000"/>
                  </a:schemeClr>
                </a:solidFill>
                <a:latin typeface="Comic Sans MS" panose="030F0702030302020204" pitchFamily="66" charset="0"/>
              </a:rPr>
              <a:t>” </a:t>
            </a:r>
            <a:r>
              <a:rPr lang="en" sz="1400" b="1" dirty="0">
                <a:solidFill>
                  <a:schemeClr val="accent6">
                    <a:lumMod val="50000"/>
                  </a:schemeClr>
                </a:solidFill>
                <a:latin typeface="Comic Sans MS" panose="030F0702030302020204" pitchFamily="66" charset="0"/>
              </a:rPr>
              <a:t>(</a:t>
            </a:r>
            <a:r>
              <a:rPr lang="as-IN" sz="1400" b="1" dirty="0">
                <a:solidFill>
                  <a:schemeClr val="accent6">
                    <a:lumMod val="50000"/>
                  </a:schemeClr>
                </a:solidFill>
                <a:latin typeface="Comic Sans MS" panose="030F0702030302020204" pitchFamily="66" charset="0"/>
              </a:rPr>
              <a:t>১ করিন্থীয় ১০:৩১</a:t>
            </a:r>
            <a:r>
              <a:rPr lang="en" sz="1400" b="1" dirty="0">
                <a:solidFill>
                  <a:schemeClr val="accent6">
                    <a:lumMod val="50000"/>
                  </a:schemeClr>
                </a:solidFill>
                <a:latin typeface="Comic Sans MS" panose="030F0702030302020204" pitchFamily="66" charset="0"/>
              </a:rPr>
              <a:t>)</a:t>
            </a: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527956"/>
            <a:ext cx="12191999" cy="784830"/>
          </a:xfrm>
          <a:prstGeom prst="rect">
            <a:avLst/>
          </a:prstGeom>
          <a:noFill/>
        </p:spPr>
        <p:txBody>
          <a:bodyPr wrap="square" rtlCol="0">
            <a:spAutoFit/>
          </a:bodyPr>
          <a:lstStyle/>
          <a:p>
            <a:pPr algn="ctr">
              <a:spcBef>
                <a:spcPts val="600"/>
              </a:spcBef>
            </a:pPr>
            <a:r>
              <a:rPr lang="en" sz="2000" b="1" dirty="0"/>
              <a:t>“</a:t>
            </a:r>
            <a:r>
              <a:rPr lang="as-IN" sz="2000" b="1" dirty="0"/>
              <a:t>সবকিছুই বৈধ, কিন্তু সবকিছু হিতকর (বা মঙ্গলজনক) নয়” (১ করিন্থীয় ১০:২৩)। </a:t>
            </a:r>
            <a:endParaRPr lang="en-US" sz="2000" b="1" dirty="0"/>
          </a:p>
          <a:p>
            <a:pPr algn="ctr">
              <a:spcBef>
                <a:spcPts val="600"/>
              </a:spcBef>
            </a:pPr>
            <a:r>
              <a:rPr lang="as-IN" sz="2000" b="1" dirty="0"/>
              <a:t>দুটি বাস্তব উদাহরণ:</a:t>
            </a:r>
            <a:endParaRPr lang="en" sz="2000" b="1" dirty="0"/>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3001487524"/>
              </p:ext>
            </p:extLst>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161091"/>
            <a:ext cx="7600949" cy="1015663"/>
          </a:xfrm>
          <a:prstGeom prst="rect">
            <a:avLst/>
          </a:prstGeom>
          <a:noFill/>
        </p:spPr>
        <p:txBody>
          <a:bodyPr wrap="square" rtlCol="0">
            <a:spAutoFit/>
          </a:bodyPr>
          <a:lstStyle/>
          <a:p>
            <a:pPr algn="just">
              <a:spcBef>
                <a:spcPts val="600"/>
              </a:spcBef>
            </a:pPr>
            <a:r>
              <a:rPr lang="as-IN" sz="2000" b="1" dirty="0"/>
              <a:t>এই নির্দেশাবলীর পেছনের মূল নীতিও দুটি: সব বিষয়ে ঈশ্বরের প্রশংসা করা (১ করিন্থীয় ১০:৩১); এবং অন্যের মঙ্গল কামনা করা (১ করিন্থীয় ১০:২৪, ৩২)।</a:t>
            </a:r>
            <a:endParaRPr lang="en" sz="2000" b="1" dirty="0"/>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email">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6150114"/>
            <a:ext cx="7600949" cy="707886"/>
          </a:xfrm>
          <a:prstGeom prst="rect">
            <a:avLst/>
          </a:prstGeom>
          <a:noFill/>
        </p:spPr>
        <p:txBody>
          <a:bodyPr wrap="square">
            <a:spAutoFit/>
          </a:bodyPr>
          <a:lstStyle/>
          <a:p>
            <a:pPr lvl="0" algn="just">
              <a:spcBef>
                <a:spcPts val="600"/>
              </a:spcBef>
              <a:defRPr/>
            </a:pPr>
            <a:r>
              <a:rPr lang="as-IN" sz="2000" b="1" dirty="0">
                <a:solidFill>
                  <a:prstClr val="black"/>
                </a:solidFill>
              </a:rPr>
              <a:t>অর্থাৎ, ঈশ্বরকে সব কিছুর ঊর্ধ্বে এবং আপনার প্রতিবেশীকে নিজের মতো ভালবাসুন (যেমন যীশু ধনী যুবককে বলেছিলেন)।</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300162" y="1429167"/>
            <a:ext cx="9839326" cy="4231928"/>
          </a:xfrm>
          <a:prstGeom prst="rect">
            <a:avLst/>
          </a:prstGeom>
          <a:noFill/>
        </p:spPr>
        <p:txBody>
          <a:bodyPr wrap="square">
            <a:spAutoFit/>
          </a:bodyPr>
          <a:lstStyle/>
          <a:p>
            <a:pPr algn="just">
              <a:spcBef>
                <a:spcPts val="600"/>
              </a:spcBef>
            </a:pPr>
            <a:r>
              <a:rPr lang="as-IN" sz="2400" b="1">
                <a:latin typeface="Constantia" panose="02030602050306030303" pitchFamily="18" charset="0"/>
              </a:rPr>
              <a:t>প্রেরিত পৌল করিন্থীয়দের সতর্ক করে বলেছিলেন, “যে নিজেকে স্থির মনে করে, সে যেন সতর্ক থাকে, পাছে সে পড়ে যায়।” যদি তারা অহংকারী ও আত্মবিশ্বাসী হয়ে ওঠে এবং সতর্ক থাকা ও প্রার্থনা করা অবহেলা করে, তবে তারা গুরুতর পাপে পতিত হবে এবং নিজেদের উপর ঈশ্বরের ক্রোধ ডেকে আনবে। […] পৌল তাঁর ভাইদেরকে নিজেদেরকে জিজ্ঞাসা করতে উৎসাহিত করেছিলেন যে, তাদের কথা ও কাজের অন্যদের উপর কী প্রভাব পড়বে এবং এমন কিছুই না করতে বলেছিলেন, তা নিজে থেকে যতই নির্দোষ হোক না কেন, যা প্রতিমাপূজাকে সমর্থন করে বলে মনে হতে পারে অথবা যারা বিশ্বাসে দুর্বল, তাদের বিবেককে আঘাত করতে পারে। “অতএব তোমরা খাও বা পান করো, অথবা যা কিছুই করো না কেন, সবই ঈশ্বরের মহিমার জন্য করো। ইহুদি, অ-ইহুদি বা ঈশ্বরের মণ্ডলী—কাউকেই আঘাত দিও না।”</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7287425" y="5661095"/>
            <a:ext cx="3660617" cy="338554"/>
          </a:xfrm>
          <a:prstGeom prst="rect">
            <a:avLst/>
          </a:prstGeom>
          <a:noFill/>
        </p:spPr>
        <p:txBody>
          <a:bodyPr wrap="none" rtlCol="0">
            <a:spAutoFit/>
          </a:bodyPr>
          <a:lstStyle/>
          <a:p>
            <a:pPr algn="r"/>
            <a:r>
              <a:rPr lang="en" sz="1600" b="1" dirty="0"/>
              <a:t>EGW (The Acts of the Apostles, p. 316)</a:t>
            </a: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929</TotalTime>
  <Words>1347</Words>
  <Application>Microsoft Office PowerPoint</Application>
  <PresentationFormat>Panorámica</PresentationFormat>
  <Paragraphs>70</Paragraphs>
  <Slides>9</Slides>
  <Notes>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9</vt:i4>
      </vt:variant>
    </vt:vector>
  </HeadingPairs>
  <TitlesOfParts>
    <vt:vector size="17" baseType="lpstr">
      <vt:lpstr>Comic Sans MS</vt:lpstr>
      <vt:lpstr>Constantia</vt:lpstr>
      <vt:lpstr>Arial</vt:lpstr>
      <vt:lpstr>Aptos Display</vt:lpstr>
      <vt:lpstr>Wingdings</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81</cp:revision>
  <dcterms:created xsi:type="dcterms:W3CDTF">2026-07-04T15:24:19Z</dcterms:created>
  <dcterms:modified xsi:type="dcterms:W3CDTF">2026-07-18T20:29:49Z</dcterms:modified>
</cp:coreProperties>
</file>