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B1C"/>
    <a:srgbClr val="79A046"/>
    <a:srgbClr val="FFFFCC"/>
    <a:srgbClr val="A04D20"/>
    <a:srgbClr val="537577"/>
    <a:srgbClr val="729B9D"/>
    <a:srgbClr val="666C58"/>
    <a:srgbClr val="9DA38F"/>
    <a:srgbClr val="DEE0D9"/>
    <a:srgbClr val="F47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4" d="100"/>
          <a:sy n="34" d="100"/>
        </p:scale>
        <p:origin x="60"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ru-RU" sz="1800" b="1" dirty="0">
              <a:effectLst>
                <a:outerShdw blurRad="38100" dist="38100" dir="2700000" algn="tl">
                  <a:srgbClr val="000000">
                    <a:alpha val="43137"/>
                  </a:srgbClr>
                </a:outerShdw>
              </a:effectLst>
            </a:rPr>
            <a:t>Това е основата на вярата</a:t>
          </a:r>
          <a:endParaRPr lang="es-ES" sz="1800" b="1" dirty="0">
            <a:effectLst>
              <a:outerShdw blurRad="38100" dist="38100" dir="2700000" algn="tl">
                <a:srgbClr val="000000">
                  <a:alpha val="43137"/>
                </a:srgbClr>
              </a:outerShdw>
            </a:effectLst>
          </a:endParaRPr>
        </a:p>
      </dgm:t>
    </dgm:pt>
    <dgm:pt modelId="{CB128B8E-CF8E-45C8-AFFF-960286D4D94F}" type="par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3B4ADB77-C03A-4CD6-8A91-1C414D52CC45}">
      <dgm:prSet custT="1"/>
      <dgm:spPr/>
      <dgm:t>
        <a:bodyPr/>
        <a:lstStyle/>
        <a:p>
          <a:r>
            <a:rPr lang="ru-RU" sz="1440" b="1" dirty="0">
              <a:effectLst>
                <a:outerShdw blurRad="38100" dist="38100" dir="2700000" algn="tl">
                  <a:srgbClr val="000000">
                    <a:alpha val="43137"/>
                  </a:srgbClr>
                </a:outerShdw>
              </a:effectLst>
            </a:rPr>
            <a:t>Като вярваме в Неговите обещания, ние подновяваме вярата и смелостта си</a:t>
          </a:r>
          <a:endParaRPr lang="es-ES" sz="1440" b="1" dirty="0">
            <a:effectLst>
              <a:outerShdw blurRad="38100" dist="38100" dir="2700000" algn="tl">
                <a:srgbClr val="000000">
                  <a:alpha val="43137"/>
                </a:srgbClr>
              </a:outerShdw>
            </a:effectLst>
          </a:endParaRPr>
        </a:p>
      </dgm:t>
    </dgm:pt>
    <dgm:pt modelId="{3A9A75D7-14E8-4123-85F0-0615B7BF4328}" type="par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AF94341D-0C61-4E7F-86A8-F4DD25F431F5}">
      <dgm:prSet custT="1"/>
      <dgm:spPr/>
      <dgm:t>
        <a:bodyPr/>
        <a:lstStyle/>
        <a:p>
          <a:r>
            <a:rPr lang="ru-RU" sz="1800" b="1" dirty="0">
              <a:effectLst>
                <a:outerShdw blurRad="38100" dist="38100" dir="2700000" algn="tl">
                  <a:srgbClr val="000000">
                    <a:alpha val="43137"/>
                  </a:srgbClr>
                </a:outerShdw>
              </a:effectLst>
            </a:rPr>
            <a:t>Листата му са като плода на дървото на живота</a:t>
          </a:r>
          <a:endParaRPr lang="es-ES" sz="1800" b="1" dirty="0">
            <a:effectLst>
              <a:outerShdw blurRad="38100" dist="38100" dir="2700000" algn="tl">
                <a:srgbClr val="000000">
                  <a:alpha val="43137"/>
                </a:srgbClr>
              </a:outerShdw>
            </a:effectLst>
          </a:endParaRPr>
        </a:p>
      </dgm:t>
    </dgm:pt>
    <dgm:pt modelId="{691E971F-B208-48DD-89F8-C08BBD2C21AB}" type="par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26F7C2D3-62EE-4556-8F56-2522ADE0C86A}">
      <dgm:prSet custT="1"/>
      <dgm:spPr/>
      <dgm:t>
        <a:bodyPr/>
        <a:lstStyle/>
        <a:p>
          <a:r>
            <a:rPr lang="ru-RU" sz="1800" b="1" dirty="0">
              <a:effectLst>
                <a:outerShdw blurRad="38100" dist="38100" dir="2700000" algn="tl">
                  <a:srgbClr val="000000">
                    <a:alpha val="43137"/>
                  </a:srgbClr>
                </a:outerShdw>
              </a:effectLst>
            </a:rPr>
            <a:t>Излъчвайте радост, надежда и светлина</a:t>
          </a:r>
          <a:endParaRPr lang="es-ES" sz="1800" b="1" dirty="0">
            <a:effectLst>
              <a:outerShdw blurRad="38100" dist="38100" dir="2700000" algn="tl">
                <a:srgbClr val="000000">
                  <a:alpha val="43137"/>
                </a:srgbClr>
              </a:outerShdw>
            </a:effectLst>
          </a:endParaRPr>
        </a:p>
      </dgm:t>
    </dgm:pt>
    <dgm:pt modelId="{5896A3A2-F26E-4BA2-B45A-74BA43ADE6F7}" type="par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ACD9E306-0D5D-496E-B111-5E2041E43DCF}">
      <dgm:prSet custT="1"/>
      <dgm:spPr/>
      <dgm:t>
        <a:bodyPr/>
        <a:lstStyle/>
        <a:p>
          <a:r>
            <a:rPr lang="ru-RU" sz="1800" b="1" dirty="0">
              <a:effectLst>
                <a:outerShdw blurRad="38100" dist="38100" dir="2700000" algn="tl">
                  <a:srgbClr val="000000">
                    <a:alpha val="43137"/>
                  </a:srgbClr>
                </a:outerShdw>
              </a:effectLst>
            </a:rPr>
            <a:t>Дава ни посока, сигурност, сила и мъдрост</a:t>
          </a:r>
          <a:endParaRPr lang="es-ES" sz="1800" b="1" dirty="0">
            <a:effectLst>
              <a:outerShdw blurRad="38100" dist="38100" dir="2700000" algn="tl">
                <a:srgbClr val="000000">
                  <a:alpha val="43137"/>
                </a:srgbClr>
              </a:outerShdw>
            </a:effectLst>
          </a:endParaRPr>
        </a:p>
      </dgm:t>
    </dgm:pt>
    <dgm:pt modelId="{D30B44E7-1663-4A3A-A975-3265C766502D}" type="par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BDE27B36-6187-4049-9049-416037814F8C}">
      <dgm:prSet custT="1"/>
      <dgm:spPr/>
      <dgm:t>
        <a:bodyPr/>
        <a:lstStyle/>
        <a:p>
          <a:r>
            <a:rPr lang="ru-RU" sz="1500" b="1" dirty="0">
              <a:effectLst>
                <a:outerShdw blurRad="38100" dist="38100" dir="2700000" algn="tl">
                  <a:srgbClr val="000000">
                    <a:alpha val="43137"/>
                  </a:srgbClr>
                </a:outerShdw>
              </a:effectLst>
            </a:rPr>
            <a:t>Съживява нашето същество физически, умствено, емоционално и духовно</a:t>
          </a:r>
          <a:endParaRPr lang="es-ES" sz="1500" b="1" dirty="0">
            <a:effectLst>
              <a:outerShdw blurRad="38100" dist="38100" dir="2700000" algn="tl">
                <a:srgbClr val="000000">
                  <a:alpha val="43137"/>
                </a:srgbClr>
              </a:outerShdw>
            </a:effectLst>
          </a:endParaRPr>
        </a:p>
      </dgm:t>
    </dgm:pt>
    <dgm:pt modelId="{11C481CC-19A4-4AF0-A975-6AB7BA38BAAD}" type="par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r>
            <a:rPr lang="ru-RU" sz="2000" b="1" dirty="0">
              <a:effectLst>
                <a:outerShdw blurRad="38100" dist="38100" dir="2700000" algn="tl">
                  <a:srgbClr val="000000">
                    <a:alpha val="43137"/>
                  </a:srgbClr>
                </a:outerShdw>
              </a:effectLst>
            </a:rPr>
            <a:t>Тиндейл (1494-1536) се заема да коригира грешките в Библията на Уиклиф (преведена от латински), като прави директен превод от оригиналните езици. Той публикува Новия завет в превод от гръцки.</a:t>
          </a:r>
          <a:endParaRPr lang="es-ES" sz="2000" dirty="0">
            <a:effectLst>
              <a:outerShdw blurRad="38100" dist="38100" dir="2700000" algn="tl">
                <a:srgbClr val="000000">
                  <a:alpha val="43137"/>
                </a:srgbClr>
              </a:outerShdw>
            </a:effectLst>
          </a:endParaRPr>
        </a:p>
      </dgm:t>
    </dgm:pt>
    <dgm:pt modelId="{AF5AD1FA-094F-4E1B-ADAD-81467F4B29FB}" type="parTrans" cxnId="{92CB5ABF-0658-4001-997A-1ADA7B88C1BA}">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r>
            <a:rPr lang="ru-RU" sz="2000" b="1" dirty="0">
              <a:effectLst>
                <a:outerShdw blurRad="38100" dist="38100" dir="2700000" algn="tl">
                  <a:srgbClr val="000000">
                    <a:alpha val="43137"/>
                  </a:srgbClr>
                </a:outerShdw>
              </a:effectLst>
            </a:rPr>
            <a:t>Майлс Ковърдейл продължи и допълни работата на Тиндейл с превода на Стария завет от еврейските оригинали. Така през 1535 г. е публикувана първата печатна Библия на английски език.</a:t>
          </a:r>
          <a:endParaRPr lang="es-ES" sz="2000" dirty="0">
            <a:effectLst>
              <a:outerShdw blurRad="38100" dist="38100" dir="2700000" algn="tl">
                <a:srgbClr val="000000">
                  <a:alpha val="43137"/>
                </a:srgbClr>
              </a:outerShdw>
            </a:effectLst>
          </a:endParaRPr>
        </a:p>
      </dgm:t>
    </dgm:pt>
    <dgm:pt modelId="{79DAF751-A9CA-45B9-BA80-3AE5BB89AC19}" type="parTrans" cxnId="{F8E3F5BB-D49B-4CB1-9CCE-62BBDD9A67DF}">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a:effectLst>
              <a:outerShdw blurRad="38100" dist="38100" dir="2700000" algn="tl">
                <a:srgbClr val="000000">
                  <a:alpha val="43137"/>
                </a:srgbClr>
              </a:outerShdw>
            </a:effectLst>
          </a:endParaRPr>
        </a:p>
      </dgm:t>
    </dgm:pt>
    <dgm:pt modelId="{D0129D37-6422-45D6-A997-59082DA2BB35}">
      <dgm:prSet custT="1"/>
      <dgm:spPr/>
      <dgm:t>
        <a:bodyPr/>
        <a:lstStyle/>
        <a:p>
          <a:r>
            <a:rPr lang="ru-RU" sz="2000" b="1" dirty="0">
              <a:effectLst>
                <a:outerShdw blurRad="38100" dist="38100" dir="2700000" algn="tl">
                  <a:srgbClr val="000000">
                    <a:alpha val="43137"/>
                  </a:srgbClr>
                </a:outerShdw>
              </a:effectLst>
            </a:rPr>
            <a:t>Тази версия послужи като основа за най-широко използвания превод на Библията сред англоговорящите: </a:t>
          </a:r>
          <a:r>
            <a:rPr lang="ru-RU" sz="2000" b="1" i="1" dirty="0">
              <a:effectLst>
                <a:outerShdw blurRad="38100" dist="38100" dir="2700000" algn="tl">
                  <a:srgbClr val="000000">
                    <a:alpha val="43137"/>
                  </a:srgbClr>
                </a:outerShdw>
              </a:effectLst>
            </a:rPr>
            <a:t>King James Version</a:t>
          </a:r>
          <a:r>
            <a:rPr lang="ru-RU" sz="2000" b="1" dirty="0">
              <a:effectLst>
                <a:outerShdw blurRad="38100" dist="38100" dir="2700000" algn="tl">
                  <a:srgbClr val="000000">
                    <a:alpha val="43137"/>
                  </a:srgbClr>
                </a:outerShdw>
              </a:effectLst>
            </a:rPr>
            <a:t>, публикувана през 1611 г. Работата на Тиндейл, Ковърдейл и учените, подготвили KJV, повлия на милиони хора, довеждайки ги до знание за Бога.</a:t>
          </a:r>
          <a:endParaRPr lang="es-ES" sz="2000" dirty="0">
            <a:effectLst>
              <a:outerShdw blurRad="38100" dist="38100" dir="2700000" algn="tl">
                <a:srgbClr val="000000">
                  <a:alpha val="43137"/>
                </a:srgbClr>
              </a:outerShdw>
            </a:effectLst>
          </a:endParaRPr>
        </a:p>
      </dgm:t>
    </dgm:pt>
    <dgm:pt modelId="{7C9446E1-DDFB-4CFA-A98F-D56393DB11EF}" type="parTrans" cxnId="{E757859B-C75F-4EC8-BC9B-04264DC13E9B}">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a:effectLst>
              <a:outerShdw blurRad="38100" dist="38100" dir="2700000" algn="tl">
                <a:srgbClr val="000000">
                  <a:alpha val="43137"/>
                </a:srgbClr>
              </a:outerShdw>
            </a:effectLst>
          </a:endParaRPr>
        </a:p>
      </dgm:t>
    </dgm:pt>
    <dgm:pt modelId="{801EE58B-501C-4F72-99A8-9DAA7A5B5838}">
      <dgm:prSet custT="1"/>
      <dgm:spPr/>
      <dgm:t>
        <a:bodyPr/>
        <a:lstStyle/>
        <a:p>
          <a:r>
            <a:rPr lang="ru-RU" sz="2000" b="1" dirty="0">
              <a:effectLst>
                <a:outerShdw blurRad="38100" dist="38100" dir="2700000" algn="tl">
                  <a:srgbClr val="000000">
                    <a:alpha val="43137"/>
                  </a:srgbClr>
                </a:outerShdw>
              </a:effectLst>
            </a:rPr>
            <a:t>Любопитно е, че един човек, който никога не е приел открито Реформацията, е незаменим помощник в тези преводи: Еразъм Ротердамски, който публикува по това време Новия завет на гръцки (който служи като основа за всички преводи на реформаторите). </a:t>
          </a:r>
          <a:endParaRPr lang="es-ES" sz="2000" dirty="0">
            <a:effectLst>
              <a:outerShdw blurRad="38100" dist="38100" dir="2700000" algn="tl">
                <a:srgbClr val="000000">
                  <a:alpha val="43137"/>
                </a:srgbClr>
              </a:outerShdw>
            </a:effectLst>
          </a:endParaRPr>
        </a:p>
      </dgm:t>
    </dgm:pt>
    <dgm:pt modelId="{8B96FD6B-AE95-4732-AD9F-B3E32E548761}" type="parTrans" cxnId="{EB253577-4A46-4766-9B09-9A1482EBD612}">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bg-BG" sz="1800" b="1" dirty="0">
              <a:solidFill>
                <a:srgbClr val="FFFFCC"/>
              </a:solidFill>
            </a:rPr>
            <a:t>Мартин Лутер</a:t>
          </a:r>
          <a:endParaRPr lang="es-ES" sz="1800" b="1" dirty="0">
            <a:solidFill>
              <a:srgbClr val="FFFFCC"/>
            </a:solidFill>
          </a:endParaRPr>
        </a:p>
      </dgm:t>
    </dgm:pt>
    <dgm:pt modelId="{4DA31C40-7BE1-4105-8E10-07BD83A1E327}" type="parTrans" cxnId="{A9CFFFAB-F999-4E9C-9103-5DDD2C20D983}">
      <dgm:prSet/>
      <dgm:spPr/>
      <dgm:t>
        <a:bodyPr/>
        <a:lstStyle/>
        <a:p>
          <a:pPr algn="ctr"/>
          <a:endParaRPr lang="es-ES" b="1"/>
        </a:p>
      </dgm:t>
    </dgm:pt>
    <dgm:pt modelId="{8507B6EF-2101-4AF2-B890-4483CF43937E}" type="sibTrans" cxnId="{A9CFFFAB-F999-4E9C-9103-5DDD2C20D983}">
      <dgm:prSet/>
      <dgm:spPr/>
      <dgm:t>
        <a:bodyPr/>
        <a:lstStyle/>
        <a:p>
          <a:pPr algn="ctr"/>
          <a:endParaRPr lang="es-ES"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bg-BG" sz="1800" b="1" dirty="0">
              <a:solidFill>
                <a:srgbClr val="FFFFCC"/>
              </a:solidFill>
            </a:rPr>
            <a:t>Пиер Робърт Оливетан</a:t>
          </a:r>
          <a:endParaRPr lang="es-ES" sz="1800" b="1" dirty="0">
            <a:solidFill>
              <a:srgbClr val="FFFFCC"/>
            </a:solidFill>
          </a:endParaRPr>
        </a:p>
      </dgm:t>
    </dgm:pt>
    <dgm:pt modelId="{E098AA97-AFFA-475D-A2A4-2F542190EE0F}" type="parTrans" cxnId="{B2DFADE7-1E2C-47F9-A7BE-859712E6CC17}">
      <dgm:prSet/>
      <dgm:spPr/>
      <dgm:t>
        <a:bodyPr/>
        <a:lstStyle/>
        <a:p>
          <a:pPr algn="ctr"/>
          <a:endParaRPr lang="es-ES" b="1"/>
        </a:p>
      </dgm:t>
    </dgm:pt>
    <dgm:pt modelId="{744EE5AA-2100-4049-843E-6933C9C49E9C}" type="sibTrans" cxnId="{B2DFADE7-1E2C-47F9-A7BE-859712E6CC17}">
      <dgm:prSet/>
      <dgm:spPr/>
      <dgm:t>
        <a:bodyPr/>
        <a:lstStyle/>
        <a:p>
          <a:pPr algn="ctr"/>
          <a:endParaRPr lang="es-ES" b="1"/>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ct val="15000"/>
            </a:spcAft>
            <a:buNone/>
          </a:pPr>
          <a:r>
            <a:rPr lang="bg-BG" sz="1600" b="1" dirty="0"/>
            <a:t>френски</a:t>
          </a:r>
          <a:r>
            <a:rPr lang="es-ES" sz="1600" b="1" dirty="0"/>
            <a:t> (1535)</a:t>
          </a:r>
        </a:p>
      </dgm:t>
    </dgm:pt>
    <dgm:pt modelId="{EF40E465-F80F-4541-97C7-B29D6893C3F6}" type="parTrans" cxnId="{44D2C5B1-62BB-42DC-9B4B-771547908A8C}">
      <dgm:prSet/>
      <dgm:spPr/>
      <dgm:t>
        <a:bodyPr/>
        <a:lstStyle/>
        <a:p>
          <a:pPr algn="ctr"/>
          <a:endParaRPr lang="es-ES" b="1"/>
        </a:p>
      </dgm:t>
    </dgm:pt>
    <dgm:pt modelId="{78D37482-FC80-456A-BDC0-D1493204B5F4}" type="sibTrans" cxnId="{44D2C5B1-62BB-42DC-9B4B-771547908A8C}">
      <dgm:prSet/>
      <dgm:spPr/>
      <dgm:t>
        <a:bodyPr/>
        <a:lstStyle/>
        <a:p>
          <a:pPr algn="ctr"/>
          <a:endParaRPr lang="es-ES"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bg-BG" sz="1800" b="1" dirty="0">
              <a:solidFill>
                <a:srgbClr val="FFFFCC"/>
              </a:solidFill>
            </a:rPr>
            <a:t>Кралсева Библия</a:t>
          </a:r>
          <a:endParaRPr lang="es-ES" sz="1800" b="1" dirty="0">
            <a:solidFill>
              <a:srgbClr val="FFFFCC"/>
            </a:solidFill>
          </a:endParaRPr>
        </a:p>
      </dgm:t>
    </dgm:pt>
    <dgm:pt modelId="{056A1D94-5173-4D89-8D62-6008A8951837}" type="parTrans" cxnId="{8D3418AB-B728-4B4E-BE10-78B05B4EE0BD}">
      <dgm:prSet/>
      <dgm:spPr/>
      <dgm:t>
        <a:bodyPr/>
        <a:lstStyle/>
        <a:p>
          <a:pPr algn="ctr"/>
          <a:endParaRPr lang="es-ES" b="1"/>
        </a:p>
      </dgm:t>
    </dgm:pt>
    <dgm:pt modelId="{9DAD0998-832B-46B9-9BAC-8ADBC642C209}" type="sibTrans" cxnId="{8D3418AB-B728-4B4E-BE10-78B05B4EE0BD}">
      <dgm:prSet/>
      <dgm:spPr/>
      <dgm:t>
        <a:bodyPr/>
        <a:lstStyle/>
        <a:p>
          <a:pPr algn="ctr"/>
          <a:endParaRPr lang="es-ES"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r>
            <a:rPr lang="bg-BG" sz="1600" b="1" dirty="0"/>
            <a:t>чешки</a:t>
          </a:r>
          <a:r>
            <a:rPr lang="es-ES" sz="1600" b="1" dirty="0"/>
            <a:t> (1579)</a:t>
          </a:r>
        </a:p>
      </dgm:t>
    </dgm:pt>
    <dgm:pt modelId="{C2C2D7B3-7102-4C86-986C-3F10EEB41138}" type="parTrans" cxnId="{E327D2E4-0EC2-4AFD-B641-2D6CD7C436D4}">
      <dgm:prSet/>
      <dgm:spPr/>
      <dgm:t>
        <a:bodyPr/>
        <a:lstStyle/>
        <a:p>
          <a:pPr algn="ctr"/>
          <a:endParaRPr lang="es-ES" b="1"/>
        </a:p>
      </dgm:t>
    </dgm:pt>
    <dgm:pt modelId="{41D62CF7-94AE-415F-9CB8-395382CA08A4}" type="sibTrans" cxnId="{E327D2E4-0EC2-4AFD-B641-2D6CD7C436D4}">
      <dgm:prSet/>
      <dgm:spPr/>
      <dgm:t>
        <a:bodyPr/>
        <a:lstStyle/>
        <a:p>
          <a:pPr algn="ctr"/>
          <a:endParaRPr lang="es-ES"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bg-BG" sz="1800" b="1" dirty="0">
              <a:solidFill>
                <a:srgbClr val="FFFFCC"/>
              </a:solidFill>
            </a:rPr>
            <a:t>Йонас Бреткунас</a:t>
          </a:r>
          <a:endParaRPr lang="es-ES" sz="1800" b="1" dirty="0">
            <a:solidFill>
              <a:srgbClr val="FFFFCC"/>
            </a:solidFill>
          </a:endParaRPr>
        </a:p>
      </dgm:t>
    </dgm:pt>
    <dgm:pt modelId="{70727BA1-C9B5-4088-932C-BB96BF057C33}" type="parTrans" cxnId="{86DC15F4-76AC-4633-91F2-A28DFEF81B48}">
      <dgm:prSet/>
      <dgm:spPr/>
      <dgm:t>
        <a:bodyPr/>
        <a:lstStyle/>
        <a:p>
          <a:pPr algn="ctr"/>
          <a:endParaRPr lang="es-ES" b="1"/>
        </a:p>
      </dgm:t>
    </dgm:pt>
    <dgm:pt modelId="{606EC20B-0210-48B3-A80B-CD860722B92D}" type="sibTrans" cxnId="{86DC15F4-76AC-4633-91F2-A28DFEF81B48}">
      <dgm:prSet/>
      <dgm:spPr/>
      <dgm:t>
        <a:bodyPr/>
        <a:lstStyle/>
        <a:p>
          <a:pPr algn="ctr"/>
          <a:endParaRPr lang="es-ES" b="1"/>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a:spcAft>
              <a:spcPct val="15000"/>
            </a:spcAft>
            <a:buNone/>
          </a:pPr>
          <a:r>
            <a:rPr lang="bg-BG" sz="1600" b="1" dirty="0"/>
            <a:t>литовски</a:t>
          </a:r>
          <a:r>
            <a:rPr lang="es-ES" sz="1600" b="1" dirty="0"/>
            <a:t> (1579)</a:t>
          </a:r>
        </a:p>
      </dgm:t>
    </dgm:pt>
    <dgm:pt modelId="{3213E50D-2430-478D-8276-815FCDC77ADF}" type="parTrans" cxnId="{A5085406-F795-4511-99CE-D686514C496A}">
      <dgm:prSet/>
      <dgm:spPr/>
      <dgm:t>
        <a:bodyPr/>
        <a:lstStyle/>
        <a:p>
          <a:pPr algn="ctr"/>
          <a:endParaRPr lang="es-ES" b="1"/>
        </a:p>
      </dgm:t>
    </dgm:pt>
    <dgm:pt modelId="{3068FD0E-28D0-4FDA-9DF0-7831B50352CA}" type="sibTrans" cxnId="{A5085406-F795-4511-99CE-D686514C496A}">
      <dgm:prSet/>
      <dgm:spPr/>
      <dgm:t>
        <a:bodyPr/>
        <a:lstStyle/>
        <a:p>
          <a:pPr algn="ctr"/>
          <a:endParaRPr lang="es-ES"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bg-BG" sz="1800" b="1" dirty="0">
              <a:solidFill>
                <a:srgbClr val="FFFFCC"/>
              </a:solidFill>
            </a:rPr>
            <a:t>Юрий Далматин</a:t>
          </a:r>
          <a:endParaRPr lang="es-ES" sz="1800" b="1" dirty="0">
            <a:solidFill>
              <a:srgbClr val="FFFFCC"/>
            </a:solidFill>
          </a:endParaRPr>
        </a:p>
      </dgm:t>
    </dgm:pt>
    <dgm:pt modelId="{C88A30FC-7747-4E92-9297-391D32EA92AE}" type="parTrans" cxnId="{012B3462-9D16-4302-BC28-F2078AC42566}">
      <dgm:prSet/>
      <dgm:spPr/>
      <dgm:t>
        <a:bodyPr/>
        <a:lstStyle/>
        <a:p>
          <a:pPr algn="ctr"/>
          <a:endParaRPr lang="es-ES" b="1"/>
        </a:p>
      </dgm:t>
    </dgm:pt>
    <dgm:pt modelId="{0B919DBB-C3FE-4581-98B6-88205D8737C4}" type="sibTrans" cxnId="{012B3462-9D16-4302-BC28-F2078AC42566}">
      <dgm:prSet/>
      <dgm:spPr/>
      <dgm:t>
        <a:bodyPr/>
        <a:lstStyle/>
        <a:p>
          <a:pPr algn="ctr"/>
          <a:endParaRPr lang="es-ES" b="1"/>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a:spcAft>
              <a:spcPct val="15000"/>
            </a:spcAft>
            <a:buNone/>
          </a:pPr>
          <a:r>
            <a:rPr lang="bg-BG" sz="1600" b="1" dirty="0"/>
            <a:t>словенски</a:t>
          </a:r>
          <a:r>
            <a:rPr lang="es-ES" sz="1600" b="1" dirty="0"/>
            <a:t> (1584)</a:t>
          </a:r>
        </a:p>
      </dgm:t>
    </dgm:pt>
    <dgm:pt modelId="{6F0B9F12-3D09-47E0-9073-4A36D14793D6}" type="parTrans" cxnId="{ED89EB98-6970-46C0-8A50-25354E9C0579}">
      <dgm:prSet/>
      <dgm:spPr/>
      <dgm:t>
        <a:bodyPr/>
        <a:lstStyle/>
        <a:p>
          <a:pPr algn="ctr"/>
          <a:endParaRPr lang="es-ES" b="1"/>
        </a:p>
      </dgm:t>
    </dgm:pt>
    <dgm:pt modelId="{CEBEC11A-3934-4E9E-91B4-71C45905986B}" type="sibTrans" cxnId="{ED89EB98-6970-46C0-8A50-25354E9C0579}">
      <dgm:prSet/>
      <dgm:spPr/>
      <dgm:t>
        <a:bodyPr/>
        <a:lstStyle/>
        <a:p>
          <a:pPr algn="ctr"/>
          <a:endParaRPr lang="es-ES" b="1"/>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a:spcAft>
              <a:spcPct val="15000"/>
            </a:spcAft>
            <a:buNone/>
          </a:pPr>
          <a:r>
            <a:rPr lang="bg-BG" sz="1600" b="1" dirty="0"/>
            <a:t>италиански</a:t>
          </a:r>
          <a:r>
            <a:rPr lang="es-ES" sz="1600" b="1" dirty="0"/>
            <a:t> (1607)</a:t>
          </a:r>
        </a:p>
      </dgm:t>
    </dgm:pt>
    <dgm:pt modelId="{6056E784-04AF-4E91-B31A-0FE8C3E6128F}" type="parTrans" cxnId="{F29D8313-7E33-44D8-B722-6CB87319D49B}">
      <dgm:prSet/>
      <dgm:spPr/>
      <dgm:t>
        <a:bodyPr/>
        <a:lstStyle/>
        <a:p>
          <a:pPr algn="ctr"/>
          <a:endParaRPr lang="es-ES" b="1"/>
        </a:p>
      </dgm:t>
    </dgm:pt>
    <dgm:pt modelId="{84AC56BE-9475-4360-B0D1-F3B3A618CB07}" type="sibTrans" cxnId="{F29D8313-7E33-44D8-B722-6CB87319D49B}">
      <dgm:prSet/>
      <dgm:spPr/>
      <dgm:t>
        <a:bodyPr/>
        <a:lstStyle/>
        <a:p>
          <a:pPr algn="ctr"/>
          <a:endParaRPr lang="es-ES"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bg-BG" sz="1800" b="1" dirty="0">
              <a:solidFill>
                <a:srgbClr val="FFFFCC"/>
              </a:solidFill>
            </a:rPr>
            <a:t>Джовани Диодати</a:t>
          </a:r>
          <a:endParaRPr lang="es-ES" sz="1800" b="1" dirty="0">
            <a:solidFill>
              <a:srgbClr val="FFFFCC"/>
            </a:solidFill>
          </a:endParaRPr>
        </a:p>
      </dgm:t>
    </dgm:pt>
    <dgm:pt modelId="{65CF4DBD-CD7C-45C1-BC11-9F199D32CA00}" type="parTrans" cxnId="{F9FA1B5A-8317-475A-81EF-E39363E11D8D}">
      <dgm:prSet/>
      <dgm:spPr/>
      <dgm:t>
        <a:bodyPr/>
        <a:lstStyle/>
        <a:p>
          <a:pPr algn="ctr"/>
          <a:endParaRPr lang="es-ES" b="1"/>
        </a:p>
      </dgm:t>
    </dgm:pt>
    <dgm:pt modelId="{87335CA7-FF53-4A6A-83CE-615E03A36053}" type="sibTrans" cxnId="{F9FA1B5A-8317-475A-81EF-E39363E11D8D}">
      <dgm:prSet/>
      <dgm:spPr/>
      <dgm:t>
        <a:bodyPr/>
        <a:lstStyle/>
        <a:p>
          <a:pPr algn="ctr"/>
          <a:endParaRPr lang="es-ES"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bg-BG" sz="1800" b="1" dirty="0">
              <a:solidFill>
                <a:srgbClr val="FFFFCC"/>
              </a:solidFill>
            </a:rPr>
            <a:t>Жоао Ферейра де Алмейда</a:t>
          </a:r>
          <a:endParaRPr lang="es-ES" sz="1800" b="1" dirty="0">
            <a:solidFill>
              <a:srgbClr val="FFFFCC"/>
            </a:solidFill>
          </a:endParaRPr>
        </a:p>
      </dgm:t>
    </dgm:pt>
    <dgm:pt modelId="{5F99C9B1-B407-4302-8C27-B14834BE0C3D}" type="parTrans" cxnId="{E9931C38-C549-43B9-9E2A-E127A6206A30}">
      <dgm:prSet/>
      <dgm:spPr/>
      <dgm:t>
        <a:bodyPr/>
        <a:lstStyle/>
        <a:p>
          <a:pPr algn="ctr"/>
          <a:endParaRPr lang="es-ES" b="1"/>
        </a:p>
      </dgm:t>
    </dgm:pt>
    <dgm:pt modelId="{53E07283-9E37-43C9-9AE8-DA9D9103ACF4}" type="sibTrans" cxnId="{E9931C38-C549-43B9-9E2A-E127A6206A30}">
      <dgm:prSet/>
      <dgm:spPr/>
      <dgm:t>
        <a:bodyPr/>
        <a:lstStyle/>
        <a:p>
          <a:pPr algn="ctr"/>
          <a:endParaRPr lang="es-ES" b="1"/>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a:spcAft>
              <a:spcPct val="15000"/>
            </a:spcAft>
            <a:buNone/>
          </a:pPr>
          <a:r>
            <a:rPr lang="bg-BG" sz="1600" b="1" dirty="0"/>
            <a:t>португалски</a:t>
          </a:r>
          <a:r>
            <a:rPr lang="es-ES" sz="1600" b="1" dirty="0"/>
            <a:t> (1691)</a:t>
          </a:r>
        </a:p>
      </dgm:t>
    </dgm:pt>
    <dgm:pt modelId="{B4E95E88-B45E-4B85-9A18-B13F65D21ECC}" type="parTrans" cxnId="{4D8C2629-5AAE-41CC-AE69-3994C2B8CD23}">
      <dgm:prSet/>
      <dgm:spPr/>
      <dgm:t>
        <a:bodyPr/>
        <a:lstStyle/>
        <a:p>
          <a:pPr algn="ctr"/>
          <a:endParaRPr lang="es-ES" b="1"/>
        </a:p>
      </dgm:t>
    </dgm:pt>
    <dgm:pt modelId="{83129B80-7904-4511-AE3A-284784E2D53A}" type="sibTrans" cxnId="{4D8C2629-5AAE-41CC-AE69-3994C2B8CD23}">
      <dgm:prSet/>
      <dgm:spPr/>
      <dgm:t>
        <a:bodyPr/>
        <a:lstStyle/>
        <a:p>
          <a:pPr algn="ctr"/>
          <a:endParaRPr lang="es-ES"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r>
            <a:rPr lang="bg-BG" sz="1600" b="1" dirty="0"/>
            <a:t>испански</a:t>
          </a:r>
          <a:r>
            <a:rPr lang="es-ES" sz="1600" b="1" dirty="0"/>
            <a:t> (1569)</a:t>
          </a:r>
        </a:p>
      </dgm:t>
    </dgm:pt>
    <dgm:pt modelId="{7C91A48C-14AA-467B-8952-0947087AFC39}" type="parTrans" cxnId="{C2C22F12-6C89-430F-9870-36421CDF16DC}">
      <dgm:prSet/>
      <dgm:spPr/>
      <dgm:t>
        <a:bodyPr/>
        <a:lstStyle/>
        <a:p>
          <a:endParaRPr lang="es-ES"/>
        </a:p>
      </dgm:t>
    </dgm:pt>
    <dgm:pt modelId="{BE330285-E0E2-4C49-AA1B-E74EE3D86541}" type="sibTrans" cxnId="{C2C22F12-6C89-430F-9870-36421CDF16DC}">
      <dgm:prSet/>
      <dgm:spPr/>
      <dgm:t>
        <a:bodyPr/>
        <a:lstStyle/>
        <a:p>
          <a:endParaRPr lang="es-ES"/>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bg-BG" sz="1800" b="1" dirty="0">
              <a:solidFill>
                <a:srgbClr val="FFFFCC"/>
              </a:solidFill>
            </a:rPr>
            <a:t>Брестка Библия</a:t>
          </a:r>
          <a:endParaRPr lang="en-GB" sz="1800" b="1" dirty="0">
            <a:solidFill>
              <a:srgbClr val="FFFFCC"/>
            </a:solidFill>
          </a:endParaRPr>
        </a:p>
      </dgm:t>
    </dgm:pt>
    <dgm:pt modelId="{EAE61346-CCA9-43D4-BEFD-958DEDA1E725}" type="parTrans" cxnId="{3042E460-1331-4BA3-9290-2E306D72C4BA}">
      <dgm:prSet/>
      <dgm:spPr/>
      <dgm:t>
        <a:bodyPr/>
        <a:lstStyle/>
        <a:p>
          <a:endParaRPr lang="es-ES"/>
        </a:p>
      </dgm:t>
    </dgm:pt>
    <dgm:pt modelId="{5089B435-4E84-4D7B-922D-084D3BF488B3}" type="sibTrans" cxnId="{3042E460-1331-4BA3-9290-2E306D72C4BA}">
      <dgm:prSet/>
      <dgm:spPr/>
      <dgm:t>
        <a:bodyPr/>
        <a:lstStyle/>
        <a:p>
          <a:endParaRPr lang="es-ES"/>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a:spcAft>
              <a:spcPct val="15000"/>
            </a:spcAft>
            <a:buNone/>
          </a:pPr>
          <a:r>
            <a:rPr lang="bg-BG" sz="1600" b="1" dirty="0"/>
            <a:t>полски</a:t>
          </a:r>
          <a:r>
            <a:rPr lang="es-ES" sz="1600" b="1" dirty="0"/>
            <a:t> (1563)</a:t>
          </a:r>
        </a:p>
      </dgm:t>
    </dgm:pt>
    <dgm:pt modelId="{D9359D92-4406-4CA2-869F-5C661719B48F}" type="parTrans" cxnId="{9A19F75E-C389-46CF-969B-F85EAD529698}">
      <dgm:prSet/>
      <dgm:spPr/>
      <dgm:t>
        <a:bodyPr/>
        <a:lstStyle/>
        <a:p>
          <a:endParaRPr lang="es-ES"/>
        </a:p>
      </dgm:t>
    </dgm:pt>
    <dgm:pt modelId="{A216FB5C-D4A5-4F8F-927B-810C9C27CD0D}" type="sibTrans" cxnId="{9A19F75E-C389-46CF-969B-F85EAD529698}">
      <dgm:prSet/>
      <dgm:spPr/>
      <dgm:t>
        <a:bodyPr/>
        <a:lstStyle/>
        <a:p>
          <a:endParaRPr lang="es-ES"/>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bg-BG" sz="1800" b="1" dirty="0">
              <a:solidFill>
                <a:srgbClr val="FFFFCC"/>
              </a:solidFill>
            </a:rPr>
            <a:t>Касиодоро де Рейна</a:t>
          </a:r>
          <a:endParaRPr lang="es-ES" sz="1800" b="1" dirty="0">
            <a:solidFill>
              <a:srgbClr val="FFFFCC"/>
            </a:solidFill>
          </a:endParaRPr>
        </a:p>
      </dgm:t>
    </dgm:pt>
    <dgm:pt modelId="{0220650B-9DD3-4A4C-8CED-684529C5BEB0}" type="parTrans" cxnId="{F66E02E8-21BA-4E0D-96F6-6B24098D545E}">
      <dgm:prSet/>
      <dgm:spPr/>
      <dgm:t>
        <a:bodyPr/>
        <a:lstStyle/>
        <a:p>
          <a:endParaRPr lang="es-ES"/>
        </a:p>
      </dgm:t>
    </dgm:pt>
    <dgm:pt modelId="{9973B6BD-A6FE-4B0F-9660-03C187BEF12D}" type="sibTrans" cxnId="{F66E02E8-21BA-4E0D-96F6-6B24098D545E}">
      <dgm:prSet/>
      <dgm:spPr/>
      <dgm:t>
        <a:bodyPr/>
        <a:lstStyle/>
        <a:p>
          <a:endParaRPr lang="es-ES"/>
        </a:p>
      </dgm:t>
    </dgm:pt>
    <dgm:pt modelId="{9B001AC9-07BE-427E-B653-37D9B9BADC0C}">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bg-BG" sz="1600" b="1" dirty="0"/>
            <a:t>немски</a:t>
          </a:r>
          <a:r>
            <a:rPr lang="es-ES" sz="1600" b="1" dirty="0"/>
            <a:t> (1534)</a:t>
          </a:r>
        </a:p>
      </dgm:t>
    </dgm:pt>
    <dgm:pt modelId="{A2A413DF-5672-4434-8D35-41EC688B465D}" type="sibTrans" cxnId="{A10BDD7D-2C56-4210-9325-DE960E5F512B}">
      <dgm:prSet/>
      <dgm:spPr/>
      <dgm:t>
        <a:bodyPr/>
        <a:lstStyle/>
        <a:p>
          <a:pPr algn="ctr"/>
          <a:endParaRPr lang="es-ES" b="1"/>
        </a:p>
      </dgm:t>
    </dgm:pt>
    <dgm:pt modelId="{E82D2B1B-514C-4FA2-9D39-21372714EFD8}" type="parTrans" cxnId="{A10BDD7D-2C56-4210-9325-DE960E5F512B}">
      <dgm:prSet/>
      <dgm:spPr/>
      <dgm:t>
        <a:bodyPr/>
        <a:lstStyle/>
        <a:p>
          <a:pPr algn="ctr"/>
          <a:endParaRPr lang="es-ES" b="1"/>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custScaleX="105512">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custScaleX="107275" custLinFactNeighborX="-1950">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custScaleX="110944" custLinFactNeighborX="-3250">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60774">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0CA49C73-C733-468F-A9D7-810817064626}" type="presOf" srcId="{9B001AC9-07BE-427E-B653-37D9B9BADC0C}" destId="{372725CC-E905-45E7-B7C2-5A6414BBABA2}"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A10BDD7D-2C56-4210-9325-DE960E5F512B}" srcId="{7EE0FAC7-72A7-49A6-8CED-1EA18E5BA4FA}" destId="{9B001AC9-07BE-427E-B653-37D9B9BADC0C}" srcOrd="0" destOrd="0" parTransId="{E82D2B1B-514C-4FA2-9D39-21372714EFD8}" sibTransId="{A2A413DF-5672-4434-8D35-41EC688B465D}"/>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Това е основата на вярата</a:t>
          </a:r>
          <a:endParaRPr lang="es-ES" sz="1800" b="1" kern="1200" dirty="0">
            <a:effectLst>
              <a:outerShdw blurRad="38100" dist="38100" dir="2700000" algn="tl">
                <a:srgbClr val="000000">
                  <a:alpha val="43137"/>
                </a:srgbClr>
              </a:outerShdw>
            </a:effectLst>
          </a:endParaRPr>
        </a:p>
      </dsp:txBody>
      <dsp:txXfrm>
        <a:off x="190818" y="65779"/>
        <a:ext cx="712538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391382" y="431472"/>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35560" rIns="35560" bIns="35560" numCol="1" spcCol="1270" anchor="ctr" anchorCtr="0">
          <a:noAutofit/>
        </a:bodyPr>
        <a:lstStyle/>
        <a:p>
          <a:pPr marL="0" lvl="0" indent="0" algn="l" defTabSz="640080">
            <a:lnSpc>
              <a:spcPct val="90000"/>
            </a:lnSpc>
            <a:spcBef>
              <a:spcPct val="0"/>
            </a:spcBef>
            <a:spcAft>
              <a:spcPct val="35000"/>
            </a:spcAft>
            <a:buNone/>
          </a:pPr>
          <a:r>
            <a:rPr lang="ru-RU" sz="1440" b="1" kern="1200" dirty="0">
              <a:effectLst>
                <a:outerShdw blurRad="38100" dist="38100" dir="2700000" algn="tl">
                  <a:srgbClr val="000000">
                    <a:alpha val="43137"/>
                  </a:srgbClr>
                </a:outerShdw>
              </a:effectLst>
            </a:rPr>
            <a:t>Като вярваме в Неговите обещания, ние подновяваме вярата и смелостта си</a:t>
          </a:r>
          <a:endParaRPr lang="es-ES" sz="1440" b="1" kern="1200" dirty="0">
            <a:effectLst>
              <a:outerShdw blurRad="38100" dist="38100" dir="2700000" algn="tl">
                <a:srgbClr val="000000">
                  <a:alpha val="43137"/>
                </a:srgbClr>
              </a:outerShdw>
            </a:effectLst>
          </a:endParaRPr>
        </a:p>
      </dsp:txBody>
      <dsp:txXfrm>
        <a:off x="391382" y="431472"/>
        <a:ext cx="6924816"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Листата му са като плода на дървото на живота</a:t>
          </a:r>
          <a:endParaRPr lang="es-ES" sz="1800" b="1" kern="1200" dirty="0">
            <a:effectLst>
              <a:outerShdw blurRad="38100" dist="38100" dir="2700000" algn="tl">
                <a:srgbClr val="000000">
                  <a:alpha val="43137"/>
                </a:srgbClr>
              </a:outerShdw>
            </a:effectLst>
          </a:endParaRPr>
        </a:p>
      </dsp:txBody>
      <dsp:txXfrm>
        <a:off x="483094" y="797165"/>
        <a:ext cx="683310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Излъчвайте радост, надежда и светлина</a:t>
          </a:r>
          <a:endParaRPr lang="es-ES" sz="1800" b="1" kern="1200" dirty="0">
            <a:effectLst>
              <a:outerShdw blurRad="38100" dist="38100" dir="2700000" algn="tl">
                <a:srgbClr val="000000">
                  <a:alpha val="43137"/>
                </a:srgbClr>
              </a:outerShdw>
            </a:effectLst>
          </a:endParaRPr>
        </a:p>
      </dsp:txBody>
      <dsp:txXfrm>
        <a:off x="483094" y="1162626"/>
        <a:ext cx="683310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Дава ни посока, сигурност, сила и мъдрост</a:t>
          </a:r>
          <a:endParaRPr lang="es-ES" sz="1800" b="1" kern="1200" dirty="0">
            <a:effectLst>
              <a:outerShdw blurRad="38100" dist="38100" dir="2700000" algn="tl">
                <a:srgbClr val="000000">
                  <a:alpha val="43137"/>
                </a:srgbClr>
              </a:outerShdw>
            </a:effectLst>
          </a:endParaRPr>
        </a:p>
      </dsp:txBody>
      <dsp:txXfrm>
        <a:off x="391382" y="1528319"/>
        <a:ext cx="692481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38100" rIns="38100" bIns="38100" numCol="1" spcCol="1270" anchor="ctr" anchorCtr="0">
          <a:noAutofit/>
        </a:bodyPr>
        <a:lstStyle/>
        <a:p>
          <a:pPr marL="0" lvl="0" indent="0" algn="l" defTabSz="666750">
            <a:lnSpc>
              <a:spcPct val="90000"/>
            </a:lnSpc>
            <a:spcBef>
              <a:spcPct val="0"/>
            </a:spcBef>
            <a:spcAft>
              <a:spcPct val="35000"/>
            </a:spcAft>
            <a:buNone/>
          </a:pPr>
          <a:r>
            <a:rPr lang="ru-RU" sz="1500" b="1" kern="1200" dirty="0">
              <a:effectLst>
                <a:outerShdw blurRad="38100" dist="38100" dir="2700000" algn="tl">
                  <a:srgbClr val="000000">
                    <a:alpha val="43137"/>
                  </a:srgbClr>
                </a:outerShdw>
              </a:effectLst>
            </a:rPr>
            <a:t>Съживява нашето същество физически, умствено, емоционално и духовно</a:t>
          </a:r>
          <a:endParaRPr lang="es-ES" sz="1500" b="1" kern="1200" dirty="0">
            <a:effectLst>
              <a:outerShdw blurRad="38100" dist="38100" dir="2700000" algn="tl">
                <a:srgbClr val="000000">
                  <a:alpha val="43137"/>
                </a:srgbClr>
              </a:outerShdw>
            </a:effectLst>
          </a:endParaRPr>
        </a:p>
      </dsp:txBody>
      <dsp:txXfrm>
        <a:off x="190818" y="1894012"/>
        <a:ext cx="712538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Тиндейл (1494-1536) се заема да коригира грешките в Библията на Уиклиф (преведена от латински), като прави директен превод от оригиналните езици. Той публикува Новия завет в превод от гръцки.</a:t>
          </a:r>
          <a:endParaRPr lang="es-ES" sz="2000" kern="1200" dirty="0">
            <a:effectLst>
              <a:outerShdw blurRad="38100" dist="38100" dir="2700000" algn="tl">
                <a:srgbClr val="000000">
                  <a:alpha val="43137"/>
                </a:srgbClr>
              </a:outerShdw>
            </a:effectLst>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Майлс Ковърдейл продължи и допълни работата на Тиндейл с превода на Стария завет от еврейските оригинали. Така през 1535 г. е публикувана първата печатна Библия на английски език.</a:t>
          </a:r>
          <a:endParaRPr lang="es-ES" sz="2000" kern="1200" dirty="0">
            <a:effectLst>
              <a:outerShdw blurRad="38100" dist="38100" dir="2700000" algn="tl">
                <a:srgbClr val="000000">
                  <a:alpha val="43137"/>
                </a:srgbClr>
              </a:outerShdw>
            </a:effectLst>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Тази версия послужи като основа за най-широко използвания превод на Библията сред англоговорящите: </a:t>
          </a:r>
          <a:r>
            <a:rPr lang="ru-RU" sz="2000" b="1" i="1" kern="1200" dirty="0">
              <a:effectLst>
                <a:outerShdw blurRad="38100" dist="38100" dir="2700000" algn="tl">
                  <a:srgbClr val="000000">
                    <a:alpha val="43137"/>
                  </a:srgbClr>
                </a:outerShdw>
              </a:effectLst>
            </a:rPr>
            <a:t>King James Version</a:t>
          </a:r>
          <a:r>
            <a:rPr lang="ru-RU" sz="2000" b="1" kern="1200" dirty="0">
              <a:effectLst>
                <a:outerShdw blurRad="38100" dist="38100" dir="2700000" algn="tl">
                  <a:srgbClr val="000000">
                    <a:alpha val="43137"/>
                  </a:srgbClr>
                </a:outerShdw>
              </a:effectLst>
            </a:rPr>
            <a:t>, публикувана през 1611 г. Работата на Тиндейл, Ковърдейл и учените, подготвили KJV, повлия на милиони хора, довеждайки ги до знание за Бога.</a:t>
          </a:r>
          <a:endParaRPr lang="es-ES" sz="2000" kern="1200" dirty="0">
            <a:effectLst>
              <a:outerShdw blurRad="38100" dist="38100" dir="2700000" algn="tl">
                <a:srgbClr val="000000">
                  <a:alpha val="43137"/>
                </a:srgbClr>
              </a:outerShdw>
            </a:effectLst>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Любопитно е, че един човек, който никога не е приел открито Реформацията, е незаменим помощник в тези преводи: Еразъм Ротердамски, който публикува по това време Новия завет на гръцки (който служи като основа за всички преводи на реформаторите). </a:t>
          </a:r>
          <a:endParaRPr lang="es-ES" sz="2000" kern="1200" dirty="0">
            <a:effectLst>
              <a:outerShdw blurRad="38100" dist="38100" dir="2700000" algn="tl">
                <a:srgbClr val="000000">
                  <a:alpha val="43137"/>
                </a:srgbClr>
              </a:outerShdw>
            </a:effectLst>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3334"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288486"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Мартин Лутер</a:t>
          </a:r>
          <a:endParaRPr lang="es-ES" sz="1800" b="1" kern="1200" dirty="0">
            <a:solidFill>
              <a:srgbClr val="FFFFCC"/>
            </a:solidFill>
          </a:endParaRPr>
        </a:p>
        <a:p>
          <a:pPr marL="171450" lvl="1" indent="-171450" algn="ctr" defTabSz="711200">
            <a:lnSpc>
              <a:spcPct val="90000"/>
            </a:lnSpc>
            <a:spcBef>
              <a:spcPct val="0"/>
            </a:spcBef>
            <a:spcAft>
              <a:spcPts val="0"/>
            </a:spcAft>
            <a:buNone/>
          </a:pPr>
          <a:r>
            <a:rPr lang="bg-BG" sz="1600" b="1" kern="1200" dirty="0"/>
            <a:t>немски</a:t>
          </a:r>
          <a:r>
            <a:rPr lang="es-ES" sz="1600" b="1" kern="1200" dirty="0"/>
            <a:t> (1534)</a:t>
          </a:r>
        </a:p>
      </dsp:txBody>
      <dsp:txXfrm>
        <a:off x="288486" y="1615231"/>
        <a:ext cx="1929831" cy="607137"/>
      </dsp:txXfrm>
    </dsp:sp>
    <dsp:sp modelId="{9381188F-E7DA-40FC-9375-22EE5C5E6396}">
      <dsp:nvSpPr>
        <dsp:cNvPr id="0" name=""/>
        <dsp:cNvSpPr/>
      </dsp:nvSpPr>
      <dsp:spPr>
        <a:xfrm>
          <a:off x="2478519"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673670"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Пиер Робърт Оливетан</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френски</a:t>
          </a:r>
          <a:r>
            <a:rPr lang="es-ES" sz="1600" b="1" kern="1200" dirty="0"/>
            <a:t> (1535)</a:t>
          </a:r>
        </a:p>
      </dsp:txBody>
      <dsp:txXfrm>
        <a:off x="2673670" y="1581969"/>
        <a:ext cx="1929831" cy="793784"/>
      </dsp:txXfrm>
    </dsp:sp>
    <dsp:sp modelId="{9C61231E-0404-4548-8793-C129068A550C}">
      <dsp:nvSpPr>
        <dsp:cNvPr id="0" name=""/>
        <dsp:cNvSpPr/>
      </dsp:nvSpPr>
      <dsp:spPr>
        <a:xfrm>
          <a:off x="486370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5058855"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Брестка Библия</a:t>
          </a:r>
          <a:endParaRPr lang="en-GB"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полски</a:t>
          </a:r>
          <a:r>
            <a:rPr lang="es-ES" sz="1600" b="1" kern="1200" dirty="0"/>
            <a:t> (1563)</a:t>
          </a:r>
        </a:p>
      </dsp:txBody>
      <dsp:txXfrm>
        <a:off x="5058855" y="1635606"/>
        <a:ext cx="1929831" cy="579598"/>
      </dsp:txXfrm>
    </dsp:sp>
    <dsp:sp modelId="{DA589B58-20FD-4A8C-9FBD-BEA5E57DA9EA}">
      <dsp:nvSpPr>
        <dsp:cNvPr id="0" name=""/>
        <dsp:cNvSpPr/>
      </dsp:nvSpPr>
      <dsp:spPr>
        <a:xfrm>
          <a:off x="7248888"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444039"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Касиодоро де Рейна</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испански</a:t>
          </a:r>
          <a:r>
            <a:rPr lang="es-ES" sz="1600" b="1" kern="1200" dirty="0"/>
            <a:t> (1569)</a:t>
          </a:r>
        </a:p>
      </dsp:txBody>
      <dsp:txXfrm>
        <a:off x="7444039" y="1557988"/>
        <a:ext cx="1929831" cy="817565"/>
      </dsp:txXfrm>
    </dsp:sp>
    <dsp:sp modelId="{2F797495-1574-4EF0-960A-25182C7A449E}">
      <dsp:nvSpPr>
        <dsp:cNvPr id="0" name=""/>
        <dsp:cNvSpPr/>
      </dsp:nvSpPr>
      <dsp:spPr>
        <a:xfrm>
          <a:off x="9634072"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776037" y="1615231"/>
          <a:ext cx="2036203"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Кралсева Библия</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чешки</a:t>
          </a:r>
          <a:r>
            <a:rPr lang="es-ES" sz="1600" b="1" kern="1200" dirty="0"/>
            <a:t> (1579)</a:t>
          </a:r>
        </a:p>
      </dsp:txBody>
      <dsp:txXfrm>
        <a:off x="9776037" y="1615231"/>
        <a:ext cx="2036203" cy="607137"/>
      </dsp:txXfrm>
    </dsp:sp>
    <dsp:sp modelId="{8F09164C-FA00-484E-B26F-3F9A4BFEACA6}">
      <dsp:nvSpPr>
        <dsp:cNvPr id="0" name=""/>
        <dsp:cNvSpPr/>
      </dsp:nvSpPr>
      <dsp:spPr>
        <a:xfrm>
          <a:off x="779145"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866468" y="4053022"/>
          <a:ext cx="2070226"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Йонас Бреткунас</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литовски</a:t>
          </a:r>
          <a:r>
            <a:rPr lang="es-ES" sz="1600" b="1" kern="1200" dirty="0"/>
            <a:t> (1579)</a:t>
          </a:r>
        </a:p>
      </dsp:txBody>
      <dsp:txXfrm>
        <a:off x="866468" y="4053022"/>
        <a:ext cx="2070226" cy="607137"/>
      </dsp:txXfrm>
    </dsp:sp>
    <dsp:sp modelId="{BAD61B97-3C60-49D8-B71F-1B59944EF672}">
      <dsp:nvSpPr>
        <dsp:cNvPr id="0" name=""/>
        <dsp:cNvSpPr/>
      </dsp:nvSpPr>
      <dsp:spPr>
        <a:xfrm>
          <a:off x="3191161"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386312"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Юрий Далматин</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словенски</a:t>
          </a:r>
          <a:r>
            <a:rPr lang="es-ES" sz="1600" b="1" kern="1200" dirty="0"/>
            <a:t> (1584)</a:t>
          </a:r>
        </a:p>
      </dsp:txBody>
      <dsp:txXfrm>
        <a:off x="3386312" y="4053022"/>
        <a:ext cx="1929831" cy="607137"/>
      </dsp:txXfrm>
    </dsp:sp>
    <dsp:sp modelId="{9E8819A4-D7C4-4567-A0CF-0A34AA077F00}">
      <dsp:nvSpPr>
        <dsp:cNvPr id="0" name=""/>
        <dsp:cNvSpPr/>
      </dsp:nvSpPr>
      <dsp:spPr>
        <a:xfrm>
          <a:off x="5576345"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5603177" y="4053022"/>
          <a:ext cx="21410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Джовани Диодати</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италиански</a:t>
          </a:r>
          <a:r>
            <a:rPr lang="es-ES" sz="1600" b="1" kern="1200" dirty="0"/>
            <a:t> (1607)</a:t>
          </a:r>
        </a:p>
      </dsp:txBody>
      <dsp:txXfrm>
        <a:off x="5603177" y="4053022"/>
        <a:ext cx="2141031" cy="607137"/>
      </dsp:txXfrm>
    </dsp:sp>
    <dsp:sp modelId="{77D33E09-2A0C-447C-93F0-FA354CD1BA58}">
      <dsp:nvSpPr>
        <dsp:cNvPr id="0" name=""/>
        <dsp:cNvSpPr/>
      </dsp:nvSpPr>
      <dsp:spPr>
        <a:xfrm>
          <a:off x="8415029"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023763" y="4053022"/>
          <a:ext cx="3102666"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bg-BG" sz="1800" b="1" kern="1200" dirty="0">
              <a:solidFill>
                <a:srgbClr val="FFFFCC"/>
              </a:solidFill>
            </a:rPr>
            <a:t>Жоао Ферейра де Алмейда</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bg-BG" sz="1600" b="1" kern="1200" dirty="0"/>
            <a:t>португалски</a:t>
          </a:r>
          <a:r>
            <a:rPr lang="es-ES" sz="1600" b="1" kern="1200" dirty="0"/>
            <a:t> (1691)</a:t>
          </a:r>
        </a:p>
      </dsp:txBody>
      <dsp:txXfrm>
        <a:off x="8023763" y="4053022"/>
        <a:ext cx="3102666"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18/04/2024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extLst>
      <p:ext uri="{BB962C8B-B14F-4D97-AF65-F5344CB8AC3E}">
        <p14:creationId xmlns:p14="http://schemas.microsoft.com/office/powerpoint/2010/main" val="132341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9851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78554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2165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316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25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3453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8056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72162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3424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9098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8855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18/04/2024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18/04/2024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50818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160330" y="3862740"/>
            <a:ext cx="5792795" cy="286232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bg-BG"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ВЯРВАЙ ВЪПРЕКИ ВСИЧКО</a:t>
            </a:r>
            <a:endParaRPr lang="es-ES"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endParaRP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582337"/>
            <a:ext cx="6029326" cy="307777"/>
          </a:xfrm>
          <a:prstGeom prst="rect">
            <a:avLst/>
          </a:prstGeom>
          <a:noFill/>
        </p:spPr>
        <p:txBody>
          <a:bodyPr wrap="square" rtlCol="0">
            <a:spAutoFit/>
          </a:bodyPr>
          <a:lstStyle/>
          <a:p>
            <a:pPr algn="ctr"/>
            <a:r>
              <a:rPr lang="ru-RU" sz="1400" b="1" dirty="0">
                <a:solidFill>
                  <a:srgbClr val="499200"/>
                </a:solidFill>
              </a:rPr>
              <a:t>Урок 5 за 4 май 2024 г</a:t>
            </a:r>
            <a:endParaRPr lang="es-ES" sz="1400" b="1" dirty="0">
              <a:solidFill>
                <a:srgbClr val="499200"/>
              </a:solidFill>
            </a:endParaRP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algn="ctr"/>
            <a:r>
              <a:rPr lang="bg-BG"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rPr>
              <a:t>ОСНОВАТА НА СПАСЕНИЕТО</a:t>
            </a:r>
            <a:endParaRPr lang="es-ES"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endParaRP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19456"/>
            <a:ext cx="12192000" cy="769441"/>
          </a:xfrm>
          <a:prstGeom prst="rect">
            <a:avLst/>
          </a:prstGeom>
          <a:noFill/>
        </p:spPr>
        <p:txBody>
          <a:bodyPr wrap="square">
            <a:spAutoFit/>
          </a:bodyPr>
          <a:lstStyle/>
          <a:p>
            <a:pPr algn="ctr"/>
            <a:r>
              <a:rPr lang="it-IT" sz="4400" b="1" i="1" dirty="0">
                <a:ln w="22225">
                  <a:solidFill>
                    <a:srgbClr val="B82B1C"/>
                  </a:solidFill>
                  <a:prstDash val="solid"/>
                </a:ln>
                <a:solidFill>
                  <a:srgbClr val="F47C73"/>
                </a:solidFill>
              </a:rPr>
              <a:t>SOLA GRATIA </a:t>
            </a:r>
            <a:r>
              <a:rPr lang="it-IT" sz="4400" b="1" i="1" dirty="0">
                <a:ln w="22225">
                  <a:solidFill>
                    <a:schemeClr val="accent6">
                      <a:lumMod val="75000"/>
                    </a:schemeClr>
                  </a:solidFill>
                  <a:prstDash val="solid"/>
                </a:ln>
                <a:solidFill>
                  <a:schemeClr val="accent6">
                    <a:lumMod val="60000"/>
                    <a:lumOff val="40000"/>
                  </a:schemeClr>
                </a:solidFill>
              </a:rPr>
              <a:t>/ </a:t>
            </a:r>
            <a:r>
              <a:rPr lang="it-IT" sz="4400" b="1" i="1" dirty="0">
                <a:ln w="22225">
                  <a:solidFill>
                    <a:srgbClr val="6863AB"/>
                  </a:solidFill>
                  <a:prstDash val="solid"/>
                </a:ln>
                <a:solidFill>
                  <a:srgbClr val="9E9EDD"/>
                </a:solidFill>
              </a:rPr>
              <a:t>SOLA FIDE </a:t>
            </a:r>
            <a:r>
              <a:rPr lang="it-IT" sz="4400" b="1" i="1" dirty="0">
                <a:ln w="22225">
                  <a:solidFill>
                    <a:schemeClr val="accent6">
                      <a:lumMod val="75000"/>
                    </a:schemeClr>
                  </a:solidFill>
                  <a:prstDash val="solid"/>
                </a:ln>
                <a:solidFill>
                  <a:schemeClr val="accent6">
                    <a:lumMod val="60000"/>
                    <a:lumOff val="40000"/>
                  </a:schemeClr>
                </a:solidFill>
              </a:rPr>
              <a:t>/ </a:t>
            </a:r>
            <a:r>
              <a:rPr lang="it-IT" sz="4400" b="1" i="1" dirty="0">
                <a:ln w="22225">
                  <a:solidFill>
                    <a:srgbClr val="4F6E00"/>
                  </a:solidFill>
                  <a:prstDash val="solid"/>
                </a:ln>
                <a:solidFill>
                  <a:srgbClr val="A2C927"/>
                </a:solidFill>
              </a:rPr>
              <a:t>SOLUS CHRISTUS</a:t>
            </a:r>
            <a:endParaRPr lang="es-ES" sz="4400" b="1" i="1" dirty="0">
              <a:ln w="22225">
                <a:solidFill>
                  <a:srgbClr val="4F6E00"/>
                </a:solidFill>
                <a:prstDash val="solid"/>
              </a:ln>
              <a:solidFill>
                <a:srgbClr val="A2C927"/>
              </a:solidFill>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682188"/>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2">
                    <a:lumMod val="75000"/>
                  </a:schemeClr>
                </a:solidFill>
                <a:latin typeface="Comic Sans MS" panose="030F0702030302020204" pitchFamily="66" charset="0"/>
              </a:rPr>
              <a:t>„Защото по благодат сте спасени чрез вяра, и то не от сами вас; това е дар от Бога;“</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a:t>
            </a:r>
            <a:r>
              <a:rPr lang="bg-BG" sz="1400" b="1" dirty="0">
                <a:solidFill>
                  <a:schemeClr val="accent2">
                    <a:lumMod val="75000"/>
                  </a:schemeClr>
                </a:solidFill>
                <a:latin typeface="Comic Sans MS" panose="030F0702030302020204" pitchFamily="66" charset="0"/>
              </a:rPr>
              <a:t>Ефесяни</a:t>
            </a:r>
            <a:r>
              <a:rPr lang="es-ES" sz="1400" b="1" dirty="0">
                <a:solidFill>
                  <a:schemeClr val="accent2">
                    <a:lumMod val="75000"/>
                  </a:schemeClr>
                </a:solidFill>
                <a:latin typeface="Comic Sans MS" panose="030F0702030302020204" pitchFamily="66" charset="0"/>
              </a:rPr>
              <a:t> 2:8)</a:t>
            </a:r>
            <a:endParaRPr lang="es-ES" b="1" dirty="0">
              <a:solidFill>
                <a:schemeClr val="accent2">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118350" y="1231834"/>
            <a:ext cx="6987300" cy="400110"/>
          </a:xfrm>
          <a:prstGeom prst="rect">
            <a:avLst/>
          </a:prstGeom>
          <a:noFill/>
        </p:spPr>
        <p:txBody>
          <a:bodyPr wrap="square" rtlCol="0">
            <a:spAutoFit/>
          </a:bodyPr>
          <a:lstStyle/>
          <a:p>
            <a:pPr>
              <a:spcBef>
                <a:spcPts val="600"/>
              </a:spcBef>
            </a:pPr>
            <a:r>
              <a:rPr lang="ru-RU" sz="2000" b="1" dirty="0"/>
              <a:t>Три основни истини излизат от Ефесяни 2:8.</a:t>
            </a:r>
            <a:endParaRPr lang="es-ES" sz="2000" b="1" dirty="0"/>
          </a:p>
        </p:txBody>
      </p:sp>
      <p:sp>
        <p:nvSpPr>
          <p:cNvPr id="6" name="CuadroTexto 5">
            <a:extLst>
              <a:ext uri="{FF2B5EF4-FFF2-40B4-BE49-F238E27FC236}">
                <a16:creationId xmlns:a16="http://schemas.microsoft.com/office/drawing/2014/main" id="{2ED69986-CF27-E2E9-07A8-EE3453A41C34}"/>
              </a:ext>
            </a:extLst>
          </p:cNvPr>
          <p:cNvSpPr txBox="1"/>
          <p:nvPr/>
        </p:nvSpPr>
        <p:spPr>
          <a:xfrm>
            <a:off x="350995" y="1668254"/>
            <a:ext cx="6920364" cy="1015663"/>
          </a:xfrm>
          <a:prstGeom prst="rect">
            <a:avLst/>
          </a:prstGeom>
          <a:noFill/>
        </p:spPr>
        <p:txBody>
          <a:bodyPr wrap="square" rtlCol="0">
            <a:spAutoFit/>
          </a:bodyPr>
          <a:lstStyle/>
          <a:p>
            <a:r>
              <a:rPr lang="bg-BG" sz="2000" b="1" dirty="0"/>
              <a:t>Ние сме спасени</a:t>
            </a:r>
            <a:r>
              <a:rPr lang="en-US" sz="2000" b="1" dirty="0"/>
              <a:t> </a:t>
            </a:r>
            <a:r>
              <a:rPr lang="bg-BG" sz="2000" b="1" u="sng" dirty="0">
                <a:solidFill>
                  <a:srgbClr val="B82B1C"/>
                </a:solidFill>
              </a:rPr>
              <a:t>само по благодат</a:t>
            </a:r>
            <a:endParaRPr lang="en-US" sz="2000" b="1" u="sng" dirty="0">
              <a:solidFill>
                <a:srgbClr val="B82B1C"/>
              </a:solidFill>
            </a:endParaRPr>
          </a:p>
          <a:p>
            <a:r>
              <a:rPr lang="ru-RU" sz="2000" b="1" dirty="0"/>
              <a:t>Средството за постигане на благодат е</a:t>
            </a:r>
            <a:r>
              <a:rPr lang="en-US" sz="2000" b="1" dirty="0"/>
              <a:t> </a:t>
            </a:r>
            <a:r>
              <a:rPr lang="bg-BG" sz="2000" b="1" u="sng" dirty="0">
                <a:solidFill>
                  <a:srgbClr val="6863AB"/>
                </a:solidFill>
              </a:rPr>
              <a:t>само чрез вяра</a:t>
            </a:r>
            <a:endParaRPr lang="es-ES" sz="2000" b="1" dirty="0">
              <a:solidFill>
                <a:srgbClr val="6863AB"/>
              </a:solidFill>
            </a:endParaRPr>
          </a:p>
          <a:p>
            <a:r>
              <a:rPr lang="ru-RU" sz="2000" b="1" dirty="0"/>
              <a:t>ова е дарът на Бог, дарът на неговия Син</a:t>
            </a:r>
            <a:r>
              <a:rPr lang="es-ES" sz="2000" b="1" dirty="0"/>
              <a:t>: </a:t>
            </a:r>
            <a:r>
              <a:rPr lang="bg-BG" sz="2000" b="1" u="sng" dirty="0">
                <a:solidFill>
                  <a:srgbClr val="4F6E00"/>
                </a:solidFill>
              </a:rPr>
              <a:t>само Христос</a:t>
            </a:r>
            <a:endParaRPr lang="es-ES" sz="2000" b="1" dirty="0"/>
          </a:p>
        </p:txBody>
      </p:sp>
      <p:sp>
        <p:nvSpPr>
          <p:cNvPr id="7" name="CuadroTexto 6">
            <a:extLst>
              <a:ext uri="{FF2B5EF4-FFF2-40B4-BE49-F238E27FC236}">
                <a16:creationId xmlns:a16="http://schemas.microsoft.com/office/drawing/2014/main" id="{D320D250-39BD-ECF4-6EE1-3F61560091BC}"/>
              </a:ext>
            </a:extLst>
          </p:cNvPr>
          <p:cNvSpPr txBox="1"/>
          <p:nvPr/>
        </p:nvSpPr>
        <p:spPr>
          <a:xfrm>
            <a:off x="118737" y="2763600"/>
            <a:ext cx="6846267" cy="1323439"/>
          </a:xfrm>
          <a:prstGeom prst="rect">
            <a:avLst/>
          </a:prstGeom>
          <a:noFill/>
        </p:spPr>
        <p:txBody>
          <a:bodyPr wrap="square" rtlCol="0">
            <a:spAutoFit/>
          </a:bodyPr>
          <a:lstStyle/>
          <a:p>
            <a:pPr>
              <a:spcBef>
                <a:spcPts val="600"/>
              </a:spcBef>
            </a:pPr>
            <a:r>
              <a:rPr lang="ru-RU" sz="2000" b="1" dirty="0"/>
              <a:t>Поради нашия грях ние сме осъдени на вечна смърт (Римляни 6:23а). Въпреки това, Бог е осигурил начин да платим дълга си и да ни даде вечен живот (Римляни 6:23b).</a:t>
            </a:r>
            <a:endParaRPr lang="es-ES" sz="2000" b="1" dirty="0"/>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8353" y="6159607"/>
            <a:ext cx="11955294" cy="707886"/>
          </a:xfrm>
          <a:prstGeom prst="rect">
            <a:avLst/>
          </a:prstGeom>
          <a:noFill/>
        </p:spPr>
        <p:txBody>
          <a:bodyPr wrap="square">
            <a:spAutoFit/>
          </a:bodyPr>
          <a:lstStyle/>
          <a:p>
            <a:pPr>
              <a:spcBef>
                <a:spcPts val="600"/>
              </a:spcBef>
            </a:pPr>
            <a:r>
              <a:rPr lang="ru-RU" sz="2000" b="1" dirty="0"/>
              <a:t>Въпреки че спасението е безплатно, </a:t>
            </a:r>
            <a:br>
              <a:rPr lang="en-GB" sz="2000" b="1" dirty="0"/>
            </a:br>
            <a:r>
              <a:rPr lang="ru-RU" sz="2000" b="1" dirty="0"/>
              <a:t>цената му е безкрайна и достатъчна за всички (Йоан 3:16; Римляни 8:32).</a:t>
            </a:r>
            <a:endParaRPr lang="es-ES" sz="2000" b="1" dirty="0"/>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2118" y="1734640"/>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6813" y="2034309"/>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2043" y="2339209"/>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8349" y="4815861"/>
            <a:ext cx="7093429" cy="1323439"/>
          </a:xfrm>
          <a:prstGeom prst="rect">
            <a:avLst/>
          </a:prstGeom>
          <a:noFill/>
        </p:spPr>
        <p:txBody>
          <a:bodyPr wrap="square">
            <a:spAutoFit/>
          </a:bodyPr>
          <a:lstStyle/>
          <a:p>
            <a:pPr>
              <a:spcBef>
                <a:spcPts val="600"/>
              </a:spcBef>
            </a:pPr>
            <a:r>
              <a:rPr lang="ru-RU" sz="2000" b="1" dirty="0"/>
              <a:t>Когато Мартин Лутер открива, че Христос е неговият единствен източник на спасение, той започва да проповядва тази истина. Хиляди, оковани от измамите на врага, бяха освободени и преобразени.</a:t>
            </a:r>
            <a:endParaRPr lang="es-ES" sz="2000" b="1" dirty="0"/>
          </a:p>
        </p:txBody>
      </p:sp>
      <p:sp>
        <p:nvSpPr>
          <p:cNvPr id="13" name="CuadroTexto 12">
            <a:extLst>
              <a:ext uri="{FF2B5EF4-FFF2-40B4-BE49-F238E27FC236}">
                <a16:creationId xmlns:a16="http://schemas.microsoft.com/office/drawing/2014/main" id="{9C6E9212-D9B6-C942-355F-C5406CA783C2}"/>
              </a:ext>
            </a:extLst>
          </p:cNvPr>
          <p:cNvSpPr txBox="1"/>
          <p:nvPr/>
        </p:nvSpPr>
        <p:spPr>
          <a:xfrm>
            <a:off x="118350" y="4093931"/>
            <a:ext cx="7093428" cy="707886"/>
          </a:xfrm>
          <a:prstGeom prst="rect">
            <a:avLst/>
          </a:prstGeom>
          <a:noFill/>
        </p:spPr>
        <p:txBody>
          <a:bodyPr wrap="square">
            <a:spAutoFit/>
          </a:bodyPr>
          <a:lstStyle/>
          <a:p>
            <a:pPr>
              <a:spcBef>
                <a:spcPts val="600"/>
              </a:spcBef>
            </a:pPr>
            <a:r>
              <a:rPr lang="ru-RU" sz="2000" b="1" dirty="0"/>
              <a:t>И защо имаме нужда Бог да плати дълга ни? Защото не можем да го платим по никакъв начин (Пс. 49:8; Еф. 2:9).</a:t>
            </a:r>
            <a:endParaRPr lang="es-ES" sz="2000" b="1" dirty="0"/>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69441"/>
          </a:xfrm>
          <a:prstGeom prst="rect">
            <a:avLst/>
          </a:prstGeom>
          <a:noFill/>
        </p:spPr>
        <p:txBody>
          <a:bodyPr wrap="square">
            <a:spAutoFit/>
          </a:bodyPr>
          <a:lstStyle/>
          <a:p>
            <a:pPr algn="ctr"/>
            <a:r>
              <a:rPr lang="bg-BG"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РАСТЕТЕ В БЛАГОДАТ</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10282"/>
            <a:ext cx="10496143"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rgbClr val="537577"/>
                </a:solidFill>
                <a:latin typeface="Comic Sans MS" panose="030F0702030302020204" pitchFamily="66" charset="0"/>
              </a:rPr>
              <a:t>„Но растете в благодатта и познаването на нашия Господ и Спасител Исус Христос. Нему да бъде слава и сега и до вечния ден. Амин.”</a:t>
            </a:r>
            <a:r>
              <a:rPr lang="es-ES" b="1" dirty="0">
                <a:solidFill>
                  <a:srgbClr val="537577"/>
                </a:solidFill>
                <a:latin typeface="Comic Sans MS" panose="030F0702030302020204" pitchFamily="66" charset="0"/>
              </a:rPr>
              <a:t> </a:t>
            </a:r>
            <a:r>
              <a:rPr lang="es-ES" sz="1400" b="1" dirty="0">
                <a:solidFill>
                  <a:srgbClr val="537577"/>
                </a:solidFill>
                <a:latin typeface="Comic Sans MS" panose="030F0702030302020204" pitchFamily="66" charset="0"/>
              </a:rPr>
              <a:t>(2 </a:t>
            </a:r>
            <a:r>
              <a:rPr lang="bg-BG" sz="1400" b="1" dirty="0">
                <a:solidFill>
                  <a:srgbClr val="537577"/>
                </a:solidFill>
                <a:latin typeface="Comic Sans MS" panose="030F0702030302020204" pitchFamily="66" charset="0"/>
              </a:rPr>
              <a:t>Петрово</a:t>
            </a:r>
            <a:r>
              <a:rPr lang="es-ES" sz="1400" b="1" dirty="0">
                <a:solidFill>
                  <a:srgbClr val="537577"/>
                </a:solidFill>
                <a:latin typeface="Comic Sans MS" panose="030F0702030302020204" pitchFamily="66" charset="0"/>
              </a:rPr>
              <a:t> 3:18)</a:t>
            </a: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6" y="1528114"/>
            <a:ext cx="4192083" cy="1846659"/>
          </a:xfrm>
          <a:prstGeom prst="rect">
            <a:avLst/>
          </a:prstGeom>
          <a:noFill/>
        </p:spPr>
        <p:txBody>
          <a:bodyPr wrap="square" rtlCol="0">
            <a:spAutoFit/>
          </a:bodyPr>
          <a:lstStyle/>
          <a:p>
            <a:pPr>
              <a:spcBef>
                <a:spcPts val="600"/>
              </a:spcBef>
            </a:pPr>
            <a:r>
              <a:rPr lang="ru-RU" sz="1900" b="1" dirty="0"/>
              <a:t>През Средновековието хората са мислили как да спечелят своето спасение (и това на своите предци) чрез литургии, бичувания, разкъсвания, поклонения...</a:t>
            </a:r>
            <a:endParaRPr lang="es-ES" sz="1900" b="1" dirty="0"/>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28914"/>
            <a:ext cx="8644568" cy="969496"/>
          </a:xfrm>
          <a:prstGeom prst="rect">
            <a:avLst/>
          </a:prstGeom>
          <a:noFill/>
        </p:spPr>
        <p:txBody>
          <a:bodyPr wrap="square">
            <a:spAutoFit/>
          </a:bodyPr>
          <a:lstStyle/>
          <a:p>
            <a:pPr>
              <a:spcBef>
                <a:spcPts val="600"/>
              </a:spcBef>
            </a:pPr>
            <a:r>
              <a:rPr lang="ru-RU" sz="1900" b="1" dirty="0"/>
              <a:t>Всичко това беше тревожно. Никога не беше достатъчно. Докато не откриха благодатта на Христос. От този момент те се почувстваха наистина свободни.</a:t>
            </a:r>
            <a:endParaRPr lang="es-ES" sz="1900" b="1" dirty="0"/>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8" y="5792201"/>
            <a:ext cx="8557021" cy="969496"/>
          </a:xfrm>
          <a:prstGeom prst="rect">
            <a:avLst/>
          </a:prstGeom>
          <a:noFill/>
        </p:spPr>
        <p:txBody>
          <a:bodyPr wrap="square">
            <a:spAutoFit/>
          </a:bodyPr>
          <a:lstStyle/>
          <a:p>
            <a:pPr>
              <a:spcBef>
                <a:spcPts val="600"/>
              </a:spcBef>
            </a:pPr>
            <a:r>
              <a:rPr lang="ru-RU" sz="1900" b="1" dirty="0"/>
              <a:t>Познаването, че е спасен по благодат, не го кара да презира Закона, а да го изучава по-внимателно, така че животът му да бъде все повече в хармония с живота, който Христос очаква от него.</a:t>
            </a:r>
            <a:endParaRPr lang="es-ES" sz="1900" b="1" dirty="0"/>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4247909"/>
            <a:ext cx="8557020" cy="677108"/>
          </a:xfrm>
          <a:prstGeom prst="rect">
            <a:avLst/>
          </a:prstGeom>
          <a:noFill/>
        </p:spPr>
        <p:txBody>
          <a:bodyPr wrap="square">
            <a:spAutoFit/>
          </a:bodyPr>
          <a:lstStyle/>
          <a:p>
            <a:pPr>
              <a:spcBef>
                <a:spcPts val="600"/>
              </a:spcBef>
            </a:pPr>
            <a:r>
              <a:rPr lang="ru-RU" sz="1900" b="1" dirty="0"/>
              <a:t>Дали тази свобода ги е накарала да презират Закона или да му се подчиняват?</a:t>
            </a:r>
            <a:endParaRPr lang="es-ES" sz="1900" b="1" dirty="0"/>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8" y="4877917"/>
            <a:ext cx="8557020" cy="969496"/>
          </a:xfrm>
          <a:prstGeom prst="rect">
            <a:avLst/>
          </a:prstGeom>
          <a:noFill/>
        </p:spPr>
        <p:txBody>
          <a:bodyPr wrap="square">
            <a:spAutoFit/>
          </a:bodyPr>
          <a:lstStyle/>
          <a:p>
            <a:pPr>
              <a:spcBef>
                <a:spcPts val="600"/>
              </a:spcBef>
            </a:pPr>
            <a:r>
              <a:rPr lang="ru-RU" sz="1900" b="1" dirty="0"/>
              <a:t>Джон Уесли (1703-1791), един от основателите на методисткото движение, беше развълнуван от прочита на въведението на Лутер към Римляните. Новата му вяра го кара да търси растеж в благодатта.</a:t>
            </a:r>
            <a:endParaRPr lang="es-ES" sz="1900" b="1" dirty="0"/>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031132" y="817018"/>
            <a:ext cx="10486417" cy="4893647"/>
          </a:xfrm>
          <a:prstGeom prst="rect">
            <a:avLst/>
          </a:prstGeom>
          <a:noFill/>
        </p:spPr>
        <p:txBody>
          <a:bodyPr wrap="square">
            <a:spAutoFit/>
          </a:bodyPr>
          <a:lstStyle/>
          <a:p>
            <a:pPr>
              <a:spcBef>
                <a:spcPts val="600"/>
              </a:spcBef>
            </a:pPr>
            <a:r>
              <a:rPr lang="ru-RU" sz="2400" b="1" dirty="0">
                <a:latin typeface="Constantia" panose="02030602050306030303" pitchFamily="18" charset="0"/>
              </a:rPr>
              <a:t>„Великият принцип, поддържан от тези реформатори – същият, който беше поддържан от валденсите, от Уиклиф, от Ян Хус, от Лутер, Цвингли и тези, които се обединиха с тях – беше безпогрешният авторитет на Свещеното писание като правило за вяра и практика. Те отричаха правото на папите, съветите, бащите и кралете да контролират съвестта по въпросите на религията. Библията беше техен авторитет и чрез нейното учение те провериха всички доктрини и твърдения. Вярата в Бог и Неговото слово крепеше тези свети мъже, докато предаваха живота си на кладата. „Бъди добър“, възкликна Латимър на своя събрат мъченик, когато пламъците бяха на път да заглушат гласовете им, „ние днес ще запалим такава свещ, с Божията милост, в Англия, каквато вярвам никога няма да бъде угасена.“ — Произведения на Хю Латимър 1:8”</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6590573" y="5740333"/>
            <a:ext cx="4708212" cy="338554"/>
          </a:xfrm>
          <a:prstGeom prst="rect">
            <a:avLst/>
          </a:prstGeom>
          <a:noFill/>
        </p:spPr>
        <p:txBody>
          <a:bodyPr wrap="none" rtlCol="0">
            <a:spAutoFit/>
          </a:bodyPr>
          <a:lstStyle/>
          <a:p>
            <a:pPr algn="r"/>
            <a:r>
              <a:rPr lang="ru-RU" sz="1600" b="1" dirty="0"/>
              <a:t>Е. Г. Уайт (Великата борба, стр. 249 – англ. изд.)</a:t>
            </a:r>
            <a:endParaRPr lang="es-ES" sz="1600" b="1" dirty="0"/>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103375"/>
            <a:ext cx="11382375"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„В сърцето си опазих Твоето слово, за да не съгрешавам пред Тебе“</a:t>
            </a:r>
            <a:endParaRPr kumimoji="0" lang="es-E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bg-BG" sz="2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Псалм</a:t>
            </a:r>
            <a:r>
              <a:rPr kumimoji="0" lang="es-ES" sz="2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 119:11)</a:t>
            </a: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645615" y="3749069"/>
            <a:ext cx="5505450" cy="2862322"/>
          </a:xfrm>
          <a:prstGeom prst="rect">
            <a:avLst/>
          </a:prstGeom>
          <a:noFill/>
        </p:spPr>
        <p:txBody>
          <a:bodyPr wrap="square" rtlCol="0">
            <a:spAutoFit/>
          </a:bodyPr>
          <a:lstStyle/>
          <a:p>
            <a:pPr>
              <a:spcBef>
                <a:spcPts val="600"/>
              </a:spcBef>
            </a:pPr>
            <a:r>
              <a:rPr lang="bg-BG" sz="2000" b="1" dirty="0">
                <a:solidFill>
                  <a:srgbClr val="BEE24B"/>
                </a:solidFill>
                <a:effectLst>
                  <a:outerShdw blurRad="38100" dist="38100" dir="2700000" algn="tl">
                    <a:srgbClr val="000000">
                      <a:alpha val="43137"/>
                    </a:srgbClr>
                  </a:outerShdw>
                </a:effectLst>
              </a:rPr>
              <a:t>Основата на вярата</a:t>
            </a:r>
            <a:r>
              <a:rPr lang="es-ES" sz="2000" b="1" dirty="0">
                <a:solidFill>
                  <a:srgbClr val="BEE24B"/>
                </a:solidFill>
                <a:effectLst>
                  <a:outerShdw blurRad="38100" dist="38100" dir="2700000" algn="tl">
                    <a:srgbClr val="000000">
                      <a:alpha val="43137"/>
                    </a:srgbClr>
                  </a:outerShdw>
                </a:effectLst>
              </a:rPr>
              <a:t>:</a:t>
            </a:r>
          </a:p>
          <a:p>
            <a:pPr lvl="1">
              <a:spcBef>
                <a:spcPts val="600"/>
              </a:spcBef>
            </a:pPr>
            <a:r>
              <a:rPr lang="es-ES" sz="2000" b="1" i="1" dirty="0">
                <a:solidFill>
                  <a:schemeClr val="bg1"/>
                </a:solidFill>
                <a:effectLst>
                  <a:outerShdw blurRad="38100" dist="38100" dir="2700000" algn="tl">
                    <a:srgbClr val="000000">
                      <a:alpha val="43137"/>
                    </a:srgbClr>
                  </a:outerShdw>
                </a:effectLst>
              </a:rPr>
              <a:t>Sola </a:t>
            </a:r>
            <a:r>
              <a:rPr lang="es-ES" sz="2000" b="1" i="1" dirty="0" err="1">
                <a:solidFill>
                  <a:schemeClr val="bg1"/>
                </a:solidFill>
                <a:effectLst>
                  <a:outerShdw blurRad="38100" dist="38100" dir="2700000" algn="tl">
                    <a:srgbClr val="000000">
                      <a:alpha val="43137"/>
                    </a:srgbClr>
                  </a:outerShdw>
                </a:effectLst>
              </a:rPr>
              <a:t>Scriptura</a:t>
            </a:r>
            <a:r>
              <a:rPr lang="es-ES" sz="2000" b="1" i="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soli</a:t>
            </a:r>
            <a:r>
              <a:rPr lang="es-ES" sz="2000" b="1" i="1" dirty="0">
                <a:solidFill>
                  <a:schemeClr val="bg1"/>
                </a:solidFill>
                <a:effectLst>
                  <a:outerShdw blurRad="38100" dist="38100" dir="2700000" algn="tl">
                    <a:srgbClr val="000000">
                      <a:alpha val="43137"/>
                    </a:srgbClr>
                  </a:outerShdw>
                </a:effectLst>
              </a:rPr>
              <a:t> Deo gloria</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ru-RU" sz="2000" b="1" dirty="0">
                <a:solidFill>
                  <a:schemeClr val="bg1"/>
                </a:solidFill>
                <a:effectLst>
                  <a:outerShdw blurRad="38100" dist="38100" dir="2700000" algn="tl">
                    <a:srgbClr val="000000">
                      <a:alpha val="43137"/>
                    </a:srgbClr>
                  </a:outerShdw>
                </a:effectLst>
              </a:rPr>
              <a:t>Библията е достъпна за всеки</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bg-BG" sz="2000" b="1" dirty="0">
                <a:solidFill>
                  <a:schemeClr val="bg1"/>
                </a:solidFill>
                <a:effectLst>
                  <a:outerShdw blurRad="38100" dist="38100" dir="2700000" algn="tl">
                    <a:srgbClr val="000000">
                      <a:alpha val="43137"/>
                    </a:srgbClr>
                  </a:outerShdw>
                </a:effectLst>
              </a:rPr>
              <a:t>Тълкувателят на Библията</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bg-BG" sz="2000" b="1" dirty="0">
                <a:solidFill>
                  <a:srgbClr val="F7CC0C"/>
                </a:solidFill>
                <a:effectLst>
                  <a:outerShdw blurRad="38100" dist="38100" dir="2700000" algn="tl">
                    <a:srgbClr val="000000">
                      <a:alpha val="43137"/>
                    </a:srgbClr>
                  </a:outerShdw>
                </a:effectLst>
              </a:rPr>
              <a:t>Основата на спасението</a:t>
            </a:r>
            <a:r>
              <a:rPr lang="es-ES" sz="2000" b="1" dirty="0">
                <a:solidFill>
                  <a:srgbClr val="F7CC0C"/>
                </a:solidFill>
                <a:effectLst>
                  <a:outerShdw blurRad="38100" dist="38100" dir="2700000" algn="tl">
                    <a:srgbClr val="000000">
                      <a:alpha val="43137"/>
                    </a:srgbClr>
                  </a:outerShdw>
                </a:effectLst>
              </a:rPr>
              <a:t>:</a:t>
            </a:r>
          </a:p>
          <a:p>
            <a:pPr lvl="1">
              <a:spcBef>
                <a:spcPts val="600"/>
              </a:spcBef>
            </a:pPr>
            <a:r>
              <a:rPr lang="es-ES" sz="2000" b="1" i="1" dirty="0">
                <a:solidFill>
                  <a:schemeClr val="bg1"/>
                </a:solidFill>
                <a:effectLst>
                  <a:outerShdw blurRad="38100" dist="38100" dir="2700000" algn="tl">
                    <a:srgbClr val="000000">
                      <a:alpha val="43137"/>
                    </a:srgbClr>
                  </a:outerShdw>
                </a:effectLst>
              </a:rPr>
              <a:t>Sola gratia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sola fide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solus</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Christus</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bg-BG" sz="2000" b="1" dirty="0">
                <a:solidFill>
                  <a:schemeClr val="bg1"/>
                </a:solidFill>
                <a:effectLst>
                  <a:outerShdw blurRad="38100" dist="38100" dir="2700000" algn="tl">
                    <a:srgbClr val="000000">
                      <a:alpha val="43137"/>
                    </a:srgbClr>
                  </a:outerShdw>
                </a:effectLst>
              </a:rPr>
              <a:t>Растете в благодат</a:t>
            </a:r>
            <a:r>
              <a:rPr lang="es-ES" sz="2000" b="1" dirty="0">
                <a:solidFill>
                  <a:schemeClr val="bg1"/>
                </a:solidFill>
                <a:effectLst>
                  <a:outerShdw blurRad="38100" dist="38100" dir="2700000" algn="tl">
                    <a:srgbClr val="000000">
                      <a:alpha val="43137"/>
                    </a:srgbClr>
                  </a:outerShdw>
                </a:effectLst>
              </a:rPr>
              <a:t>.</a:t>
            </a: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1015663"/>
          </a:xfrm>
          <a:prstGeom prst="rect">
            <a:avLst/>
          </a:prstGeom>
          <a:noFill/>
        </p:spPr>
        <p:txBody>
          <a:bodyPr wrap="square" rtlCol="0">
            <a:spAutoFit/>
          </a:bodyPr>
          <a:lstStyle/>
          <a:p>
            <a:pPr>
              <a:spcBef>
                <a:spcPts val="600"/>
              </a:spcBef>
            </a:pPr>
            <a:r>
              <a:rPr lang="ru-RU" sz="2000" b="1" dirty="0">
                <a:solidFill>
                  <a:schemeClr val="bg1"/>
                </a:solidFill>
                <a:effectLst>
                  <a:outerShdw blurRad="38100" dist="38100" dir="2700000" algn="tl">
                    <a:srgbClr val="000000">
                      <a:alpha val="43137"/>
                    </a:srgbClr>
                  </a:outerShdw>
                </a:effectLst>
              </a:rPr>
              <a:t>През 16 век работата, започната 200 години по-рано от Уиклиф, „звездата на Реформацията“, започва да блести ярко. Блясъкът на реформата беше настъпил.</a:t>
            </a:r>
            <a:endParaRPr lang="es-ES" sz="2000"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096000" cy="1631216"/>
          </a:xfrm>
          <a:prstGeom prst="rect">
            <a:avLst/>
          </a:prstGeom>
          <a:noFill/>
        </p:spPr>
        <p:txBody>
          <a:bodyPr wrap="square" rtlCol="0">
            <a:spAutoFit/>
          </a:bodyPr>
          <a:lstStyle/>
          <a:p>
            <a:pPr marL="342900" indent="-342900">
              <a:buClr>
                <a:srgbClr val="FFFF00"/>
              </a:buClr>
              <a:buFont typeface="+mj-lt"/>
              <a:buAutoNum type="arabicPeriod"/>
            </a:pPr>
            <a:r>
              <a:rPr lang="es-ES" sz="2000" b="1" i="1" dirty="0">
                <a:solidFill>
                  <a:schemeClr val="bg1"/>
                </a:solidFill>
                <a:effectLst>
                  <a:outerShdw blurRad="38100" dist="38100" dir="2700000" algn="tl">
                    <a:srgbClr val="000000">
                      <a:alpha val="43137"/>
                    </a:srgbClr>
                  </a:outerShdw>
                </a:effectLst>
              </a:rPr>
              <a:t>Sola </a:t>
            </a:r>
            <a:r>
              <a:rPr lang="es-ES" sz="2000" b="1" i="1" dirty="0" err="1">
                <a:solidFill>
                  <a:schemeClr val="bg1"/>
                </a:solidFill>
                <a:effectLst>
                  <a:outerShdw blurRad="38100" dist="38100" dir="2700000" algn="tl">
                    <a:srgbClr val="000000">
                      <a:alpha val="43137"/>
                    </a:srgbClr>
                  </a:outerShdw>
                </a:effectLst>
              </a:rPr>
              <a:t>Scriptura</a:t>
            </a:r>
            <a:r>
              <a:rPr lang="es-ES" sz="2000" b="1" i="1" dirty="0">
                <a:solidFill>
                  <a:schemeClr val="bg1"/>
                </a:solidFill>
                <a:effectLst>
                  <a:outerShdw blurRad="38100" dist="38100" dir="2700000" algn="tl">
                    <a:srgbClr val="000000">
                      <a:alpha val="43137"/>
                    </a:srgbClr>
                  </a:outerShdw>
                </a:effectLst>
              </a:rPr>
              <a:t> (</a:t>
            </a:r>
            <a:r>
              <a:rPr lang="bg-BG" sz="2000" b="1" i="1" dirty="0">
                <a:solidFill>
                  <a:schemeClr val="bg1"/>
                </a:solidFill>
                <a:effectLst>
                  <a:outerShdw blurRad="38100" dist="38100" dir="2700000" algn="tl">
                    <a:srgbClr val="000000">
                      <a:alpha val="43137"/>
                    </a:srgbClr>
                  </a:outerShdw>
                </a:effectLst>
              </a:rPr>
              <a:t>само писанието</a:t>
            </a:r>
            <a:r>
              <a:rPr lang="es-ES" sz="2000" b="1" i="1" dirty="0">
                <a:solidFill>
                  <a:schemeClr val="bg1"/>
                </a:solidFill>
                <a:effectLst>
                  <a:outerShdw blurRad="38100" dist="38100" dir="2700000" algn="tl">
                    <a:srgbClr val="000000">
                      <a:alpha val="43137"/>
                    </a:srgbClr>
                  </a:outerShdw>
                </a:effectLst>
              </a:rPr>
              <a:t>)</a:t>
            </a:r>
            <a:endParaRPr lang="es-ES" sz="2000" b="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es-ES" sz="2000" b="1" i="1" dirty="0">
                <a:solidFill>
                  <a:schemeClr val="bg1"/>
                </a:solidFill>
                <a:effectLst>
                  <a:outerShdw blurRad="38100" dist="38100" dir="2700000" algn="tl">
                    <a:srgbClr val="000000">
                      <a:alpha val="43137"/>
                    </a:srgbClr>
                  </a:outerShdw>
                </a:effectLst>
              </a:rPr>
              <a:t>Sola gratia </a:t>
            </a:r>
            <a:r>
              <a:rPr lang="es-ES" sz="2000" b="1" dirty="0">
                <a:solidFill>
                  <a:schemeClr val="bg1"/>
                </a:solidFill>
                <a:effectLst>
                  <a:outerShdw blurRad="38100" dist="38100" dir="2700000" algn="tl">
                    <a:srgbClr val="000000">
                      <a:alpha val="43137"/>
                    </a:srgbClr>
                  </a:outerShdw>
                </a:effectLst>
              </a:rPr>
              <a:t>(</a:t>
            </a:r>
            <a:r>
              <a:rPr lang="bg-BG" sz="2000" b="1" dirty="0">
                <a:solidFill>
                  <a:schemeClr val="bg1"/>
                </a:solidFill>
                <a:effectLst>
                  <a:outerShdw blurRad="38100" dist="38100" dir="2700000" algn="tl">
                    <a:srgbClr val="000000">
                      <a:alpha val="43137"/>
                    </a:srgbClr>
                  </a:outerShdw>
                </a:effectLst>
              </a:rPr>
              <a:t>само благодат</a:t>
            </a:r>
            <a:r>
              <a:rPr lang="es-ES" sz="2000" b="1" dirty="0">
                <a:solidFill>
                  <a:schemeClr val="bg1"/>
                </a:solidFill>
                <a:effectLst>
                  <a:outerShdw blurRad="38100" dist="38100" dir="2700000" algn="tl">
                    <a:srgbClr val="000000">
                      <a:alpha val="43137"/>
                    </a:srgbClr>
                  </a:outerShdw>
                </a:effectLst>
              </a:rPr>
              <a:t>)</a:t>
            </a:r>
          </a:p>
          <a:p>
            <a:pPr marL="342900" indent="-342900">
              <a:buClr>
                <a:srgbClr val="FFFF00"/>
              </a:buClr>
              <a:buFont typeface="+mj-lt"/>
              <a:buAutoNum type="arabicPeriod"/>
            </a:pPr>
            <a:r>
              <a:rPr lang="es-ES" sz="2000" b="1" i="1" dirty="0">
                <a:solidFill>
                  <a:schemeClr val="bg1"/>
                </a:solidFill>
                <a:effectLst>
                  <a:outerShdw blurRad="38100" dist="38100" dir="2700000" algn="tl">
                    <a:srgbClr val="000000">
                      <a:alpha val="43137"/>
                    </a:srgbClr>
                  </a:outerShdw>
                </a:effectLst>
              </a:rPr>
              <a:t>Sola fide </a:t>
            </a:r>
            <a:r>
              <a:rPr lang="es-ES" sz="2000" b="1" dirty="0">
                <a:solidFill>
                  <a:schemeClr val="bg1"/>
                </a:solidFill>
                <a:effectLst>
                  <a:outerShdw blurRad="38100" dist="38100" dir="2700000" algn="tl">
                    <a:srgbClr val="000000">
                      <a:alpha val="43137"/>
                    </a:srgbClr>
                  </a:outerShdw>
                </a:effectLst>
              </a:rPr>
              <a:t>(</a:t>
            </a:r>
            <a:r>
              <a:rPr lang="bg-BG" sz="2000" b="1" dirty="0">
                <a:solidFill>
                  <a:schemeClr val="bg1"/>
                </a:solidFill>
                <a:effectLst>
                  <a:outerShdw blurRad="38100" dist="38100" dir="2700000" algn="tl">
                    <a:srgbClr val="000000">
                      <a:alpha val="43137"/>
                    </a:srgbClr>
                  </a:outerShdw>
                </a:effectLst>
              </a:rPr>
              <a:t>само вяра</a:t>
            </a:r>
            <a:r>
              <a:rPr lang="es-ES" sz="2000" b="1" dirty="0">
                <a:solidFill>
                  <a:schemeClr val="bg1"/>
                </a:solidFill>
                <a:effectLst>
                  <a:outerShdw blurRad="38100" dist="38100" dir="2700000" algn="tl">
                    <a:srgbClr val="000000">
                      <a:alpha val="43137"/>
                    </a:srgbClr>
                  </a:outerShdw>
                </a:effectLst>
              </a:rPr>
              <a:t>)</a:t>
            </a:r>
          </a:p>
          <a:p>
            <a:pPr marL="342900" indent="-342900">
              <a:buClr>
                <a:srgbClr val="FFFF00"/>
              </a:buClr>
              <a:buFont typeface="+mj-lt"/>
              <a:buAutoNum type="arabicPeriod"/>
            </a:pPr>
            <a:r>
              <a:rPr lang="es-ES" sz="2000" b="1" i="1" dirty="0" err="1">
                <a:solidFill>
                  <a:schemeClr val="bg1"/>
                </a:solidFill>
                <a:effectLst>
                  <a:outerShdw blurRad="38100" dist="38100" dir="2700000" algn="tl">
                    <a:srgbClr val="000000">
                      <a:alpha val="43137"/>
                    </a:srgbClr>
                  </a:outerShdw>
                </a:effectLst>
              </a:rPr>
              <a:t>Solus</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Christus</a:t>
            </a:r>
            <a:r>
              <a:rPr lang="es-ES" sz="2000" b="1" i="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a:t>
            </a:r>
            <a:r>
              <a:rPr lang="bg-BG" sz="2000" b="1" dirty="0">
                <a:solidFill>
                  <a:schemeClr val="bg1"/>
                </a:solidFill>
                <a:effectLst>
                  <a:outerShdw blurRad="38100" dist="38100" dir="2700000" algn="tl">
                    <a:srgbClr val="000000">
                      <a:alpha val="43137"/>
                    </a:srgbClr>
                  </a:outerShdw>
                </a:effectLst>
              </a:rPr>
              <a:t>само Христос</a:t>
            </a:r>
            <a:r>
              <a:rPr lang="es-ES" sz="2000" b="1" dirty="0">
                <a:solidFill>
                  <a:schemeClr val="bg1"/>
                </a:solidFill>
                <a:effectLst>
                  <a:outerShdw blurRad="38100" dist="38100" dir="2700000" algn="tl">
                    <a:srgbClr val="000000">
                      <a:alpha val="43137"/>
                    </a:srgbClr>
                  </a:outerShdw>
                </a:effectLst>
              </a:rPr>
              <a:t>)</a:t>
            </a:r>
          </a:p>
          <a:p>
            <a:pPr marL="342900" indent="-342900">
              <a:buClr>
                <a:srgbClr val="FFFF00"/>
              </a:buClr>
              <a:buFont typeface="+mj-lt"/>
              <a:buAutoNum type="arabicPeriod"/>
            </a:pPr>
            <a:r>
              <a:rPr lang="es-ES" sz="2000" b="1" i="1" dirty="0" err="1">
                <a:solidFill>
                  <a:schemeClr val="bg1"/>
                </a:solidFill>
                <a:effectLst>
                  <a:outerShdw blurRad="38100" dist="38100" dir="2700000" algn="tl">
                    <a:srgbClr val="000000">
                      <a:alpha val="43137"/>
                    </a:srgbClr>
                  </a:outerShdw>
                </a:effectLst>
              </a:rPr>
              <a:t>Soli</a:t>
            </a:r>
            <a:r>
              <a:rPr lang="es-ES" sz="2000" b="1" i="1" dirty="0">
                <a:solidFill>
                  <a:schemeClr val="bg1"/>
                </a:solidFill>
                <a:effectLst>
                  <a:outerShdw blurRad="38100" dist="38100" dir="2700000" algn="tl">
                    <a:srgbClr val="000000">
                      <a:alpha val="43137"/>
                    </a:srgbClr>
                  </a:outerShdw>
                </a:effectLst>
              </a:rPr>
              <a:t> Deo gloria </a:t>
            </a:r>
            <a:r>
              <a:rPr lang="es-ES" sz="2000" b="1" dirty="0">
                <a:solidFill>
                  <a:schemeClr val="bg1"/>
                </a:solidFill>
                <a:effectLst>
                  <a:outerShdw blurRad="38100" dist="38100" dir="2700000" algn="tl">
                    <a:srgbClr val="000000">
                      <a:alpha val="43137"/>
                    </a:srgbClr>
                  </a:outerShdw>
                </a:effectLst>
              </a:rPr>
              <a:t>(</a:t>
            </a:r>
            <a:r>
              <a:rPr lang="bg-BG" sz="2000" b="1" dirty="0">
                <a:solidFill>
                  <a:schemeClr val="bg1"/>
                </a:solidFill>
                <a:effectLst>
                  <a:outerShdw blurRad="38100" dist="38100" dir="2700000" algn="tl">
                    <a:srgbClr val="000000">
                      <a:alpha val="43137"/>
                    </a:srgbClr>
                  </a:outerShdw>
                </a:effectLst>
              </a:rPr>
              <a:t>само на Бога слава</a:t>
            </a:r>
            <a:r>
              <a:rPr lang="es-ES" sz="2000" b="1" dirty="0">
                <a:solidFill>
                  <a:schemeClr val="bg1"/>
                </a:solidFill>
                <a:effectLst>
                  <a:outerShdw blurRad="38100" dist="38100" dir="2700000" algn="tl">
                    <a:srgbClr val="000000">
                      <a:alpha val="43137"/>
                    </a:srgbClr>
                  </a:outerShdw>
                </a:effectLst>
              </a:rPr>
              <a:t>)</a:t>
            </a: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8"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a:extLst>
              <a:ext uri="{FF2B5EF4-FFF2-40B4-BE49-F238E27FC236}">
                <a16:creationId xmlns:a16="http://schemas.microsoft.com/office/drawing/2014/main" id="{645F8F81-8AED-7E9C-6576-0900DDB13F41}"/>
              </a:ext>
            </a:extLst>
          </p:cNvPr>
          <p:cNvSpPr/>
          <p:nvPr/>
        </p:nvSpPr>
        <p:spPr>
          <a:xfrm>
            <a:off x="554478"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8"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8"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1152">
            <a:off x="593421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7721152">
            <a:off x="593441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0227"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227"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227"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0227"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0227"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62615"/>
            <a:ext cx="7696201" cy="400110"/>
          </a:xfrm>
          <a:prstGeom prst="rect">
            <a:avLst/>
          </a:prstGeom>
          <a:noFill/>
        </p:spPr>
        <p:txBody>
          <a:bodyPr wrap="square">
            <a:spAutoFit/>
          </a:bodyPr>
          <a:lstStyle/>
          <a:p>
            <a:pPr>
              <a:spcBef>
                <a:spcPts val="600"/>
              </a:spcBef>
            </a:pPr>
            <a:r>
              <a:rPr lang="ru-RU" sz="2000" b="1" dirty="0">
                <a:solidFill>
                  <a:schemeClr val="bg1"/>
                </a:solidFill>
                <a:effectLst>
                  <a:outerShdw blurRad="38100" dist="38100" dir="2700000" algn="tl">
                    <a:srgbClr val="000000">
                      <a:alpha val="43137"/>
                    </a:srgbClr>
                  </a:outerShdw>
                </a:effectLst>
              </a:rPr>
              <a:t>Тази реформа се основава на пет основни точки:</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8"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lef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lef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lef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lef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lef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8"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lef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algn="ctr"/>
            <a:r>
              <a:rPr lang="bg-BG"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ОСНОВАТА НА ВЯРАТА</a:t>
            </a:r>
            <a:endParaRPr lang="es-E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it-IT"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SOLA SCRIPTURA / SOLI DEO GLORIA</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1" y="623798"/>
            <a:ext cx="12191999" cy="646331"/>
          </a:xfrm>
          <a:prstGeom prst="rect">
            <a:avLst/>
          </a:prstGeom>
          <a:noFill/>
        </p:spPr>
        <p:txBody>
          <a:bodyPr wrap="square">
            <a:spAutoFit/>
          </a:bodyPr>
          <a:lstStyle/>
          <a:p>
            <a:pPr algn="ct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„Като намерих Твоите думи изядох ги, И Твоето слово ми беше радост и веселие на сърцето; </a:t>
            </a:r>
            <a:br>
              <a:rPr lang="en-GB" b="1" dirty="0">
                <a:solidFill>
                  <a:schemeClr val="bg1"/>
                </a:solidFill>
                <a:effectLst>
                  <a:outerShdw blurRad="38100" dist="38100" dir="2700000" algn="tl">
                    <a:srgbClr val="000000">
                      <a:alpha val="43137"/>
                    </a:srgbClr>
                  </a:outerShdw>
                </a:effectLst>
                <a:latin typeface="Comic Sans MS" panose="030F0702030302020204" pitchFamily="66" charset="0"/>
              </a:rPr>
            </a:br>
            <a:r>
              <a:rPr lang="ru-RU" b="1" dirty="0">
                <a:solidFill>
                  <a:schemeClr val="bg1"/>
                </a:solidFill>
                <a:effectLst>
                  <a:outerShdw blurRad="38100" dist="38100" dir="2700000" algn="tl">
                    <a:srgbClr val="000000">
                      <a:alpha val="43137"/>
                    </a:srgbClr>
                  </a:outerShdw>
                </a:effectLst>
                <a:latin typeface="Comic Sans MS" panose="030F0702030302020204" pitchFamily="66" charset="0"/>
              </a:rPr>
              <a:t>Защото се наричам с Твоето име, Господи Боже на Силите.”</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bg-BG" sz="1400" b="1" dirty="0">
                <a:solidFill>
                  <a:schemeClr val="bg1"/>
                </a:solidFill>
                <a:effectLst>
                  <a:outerShdw blurRad="38100" dist="38100" dir="2700000" algn="tl">
                    <a:srgbClr val="000000">
                      <a:alpha val="43137"/>
                    </a:srgbClr>
                  </a:outerShdw>
                </a:effectLst>
                <a:latin typeface="Comic Sans MS" panose="030F0702030302020204" pitchFamily="66" charset="0"/>
              </a:rPr>
              <a:t>Еремия</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 15:16)</a:t>
            </a: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2" y="1301353"/>
            <a:ext cx="7248525" cy="1261884"/>
          </a:xfrm>
          <a:prstGeom prst="rect">
            <a:avLst/>
          </a:prstGeom>
          <a:noFill/>
        </p:spPr>
        <p:txBody>
          <a:bodyPr wrap="square" rtlCol="0">
            <a:spAutoFit/>
          </a:bodyPr>
          <a:lstStyle/>
          <a:p>
            <a:pPr>
              <a:spcBef>
                <a:spcPts val="600"/>
              </a:spcBef>
            </a:pPr>
            <a:r>
              <a:rPr lang="ru-RU" sz="1900" b="1" dirty="0"/>
              <a:t>Реформаторите от 16 век буквално променят света. Но те ясно показаха, че няма нищо особено в тях. Те бяха хора, преобразени от Бога. Поради тази причина те заявиха: „Слава само на Бога“. </a:t>
            </a:r>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1058427889"/>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830631"/>
            <a:ext cx="7248525" cy="969496"/>
          </a:xfrm>
          <a:prstGeom prst="rect">
            <a:avLst/>
          </a:prstGeom>
          <a:noFill/>
        </p:spPr>
        <p:txBody>
          <a:bodyPr wrap="square" rtlCol="0">
            <a:spAutoFit/>
          </a:bodyPr>
          <a:lstStyle/>
          <a:p>
            <a:pPr>
              <a:spcBef>
                <a:spcPts val="600"/>
              </a:spcBef>
            </a:pPr>
            <a:r>
              <a:rPr lang="ru-RU" sz="1900" b="1" dirty="0"/>
              <a:t>В онези мрачни времена Библията насищаше живота им до степен да дадат живота си, за да останат верни на нейните учения. А днес тя също ли засища живота ви?</a:t>
            </a:r>
            <a:endParaRPr lang="es-ES" sz="1900" b="1" dirty="0"/>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24748" y="1421814"/>
            <a:ext cx="4572000"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2" y="3178459"/>
            <a:ext cx="7589466" cy="384721"/>
          </a:xfrm>
          <a:prstGeom prst="rect">
            <a:avLst/>
          </a:prstGeom>
          <a:noFill/>
        </p:spPr>
        <p:txBody>
          <a:bodyPr wrap="square">
            <a:spAutoFit/>
          </a:bodyPr>
          <a:lstStyle/>
          <a:p>
            <a:pPr>
              <a:spcBef>
                <a:spcPts val="600"/>
              </a:spcBef>
            </a:pPr>
            <a:r>
              <a:rPr lang="ru-RU" sz="1900" b="1" dirty="0"/>
              <a:t>Какво направи Библията за тях и какво може да направи за нас?</a:t>
            </a:r>
            <a:endParaRPr lang="es-ES" sz="1900" b="1" dirty="0"/>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49" y="2535156"/>
            <a:ext cx="7343775" cy="677108"/>
          </a:xfrm>
          <a:prstGeom prst="rect">
            <a:avLst/>
          </a:prstGeom>
          <a:noFill/>
        </p:spPr>
        <p:txBody>
          <a:bodyPr wrap="square">
            <a:spAutoFit/>
          </a:bodyPr>
          <a:lstStyle/>
          <a:p>
            <a:pPr>
              <a:spcBef>
                <a:spcPts val="600"/>
              </a:spcBef>
            </a:pPr>
            <a:r>
              <a:rPr lang="ru-RU" sz="1900" b="1" dirty="0"/>
              <a:t>Как е извършена тази трансформация в тях? Това беше четенето на Божието Слово, което извърши чудото.</a:t>
            </a:r>
            <a:endParaRPr lang="es-ES" sz="1900" b="1" dirty="0"/>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bg-BG"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БИБЛИЯТА ДОСТЪПНА ЗА ВСЕКИ</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05522"/>
            <a:ext cx="10106025" cy="369332"/>
          </a:xfrm>
          <a:prstGeom prst="rect">
            <a:avLst/>
          </a:prstGeom>
          <a:noFill/>
        </p:spPr>
        <p:txBody>
          <a:bodyPr wrap="square">
            <a:spAutoFit/>
          </a:bodyPr>
          <a:lstStyle/>
          <a:p>
            <a:pPr algn="ctr"/>
            <a:r>
              <a:rPr lang="ru-RU"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„Между това, Божието учение растеше и се умножаваше.“</a:t>
            </a: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bg-BG"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Деяния</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12:24)</a:t>
            </a: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3933252486"/>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bg-BG"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БИБЛИЯТА ДОСТЪПНА ЗА ВСЕКИ</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spcBef>
                <a:spcPts val="600"/>
              </a:spcBef>
            </a:pPr>
            <a:r>
              <a:rPr lang="ru-RU" sz="2000" b="1" dirty="0">
                <a:solidFill>
                  <a:schemeClr val="accent5">
                    <a:lumMod val="20000"/>
                    <a:lumOff val="80000"/>
                  </a:schemeClr>
                </a:solidFill>
              </a:rPr>
              <a:t>Докато английските версии на Библията се подготвят и публикуват, други реформатори също превеждат Библията на своя роден език. По този начин Библията може да бъде четена директно от жителите на Европа и новооткрития „Нов свят“.</a:t>
            </a:r>
            <a:endParaRPr lang="es-ES" sz="2000" b="1" dirty="0">
              <a:solidFill>
                <a:schemeClr val="accent5">
                  <a:lumMod val="20000"/>
                  <a:lumOff val="80000"/>
                </a:schemeClr>
              </a:solidFill>
            </a:endParaRP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1947146457"/>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69441"/>
          </a:xfrm>
          <a:prstGeom prst="rect">
            <a:avLst/>
          </a:prstGeom>
          <a:noFill/>
        </p:spPr>
        <p:txBody>
          <a:bodyPr wrap="square">
            <a:spAutoFit/>
          </a:bodyPr>
          <a:lstStyle/>
          <a:p>
            <a:pPr algn="ctr"/>
            <a:r>
              <a:rPr lang="bg-BG" sz="4400" b="1" spc="300" dirty="0">
                <a:ln w="6600">
                  <a:solidFill>
                    <a:schemeClr val="accent2"/>
                  </a:solidFill>
                  <a:prstDash val="solid"/>
                </a:ln>
                <a:solidFill>
                  <a:srgbClr val="FFFFFF"/>
                </a:solidFill>
                <a:effectLst>
                  <a:outerShdw dist="38100" dir="2700000" algn="tl" rotWithShape="0">
                    <a:schemeClr val="accent2"/>
                  </a:outerShdw>
                </a:effectLst>
              </a:rPr>
              <a:t>ТЪЛКУВАТЕЛЯТ НА БИБЛИЯТА</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EBF4F5D5-CCF5-B436-6BA6-85A21AF117B9}"/>
              </a:ext>
            </a:extLst>
          </p:cNvPr>
          <p:cNvSpPr txBox="1"/>
          <p:nvPr/>
        </p:nvSpPr>
        <p:spPr>
          <a:xfrm>
            <a:off x="1429966" y="696231"/>
            <a:ext cx="10544783" cy="646331"/>
          </a:xfrm>
          <a:prstGeom prst="rect">
            <a:avLst/>
          </a:prstGeom>
          <a:noFill/>
        </p:spPr>
        <p:txBody>
          <a:bodyPr wrap="square">
            <a:spAutoFit/>
          </a:bodyPr>
          <a:lstStyle/>
          <a:p>
            <a:pPr algn="ctr"/>
            <a:r>
              <a:rPr lang="ru-RU"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„И това да знаете преди всичко, че никое пророчество в писанието не е частно на пророка обяснение на Божията воля;“</a:t>
            </a:r>
            <a:r>
              <a:rPr lang="es-E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(2 </a:t>
            </a:r>
            <a:r>
              <a:rPr lang="bg-BG"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Петрово</a:t>
            </a:r>
            <a:r>
              <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 1:20)</a:t>
            </a: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342726"/>
            <a:ext cx="7722943" cy="707886"/>
          </a:xfrm>
          <a:prstGeom prst="rect">
            <a:avLst/>
          </a:prstGeom>
          <a:noFill/>
        </p:spPr>
        <p:txBody>
          <a:bodyPr wrap="square" rtlCol="0">
            <a:spAutoFit/>
          </a:bodyPr>
          <a:lstStyle/>
          <a:p>
            <a:pPr>
              <a:spcBef>
                <a:spcPts val="600"/>
              </a:spcBef>
            </a:pPr>
            <a:r>
              <a:rPr lang="ru-RU" sz="2000" b="1" dirty="0"/>
              <a:t>Когато Мартин Лутер за първи път прочита Библията на латински, животът му се променя.</a:t>
            </a:r>
            <a:endParaRPr lang="es-ES" sz="2000" b="1" dirty="0"/>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700" y="4552545"/>
            <a:ext cx="2118114" cy="211811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5" y="4597820"/>
            <a:ext cx="5691346" cy="2246769"/>
          </a:xfrm>
          <a:prstGeom prst="rect">
            <a:avLst/>
          </a:prstGeom>
          <a:noFill/>
        </p:spPr>
        <p:txBody>
          <a:bodyPr wrap="square">
            <a:spAutoFit/>
          </a:bodyPr>
          <a:lstStyle/>
          <a:p>
            <a:pPr>
              <a:spcBef>
                <a:spcPts val="600"/>
              </a:spcBef>
            </a:pPr>
            <a:r>
              <a:rPr lang="ru-RU" sz="2000" b="1" dirty="0"/>
              <a:t>От този момент стана ясно, че не може да има хармония между традициите, преподавани от официалната църква, и истините, съдържащи се в Библията. Единственото правило за вяра и поведение се съдържа в Библията и ни е разкрито от Светия Дух.</a:t>
            </a:r>
            <a:endParaRPr lang="es-ES" sz="2000" b="1" dirty="0"/>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5" y="3284951"/>
            <a:ext cx="7722942" cy="1323439"/>
          </a:xfrm>
          <a:prstGeom prst="rect">
            <a:avLst/>
          </a:prstGeom>
          <a:noFill/>
        </p:spPr>
        <p:txBody>
          <a:bodyPr wrap="square">
            <a:spAutoFit/>
          </a:bodyPr>
          <a:lstStyle/>
          <a:p>
            <a:pPr>
              <a:spcBef>
                <a:spcPts val="600"/>
              </a:spcBef>
            </a:pPr>
            <a:r>
              <a:rPr lang="ru-RU" sz="2000" b="1" dirty="0"/>
              <a:t>Светият Дух, единственият оторизиран тълкувател на Библията, беше този, който разкри истините, съдържащи се в нея. И същият Свят Дух ни е даден, за да можем и ние да го разберем! (Йоан 14:26; 16:13).</a:t>
            </a:r>
            <a:endParaRPr lang="es-ES" sz="2000" b="1" dirty="0"/>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000508"/>
            <a:ext cx="7707549" cy="1323439"/>
          </a:xfrm>
          <a:prstGeom prst="rect">
            <a:avLst/>
          </a:prstGeom>
          <a:noFill/>
        </p:spPr>
        <p:txBody>
          <a:bodyPr wrap="square">
            <a:spAutoFit/>
          </a:bodyPr>
          <a:lstStyle/>
          <a:p>
            <a:pPr>
              <a:spcBef>
                <a:spcPts val="600"/>
              </a:spcBef>
            </a:pPr>
            <a:r>
              <a:rPr lang="ru-RU" sz="2000" b="1" dirty="0"/>
              <a:t>Докато прелистваше страниците му, той осъзнаваше, че висша сила осветява ума му. Евангелието стана живо и ефективно. Тъмните традиции избледняха и благодатта на Христос се издигна. Каква сила озарява ума му?</a:t>
            </a:r>
            <a:endParaRPr lang="es-ES" sz="2000" b="1" dirty="0"/>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485470" y="1068785"/>
            <a:ext cx="10915347" cy="4708981"/>
          </a:xfrm>
          <a:prstGeom prst="rect">
            <a:avLst/>
          </a:prstGeom>
          <a:noFill/>
        </p:spPr>
        <p:txBody>
          <a:bodyPr wrap="square">
            <a:spAutoFit/>
          </a:bodyPr>
          <a:lstStyle/>
          <a:p>
            <a:pPr>
              <a:spcBef>
                <a:spcPts val="600"/>
              </a:spcBef>
            </a:pPr>
            <a:r>
              <a:rPr lang="ru-RU" sz="3000" b="1" dirty="0">
                <a:latin typeface="Constantia" panose="02030602050306030303" pitchFamily="18" charset="0"/>
              </a:rPr>
              <a:t>„Проповядването на словото няма да има полза без постоянното присъствие и помощта на Светия Дух. Това е единственият ефективен учител на божествената истина. Само когато истината е придружена от Духа в сърцето, тя ще съживи съвестта или ще преобрази живота. Човек може да е в състояние да представи буквата на Божието слово, може да е запознат с всичките му заповеди и обещания; но освен ако Светият Дух не установи истината, никоя душа няма да падне върху Скалата и да бъде разбита”.</a:t>
            </a:r>
            <a:endParaRPr lang="es-ES"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5931178" y="5664856"/>
            <a:ext cx="5469639" cy="338554"/>
          </a:xfrm>
          <a:prstGeom prst="rect">
            <a:avLst/>
          </a:prstGeom>
          <a:noFill/>
        </p:spPr>
        <p:txBody>
          <a:bodyPr wrap="none" rtlCol="0">
            <a:spAutoFit/>
          </a:bodyPr>
          <a:lstStyle/>
          <a:p>
            <a:pPr algn="r"/>
            <a:r>
              <a:rPr lang="ru-RU" sz="1600" b="1" dirty="0"/>
              <a:t>Е. Г. Уайт (Желанието на вековете, стр. 671 – англ. изд.)</a:t>
            </a:r>
            <a:endParaRPr lang="es-ES" sz="1600" b="1" dirty="0"/>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600</TotalTime>
  <Words>1435</Words>
  <Application>Microsoft Office PowerPoint</Application>
  <PresentationFormat>Panorámica</PresentationFormat>
  <Paragraphs>86</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129</cp:revision>
  <dcterms:created xsi:type="dcterms:W3CDTF">2024-04-13T15:21:38Z</dcterms:created>
  <dcterms:modified xsi:type="dcterms:W3CDTF">2024-04-18T20:10:03Z</dcterms:modified>
</cp:coreProperties>
</file>