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4" r:id="rId4"/>
    <p:sldId id="257" r:id="rId5"/>
    <p:sldId id="258" r:id="rId6"/>
    <p:sldId id="259" r:id="rId7"/>
    <p:sldId id="290" r:id="rId8"/>
    <p:sldId id="260" r:id="rId9"/>
    <p:sldId id="291" r:id="rId10"/>
    <p:sldId id="293" r:id="rId11"/>
    <p:sldId id="263" r:id="rId12"/>
    <p:sldId id="292" r:id="rId13"/>
    <p:sldId id="287" r:id="rId14"/>
    <p:sldId id="28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A41"/>
    <a:srgbClr val="5C3532"/>
    <a:srgbClr val="1A5000"/>
    <a:srgbClr val="E4B43C"/>
    <a:srgbClr val="4DAD9D"/>
    <a:srgbClr val="C0E3DD"/>
    <a:srgbClr val="C4C8EE"/>
    <a:srgbClr val="89B6AF"/>
    <a:srgbClr val="B8A200"/>
    <a:srgbClr val="FFE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7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F1743-FB00-4C33-8801-18BA799D7977}" type="doc">
      <dgm:prSet loTypeId="urn:microsoft.com/office/officeart/2009/3/layout/Snapshot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A3C7DB5-FEC3-4598-B83B-5961C05A66FF}">
      <dgm:prSet custT="1"/>
      <dgm:spPr/>
      <dgm:t>
        <a:bodyPr/>
        <a:lstStyle/>
        <a:p>
          <a:r>
            <a:rPr lang="bg-BG" sz="1800" b="1" dirty="0"/>
            <a:t>„Напусни първи“</a:t>
          </a:r>
          <a:endParaRPr lang="es-ES" sz="1800" dirty="0"/>
        </a:p>
      </dgm:t>
    </dgm:pt>
    <dgm:pt modelId="{18389408-70D2-444A-8A03-A1FFB28FF36E}" type="parTrans" cxnId="{FD5D7C23-9A8D-4EC7-9ABB-A620CBD2DE8B}">
      <dgm:prSet/>
      <dgm:spPr/>
      <dgm:t>
        <a:bodyPr/>
        <a:lstStyle/>
        <a:p>
          <a:endParaRPr lang="es-ES" sz="1800"/>
        </a:p>
      </dgm:t>
    </dgm:pt>
    <dgm:pt modelId="{7AEDF203-F055-476B-99FD-3501CD9CD1D4}" type="sibTrans" cxnId="{FD5D7C23-9A8D-4EC7-9ABB-A620CBD2DE8B}">
      <dgm:prSet/>
      <dgm:spPr/>
      <dgm:t>
        <a:bodyPr/>
        <a:lstStyle/>
        <a:p>
          <a:endParaRPr lang="es-ES" sz="1800"/>
        </a:p>
      </dgm:t>
    </dgm:pt>
    <dgm:pt modelId="{5418C5C2-5884-471C-A748-797F1803639B}">
      <dgm:prSet custT="1"/>
      <dgm:spPr/>
      <dgm:t>
        <a:bodyPr/>
        <a:lstStyle/>
        <a:p>
          <a:r>
            <a:rPr lang="bg-BG" sz="1800" b="1" dirty="0"/>
            <a:t>„Кученца“</a:t>
          </a:r>
          <a:endParaRPr lang="es-ES" sz="1800" dirty="0"/>
        </a:p>
      </dgm:t>
    </dgm:pt>
    <dgm:pt modelId="{FFBD6A79-E4CA-419F-A15C-A710DEC66674}" type="parTrans" cxnId="{9FC2651F-BA8C-49C3-8B4E-84CD60D3F9E0}">
      <dgm:prSet/>
      <dgm:spPr/>
      <dgm:t>
        <a:bodyPr/>
        <a:lstStyle/>
        <a:p>
          <a:endParaRPr lang="es-ES" sz="1800"/>
        </a:p>
      </dgm:t>
    </dgm:pt>
    <dgm:pt modelId="{A871EC6F-FFF4-4591-9FEA-C28D9068187E}" type="sibTrans" cxnId="{9FC2651F-BA8C-49C3-8B4E-84CD60D3F9E0}">
      <dgm:prSet/>
      <dgm:spPr/>
      <dgm:t>
        <a:bodyPr/>
        <a:lstStyle/>
        <a:p>
          <a:endParaRPr lang="es-ES" sz="1800"/>
        </a:p>
      </dgm:t>
    </dgm:pt>
    <dgm:pt modelId="{6D54CBB9-08C1-451B-A4D5-52BA208B3540}">
      <dgm:prSet custT="1"/>
      <dgm:spPr/>
      <dgm:t>
        <a:bodyPr/>
        <a:lstStyle/>
        <a:p>
          <a:r>
            <a:rPr lang="ru-RU" sz="1900" b="1" dirty="0"/>
            <a:t>Тя можеше да поиска второ място и да се възползва от мръвките на ситите.</a:t>
          </a:r>
          <a:endParaRPr lang="es-ES" sz="1900" dirty="0"/>
        </a:p>
      </dgm:t>
    </dgm:pt>
    <dgm:pt modelId="{56EF3B04-9676-494F-A5A9-334BB32C9184}" type="parTrans" cxnId="{2065AEB6-8032-4D00-9F44-EAAC5899D16F}">
      <dgm:prSet/>
      <dgm:spPr/>
      <dgm:t>
        <a:bodyPr/>
        <a:lstStyle/>
        <a:p>
          <a:endParaRPr lang="es-ES" sz="1800"/>
        </a:p>
      </dgm:t>
    </dgm:pt>
    <dgm:pt modelId="{3AABBBB4-1CA4-439C-8A73-4B11A6A9800E}" type="sibTrans" cxnId="{2065AEB6-8032-4D00-9F44-EAAC5899D16F}">
      <dgm:prSet/>
      <dgm:spPr/>
      <dgm:t>
        <a:bodyPr/>
        <a:lstStyle/>
        <a:p>
          <a:endParaRPr lang="es-ES" sz="1800"/>
        </a:p>
      </dgm:t>
    </dgm:pt>
    <dgm:pt modelId="{C7F814C4-8ABA-4989-8F4B-969434095643}">
      <dgm:prSet custT="1"/>
      <dgm:spPr/>
      <dgm:t>
        <a:bodyPr/>
        <a:lstStyle/>
        <a:p>
          <a:r>
            <a:rPr lang="ru-RU" sz="1900" b="1" dirty="0"/>
            <a:t>Домашните кучета (не бездомните) са били част от семейството и следователно са можели да се радват на предимствата му.</a:t>
          </a:r>
          <a:endParaRPr lang="es-ES" sz="1900" dirty="0"/>
        </a:p>
      </dgm:t>
    </dgm:pt>
    <dgm:pt modelId="{8A87C6E1-4AB4-4381-B435-22B4459439E1}" type="parTrans" cxnId="{3B8C3B92-CFD9-4CB2-BC52-4D14FC99F5BA}">
      <dgm:prSet/>
      <dgm:spPr/>
      <dgm:t>
        <a:bodyPr/>
        <a:lstStyle/>
        <a:p>
          <a:endParaRPr lang="es-ES" sz="1800"/>
        </a:p>
      </dgm:t>
    </dgm:pt>
    <dgm:pt modelId="{72CE0621-ECAC-495F-BEC5-D0C7BC8A3E74}" type="sibTrans" cxnId="{3B8C3B92-CFD9-4CB2-BC52-4D14FC99F5BA}">
      <dgm:prSet/>
      <dgm:spPr/>
      <dgm:t>
        <a:bodyPr/>
        <a:lstStyle/>
        <a:p>
          <a:endParaRPr lang="es-ES" sz="1800"/>
        </a:p>
      </dgm:t>
    </dgm:pt>
    <dgm:pt modelId="{EC16E38C-CA1A-4778-BCD8-B001C6BEC428}" type="pres">
      <dgm:prSet presAssocID="{1BFF1743-FB00-4C33-8801-18BA799D7977}" presName="Name0" presStyleCnt="0">
        <dgm:presLayoutVars>
          <dgm:chMax/>
          <dgm:chPref/>
          <dgm:dir/>
          <dgm:animLvl val="lvl"/>
        </dgm:presLayoutVars>
      </dgm:prSet>
      <dgm:spPr/>
    </dgm:pt>
    <dgm:pt modelId="{2BAF0E80-0394-4711-8B94-54E2FCBA6AB7}" type="pres">
      <dgm:prSet presAssocID="{CA3C7DB5-FEC3-4598-B83B-5961C05A66FF}" presName="composite" presStyleCnt="0"/>
      <dgm:spPr/>
    </dgm:pt>
    <dgm:pt modelId="{26B37E01-76EB-46C7-BD8B-FDDEFB82DEE7}" type="pres">
      <dgm:prSet presAssocID="{CA3C7DB5-FEC3-4598-B83B-5961C05A66FF}" presName="ParentAccentShape" presStyleLbl="trBgShp" presStyleIdx="0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50000"/>
            </a:schemeClr>
          </a:solidFill>
        </a:ln>
      </dgm:spPr>
    </dgm:pt>
    <dgm:pt modelId="{2A853996-3911-48AC-BE4A-1A61CED087DC}" type="pres">
      <dgm:prSet presAssocID="{CA3C7DB5-FEC3-4598-B83B-5961C05A66FF}" presName="ParentTex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585068C-A66D-4DAA-852F-40FB80074195}" type="pres">
      <dgm:prSet presAssocID="{CA3C7DB5-FEC3-4598-B83B-5961C05A66FF}" presName="ChildText" presStyleLbl="revTx" presStyleIdx="1" presStyleCnt="4">
        <dgm:presLayoutVars>
          <dgm:chMax val="0"/>
          <dgm:chPref val="0"/>
        </dgm:presLayoutVars>
      </dgm:prSet>
      <dgm:spPr/>
    </dgm:pt>
    <dgm:pt modelId="{06F04885-DAFA-4538-9071-78D8E3F90BAC}" type="pres">
      <dgm:prSet presAssocID="{CA3C7DB5-FEC3-4598-B83B-5961C05A66FF}" presName="ChildAccentShape" presStyleLbl="trBgShp" presStyleIdx="1" presStyleCnt="4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50000"/>
            </a:schemeClr>
          </a:solidFill>
        </a:ln>
      </dgm:spPr>
    </dgm:pt>
    <dgm:pt modelId="{94B8336B-D5F6-4336-BAAE-6392F2325C72}" type="pres">
      <dgm:prSet presAssocID="{CA3C7DB5-FEC3-4598-B83B-5961C05A66FF}" presName="Image" presStyleLbl="alignImgPlace1" presStyleIdx="0" presStyleCnt="2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7A4D659-37CF-43BB-8A0C-82DD378DD276}" type="pres">
      <dgm:prSet presAssocID="{7AEDF203-F055-476B-99FD-3501CD9CD1D4}" presName="sibTrans" presStyleCnt="0"/>
      <dgm:spPr/>
    </dgm:pt>
    <dgm:pt modelId="{3F839820-3F99-489C-957F-7C2EC4DC5C4C}" type="pres">
      <dgm:prSet presAssocID="{5418C5C2-5884-471C-A748-797F1803639B}" presName="composite" presStyleCnt="0"/>
      <dgm:spPr/>
    </dgm:pt>
    <dgm:pt modelId="{C31A4A3F-958B-4A71-B59C-6A85C6372585}" type="pres">
      <dgm:prSet presAssocID="{5418C5C2-5884-471C-A748-797F1803639B}" presName="ParentAccentShape" presStyleLbl="trBgShp" presStyleIdx="2" presStyleCnt="4" custScaleX="93903" custLinFactNeighborX="-2160"/>
      <dgm:spPr>
        <a:xfrm>
          <a:off x="6074876" y="356759"/>
          <a:ext cx="3501607" cy="2491783"/>
        </a:xfrm>
        <a:prstGeom prst="frame">
          <a:avLst>
            <a:gd name="adj1" fmla="val 545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</dgm:pt>
    <dgm:pt modelId="{8E8FABF0-AB5C-4957-9DCE-42C0BF8532F6}" type="pres">
      <dgm:prSet presAssocID="{5418C5C2-5884-471C-A748-797F1803639B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8BDD9DD-95DA-4AA4-9024-43EFD1E0FA91}" type="pres">
      <dgm:prSet presAssocID="{5418C5C2-5884-471C-A748-797F1803639B}" presName="ChildText" presStyleLbl="revTx" presStyleIdx="3" presStyleCnt="4" custScaleX="128269" custLinFactNeighborX="-3930" custLinFactNeighborY="1508">
        <dgm:presLayoutVars>
          <dgm:chMax val="0"/>
          <dgm:chPref val="0"/>
        </dgm:presLayoutVars>
      </dgm:prSet>
      <dgm:spPr/>
    </dgm:pt>
    <dgm:pt modelId="{E8ACC6C2-FED7-4E0A-AD73-C8A1D1E9A42C}" type="pres">
      <dgm:prSet presAssocID="{5418C5C2-5884-471C-A748-797F1803639B}" presName="ChildAccentShape" presStyleLbl="trBgShp" presStyleIdx="3" presStyleCnt="4" custLinFactNeighborX="7932"/>
      <dgm:spPr>
        <a:xfrm>
          <a:off x="11462487" y="356759"/>
          <a:ext cx="134633" cy="249178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</dgm:pt>
    <dgm:pt modelId="{455F2C1C-DFD5-428C-B53C-127BFDC596B3}" type="pres">
      <dgm:prSet presAssocID="{5418C5C2-5884-471C-A748-797F1803639B}" presName="Image" presStyleLbl="alignImgPlace1" presStyleIdx="1" presStyleCnt="2" custLinFactNeighborX="-4488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</dgm:spPr>
    </dgm:pt>
  </dgm:ptLst>
  <dgm:cxnLst>
    <dgm:cxn modelId="{9FC2651F-BA8C-49C3-8B4E-84CD60D3F9E0}" srcId="{1BFF1743-FB00-4C33-8801-18BA799D7977}" destId="{5418C5C2-5884-471C-A748-797F1803639B}" srcOrd="1" destOrd="0" parTransId="{FFBD6A79-E4CA-419F-A15C-A710DEC66674}" sibTransId="{A871EC6F-FFF4-4591-9FEA-C28D9068187E}"/>
    <dgm:cxn modelId="{FD5D7C23-9A8D-4EC7-9ABB-A620CBD2DE8B}" srcId="{1BFF1743-FB00-4C33-8801-18BA799D7977}" destId="{CA3C7DB5-FEC3-4598-B83B-5961C05A66FF}" srcOrd="0" destOrd="0" parTransId="{18389408-70D2-444A-8A03-A1FFB28FF36E}" sibTransId="{7AEDF203-F055-476B-99FD-3501CD9CD1D4}"/>
    <dgm:cxn modelId="{7333E46B-0D38-4C47-A008-B5C9A30989D9}" type="presOf" srcId="{5418C5C2-5884-471C-A748-797F1803639B}" destId="{8E8FABF0-AB5C-4957-9DCE-42C0BF8532F6}" srcOrd="0" destOrd="0" presId="urn:microsoft.com/office/officeart/2009/3/layout/SnapshotPictureList"/>
    <dgm:cxn modelId="{88CBDC86-C235-40CD-8908-E1F48A88E110}" type="presOf" srcId="{C7F814C4-8ABA-4989-8F4B-969434095643}" destId="{98BDD9DD-95DA-4AA4-9024-43EFD1E0FA91}" srcOrd="0" destOrd="0" presId="urn:microsoft.com/office/officeart/2009/3/layout/SnapshotPictureList"/>
    <dgm:cxn modelId="{B76A1992-8B6F-4F3C-8DAF-B6C0261223B6}" type="presOf" srcId="{6D54CBB9-08C1-451B-A4D5-52BA208B3540}" destId="{7585068C-A66D-4DAA-852F-40FB80074195}" srcOrd="0" destOrd="0" presId="urn:microsoft.com/office/officeart/2009/3/layout/SnapshotPictureList"/>
    <dgm:cxn modelId="{3B8C3B92-CFD9-4CB2-BC52-4D14FC99F5BA}" srcId="{5418C5C2-5884-471C-A748-797F1803639B}" destId="{C7F814C4-8ABA-4989-8F4B-969434095643}" srcOrd="0" destOrd="0" parTransId="{8A87C6E1-4AB4-4381-B435-22B4459439E1}" sibTransId="{72CE0621-ECAC-495F-BEC5-D0C7BC8A3E74}"/>
    <dgm:cxn modelId="{2065AEB6-8032-4D00-9F44-EAAC5899D16F}" srcId="{CA3C7DB5-FEC3-4598-B83B-5961C05A66FF}" destId="{6D54CBB9-08C1-451B-A4D5-52BA208B3540}" srcOrd="0" destOrd="0" parTransId="{56EF3B04-9676-494F-A5A9-334BB32C9184}" sibTransId="{3AABBBB4-1CA4-439C-8A73-4B11A6A9800E}"/>
    <dgm:cxn modelId="{4A3AFDE3-7631-4AD7-9A33-9229EFC36BD9}" type="presOf" srcId="{1BFF1743-FB00-4C33-8801-18BA799D7977}" destId="{EC16E38C-CA1A-4778-BCD8-B001C6BEC428}" srcOrd="0" destOrd="0" presId="urn:microsoft.com/office/officeart/2009/3/layout/SnapshotPictureList"/>
    <dgm:cxn modelId="{3C7D12EB-272B-4043-9CF8-30E2E6B02CF3}" type="presOf" srcId="{CA3C7DB5-FEC3-4598-B83B-5961C05A66FF}" destId="{2A853996-3911-48AC-BE4A-1A61CED087DC}" srcOrd="0" destOrd="0" presId="urn:microsoft.com/office/officeart/2009/3/layout/SnapshotPictureList"/>
    <dgm:cxn modelId="{25139EE1-E000-436F-84EB-B7617C05AB4F}" type="presParOf" srcId="{EC16E38C-CA1A-4778-BCD8-B001C6BEC428}" destId="{2BAF0E80-0394-4711-8B94-54E2FCBA6AB7}" srcOrd="0" destOrd="0" presId="urn:microsoft.com/office/officeart/2009/3/layout/SnapshotPictureList"/>
    <dgm:cxn modelId="{FC59386F-E81B-4B5A-94DF-9AAB4007F052}" type="presParOf" srcId="{2BAF0E80-0394-4711-8B94-54E2FCBA6AB7}" destId="{26B37E01-76EB-46C7-BD8B-FDDEFB82DEE7}" srcOrd="0" destOrd="0" presId="urn:microsoft.com/office/officeart/2009/3/layout/SnapshotPictureList"/>
    <dgm:cxn modelId="{54E4571D-1A30-45BB-8356-EB520C7AD4F4}" type="presParOf" srcId="{2BAF0E80-0394-4711-8B94-54E2FCBA6AB7}" destId="{2A853996-3911-48AC-BE4A-1A61CED087DC}" srcOrd="1" destOrd="0" presId="urn:microsoft.com/office/officeart/2009/3/layout/SnapshotPictureList"/>
    <dgm:cxn modelId="{6CA382DF-CD01-4634-9612-0BEF0C2173E4}" type="presParOf" srcId="{2BAF0E80-0394-4711-8B94-54E2FCBA6AB7}" destId="{7585068C-A66D-4DAA-852F-40FB80074195}" srcOrd="2" destOrd="0" presId="urn:microsoft.com/office/officeart/2009/3/layout/SnapshotPictureList"/>
    <dgm:cxn modelId="{223441D6-A1B1-4674-B6D5-CEEFEBD327FB}" type="presParOf" srcId="{2BAF0E80-0394-4711-8B94-54E2FCBA6AB7}" destId="{06F04885-DAFA-4538-9071-78D8E3F90BAC}" srcOrd="3" destOrd="0" presId="urn:microsoft.com/office/officeart/2009/3/layout/SnapshotPictureList"/>
    <dgm:cxn modelId="{D0C22B76-C198-492B-9C66-136F3CB25E61}" type="presParOf" srcId="{2BAF0E80-0394-4711-8B94-54E2FCBA6AB7}" destId="{94B8336B-D5F6-4336-BAAE-6392F2325C72}" srcOrd="4" destOrd="0" presId="urn:microsoft.com/office/officeart/2009/3/layout/SnapshotPictureList"/>
    <dgm:cxn modelId="{1FB25EC9-0B43-4D19-A528-AAE409FD4922}" type="presParOf" srcId="{EC16E38C-CA1A-4778-BCD8-B001C6BEC428}" destId="{C7A4D659-37CF-43BB-8A0C-82DD378DD276}" srcOrd="1" destOrd="0" presId="urn:microsoft.com/office/officeart/2009/3/layout/SnapshotPictureList"/>
    <dgm:cxn modelId="{D4CD0869-6219-462B-A406-7FF693E6DF88}" type="presParOf" srcId="{EC16E38C-CA1A-4778-BCD8-B001C6BEC428}" destId="{3F839820-3F99-489C-957F-7C2EC4DC5C4C}" srcOrd="2" destOrd="0" presId="urn:microsoft.com/office/officeart/2009/3/layout/SnapshotPictureList"/>
    <dgm:cxn modelId="{4883CF65-3854-4E7B-A341-0955CA2196EE}" type="presParOf" srcId="{3F839820-3F99-489C-957F-7C2EC4DC5C4C}" destId="{C31A4A3F-958B-4A71-B59C-6A85C6372585}" srcOrd="0" destOrd="0" presId="urn:microsoft.com/office/officeart/2009/3/layout/SnapshotPictureList"/>
    <dgm:cxn modelId="{D70AF59A-E3A0-420F-811A-8C943481C7A7}" type="presParOf" srcId="{3F839820-3F99-489C-957F-7C2EC4DC5C4C}" destId="{8E8FABF0-AB5C-4957-9DCE-42C0BF8532F6}" srcOrd="1" destOrd="0" presId="urn:microsoft.com/office/officeart/2009/3/layout/SnapshotPictureList"/>
    <dgm:cxn modelId="{8D094036-70DD-49EE-8D40-DDAEEBEA8BDF}" type="presParOf" srcId="{3F839820-3F99-489C-957F-7C2EC4DC5C4C}" destId="{98BDD9DD-95DA-4AA4-9024-43EFD1E0FA91}" srcOrd="2" destOrd="0" presId="urn:microsoft.com/office/officeart/2009/3/layout/SnapshotPictureList"/>
    <dgm:cxn modelId="{87E26D1B-99AF-4C0D-BBE6-97F7D2F992E5}" type="presParOf" srcId="{3F839820-3F99-489C-957F-7C2EC4DC5C4C}" destId="{E8ACC6C2-FED7-4E0A-AD73-C8A1D1E9A42C}" srcOrd="3" destOrd="0" presId="urn:microsoft.com/office/officeart/2009/3/layout/SnapshotPictureList"/>
    <dgm:cxn modelId="{AE048059-5EA3-4B6A-A37F-C29C59D19EED}" type="presParOf" srcId="{3F839820-3F99-489C-957F-7C2EC4DC5C4C}" destId="{455F2C1C-DFD5-428C-B53C-127BFDC596B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CC6C2-FED7-4E0A-AD73-C8A1D1E9A42C}">
      <dsp:nvSpPr>
        <dsp:cNvPr id="0" name=""/>
        <dsp:cNvSpPr/>
      </dsp:nvSpPr>
      <dsp:spPr>
        <a:xfrm>
          <a:off x="11566065" y="346718"/>
          <a:ext cx="135866" cy="251459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A4A3F-958B-4A71-B59C-6A85C6372585}">
      <dsp:nvSpPr>
        <dsp:cNvPr id="0" name=""/>
        <dsp:cNvSpPr/>
      </dsp:nvSpPr>
      <dsp:spPr>
        <a:xfrm>
          <a:off x="6159023" y="346718"/>
          <a:ext cx="3318219" cy="2514597"/>
        </a:xfrm>
        <a:prstGeom prst="frame">
          <a:avLst>
            <a:gd name="adj1" fmla="val 545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7E01-76EB-46C7-BD8B-FDDEFB82DEE7}">
      <dsp:nvSpPr>
        <dsp:cNvPr id="0" name=""/>
        <dsp:cNvSpPr/>
      </dsp:nvSpPr>
      <dsp:spPr>
        <a:xfrm>
          <a:off x="137366" y="346718"/>
          <a:ext cx="3533667" cy="2514597"/>
        </a:xfrm>
        <a:prstGeom prst="frame">
          <a:avLst>
            <a:gd name="adj1" fmla="val 545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04885-DAFA-4538-9071-78D8E3F90BAC}">
      <dsp:nvSpPr>
        <dsp:cNvPr id="0" name=""/>
        <dsp:cNvSpPr/>
      </dsp:nvSpPr>
      <dsp:spPr>
        <a:xfrm>
          <a:off x="5574304" y="346718"/>
          <a:ext cx="135866" cy="251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8336B-D5F6-4336-BAAE-6392F2325C72}">
      <dsp:nvSpPr>
        <dsp:cNvPr id="0" name=""/>
        <dsp:cNvSpPr/>
      </dsp:nvSpPr>
      <dsp:spPr>
        <a:xfrm>
          <a:off x="1499" y="45417"/>
          <a:ext cx="3397801" cy="2378589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853996-3911-48AC-BE4A-1A61CED087DC}">
      <dsp:nvSpPr>
        <dsp:cNvPr id="0" name=""/>
        <dsp:cNvSpPr/>
      </dsp:nvSpPr>
      <dsp:spPr>
        <a:xfrm>
          <a:off x="275516" y="2424852"/>
          <a:ext cx="3259651" cy="29848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/>
            <a:t>„Напусни първи“</a:t>
          </a:r>
          <a:endParaRPr lang="es-ES" sz="1800" kern="1200" dirty="0"/>
        </a:p>
      </dsp:txBody>
      <dsp:txXfrm>
        <a:off x="275516" y="2424852"/>
        <a:ext cx="3259651" cy="298485"/>
      </dsp:txXfrm>
    </dsp:sp>
    <dsp:sp modelId="{7585068C-A66D-4DAA-852F-40FB80074195}">
      <dsp:nvSpPr>
        <dsp:cNvPr id="0" name=""/>
        <dsp:cNvSpPr/>
      </dsp:nvSpPr>
      <dsp:spPr>
        <a:xfrm>
          <a:off x="3814892" y="346718"/>
          <a:ext cx="1615553" cy="251459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Тя можеше да поиска второ място и да се възползва от мръвките на ситите.</a:t>
          </a:r>
          <a:endParaRPr lang="es-ES" sz="1900" kern="1200" dirty="0"/>
        </a:p>
      </dsp:txBody>
      <dsp:txXfrm>
        <a:off x="3814892" y="346718"/>
        <a:ext cx="1615553" cy="2514597"/>
      </dsp:txXfrm>
    </dsp:sp>
    <dsp:sp modelId="{455F2C1C-DFD5-428C-B53C-127BFDC596B3}">
      <dsp:nvSpPr>
        <dsp:cNvPr id="0" name=""/>
        <dsp:cNvSpPr/>
      </dsp:nvSpPr>
      <dsp:spPr>
        <a:xfrm>
          <a:off x="5839267" y="45417"/>
          <a:ext cx="3397801" cy="2378589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8FABF0-AB5C-4957-9DCE-42C0BF8532F6}">
      <dsp:nvSpPr>
        <dsp:cNvPr id="0" name=""/>
        <dsp:cNvSpPr/>
      </dsp:nvSpPr>
      <dsp:spPr>
        <a:xfrm>
          <a:off x="6265777" y="2424852"/>
          <a:ext cx="3259651" cy="29848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/>
            <a:t>„Кученца“</a:t>
          </a:r>
          <a:endParaRPr lang="es-ES" sz="1800" kern="1200" dirty="0"/>
        </a:p>
      </dsp:txBody>
      <dsp:txXfrm>
        <a:off x="6265777" y="2424852"/>
        <a:ext cx="3259651" cy="298485"/>
      </dsp:txXfrm>
    </dsp:sp>
    <dsp:sp modelId="{98BDD9DD-95DA-4AA4-9024-43EFD1E0FA91}">
      <dsp:nvSpPr>
        <dsp:cNvPr id="0" name=""/>
        <dsp:cNvSpPr/>
      </dsp:nvSpPr>
      <dsp:spPr>
        <a:xfrm>
          <a:off x="9513311" y="384638"/>
          <a:ext cx="2072254" cy="251459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Домашните кучета (не бездомните) са били част от семейството и следователно са можели да се радват на предимствата му.</a:t>
          </a:r>
          <a:endParaRPr lang="es-ES" sz="1900" kern="1200" dirty="0"/>
        </a:p>
      </dsp:txBody>
      <dsp:txXfrm>
        <a:off x="9513311" y="384638"/>
        <a:ext cx="2072254" cy="251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A9FAB-A8CE-150F-358C-6F0B0BFCB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2B6A0C-C983-6BD5-5378-2315B764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D50AC-6081-F21C-148E-D16BD924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DFE73-8D02-E195-202A-FE78784F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1C8D1-F572-4F3C-225F-8603627C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5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9AB8F-6B03-7AE9-F064-34C6F76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FFC9BA-9D3F-B414-1549-162AE82BE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5BF98-0906-78F4-D728-20D457B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E1FA5-2B2D-6B4A-4694-BD540A02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E53FB-F645-9C8D-997A-25C99BD9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1726C0-772A-8843-A2A8-6AFC0B060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D73B7F-8FE4-BA1A-A140-4986F339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E798E-28C4-393C-0AD3-3672E613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C0AC12-633A-2C75-EC73-09F6E231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C2422-C208-CBC0-50D4-134D8E4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2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3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3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5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0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0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8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5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4F45E-2ADF-F889-3B5A-3CFF94F4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86D83-22C4-57B1-CB31-69C5E7410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DC7D0-ACB5-AB85-FAE6-47081FB2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43FDA4-CA60-001C-D0B9-5CDD433E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B7E0E-BA09-ECC7-80AB-E1AE5611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6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42FEE-369C-4159-26B7-10A5D2ED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063FD8-6CD3-2A62-DCC4-22E54743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4D497-EB5E-5D47-8126-9CF3B2C2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A2864-9391-62BA-3455-49941165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148E8-4EEE-49FF-EAC0-5F19150F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8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8465D-5E59-8A14-8C42-8A66A42B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CED83-14F3-1228-31D9-8C0A21F08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3228D7-81DA-F1A8-4EAC-A3A924BF0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6504E-E21A-DD45-CC70-BE24EFE1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97D22-9AF4-0FFB-496A-14CAA5EA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C478DF-8C47-8A3C-B6E4-F05AE17B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F2466-37B8-AD38-D84F-790849B4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0468D-C9D7-7979-9175-87264959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3EAE01-7892-9D6E-E812-B9AD1180B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9CAA2-9C52-5C18-A1FB-96E29C240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A5FB40-5F99-AF5E-B692-5075E1AFA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0C44E8-8011-075A-2F4F-FCE9656A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37C5E2-407F-FEF8-CAED-C4F1BC4D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844DA7-AB16-8016-FC7E-EFA3E9AC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BCC23-1974-2EE3-55AA-C93451BC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F3DFCA-FED9-C85F-B54F-B397D5E7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295284-DA8B-1242-E6F1-59C14A77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AF5F0-0B14-2920-6C1B-F4C288D3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2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D0BE8C-E37B-3309-FD1D-CA916DAE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6D8E20-D501-8A7C-A0C3-6232FB34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74298-59DF-36F6-00BD-88051994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F04C3-F1E8-B69F-72FF-3EEA8DCF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F10D0-9E72-382B-4334-B55CFF539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474BD-C4DE-B2AD-2326-09BE576E6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7DF8A-63CE-ADB2-6490-C65F2140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44347E-1657-F47A-3B23-B1801E33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46396-050B-C5B9-0E72-28B56281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46759-9386-4830-BB7C-F6C7FEBF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EBDF5C-4739-73EE-BF14-C1E334A59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1393E4-1AE3-EE74-C317-CEEC0B20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CA165-1A08-ACFF-41EE-C6C571E3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8BFCC1-EAB5-89BB-8529-7F98F571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84B0BA-10AE-D190-4D27-34042C7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85075-0E9B-4CB8-35CA-645B955C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442C3-5B63-6E53-91E2-A8DF8CE0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BD599-C616-CB97-3876-07A16E436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7F8C3-7625-4F78-850E-F03FE734BE1F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05E21-8638-F068-F037-DFC4ABC2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A8020-DF57-6153-B332-4D9A18B19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AB7363-2F94-4FC9-A9A2-4E5362C85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1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5C39D81-C1D0-BFD3-EDD7-1582ED6EC0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 descr="Una persona sentado frente a una mesa con comida&#10;&#10;Descripción generada automáticamente con confianza media">
              <a:extLst>
                <a:ext uri="{FF2B5EF4-FFF2-40B4-BE49-F238E27FC236}">
                  <a16:creationId xmlns:a16="http://schemas.microsoft.com/office/drawing/2014/main" id="{455E08F4-AE98-9A54-4E9B-0D0E624F8F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F115A58-5C1C-07BA-DDC4-3BB7245CAC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D2FA5A7-B037-4CE5-438C-85E85F0573CE}"/>
              </a:ext>
            </a:extLst>
          </p:cNvPr>
          <p:cNvSpPr txBox="1"/>
          <p:nvPr/>
        </p:nvSpPr>
        <p:spPr>
          <a:xfrm>
            <a:off x="9525" y="128587"/>
            <a:ext cx="627274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6000" b="1" dirty="0">
                <a:ln/>
                <a:solidFill>
                  <a:srgbClr val="C43255"/>
                </a:solidFill>
              </a:rPr>
              <a:t>ОТ ВЪТРЕ НАВЪН</a:t>
            </a:r>
            <a:endParaRPr lang="en" sz="6000" b="1" dirty="0">
              <a:ln/>
              <a:solidFill>
                <a:srgbClr val="C4325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314CD-57A1-1461-4DAE-80E5138152CD}"/>
              </a:ext>
            </a:extLst>
          </p:cNvPr>
          <p:cNvSpPr txBox="1"/>
          <p:nvPr/>
        </p:nvSpPr>
        <p:spPr>
          <a:xfrm>
            <a:off x="9172575" y="6187500"/>
            <a:ext cx="280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6 за 10 август 2024 г</a:t>
            </a:r>
            <a:endParaRPr lang="en" sz="1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A8589154-0F8F-9E02-E0AE-7A4DAB9DC8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76077" y="0"/>
            <a:ext cx="9215922" cy="1281112"/>
          </a:xfrm>
          <a:prstGeom prst="rect">
            <a:avLst/>
          </a:prstGeom>
          <a:blipFill dpi="0" rotWithShape="1">
            <a:blip r:embed="rId3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D69A336-899C-EC7F-005C-9176C40CF1E0}"/>
              </a:ext>
            </a:extLst>
          </p:cNvPr>
          <p:cNvGrpSpPr/>
          <p:nvPr/>
        </p:nvGrpSpPr>
        <p:grpSpPr>
          <a:xfrm>
            <a:off x="61804" y="123824"/>
            <a:ext cx="2723773" cy="2337307"/>
            <a:chOff x="7715627" y="1114424"/>
            <a:chExt cx="2723773" cy="233730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3C127B8-C8C1-5A7B-166E-5BF5A2F78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2400" y="1114424"/>
              <a:ext cx="2667000" cy="2314576"/>
            </a:xfrm>
            <a:prstGeom prst="rect">
              <a:avLst/>
            </a:prstGeom>
            <a:ln w="38100" cap="sq">
              <a:solidFill>
                <a:srgbClr val="90253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2219401-6342-58A3-F566-C442994C4388}"/>
                </a:ext>
              </a:extLst>
            </p:cNvPr>
            <p:cNvSpPr txBox="1"/>
            <p:nvPr/>
          </p:nvSpPr>
          <p:spPr>
            <a:xfrm>
              <a:off x="7898435" y="1432113"/>
              <a:ext cx="521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bg-BG" sz="1600" b="1" dirty="0"/>
                <a:t>Тир</a:t>
              </a:r>
              <a:endParaRPr lang="en" sz="16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686C9F9-B882-584B-4962-2745879DA8CD}"/>
                </a:ext>
              </a:extLst>
            </p:cNvPr>
            <p:cNvSpPr txBox="1"/>
            <p:nvPr/>
          </p:nvSpPr>
          <p:spPr>
            <a:xfrm>
              <a:off x="7715627" y="1114424"/>
              <a:ext cx="797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bg-BG" sz="1600" b="1" dirty="0"/>
                <a:t>Зидон</a:t>
              </a:r>
              <a:endParaRPr lang="en" sz="160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535583B-EF9B-11C2-56A8-F416D976D463}"/>
                </a:ext>
              </a:extLst>
            </p:cNvPr>
            <p:cNvSpPr txBox="1"/>
            <p:nvPr/>
          </p:nvSpPr>
          <p:spPr>
            <a:xfrm rot="3158839">
              <a:off x="9333582" y="2653115"/>
              <a:ext cx="1258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600" b="1" dirty="0"/>
                <a:t>Декаполис</a:t>
              </a:r>
              <a:endParaRPr lang="en" sz="1600" b="1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2330850-ED2E-53FB-6C41-CBFD8C9E3C61}"/>
                </a:ext>
              </a:extLst>
            </p:cNvPr>
            <p:cNvSpPr/>
            <p:nvPr/>
          </p:nvSpPr>
          <p:spPr>
            <a:xfrm>
              <a:off x="8399620" y="1326765"/>
              <a:ext cx="1163480" cy="1244985"/>
            </a:xfrm>
            <a:custGeom>
              <a:avLst/>
              <a:gdLst>
                <a:gd name="connsiteX0" fmla="*/ 8738 w 1170788"/>
                <a:gd name="connsiteY0" fmla="*/ 397922 h 1302797"/>
                <a:gd name="connsiteX1" fmla="*/ 170663 w 1170788"/>
                <a:gd name="connsiteY1" fmla="*/ 45497 h 1302797"/>
                <a:gd name="connsiteX2" fmla="*/ 1170788 w 1170788"/>
                <a:gd name="connsiteY2" fmla="*/ 1302797 h 1302797"/>
                <a:gd name="connsiteX0" fmla="*/ 1430 w 1163480"/>
                <a:gd name="connsiteY0" fmla="*/ 340110 h 1244985"/>
                <a:gd name="connsiteX1" fmla="*/ 296705 w 1163480"/>
                <a:gd name="connsiteY1" fmla="*/ 54360 h 1244985"/>
                <a:gd name="connsiteX2" fmla="*/ 1163480 w 1163480"/>
                <a:gd name="connsiteY2" fmla="*/ 1244985 h 124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480" h="1244985">
                  <a:moveTo>
                    <a:pt x="1430" y="340110"/>
                  </a:moveTo>
                  <a:cubicBezTo>
                    <a:pt x="-14445" y="88491"/>
                    <a:pt x="103030" y="-96453"/>
                    <a:pt x="296705" y="54360"/>
                  </a:cubicBezTo>
                  <a:cubicBezTo>
                    <a:pt x="490380" y="205172"/>
                    <a:pt x="988855" y="1033848"/>
                    <a:pt x="1163480" y="124498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20D3392-5A2B-A155-2E36-C6B4944B9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77" y="2624132"/>
            <a:ext cx="2156241" cy="2164516"/>
          </a:xfrm>
          <a:prstGeom prst="round2DiagRect">
            <a:avLst>
              <a:gd name="adj1" fmla="val 0"/>
              <a:gd name="adj2" fmla="val 13694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Imagen que contiene persona, exterior, hombre, grupo&#10;&#10;Descripción generada automáticamente">
            <a:extLst>
              <a:ext uri="{FF2B5EF4-FFF2-40B4-BE49-F238E27FC236}">
                <a16:creationId xmlns:a16="http://schemas.microsoft.com/office/drawing/2014/main" id="{FED2500A-494C-21DF-1654-2BCB0763CD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76195" y="2652196"/>
            <a:ext cx="3615830" cy="181293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 descr="Un grupo de personas haciendo gestos con la mano en la cabeza&#10;&#10;Descripción generada automáticamente con confianza baja">
            <a:extLst>
              <a:ext uri="{FF2B5EF4-FFF2-40B4-BE49-F238E27FC236}">
                <a16:creationId xmlns:a16="http://schemas.microsoft.com/office/drawing/2014/main" id="{861F79BD-D932-F916-7CF9-19F1BD82F2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27" y="4848934"/>
            <a:ext cx="2205091" cy="188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8AEB32A8-4063-E155-D8A7-FD31662848AC}"/>
              </a:ext>
            </a:extLst>
          </p:cNvPr>
          <p:cNvGrpSpPr/>
          <p:nvPr/>
        </p:nvGrpSpPr>
        <p:grpSpPr>
          <a:xfrm>
            <a:off x="8776195" y="4708264"/>
            <a:ext cx="3269878" cy="1988521"/>
            <a:chOff x="6524624" y="1705740"/>
            <a:chExt cx="5667375" cy="3446519"/>
          </a:xfrm>
        </p:grpSpPr>
        <p:pic>
          <p:nvPicPr>
            <p:cNvPr id="18" name="Imagen 17" descr="Imagen que contiene recamara, tabla, camiseta, cuarto&#10;&#10;Descripción generada automáticamente">
              <a:extLst>
                <a:ext uri="{FF2B5EF4-FFF2-40B4-BE49-F238E27FC236}">
                  <a16:creationId xmlns:a16="http://schemas.microsoft.com/office/drawing/2014/main" id="{BCA7AA6F-94E0-371F-5818-63E80A612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4624" y="1705740"/>
              <a:ext cx="5667375" cy="3446519"/>
            </a:xfrm>
            <a:prstGeom prst="roundRect">
              <a:avLst>
                <a:gd name="adj" fmla="val 9961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C00000"/>
              </a:contourClr>
            </a:sp3d>
          </p:spPr>
        </p:pic>
        <p:pic>
          <p:nvPicPr>
            <p:cNvPr id="20" name="Imagen 19" descr="Ave de color blanco&#10;&#10;Descripción generada automáticamente">
              <a:extLst>
                <a:ext uri="{FF2B5EF4-FFF2-40B4-BE49-F238E27FC236}">
                  <a16:creationId xmlns:a16="http://schemas.microsoft.com/office/drawing/2014/main" id="{DAFAD946-1148-429A-773C-47B025E2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71473" y="1814220"/>
              <a:ext cx="1547649" cy="1098540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FD1B11-DE4E-1D48-D66F-3EF978C6626D}"/>
              </a:ext>
            </a:extLst>
          </p:cNvPr>
          <p:cNvSpPr txBox="1"/>
          <p:nvPr/>
        </p:nvSpPr>
        <p:spPr>
          <a:xfrm>
            <a:off x="2374628" y="5858091"/>
            <a:ext cx="635661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Исус иска да имаме уши готови да слушаме неговите послания, а също и да чуваме вика на онези, които имат нужда да чуят навременна дума от нас.</a:t>
            </a:r>
            <a:endParaRPr lang="en" sz="19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8CFB3EB-4EFC-B2F6-8072-B140345E8A17}"/>
              </a:ext>
            </a:extLst>
          </p:cNvPr>
          <p:cNvSpPr txBox="1"/>
          <p:nvPr/>
        </p:nvSpPr>
        <p:spPr>
          <a:xfrm>
            <a:off x="2385296" y="4598711"/>
            <a:ext cx="63566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Глухият чуваше ясно и първите думи, които чу бяха тези на Исус. Но Исус мислеше за онези, които, като чуха, не искаха да чуят думите му или да получат посланието му.</a:t>
            </a:r>
            <a:endParaRPr lang="en" sz="19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7F108A-ECD0-52DA-6B75-AE2B1E5283A1}"/>
              </a:ext>
            </a:extLst>
          </p:cNvPr>
          <p:cNvSpPr txBox="1"/>
          <p:nvPr/>
        </p:nvSpPr>
        <p:spPr>
          <a:xfrm>
            <a:off x="2385296" y="3900711"/>
            <a:ext cx="64015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Но защо Исус изстена, когато възкликна: „Бъдете отворени“?</a:t>
            </a:r>
            <a:endParaRPr lang="en" sz="19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9FBA27-8181-7CC7-8C28-A452E479398C}"/>
              </a:ext>
            </a:extLst>
          </p:cNvPr>
          <p:cNvSpPr txBox="1"/>
          <p:nvPr/>
        </p:nvSpPr>
        <p:spPr>
          <a:xfrm>
            <a:off x="2385297" y="2891958"/>
            <a:ext cx="640156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 действията си Исус позволи на този човек да прояви вяра, че може да го изцели. В резултат на това мнозина се чудеха на Исус (Марк 7:35-37).</a:t>
            </a:r>
            <a:endParaRPr lang="en" sz="19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594FA3-6991-5EA7-D5FC-002A40FE7DAE}"/>
              </a:ext>
            </a:extLst>
          </p:cNvPr>
          <p:cNvSpPr txBox="1"/>
          <p:nvPr/>
        </p:nvSpPr>
        <p:spPr>
          <a:xfrm>
            <a:off x="2888719" y="1943332"/>
            <a:ext cx="930328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При пристигането си в Декаполис те доведоха човек за изцеление. Като го отведе настрана, той използва особена система, за да го излекува (Марк </a:t>
            </a:r>
            <a:br>
              <a:rPr lang="en-GB" sz="1900" b="1" dirty="0"/>
            </a:br>
            <a:r>
              <a:rPr lang="ru-RU" sz="1900" b="1" dirty="0"/>
              <a:t>7:32-34).</a:t>
            </a:r>
            <a:endParaRPr lang="en" sz="19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2B2246-B96F-1EF3-3E28-32ADA923D45C}"/>
              </a:ext>
            </a:extLst>
          </p:cNvPr>
          <p:cNvSpPr txBox="1"/>
          <p:nvPr/>
        </p:nvSpPr>
        <p:spPr>
          <a:xfrm>
            <a:off x="2860633" y="1256658"/>
            <a:ext cx="9331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От Тир Исус направи умишлено отклонение, за да избегне Галилея (Марк 7:31). По този начин той успя да прекара време с учениците си.</a:t>
            </a:r>
            <a:endParaRPr lang="en" sz="19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7A9620-D2FD-92BF-8126-C07B2DF6C40A}"/>
              </a:ext>
            </a:extLst>
          </p:cNvPr>
          <p:cNvSpPr txBox="1"/>
          <p:nvPr/>
        </p:nvSpPr>
        <p:spPr>
          <a:xfrm>
            <a:off x="3167024" y="647558"/>
            <a:ext cx="881225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rgbClr val="90253E"/>
                </a:solidFill>
                <a:latin typeface="Comic Sans MS" panose="030F0702030302020204" pitchFamily="66" charset="0"/>
              </a:rPr>
              <a:t>„и погледна към небето, въздъхна и му каза: </a:t>
            </a:r>
            <a:br>
              <a:rPr lang="en-GB" b="1" dirty="0">
                <a:solidFill>
                  <a:srgbClr val="90253E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90253E"/>
                </a:solidFill>
                <a:latin typeface="Comic Sans MS" panose="030F0702030302020204" pitchFamily="66" charset="0"/>
              </a:rPr>
              <a:t>Еффата, сиреч, Отвори се.“</a:t>
            </a:r>
            <a:r>
              <a:rPr lang="en" b="1" dirty="0">
                <a:solidFill>
                  <a:srgbClr val="90253E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0253E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90253E"/>
                </a:solidFill>
                <a:latin typeface="Comic Sans MS" panose="030F0702030302020204" pitchFamily="66" charset="0"/>
              </a:rPr>
              <a:t>Марк</a:t>
            </a:r>
            <a:r>
              <a:rPr lang="en" sz="1400" b="1" dirty="0">
                <a:solidFill>
                  <a:srgbClr val="90253E"/>
                </a:solidFill>
                <a:latin typeface="Comic Sans MS" panose="030F0702030302020204" pitchFamily="66" charset="0"/>
              </a:rPr>
              <a:t> 7:34)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733273-9B15-713B-18BF-7463EE1BEA44}"/>
              </a:ext>
            </a:extLst>
          </p:cNvPr>
          <p:cNvSpPr txBox="1"/>
          <p:nvPr/>
        </p:nvSpPr>
        <p:spPr>
          <a:xfrm>
            <a:off x="2954302" y="0"/>
            <a:ext cx="92376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4400" b="1" dirty="0">
                <a:ln/>
                <a:solidFill>
                  <a:srgbClr val="00B0F0"/>
                </a:solidFill>
              </a:rPr>
              <a:t>УШИ, КОИТО СА ОТВОРЕНИ</a:t>
            </a:r>
            <a:endParaRPr lang="en" sz="44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23" grpId="0"/>
      <p:bldP spid="28" grpId="0"/>
      <p:bldP spid="16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4A41"/>
                </a:solidFill>
                <a:effectLst>
                  <a:outerShdw blurRad="12700" dist="38100" dir="2700000" algn="tl" rotWithShape="0">
                    <a:srgbClr val="E1943F"/>
                  </a:outerShdw>
                </a:effectLst>
              </a:rPr>
              <a:t>МАЯТА НА ТРАДИЦИЯТА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04A41"/>
              </a:solidFill>
              <a:effectLst>
                <a:outerShdw blurRad="12700" dist="38100" dir="2700000" algn="tl" rotWithShape="0">
                  <a:srgbClr val="E1943F"/>
                </a:outerShdw>
              </a:effectLst>
            </a:endParaRP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/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A5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2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5E0FBD45-FB53-6B52-EB2E-208B06221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10" y="3007343"/>
            <a:ext cx="3070458" cy="3739393"/>
          </a:xfrm>
          <a:prstGeom prst="rect">
            <a:avLst/>
          </a:prstGeom>
          <a:ln w="38100" cap="sq">
            <a:solidFill>
              <a:srgbClr val="4DAD9D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8A5DA6-1AE6-7E92-4E5E-4AFA061E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5" y="111264"/>
            <a:ext cx="2763453" cy="2763453"/>
          </a:xfrm>
          <a:prstGeom prst="rect">
            <a:avLst/>
          </a:prstGeom>
          <a:ln w="38100" cap="sq">
            <a:solidFill>
              <a:srgbClr val="E4B43C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779126-7505-BE4D-2C0A-32A0B6829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72" y="3872428"/>
            <a:ext cx="4563047" cy="2819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9F8A517-1614-CC89-A99D-65EDA32A9F71}"/>
              </a:ext>
            </a:extLst>
          </p:cNvPr>
          <p:cNvSpPr txBox="1"/>
          <p:nvPr/>
        </p:nvSpPr>
        <p:spPr>
          <a:xfrm>
            <a:off x="4948817" y="5532805"/>
            <a:ext cx="4008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Те забравиха, че Исус може да направи неограничени ресурси достъпни за нас </a:t>
            </a:r>
            <a:br>
              <a:rPr lang="en-GB" sz="2000" b="1" dirty="0"/>
            </a:br>
            <a:r>
              <a:rPr lang="ru-RU" sz="2000" b="1" dirty="0"/>
              <a:t>(Марк 8:16-21).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8A1317-3C30-215A-50DC-68EE81E2E9FB}"/>
              </a:ext>
            </a:extLst>
          </p:cNvPr>
          <p:cNvSpPr txBox="1"/>
          <p:nvPr/>
        </p:nvSpPr>
        <p:spPr>
          <a:xfrm>
            <a:off x="4948817" y="3562063"/>
            <a:ext cx="40089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Учениците не разбраха метафората. Мислеха, че той ги упреква, че не са донесли хляб, и вярваха, че не трябва да купуват хляб от някой, който е фарисей или садукей.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343668-FE1B-DF8D-2ED8-28A165A77864}"/>
              </a:ext>
            </a:extLst>
          </p:cNvPr>
          <p:cNvSpPr txBox="1"/>
          <p:nvPr/>
        </p:nvSpPr>
        <p:spPr>
          <a:xfrm>
            <a:off x="163028" y="2695139"/>
            <a:ext cx="8794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 време на пътуването Исус им говори за „квасът на фарисеите“, тоест ученията и традициите, които са проникнали в религията и са я покварили (Марк 8:15).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FE62C-EA9F-0DE6-BBA1-7C49F4AABC7B}"/>
              </a:ext>
            </a:extLst>
          </p:cNvPr>
          <p:cNvSpPr txBox="1"/>
          <p:nvPr/>
        </p:nvSpPr>
        <p:spPr>
          <a:xfrm>
            <a:off x="163028" y="1689385"/>
            <a:ext cx="90053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Той отказа да им даде какъвто и да било знак. Нищо не можеше да убеди онези, които не искаха да бъдат убедени. Разочарован, той напусна района и се качи на кораба с учениците си (Марк 8:12-13).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BAD62-4A4E-244E-DF10-3A71670F10FF}"/>
              </a:ext>
            </a:extLst>
          </p:cNvPr>
          <p:cNvSpPr txBox="1"/>
          <p:nvPr/>
        </p:nvSpPr>
        <p:spPr>
          <a:xfrm>
            <a:off x="163029" y="986979"/>
            <a:ext cx="887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Когато пристигнаха в Далманута, Исус срещна „глухите фарисеи“, които поискаха от него знак за неговата власт (Марк 8:10-11).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627F74-CBD2-8F81-AD9B-3DF087DDF55C}"/>
              </a:ext>
            </a:extLst>
          </p:cNvPr>
          <p:cNvSpPr txBox="1"/>
          <p:nvPr/>
        </p:nvSpPr>
        <p:spPr>
          <a:xfrm>
            <a:off x="326520" y="217012"/>
            <a:ext cx="8515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rgbClr val="5C3532"/>
                </a:solidFill>
                <a:latin typeface="Comic Sans MS" panose="030F0702030302020204" pitchFamily="66" charset="0"/>
              </a:rPr>
              <a:t>„И Той им заръча, казвайки: Внимавайте, пазете се от кваса на фарисеите и от кваса на Ирода.“</a:t>
            </a:r>
            <a:r>
              <a:rPr lang="en" b="1" dirty="0">
                <a:solidFill>
                  <a:srgbClr val="5C3532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5C3532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5C3532"/>
                </a:solidFill>
                <a:latin typeface="Comic Sans MS" panose="030F0702030302020204" pitchFamily="66" charset="0"/>
              </a:rPr>
              <a:t>Марк</a:t>
            </a:r>
            <a:r>
              <a:rPr lang="en" sz="1400" b="1" dirty="0">
                <a:solidFill>
                  <a:srgbClr val="5C3532"/>
                </a:solidFill>
                <a:latin typeface="Comic Sans MS" panose="030F0702030302020204" pitchFamily="66" charset="0"/>
              </a:rPr>
              <a:t> 8:15)</a:t>
            </a:r>
          </a:p>
        </p:txBody>
      </p:sp>
    </p:spTree>
    <p:extLst>
      <p:ext uri="{BB962C8B-B14F-4D97-AF65-F5344CB8AC3E}">
        <p14:creationId xmlns:p14="http://schemas.microsoft.com/office/powerpoint/2010/main" val="8200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/>
      <p:bldP spid="17" grpId="0"/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1EECF-C8A4-4F18-7044-147C0D85D7F1}"/>
              </a:ext>
            </a:extLst>
          </p:cNvPr>
          <p:cNvSpPr txBox="1"/>
          <p:nvPr/>
        </p:nvSpPr>
        <p:spPr>
          <a:xfrm>
            <a:off x="2069031" y="855355"/>
            <a:ext cx="81894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„Няма да ни помогне да се носим по течението, водени от традиция и самонадеяни заблуди. Ние сме наречени съработници на Бога. Тогава нека станем и да блеснем. Няма време за прекарване в спорове. Тези, които имат знание за истината, каквато е в Исус, сега трябва да станат едно в сърцето и целта. Всички различия трябва да бъдат пометени. Членовете на църквата трябва да работят обединено под великия глава на църквата. Нека тези, които имат знание за истината, да се издигнат и да блеснат. „Викай силно, не се щади, издигни гласа си като тръба“ (Исая 58:1). Вече не осакатява истината. Нека душата вика за живия Бог.”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C437-7063-91E9-3D25-9AD70D8FA826}"/>
              </a:ext>
            </a:extLst>
          </p:cNvPr>
          <p:cNvSpPr txBox="1"/>
          <p:nvPr/>
        </p:nvSpPr>
        <p:spPr>
          <a:xfrm>
            <a:off x="5274750" y="5935026"/>
            <a:ext cx="5115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(Избрани вести, том 1, стр</a:t>
            </a:r>
            <a:r>
              <a:rPr lang="en-GB" sz="1600" b="1" dirty="0"/>
              <a:t>.</a:t>
            </a:r>
            <a:r>
              <a:rPr lang="ru-RU" sz="1600" b="1" dirty="0"/>
              <a:t> 84 – англ. изд.)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427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persona, edificio, hombre, tabla&#10;&#10;Descripción generada automáticamente">
            <a:extLst>
              <a:ext uri="{FF2B5EF4-FFF2-40B4-BE49-F238E27FC236}">
                <a16:creationId xmlns:a16="http://schemas.microsoft.com/office/drawing/2014/main" id="{4B21F042-59B9-1B3D-C2F6-5224176DA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r="-1" b="732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611406-0821-6F6E-8A52-33577DE5F030}"/>
              </a:ext>
            </a:extLst>
          </p:cNvPr>
          <p:cNvSpPr txBox="1"/>
          <p:nvPr/>
        </p:nvSpPr>
        <p:spPr>
          <a:xfrm>
            <a:off x="8115278" y="-12404"/>
            <a:ext cx="4076684" cy="652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25400">
              <a:bevelT w="50800" h="38100" prst="riblet"/>
              <a:contourClr>
                <a:srgbClr val="854F0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„Няма нищо извън човека, което, като влиза в него, да може да го оскверни; но тези неща, които излизат от него, те оскверняват човека”</a:t>
            </a:r>
            <a:r>
              <a:rPr kumimoji="0" lang="es-ES" sz="3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EDA1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22FC7D-A481-5B6D-BCAE-64D2B0968EBE}"/>
              </a:ext>
            </a:extLst>
          </p:cNvPr>
          <p:cNvSpPr txBox="1"/>
          <p:nvPr/>
        </p:nvSpPr>
        <p:spPr>
          <a:xfrm>
            <a:off x="8115297" y="6408740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Марк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5F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7:15)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5F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32EF9003-02E2-54C8-085B-3350BB85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074" y="100013"/>
            <a:ext cx="4067177" cy="3328988"/>
          </a:xfrm>
          <a:prstGeom prst="rect">
            <a:avLst/>
          </a:prstGeom>
          <a:ln w="57150" cap="rnd">
            <a:solidFill>
              <a:srgbClr val="57F0FE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D9DA60-0301-E022-7CF1-9D3309417A77}"/>
              </a:ext>
            </a:extLst>
          </p:cNvPr>
          <p:cNvSpPr txBox="1"/>
          <p:nvPr/>
        </p:nvSpPr>
        <p:spPr>
          <a:xfrm>
            <a:off x="5245767" y="3457575"/>
            <a:ext cx="6946233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bg-BG" sz="2000" b="1" dirty="0">
                <a:solidFill>
                  <a:srgbClr val="1664FF"/>
                </a:solidFill>
              </a:rPr>
              <a:t>Проблемите на традицията</a:t>
            </a:r>
            <a:r>
              <a:rPr lang="en" sz="2000" b="1" dirty="0">
                <a:solidFill>
                  <a:srgbClr val="1664F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bg-BG" sz="2000" b="1" dirty="0"/>
              <a:t>Заменете Божиите заповеди. Марк </a:t>
            </a:r>
            <a:r>
              <a:rPr lang="en" sz="2000" b="1" dirty="0"/>
              <a:t>7:1-13.</a:t>
            </a:r>
          </a:p>
          <a:p>
            <a:pPr lvl="1">
              <a:spcBef>
                <a:spcPts val="600"/>
              </a:spcBef>
            </a:pPr>
            <a:r>
              <a:rPr lang="ru-RU" sz="2000" b="1" dirty="0"/>
              <a:t>Какво замърсява и какво не. Марк </a:t>
            </a:r>
            <a:r>
              <a:rPr lang="en" sz="2000" b="1" dirty="0"/>
              <a:t>7:14-19.</a:t>
            </a:r>
          </a:p>
          <a:p>
            <a:pPr>
              <a:spcBef>
                <a:spcPts val="1800"/>
              </a:spcBef>
            </a:pPr>
            <a:r>
              <a:rPr lang="bg-BG" sz="2000" b="1" dirty="0">
                <a:solidFill>
                  <a:srgbClr val="ED0E68"/>
                </a:solidFill>
              </a:rPr>
              <a:t>Традицията и езичниците</a:t>
            </a:r>
            <a:r>
              <a:rPr lang="en" sz="2000" b="1" dirty="0">
                <a:solidFill>
                  <a:srgbClr val="ED0E68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ru-RU" sz="2000" b="1" dirty="0"/>
              <a:t>Малки кучета, които превъзхождат господарите си. Марк </a:t>
            </a:r>
            <a:r>
              <a:rPr lang="en" sz="2000" b="1" dirty="0"/>
              <a:t>7:24-30.</a:t>
            </a:r>
          </a:p>
          <a:p>
            <a:pPr lvl="1">
              <a:spcBef>
                <a:spcPts val="600"/>
              </a:spcBef>
            </a:pPr>
            <a:r>
              <a:rPr lang="ru-RU" sz="2000" b="1" dirty="0"/>
              <a:t>Уши, които са оставени отворени. Марко </a:t>
            </a:r>
            <a:r>
              <a:rPr lang="en" sz="2000" b="1" dirty="0"/>
              <a:t>7:31-37.</a:t>
            </a:r>
          </a:p>
          <a:p>
            <a:pPr>
              <a:spcBef>
                <a:spcPts val="1800"/>
              </a:spcBef>
            </a:pPr>
            <a:r>
              <a:rPr lang="bg-BG" sz="2000" b="1" dirty="0">
                <a:solidFill>
                  <a:srgbClr val="B8A200"/>
                </a:solidFill>
              </a:rPr>
              <a:t>Маята на традицията. Марк </a:t>
            </a:r>
            <a:r>
              <a:rPr lang="en" sz="2000" b="1" dirty="0">
                <a:solidFill>
                  <a:srgbClr val="B8A200"/>
                </a:solidFill>
              </a:rPr>
              <a:t>8:11-13.</a:t>
            </a:r>
          </a:p>
        </p:txBody>
      </p:sp>
      <p:pic>
        <p:nvPicPr>
          <p:cNvPr id="5" name="Imagen 4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C19CF51F-CF4B-4EF8-A5CA-77FB565CD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3677952"/>
            <a:ext cx="4467225" cy="2940009"/>
          </a:xfrm>
          <a:prstGeom prst="rect">
            <a:avLst/>
          </a:prstGeom>
          <a:ln w="57150" cap="rnd">
            <a:solidFill>
              <a:srgbClr val="FF8CC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5A45270-5F72-DF2B-5AC1-32578D9917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6416880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9E645694-F7BC-AFF4-171A-8FA40A79B5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3508127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Rectángulo&#10;&#10;Descripción generada automáticamente">
            <a:extLst>
              <a:ext uri="{FF2B5EF4-FFF2-40B4-BE49-F238E27FC236}">
                <a16:creationId xmlns:a16="http://schemas.microsoft.com/office/drawing/2014/main" id="{A24B0820-E17E-F60D-452D-D40585AD19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22" y="4810104"/>
            <a:ext cx="283866" cy="28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Forma, Icono&#10;&#10;Descripción generada automáticamente">
            <a:extLst>
              <a:ext uri="{FF2B5EF4-FFF2-40B4-BE49-F238E27FC236}">
                <a16:creationId xmlns:a16="http://schemas.microsoft.com/office/drawing/2014/main" id="{FE4A3B22-524D-6829-D08C-E98A5FC7D6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722" y="5200977"/>
            <a:ext cx="236120" cy="2859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Círculo&#10;&#10;Descripción generada automáticamente">
            <a:extLst>
              <a:ext uri="{FF2B5EF4-FFF2-40B4-BE49-F238E27FC236}">
                <a16:creationId xmlns:a16="http://schemas.microsoft.com/office/drawing/2014/main" id="{F7F79234-EE58-FB08-3A57-E0454A8D877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821" y="4282648"/>
            <a:ext cx="236120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8CFDCE00-B6C6-5C6B-5B23-A44B8A62807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821" y="3901910"/>
            <a:ext cx="236120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BFC26B75-0749-F58D-D560-56242C02C2C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27722" y="5879208"/>
            <a:ext cx="236317" cy="286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7E6D96-7108-2288-3730-336DDDAE7C6A}"/>
              </a:ext>
            </a:extLst>
          </p:cNvPr>
          <p:cNvSpPr txBox="1"/>
          <p:nvPr/>
        </p:nvSpPr>
        <p:spPr>
          <a:xfrm>
            <a:off x="170244" y="2631812"/>
            <a:ext cx="7132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Поради преданията си те бяха слепи водачи (Мат. 23:16), които затваряха за хората входа на Царството Небесно (Мат. 23:13).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216101-D9C3-42F4-813C-46646CF1D793}"/>
              </a:ext>
            </a:extLst>
          </p:cNvPr>
          <p:cNvSpPr txBox="1"/>
          <p:nvPr/>
        </p:nvSpPr>
        <p:spPr>
          <a:xfrm>
            <a:off x="170243" y="729551"/>
            <a:ext cx="7630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Разтриване на зърнени храни с ръка в събота; яжте, без да почиствате ръцете си; посвещавайте предмети в служба на Бога, за да попречите на другите да им се наслаждават; да не докосва езичник или да не яде с него... Много и разнообразни бяха традициите, които направиха фарисейската религия трудна и трудна за следване.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3D1CD-1030-E7FD-933A-D32D65BD3854}"/>
              </a:ext>
            </a:extLst>
          </p:cNvPr>
          <p:cNvSpPr txBox="1"/>
          <p:nvPr/>
        </p:nvSpPr>
        <p:spPr>
          <a:xfrm>
            <a:off x="170244" y="59765"/>
            <a:ext cx="755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Проблем, който изправя фарисеите пред Исус по различни поводи, е традицията.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89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94A14"/>
                </a:solidFill>
                <a:effectLst>
                  <a:outerShdw blurRad="12700" dist="38100" dir="2700000" algn="tl" rotWithShape="0">
                    <a:srgbClr val="EEA46E"/>
                  </a:outerShdw>
                </a:effectLst>
              </a:rPr>
              <a:t>ПРОБЛЕМИТЕ НА ТРАДИЦИЯТА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A94A14"/>
              </a:solidFill>
              <a:effectLst>
                <a:outerShdw blurRad="12700" dist="38100" dir="2700000" algn="tl" rotWithShape="0">
                  <a:srgbClr val="EEA46E"/>
                </a:outerShdw>
              </a:effectLst>
            </a:endParaRP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109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8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C1CED04-8023-4D77-437C-852D71C41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13028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638FC9-68F5-AA47-48BA-4E2A435BD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691" y="926492"/>
            <a:ext cx="1430752" cy="161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ersona, hombre, cuarto, sostener&#10;&#10;Descripción generada automáticamente">
            <a:extLst>
              <a:ext uri="{FF2B5EF4-FFF2-40B4-BE49-F238E27FC236}">
                <a16:creationId xmlns:a16="http://schemas.microsoft.com/office/drawing/2014/main" id="{5A2C97CA-EFA9-F951-EDFD-407A1075D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53" y="2825643"/>
            <a:ext cx="4621161" cy="2679770"/>
          </a:xfrm>
          <a:prstGeom prst="snip2DiagRect">
            <a:avLst>
              <a:gd name="adj1" fmla="val 1883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taza, interior, comida, café&#10;&#10;Descripción generada automáticamente">
            <a:extLst>
              <a:ext uri="{FF2B5EF4-FFF2-40B4-BE49-F238E27FC236}">
                <a16:creationId xmlns:a16="http://schemas.microsoft.com/office/drawing/2014/main" id="{BA67D186-A467-7834-1AA0-3932E0604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520" y="934872"/>
            <a:ext cx="1895740" cy="160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6A1918E-474A-E472-57E9-B4B1DFEDE8D1}"/>
              </a:ext>
            </a:extLst>
          </p:cNvPr>
          <p:cNvGrpSpPr/>
          <p:nvPr/>
        </p:nvGrpSpPr>
        <p:grpSpPr>
          <a:xfrm>
            <a:off x="7566409" y="4439348"/>
            <a:ext cx="4476852" cy="2350348"/>
            <a:chOff x="7566409" y="4439348"/>
            <a:chExt cx="4476852" cy="235034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326A37F-7F40-62B7-3FBE-8B71F0DB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6409" y="4439348"/>
              <a:ext cx="4476852" cy="235034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3B4D69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6716AD1-CF47-08E4-B9F4-42E1C25CFB14}"/>
                </a:ext>
              </a:extLst>
            </p:cNvPr>
            <p:cNvSpPr txBox="1"/>
            <p:nvPr/>
          </p:nvSpPr>
          <p:spPr>
            <a:xfrm>
              <a:off x="7704920" y="4620558"/>
              <a:ext cx="244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600" b="1" spc="300" dirty="0">
                  <a:ln w="13462">
                    <a:solidFill>
                      <a:schemeClr val="tx1"/>
                    </a:solidFill>
                    <a:prstDash val="solid"/>
                  </a:ln>
                  <a:solidFill>
                    <a:srgbClr val="B3BED2"/>
                  </a:solidFill>
                  <a:effectLst>
                    <a:outerShdw dist="38100" dir="2700000" algn="bl" rotWithShape="0">
                      <a:schemeClr val="tx1"/>
                    </a:outerShdw>
                  </a:effectLst>
                  <a:latin typeface="Comic Sans MS" panose="030F0702030302020204" pitchFamily="66" charset="0"/>
                </a:rPr>
                <a:t>КОРБАН</a:t>
              </a:r>
              <a:endParaRPr lang="es-ES" sz="3600" b="1" spc="30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B3BED2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3E148919-FEBF-0168-30E4-7430878BF1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625" y="4702683"/>
            <a:ext cx="2484475" cy="802732"/>
          </a:xfrm>
          <a:prstGeom prst="snip2DiagRect">
            <a:avLst>
              <a:gd name="adj1" fmla="val 1305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C03696-3530-ACBC-7A79-08D5A7AF16B2}"/>
              </a:ext>
            </a:extLst>
          </p:cNvPr>
          <p:cNvSpPr txBox="1"/>
          <p:nvPr/>
        </p:nvSpPr>
        <p:spPr>
          <a:xfrm>
            <a:off x="148739" y="5543514"/>
            <a:ext cx="72733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Пример: Ако посветят нещо на Бог [Corbán] – като например къща – те стават ползватели до смъртта си, но не могат да го използват за друга цел, като например да помогнат на родителите си (Марк 7:9-13).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EE64DA-454C-B681-EA76-9F8FDBAE437F}"/>
              </a:ext>
            </a:extLst>
          </p:cNvPr>
          <p:cNvSpPr txBox="1"/>
          <p:nvPr/>
        </p:nvSpPr>
        <p:spPr>
          <a:xfrm>
            <a:off x="4937624" y="3609444"/>
            <a:ext cx="7105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Исус уважаваше заповедите. Те бяха тези, които ги нарушиха и ги замениха със собствените си традиции (Марк 7:6-8). 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540134-2D5D-DACA-95C7-4E8285CD91C6}"/>
              </a:ext>
            </a:extLst>
          </p:cNvPr>
          <p:cNvSpPr txBox="1"/>
          <p:nvPr/>
        </p:nvSpPr>
        <p:spPr>
          <a:xfrm>
            <a:off x="4937625" y="2686746"/>
            <a:ext cx="7105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Въпросът на книжниците и фарисеите имаше за цел да докаже, че Исус не спазваше заповедите (Марк 7:5). Но този въпрос се обърна срещу тях.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118892-BDAE-0035-F622-C83588B57933}"/>
              </a:ext>
            </a:extLst>
          </p:cNvPr>
          <p:cNvSpPr txBox="1"/>
          <p:nvPr/>
        </p:nvSpPr>
        <p:spPr>
          <a:xfrm>
            <a:off x="148738" y="1982517"/>
            <a:ext cx="8429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Водени от прекомерна ревност, евреите бяха разширили тази заповед към всички хора, за да избегнат ритуално заразяване.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B0DE26-D274-BFB1-9E00-CB186BE5E682}"/>
              </a:ext>
            </a:extLst>
          </p:cNvPr>
          <p:cNvSpPr txBox="1"/>
          <p:nvPr/>
        </p:nvSpPr>
        <p:spPr>
          <a:xfrm>
            <a:off x="148739" y="1302870"/>
            <a:ext cx="829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беше заповядал свещениците да се пречистят с вода, преди да могат да служат в Светилището (Изход 30:17-21).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15F4EA-5ADF-2E17-2029-D4CCB7B75498}"/>
              </a:ext>
            </a:extLst>
          </p:cNvPr>
          <p:cNvSpPr txBox="1"/>
          <p:nvPr/>
        </p:nvSpPr>
        <p:spPr>
          <a:xfrm>
            <a:off x="-1" y="622875"/>
            <a:ext cx="857869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„И каза им: Хубаво! вие осуетявате Божията заповед за да спазите своето предание!“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Марк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7:9)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3B7D54-0A60-2E1F-C4F5-5378FA4165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ЗАМЕНЯТ БОЖИИТЕ ЗАПОВЕДИ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5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17" grpId="0"/>
      <p:bldP spid="24" grpId="0"/>
      <p:bldP spid="6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1EECF-C8A4-4F18-7044-147C0D85D7F1}"/>
              </a:ext>
            </a:extLst>
          </p:cNvPr>
          <p:cNvSpPr txBox="1"/>
          <p:nvPr/>
        </p:nvSpPr>
        <p:spPr>
          <a:xfrm>
            <a:off x="2177560" y="1554373"/>
            <a:ext cx="78205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„Последният голям конфликт между истината и заблудата е само последната битка на дългогодишния спор относно Божия закон. Сега навлизаме в тази битка – битка между човешките закони и предписанията на Йехова, между религията на Библията и религията на басните и традициите.“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C437-7063-91E9-3D25-9AD70D8FA826}"/>
              </a:ext>
            </a:extLst>
          </p:cNvPr>
          <p:cNvSpPr txBox="1"/>
          <p:nvPr/>
        </p:nvSpPr>
        <p:spPr>
          <a:xfrm>
            <a:off x="3997878" y="5936792"/>
            <a:ext cx="600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(Подготовка за това, което предстои, 12 декември)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333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37F1CD1-47FB-8FF9-D916-BCDF45A70A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993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hombre comiendo un pastel&#10;&#10;Descripción generada automáticamente con confianza media">
            <a:extLst>
              <a:ext uri="{FF2B5EF4-FFF2-40B4-BE49-F238E27FC236}">
                <a16:creationId xmlns:a16="http://schemas.microsoft.com/office/drawing/2014/main" id="{CCE6BF75-8DD1-7597-3B90-F1B46C077F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026" y="3545875"/>
            <a:ext cx="2309145" cy="3134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Un hombre y una mujer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AD8CECFD-A8BE-597A-8CE2-C3582E5856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9" y="4308349"/>
            <a:ext cx="3722309" cy="2481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78A8D9-112F-0B2E-050C-1B9E62694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29" y="1602130"/>
            <a:ext cx="2232946" cy="253275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BFB58D9-3572-33D9-9762-90F786D889EF}"/>
              </a:ext>
            </a:extLst>
          </p:cNvPr>
          <p:cNvSpPr txBox="1"/>
          <p:nvPr/>
        </p:nvSpPr>
        <p:spPr>
          <a:xfrm>
            <a:off x="4012153" y="5529588"/>
            <a:ext cx="5712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Но това, което наистина замърсява човек, е това, което е вътре в него. Нашите грехове произтичат от нашите желания и мисли (Марк 7:20-23).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922BA8-D8AB-C59C-DF71-BA39B4C63C69}"/>
              </a:ext>
            </a:extLst>
          </p:cNvPr>
          <p:cNvSpPr txBox="1"/>
          <p:nvPr/>
        </p:nvSpPr>
        <p:spPr>
          <a:xfrm>
            <a:off x="4012153" y="3650722"/>
            <a:ext cx="5712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Следователно, ако не сте измили ръцете си по определен начин, храната, която сте яли, е била нечиста. Но Исус каза ясно, че чистата храна не става нечиста, ако я ядете, без да извършите традиционния обред (Марк 7:18-19).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57E6D9-28DF-3C3E-64E2-95A537F3542C}"/>
              </a:ext>
            </a:extLst>
          </p:cNvPr>
          <p:cNvSpPr txBox="1"/>
          <p:nvPr/>
        </p:nvSpPr>
        <p:spPr>
          <a:xfrm>
            <a:off x="2466973" y="2067636"/>
            <a:ext cx="97250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Във фарисейската традиция това се екстраполира към всяка храна (позволена от Левит 11) и към всеки човек, независимо дали е нечист или не. Повдигнатият въпрос няма нищо общо с храните, които могат или не могат да се консумират, а с начина, по който се консумират (с пречистени – измити – или непочистени – нечисти ръце).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6A7DE-519E-B9A7-20CA-B0E9D06CB1A3}"/>
              </a:ext>
            </a:extLst>
          </p:cNvPr>
          <p:cNvSpPr txBox="1"/>
          <p:nvPr/>
        </p:nvSpPr>
        <p:spPr>
          <a:xfrm>
            <a:off x="2466974" y="1397850"/>
            <a:ext cx="9725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„Осветеното месо“ (на жертвено животно) става „нечисто“, когато се докосне от някой ритуално нечист (Агей 2:12-13).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C42218-F000-6D43-55AD-1024A22D418C}"/>
              </a:ext>
            </a:extLst>
          </p:cNvPr>
          <p:cNvSpPr txBox="1"/>
          <p:nvPr/>
        </p:nvSpPr>
        <p:spPr>
          <a:xfrm>
            <a:off x="1619250" y="662388"/>
            <a:ext cx="89789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„Няма нищо извън човека, което, като влиза в него, може да го оскверни; но тия неща, които излизат от него, те оскверняват човека.”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Марк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7:15).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E1824E-A7B1-6C10-EEEA-2F242EFECA5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КАКВО ЗАМЪРСЯВА И КАКВО НЕ</a:t>
            </a:r>
            <a:endParaRPr lang="en" sz="4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2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/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5DEC26-BECC-4076-4954-1EFB090A8E5C}"/>
              </a:ext>
            </a:extLst>
          </p:cNvPr>
          <p:cNvSpPr txBox="1"/>
          <p:nvPr/>
        </p:nvSpPr>
        <p:spPr>
          <a:xfrm>
            <a:off x="7403691" y="2705725"/>
            <a:ext cx="47883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6">
                      <a:lumMod val="75000"/>
                    </a:schemeClr>
                  </a:outerShdw>
                </a:effectLst>
              </a:rPr>
              <a:t>ТРАДИЦИЯТА И ЕЗИЧНИЦИТЕ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6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0658DBA5-A589-E673-419F-3EE7C26BFBAB}"/>
              </a:ext>
            </a:extLst>
          </p:cNvPr>
          <p:cNvSpPr/>
          <p:nvPr/>
        </p:nvSpPr>
        <p:spPr>
          <a:xfrm>
            <a:off x="1258530" y="806245"/>
            <a:ext cx="5614220" cy="5332147"/>
          </a:xfrm>
          <a:custGeom>
            <a:avLst/>
            <a:gdLst>
              <a:gd name="connsiteX0" fmla="*/ 0 w 2772697"/>
              <a:gd name="connsiteY0" fmla="*/ 1358383 h 2716765"/>
              <a:gd name="connsiteX1" fmla="*/ 1386349 w 2772697"/>
              <a:gd name="connsiteY1" fmla="*/ 0 h 2716765"/>
              <a:gd name="connsiteX2" fmla="*/ 2772697 w 2772697"/>
              <a:gd name="connsiteY2" fmla="*/ 1358383 h 2716765"/>
              <a:gd name="connsiteX3" fmla="*/ 1386349 w 2772697"/>
              <a:gd name="connsiteY3" fmla="*/ 2716765 h 2716765"/>
              <a:gd name="connsiteX4" fmla="*/ 0 w 2772697"/>
              <a:gd name="connsiteY4" fmla="*/ 1358383 h 2716765"/>
              <a:gd name="connsiteX0" fmla="*/ 0 w 2772697"/>
              <a:gd name="connsiteY0" fmla="*/ 2272783 h 3631165"/>
              <a:gd name="connsiteX1" fmla="*/ 1347020 w 2772697"/>
              <a:gd name="connsiteY1" fmla="*/ 0 h 3631165"/>
              <a:gd name="connsiteX2" fmla="*/ 2772697 w 2772697"/>
              <a:gd name="connsiteY2" fmla="*/ 2272783 h 3631165"/>
              <a:gd name="connsiteX3" fmla="*/ 1386349 w 2772697"/>
              <a:gd name="connsiteY3" fmla="*/ 3631165 h 3631165"/>
              <a:gd name="connsiteX4" fmla="*/ 0 w 2772697"/>
              <a:gd name="connsiteY4" fmla="*/ 2272783 h 3631165"/>
              <a:gd name="connsiteX0" fmla="*/ 0 w 4296697"/>
              <a:gd name="connsiteY0" fmla="*/ 2587415 h 3631165"/>
              <a:gd name="connsiteX1" fmla="*/ 2871020 w 4296697"/>
              <a:gd name="connsiteY1" fmla="*/ 0 h 3631165"/>
              <a:gd name="connsiteX2" fmla="*/ 4296697 w 4296697"/>
              <a:gd name="connsiteY2" fmla="*/ 2272783 h 3631165"/>
              <a:gd name="connsiteX3" fmla="*/ 2910349 w 4296697"/>
              <a:gd name="connsiteY3" fmla="*/ 3631165 h 3631165"/>
              <a:gd name="connsiteX4" fmla="*/ 0 w 4296697"/>
              <a:gd name="connsiteY4" fmla="*/ 2587415 h 3631165"/>
              <a:gd name="connsiteX0" fmla="*/ 0 w 4296697"/>
              <a:gd name="connsiteY0" fmla="*/ 2587415 h 5322314"/>
              <a:gd name="connsiteX1" fmla="*/ 2871020 w 4296697"/>
              <a:gd name="connsiteY1" fmla="*/ 0 h 5322314"/>
              <a:gd name="connsiteX2" fmla="*/ 4296697 w 4296697"/>
              <a:gd name="connsiteY2" fmla="*/ 2272783 h 5322314"/>
              <a:gd name="connsiteX3" fmla="*/ 2753033 w 4296697"/>
              <a:gd name="connsiteY3" fmla="*/ 5322314 h 5322314"/>
              <a:gd name="connsiteX4" fmla="*/ 0 w 4296697"/>
              <a:gd name="connsiteY4" fmla="*/ 2587415 h 5322314"/>
              <a:gd name="connsiteX0" fmla="*/ 0 w 5614220"/>
              <a:gd name="connsiteY0" fmla="*/ 2587415 h 5322314"/>
              <a:gd name="connsiteX1" fmla="*/ 2871020 w 5614220"/>
              <a:gd name="connsiteY1" fmla="*/ 0 h 5322314"/>
              <a:gd name="connsiteX2" fmla="*/ 5614220 w 5614220"/>
              <a:gd name="connsiteY2" fmla="*/ 2685738 h 5322314"/>
              <a:gd name="connsiteX3" fmla="*/ 2753033 w 5614220"/>
              <a:gd name="connsiteY3" fmla="*/ 5322314 h 5322314"/>
              <a:gd name="connsiteX4" fmla="*/ 0 w 5614220"/>
              <a:gd name="connsiteY4" fmla="*/ 2587415 h 5322314"/>
              <a:gd name="connsiteX0" fmla="*/ 0 w 5614220"/>
              <a:gd name="connsiteY0" fmla="*/ 2597248 h 5332147"/>
              <a:gd name="connsiteX1" fmla="*/ 2900517 w 5614220"/>
              <a:gd name="connsiteY1" fmla="*/ 0 h 5332147"/>
              <a:gd name="connsiteX2" fmla="*/ 5614220 w 5614220"/>
              <a:gd name="connsiteY2" fmla="*/ 2695571 h 5332147"/>
              <a:gd name="connsiteX3" fmla="*/ 2753033 w 5614220"/>
              <a:gd name="connsiteY3" fmla="*/ 5332147 h 5332147"/>
              <a:gd name="connsiteX4" fmla="*/ 0 w 5614220"/>
              <a:gd name="connsiteY4" fmla="*/ 2597248 h 5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220" h="5332147">
                <a:moveTo>
                  <a:pt x="0" y="2597248"/>
                </a:moveTo>
                <a:lnTo>
                  <a:pt x="2900517" y="0"/>
                </a:lnTo>
                <a:lnTo>
                  <a:pt x="5614220" y="2695571"/>
                </a:lnTo>
                <a:lnTo>
                  <a:pt x="2753033" y="5332147"/>
                </a:lnTo>
                <a:lnTo>
                  <a:pt x="0" y="2597248"/>
                </a:ln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09"/>
            </a:stretch>
          </a:blipFill>
          <a:ln>
            <a:solidFill>
              <a:srgbClr val="520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4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B67A7AF-6BBC-8BE9-65CB-522D770555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12040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1FDA2DB8-08C0-FDA1-0453-E5993AF5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483" y="1317056"/>
            <a:ext cx="3793724" cy="254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35401A-EF9F-1F1E-61D2-27F9DE2D9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171410"/>
              </p:ext>
            </p:extLst>
          </p:nvPr>
        </p:nvGraphicFramePr>
        <p:xfrm>
          <a:off x="295275" y="3898761"/>
          <a:ext cx="11701932" cy="290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A4E5A51-88BA-DF5F-F88B-AD68A4C47C5E}"/>
              </a:ext>
            </a:extLst>
          </p:cNvPr>
          <p:cNvSpPr txBox="1"/>
          <p:nvPr/>
        </p:nvSpPr>
        <p:spPr>
          <a:xfrm>
            <a:off x="131293" y="3219947"/>
            <a:ext cx="79967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Жената улови уликите, които Исус остави в посланието си, задържа ги с вяра и спечели спора срещу Исус! (Марк 7:28).</a:t>
            </a:r>
            <a:endParaRPr lang="en" sz="19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20C56F-B546-5ADB-211A-A385C8599DE5}"/>
              </a:ext>
            </a:extLst>
          </p:cNvPr>
          <p:cNvSpPr txBox="1"/>
          <p:nvPr/>
        </p:nvSpPr>
        <p:spPr>
          <a:xfrm>
            <a:off x="131293" y="1911897"/>
            <a:ext cx="799670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Разговаряйки с тази гъркиня, Исус изглежда подкрепя тези традиции: „Не мога да излекувам дъщеря ти, защото си езичник; Аз лекувам само евреи” (Марк 7:26-27). В това описание евреите са деца на Бога, а езичниците са „кучета“ (опитомени кучета).</a:t>
            </a:r>
            <a:endParaRPr lang="en" sz="19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14836E-7285-58EB-720D-D887F042DEC8}"/>
              </a:ext>
            </a:extLst>
          </p:cNvPr>
          <p:cNvSpPr txBox="1"/>
          <p:nvPr/>
        </p:nvSpPr>
        <p:spPr>
          <a:xfrm>
            <a:off x="131292" y="1204011"/>
            <a:ext cx="81999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Според традицията евреинът не може да докосва езичник (езичник, чужденец), да влиза в къщата му или да яде с него или нея.</a:t>
            </a:r>
            <a:endParaRPr lang="en" sz="19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EF3949-9EC6-6B23-3265-9ADFEBDD20BE}"/>
              </a:ext>
            </a:extLst>
          </p:cNvPr>
          <p:cNvSpPr txBox="1"/>
          <p:nvPr/>
        </p:nvSpPr>
        <p:spPr>
          <a:xfrm>
            <a:off x="1495424" y="536946"/>
            <a:ext cx="92011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„А тя в отговор Му каза: Така Господи, но и кученцата под трапезата ядат от трохите паднали от децата.“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Марк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7:28)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CB0FAD-9636-C18F-8A10-F51E403CB8AC}"/>
              </a:ext>
            </a:extLst>
          </p:cNvPr>
          <p:cNvSpPr txBox="1"/>
          <p:nvPr/>
        </p:nvSpPr>
        <p:spPr>
          <a:xfrm>
            <a:off x="0" y="8516"/>
            <a:ext cx="12191999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500" b="1" dirty="0">
                <a:ln/>
                <a:solidFill>
                  <a:schemeClr val="accent4"/>
                </a:solidFill>
              </a:rPr>
              <a:t>МАЛКИ КУЧЕТА, КОИТО НАДХВЪРЛЯТ ГОСПОДАРИТЕ СИ</a:t>
            </a:r>
            <a:endParaRPr lang="en" sz="35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4B8336B-D5F6-4336-BAAE-6392F2325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6F04885-DAFA-4538-9071-78D8E3F9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26B37E01-76EB-46C7-BD8B-FDDEFB82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A853996-3911-48AC-BE4A-1A61CED0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5068C-A66D-4DAA-852F-40FB80074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7585068C-A66D-4DAA-852F-40FB80074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455F2C1C-DFD5-428C-B53C-127BFDC5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ACC6C2-FED7-4E0A-AD73-C8A1D1E9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31A4A3F-958B-4A71-B59C-6A85C63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8E8FABF0-AB5C-4957-9DCE-42C0BF85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BDD9DD-95DA-4AA4-9024-43EFD1E0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98BDD9DD-95DA-4AA4-9024-43EFD1E0F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1" grpId="0"/>
      <p:bldP spid="13" grpId="0"/>
      <p:bldP spid="6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1333</Words>
  <Application>Microsoft Office PowerPoint</Application>
  <PresentationFormat>Panorámica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115</cp:revision>
  <dcterms:created xsi:type="dcterms:W3CDTF">2024-06-30T13:50:04Z</dcterms:created>
  <dcterms:modified xsi:type="dcterms:W3CDTF">2024-07-16T20:41:56Z</dcterms:modified>
</cp:coreProperties>
</file>