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n" sz="2000" b="1" noProof="0" dirty="0"/>
            <a:t>Нека любовта да преизобилства във вас</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n" sz="2000" b="1" noProof="0" dirty="0"/>
            <a:t>Тя ще ви направи по-мъдри</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n" sz="2000" b="1" noProof="0" dirty="0"/>
            <a:t>Ще разпознаваш най-доброто</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n" sz="2000" b="1" noProof="0" dirty="0"/>
            <a:t>Ще бъдеш чист и праведен</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n" sz="2000" b="1" noProof="0" dirty="0"/>
            <a:t>Ще дадете плод чрез Исус Христос</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n" sz="2000" b="1" noProof="0" dirty="0"/>
            <a:t>Това ще доведе до слава и хвала за Бога</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custScaleX="122436" custLinFactNeighborX="10302">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n" sz="1800" b="1" noProof="0" dirty="0">
              <a:effectLst>
                <a:outerShdw blurRad="38100" dist="38100" dir="2700000" algn="tl">
                  <a:srgbClr val="000000">
                    <a:alpha val="43137"/>
                  </a:srgbClr>
                </a:outerShdw>
              </a:effectLst>
            </a:rPr>
            <a:t>Нека получат познание за Бога, което ще им даде мъдрост и духовно разбиране</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n" sz="1800" b="1" noProof="0" dirty="0">
              <a:effectLst>
                <a:outerShdw blurRad="38100" dist="38100" dir="2700000" algn="tl">
                  <a:srgbClr val="000000">
                    <a:alpha val="43137"/>
                  </a:srgbClr>
                </a:outerShdw>
              </a:effectLst>
            </a:rPr>
            <a:t>Да живеят като деца на Бога, угодни на Него във всяко отношение</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n" sz="1800" b="1" noProof="0" dirty="0">
              <a:effectLst>
                <a:outerShdw blurRad="38100" dist="38100" dir="2700000" algn="tl">
                  <a:srgbClr val="000000">
                    <a:alpha val="43137"/>
                  </a:srgbClr>
                </a:outerShdw>
              </a:effectLst>
            </a:rPr>
            <a:t>Нека дават плод и да растат в знание</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n" sz="1800" b="1" noProof="0" dirty="0">
              <a:effectLst>
                <a:outerShdw blurRad="38100" dist="38100" dir="2700000" algn="tl">
                  <a:srgbClr val="000000">
                    <a:alpha val="43137"/>
                  </a:srgbClr>
                </a:outerShdw>
              </a:effectLst>
            </a:rPr>
            <a:t>Нека бъдат укрепени с Божията сила, за да бъдат търпеливи</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n" sz="1800" b="1" noProof="0" dirty="0">
              <a:effectLst>
                <a:outerShdw blurRad="38100" dist="38100" dir="2700000" algn="tl">
                  <a:srgbClr val="000000">
                    <a:alpha val="43137"/>
                  </a:srgbClr>
                </a:outerShdw>
              </a:effectLst>
            </a:rPr>
            <a:t>Библията </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(Псалом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n" sz="1800" b="1" noProof="0" dirty="0">
              <a:effectLst>
                <a:outerShdw blurRad="38100" dist="38100" dir="2700000" algn="tl">
                  <a:srgbClr val="000000">
                    <a:alpha val="43137"/>
                  </a:srgbClr>
                </a:outerShdw>
              </a:effectLst>
            </a:rPr>
            <a:t>Духът на пророчеството (Откр. 19:10), проявен чрез Елън Г. Уайт</a:t>
          </a:r>
          <a:endParaRPr lang="en"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n" sz="1800" b="1" noProof="0" dirty="0">
              <a:effectLst>
                <a:outerShdw blurRad="38100" dist="38100" dir="2700000" algn="tl">
                  <a:srgbClr val="000000">
                    <a:alpha val="43137"/>
                  </a:srgbClr>
                </a:outerShdw>
              </a:effectLst>
            </a:rPr>
            <a:t>Божието провидение (Колосяни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n" sz="1800" b="1" noProof="0" dirty="0">
              <a:effectLst>
                <a:outerShdw blurRad="38100" dist="38100" dir="2700000" algn="tl">
                  <a:srgbClr val="000000">
                    <a:alpha val="43137"/>
                  </a:srgbClr>
                </a:outerShdw>
              </a:effectLst>
            </a:rPr>
            <a:t>Светият Дух</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(Исая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334461" y="2014831"/>
          <a:ext cx="984921" cy="1638886"/>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156500" y="2504505"/>
          <a:ext cx="1811558" cy="129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Нека любовта да преизобилства във вас</a:t>
          </a:r>
        </a:p>
      </dsp:txBody>
      <dsp:txXfrm>
        <a:off x="156500" y="2504505"/>
        <a:ext cx="1811558" cy="1296952"/>
      </dsp:txXfrm>
    </dsp:sp>
    <dsp:sp modelId="{47D75436-2C5A-4374-8BE3-B4A2753A70D8}">
      <dsp:nvSpPr>
        <dsp:cNvPr id="0" name=""/>
        <dsp:cNvSpPr/>
      </dsp:nvSpPr>
      <dsp:spPr>
        <a:xfrm>
          <a:off x="1370480" y="1894174"/>
          <a:ext cx="279169" cy="279169"/>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11757" y="1566619"/>
          <a:ext cx="984921" cy="1638886"/>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147349" y="2056293"/>
          <a:ext cx="1479596" cy="129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Тя ще ви направи по-мъдри</a:t>
          </a:r>
        </a:p>
      </dsp:txBody>
      <dsp:txXfrm>
        <a:off x="2147349" y="2056293"/>
        <a:ext cx="1479596" cy="1296952"/>
      </dsp:txXfrm>
    </dsp:sp>
    <dsp:sp modelId="{7647920E-FF91-4C18-85D4-B46630961676}">
      <dsp:nvSpPr>
        <dsp:cNvPr id="0" name=""/>
        <dsp:cNvSpPr/>
      </dsp:nvSpPr>
      <dsp:spPr>
        <a:xfrm>
          <a:off x="3347776" y="1445963"/>
          <a:ext cx="279169" cy="279169"/>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292458" y="1118408"/>
          <a:ext cx="984921" cy="1638886"/>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8051" y="1608082"/>
          <a:ext cx="1479596" cy="129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Ще разпознаваш най-доброто</a:t>
          </a:r>
        </a:p>
      </dsp:txBody>
      <dsp:txXfrm>
        <a:off x="4128051" y="1608082"/>
        <a:ext cx="1479596" cy="1296952"/>
      </dsp:txXfrm>
    </dsp:sp>
    <dsp:sp modelId="{FC4AA45B-22E2-4660-BD73-56E5D53B53C4}">
      <dsp:nvSpPr>
        <dsp:cNvPr id="0" name=""/>
        <dsp:cNvSpPr/>
      </dsp:nvSpPr>
      <dsp:spPr>
        <a:xfrm>
          <a:off x="5328478" y="997751"/>
          <a:ext cx="279169" cy="279169"/>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73160" y="670196"/>
          <a:ext cx="984921" cy="1638886"/>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108752" y="1159870"/>
          <a:ext cx="1479596" cy="129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Ще бъдеш чист и праведен</a:t>
          </a:r>
        </a:p>
      </dsp:txBody>
      <dsp:txXfrm>
        <a:off x="6108752" y="1159870"/>
        <a:ext cx="1479596" cy="1296952"/>
      </dsp:txXfrm>
    </dsp:sp>
    <dsp:sp modelId="{ACFCC498-7F3E-4F24-BC13-0EA9A2BF0B69}">
      <dsp:nvSpPr>
        <dsp:cNvPr id="0" name=""/>
        <dsp:cNvSpPr/>
      </dsp:nvSpPr>
      <dsp:spPr>
        <a:xfrm>
          <a:off x="7309179" y="549539"/>
          <a:ext cx="279169" cy="279169"/>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253862" y="221984"/>
          <a:ext cx="984921" cy="1638886"/>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8089454" y="711658"/>
          <a:ext cx="1479596" cy="129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Ще дадете плод чрез Исус Христос</a:t>
          </a:r>
        </a:p>
      </dsp:txBody>
      <dsp:txXfrm>
        <a:off x="8089454" y="711658"/>
        <a:ext cx="1479596" cy="1296952"/>
      </dsp:txXfrm>
    </dsp:sp>
    <dsp:sp modelId="{AE7C1B98-0BD6-4D32-9954-4FBDDD521E46}">
      <dsp:nvSpPr>
        <dsp:cNvPr id="0" name=""/>
        <dsp:cNvSpPr/>
      </dsp:nvSpPr>
      <dsp:spPr>
        <a:xfrm>
          <a:off x="9289881" y="101328"/>
          <a:ext cx="279169" cy="279169"/>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234564" y="-226226"/>
          <a:ext cx="984921" cy="1638886"/>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10070156" y="263447"/>
          <a:ext cx="1479596" cy="129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Това ще доведе до слава и хвала за Бога</a:t>
          </a:r>
        </a:p>
      </dsp:txBody>
      <dsp:txXfrm>
        <a:off x="10070156" y="263447"/>
        <a:ext cx="1479596" cy="1296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447488"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Нека получат познание за Бога, което ще им даде мъдрост и духовно разбиране</a:t>
          </a:r>
          <a:endParaRPr lang="en" sz="1800" kern="1200" noProof="0" dirty="0">
            <a:effectLst>
              <a:outerShdw blurRad="38100" dist="38100" dir="2700000" algn="tl">
                <a:srgbClr val="000000">
                  <a:alpha val="43137"/>
                </a:srgbClr>
              </a:outerShdw>
            </a:effectLst>
          </a:endParaRPr>
        </a:p>
      </dsp:txBody>
      <dsp:txXfrm>
        <a:off x="33037" y="34122"/>
        <a:ext cx="5381414" cy="610686"/>
      </dsp:txXfrm>
    </dsp:sp>
    <dsp:sp modelId="{8ED814D4-24A7-4EE6-98D6-F5EF96E58A5E}">
      <dsp:nvSpPr>
        <dsp:cNvPr id="0" name=""/>
        <dsp:cNvSpPr/>
      </dsp:nvSpPr>
      <dsp:spPr>
        <a:xfrm>
          <a:off x="0" y="691500"/>
          <a:ext cx="5447488"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Да живеят като деца на Бога, угодни на Него във всяко отношение</a:t>
          </a:r>
          <a:endParaRPr lang="en" sz="1800" kern="1200" noProof="0" dirty="0">
            <a:effectLst>
              <a:outerShdw blurRad="38100" dist="38100" dir="2700000" algn="tl">
                <a:srgbClr val="000000">
                  <a:alpha val="43137"/>
                </a:srgbClr>
              </a:outerShdw>
            </a:effectLst>
          </a:endParaRPr>
        </a:p>
      </dsp:txBody>
      <dsp:txXfrm>
        <a:off x="33037" y="724537"/>
        <a:ext cx="5381414" cy="610686"/>
      </dsp:txXfrm>
    </dsp:sp>
    <dsp:sp modelId="{D6B98BC7-4DD1-46DD-9A75-7E74C926B220}">
      <dsp:nvSpPr>
        <dsp:cNvPr id="0" name=""/>
        <dsp:cNvSpPr/>
      </dsp:nvSpPr>
      <dsp:spPr>
        <a:xfrm>
          <a:off x="0" y="1381915"/>
          <a:ext cx="5447488"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Нека дават плод и да растат в знание</a:t>
          </a:r>
          <a:endParaRPr lang="en" sz="1800" kern="1200" noProof="0" dirty="0">
            <a:effectLst>
              <a:outerShdw blurRad="38100" dist="38100" dir="2700000" algn="tl">
                <a:srgbClr val="000000">
                  <a:alpha val="43137"/>
                </a:srgbClr>
              </a:outerShdw>
            </a:effectLst>
          </a:endParaRPr>
        </a:p>
      </dsp:txBody>
      <dsp:txXfrm>
        <a:off x="33037" y="1414952"/>
        <a:ext cx="5381414" cy="610686"/>
      </dsp:txXfrm>
    </dsp:sp>
    <dsp:sp modelId="{51C553D5-6DF9-4050-9DE4-1DCE1A8DC5FD}">
      <dsp:nvSpPr>
        <dsp:cNvPr id="0" name=""/>
        <dsp:cNvSpPr/>
      </dsp:nvSpPr>
      <dsp:spPr>
        <a:xfrm>
          <a:off x="0" y="2072330"/>
          <a:ext cx="5447488"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Нека бъдат укрепени с Божията сила, за да бъдат търпеливи</a:t>
          </a:r>
          <a:endParaRPr lang="en" sz="1800" kern="1200" noProof="0" dirty="0">
            <a:effectLst>
              <a:outerShdw blurRad="38100" dist="38100" dir="2700000" algn="tl">
                <a:srgbClr val="000000">
                  <a:alpha val="43137"/>
                </a:srgbClr>
              </a:outerShdw>
            </a:effectLst>
          </a:endParaRPr>
        </a:p>
      </dsp:txBody>
      <dsp:txXfrm>
        <a:off x="33037" y="2105367"/>
        <a:ext cx="5381414"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Библията </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(Псалом 119:105)</a:t>
          </a:r>
          <a:endParaRPr lang="en" sz="1800" kern="1200" noProof="0" dirty="0">
            <a:effectLst>
              <a:outerShdw blurRad="38100" dist="38100" dir="2700000" algn="tl">
                <a:srgbClr val="000000">
                  <a:alpha val="43137"/>
                </a:srgbClr>
              </a:outerShdw>
            </a:effectLst>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Духът на пророчеството (Откр. 19:10), проявен чрез Елън Г. Уайт</a:t>
          </a:r>
          <a:endParaRPr lang="en" sz="1800" kern="1200" noProof="0" dirty="0">
            <a:effectLst>
              <a:outerShdw blurRad="38100" dist="38100" dir="2700000" algn="tl">
                <a:srgbClr val="000000">
                  <a:alpha val="43137"/>
                </a:srgbClr>
              </a:outerShdw>
            </a:effectLst>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Божието провидение (Колосяни 4:3)</a:t>
          </a:r>
          <a:endParaRPr lang="en"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Светият Дух</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(Исая 30:21)</a:t>
          </a:r>
          <a:endParaRPr lang="en"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Кликнете, за да промените стиловете на текста на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на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на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ПРИЧИНИ ЗА БЛАГОДАРНОСТ И МОЛИТВА</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 sz="1600" b="1" noProof="0" dirty="0">
                <a:solidFill>
                  <a:schemeClr val="accent5">
                    <a:lumMod val="60000"/>
                    <a:lumOff val="40000"/>
                  </a:schemeClr>
                </a:solidFill>
                <a:effectLst>
                  <a:outerShdw blurRad="38100" dist="38100" dir="2700000" algn="tl">
                    <a:srgbClr val="000000">
                      <a:alpha val="43137"/>
                    </a:srgbClr>
                  </a:outerShdw>
                </a:effectLst>
              </a:rPr>
              <a:t>Урок 2 за 10 януари 2026 г.</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ПРИЧИНИ ДА БЪДЕМ БЛАГОДАРНИ </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en" b="1" noProof="0" dirty="0">
                <a:solidFill>
                  <a:schemeClr val="accent3">
                    <a:lumMod val="40000"/>
                    <a:lumOff val="60000"/>
                  </a:schemeClr>
                </a:solidFill>
                <a:effectLst>
                  <a:glow rad="101600">
                    <a:srgbClr val="5D138B"/>
                  </a:glow>
                </a:effectLst>
                <a:latin typeface="Comic Sans MS" panose="030F0702030302020204" pitchFamily="66" charset="0"/>
              </a:rPr>
              <a:t>„Винаги благодарим на Бога, Отца на нашия Господ Исус Христос, когато се молим за вас” </a:t>
            </a:r>
            <a:r>
              <a:rPr lang="en" sz="1200" b="1" noProof="0" dirty="0">
                <a:solidFill>
                  <a:schemeClr val="accent3">
                    <a:lumMod val="40000"/>
                    <a:lumOff val="60000"/>
                  </a:schemeClr>
                </a:solidFill>
                <a:effectLst>
                  <a:glow rad="101600">
                    <a:srgbClr val="5D138B"/>
                  </a:glow>
                </a:effectLst>
                <a:latin typeface="Comic Sans MS" panose="030F0702030302020204" pitchFamily="66" charset="0"/>
              </a:rPr>
              <a:t>(Колосяни 1:3)</a:t>
            </a:r>
            <a:endParaRPr lang="en" sz="1400" b="1" noProof="0" dirty="0">
              <a:solidFill>
                <a:schemeClr val="accent3">
                  <a:lumMod val="40000"/>
                  <a:lumOff val="60000"/>
                </a:schemeClr>
              </a:solidFill>
              <a:effectLst>
                <a:glow rad="101600">
                  <a:srgbClr val="5D138B"/>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en" sz="2000" b="1" noProof="0" dirty="0"/>
              <a:t>Повтаряйки думите от 1 Коринтяни 13:13, Павел благодари на Бога, защото колосяните притежават тези три християнски добродетели: вяра, надежда и любов (Колосяни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289137"/>
            <a:ext cx="5156058" cy="1323439"/>
          </a:xfrm>
          <a:prstGeom prst="rect">
            <a:avLst/>
          </a:prstGeom>
          <a:noFill/>
        </p:spPr>
        <p:txBody>
          <a:bodyPr wrap="square">
            <a:spAutoFit/>
          </a:bodyPr>
          <a:lstStyle/>
          <a:p>
            <a:pPr>
              <a:spcBef>
                <a:spcPts val="600"/>
              </a:spcBef>
            </a:pPr>
            <a:r>
              <a:rPr lang="en" sz="2000" b="1" noProof="0" dirty="0"/>
              <a:t>Тези добродетели възникват „в Христос Исус“, засягат нашите отношения с „всички светии“ и са ни предадени чрез „истинското слово на Евангелието“.</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4949313"/>
            <a:ext cx="6251741" cy="1938992"/>
          </a:xfrm>
          <a:prstGeom prst="rect">
            <a:avLst/>
          </a:prstGeom>
          <a:noFill/>
        </p:spPr>
        <p:txBody>
          <a:bodyPr wrap="square">
            <a:spAutoFit/>
          </a:bodyPr>
          <a:lstStyle/>
          <a:p>
            <a:pPr>
              <a:spcBef>
                <a:spcPts val="600"/>
              </a:spcBef>
            </a:pPr>
            <a:r>
              <a:rPr lang="en" sz="2000" b="1" noProof="0" dirty="0"/>
              <a:t>Силата на Бога, която се предава чрез Евангелието чрез действието на Светия Дух, прави Библията „словото на живота” (Фил. 2:16). Това означава, че като приемаме Евангелието, ние имаме вечен живот и наследство, „запазено за вас в небесата” (Колосяни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19225"/>
            <a:ext cx="5156058" cy="1323439"/>
          </a:xfrm>
          <a:prstGeom prst="rect">
            <a:avLst/>
          </a:prstGeom>
          <a:noFill/>
        </p:spPr>
        <p:txBody>
          <a:bodyPr wrap="square">
            <a:spAutoFit/>
          </a:bodyPr>
          <a:lstStyle/>
          <a:p>
            <a:pPr>
              <a:spcBef>
                <a:spcPts val="600"/>
              </a:spcBef>
            </a:pPr>
            <a:r>
              <a:rPr lang="en" sz="2000" b="1" noProof="0" dirty="0"/>
              <a:t>Павел подчертава, че това Евангелие не е проповядвано само на колосяните, а „по целия свят” (Колосяни 1:6)... и то само за 30 години!</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МОЛИТВЕНИ ПРОСИ</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59029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sz="1600" b="1" noProof="0" dirty="0">
                <a:solidFill>
                  <a:schemeClr val="accent5">
                    <a:lumMod val="75000"/>
                  </a:schemeClr>
                </a:solidFill>
                <a:latin typeface="Comic Sans MS" panose="030F0702030302020204" pitchFamily="66" charset="0"/>
              </a:rPr>
              <a:t>„Затова, от деня, в който чухме за вас, не преставаме да се молим за вас. Непрестанно молим Бога да ви изпълни с познание за Неговата воля чрез цялата мъдрост и разум, които Духът дава</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(Колосяни 1:9)</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en" sz="2000" b="1" noProof="0" dirty="0"/>
              <a:t>Молитвената молба на Павел включва много добри неща за колосяните (Колосяни 1:9-11):</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428025879"/>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438650" y="2178122"/>
            <a:ext cx="2181428" cy="1938992"/>
          </a:xfrm>
          <a:prstGeom prst="rect">
            <a:avLst/>
          </a:prstGeom>
          <a:noFill/>
        </p:spPr>
        <p:txBody>
          <a:bodyPr wrap="square" rtlCol="0">
            <a:spAutoFit/>
          </a:bodyPr>
          <a:lstStyle/>
          <a:p>
            <a:pPr>
              <a:spcBef>
                <a:spcPts val="600"/>
              </a:spcBef>
            </a:pPr>
            <a:r>
              <a:rPr lang="en" sz="2000" b="1" noProof="0" dirty="0"/>
              <a:t>Тази молитва се отправя „с радостна благодарност към Отца“ </a:t>
            </a:r>
            <a:br>
              <a:rPr lang="en" sz="2000" b="1" noProof="0" dirty="0"/>
            </a:br>
            <a:r>
              <a:rPr lang="en" sz="2000" b="1" noProof="0" dirty="0"/>
              <a:t>(Колосяни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320597236"/>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4240246"/>
            <a:ext cx="1599797" cy="2585323"/>
          </a:xfrm>
          <a:prstGeom prst="rect">
            <a:avLst/>
          </a:prstGeom>
          <a:noFill/>
        </p:spPr>
        <p:txBody>
          <a:bodyPr wrap="square">
            <a:spAutoFit/>
          </a:bodyPr>
          <a:lstStyle/>
          <a:p>
            <a:pPr>
              <a:spcBef>
                <a:spcPts val="600"/>
              </a:spcBef>
            </a:pPr>
            <a:r>
              <a:rPr lang="en" b="1" noProof="0" dirty="0"/>
              <a:t>Има четири канала, чрез които Бог действа, за да превърне молитвата на Павел в реалност в нас:</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5" y="2090666"/>
            <a:ext cx="4409466"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98636" y="788611"/>
            <a:ext cx="10745689" cy="5262979"/>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„Нашият живот трябва да бъде свързан с живота на Христос; ние трябва постоянно да черпим от Него, да участваме в Него, в живия Хляб, който слезе от небето, да черпим от извор, който е винаги свеж и винаги дава от своите изобилни съкровища. Ако държим Господа винаги пред нас, позволявайки на сърцата си да се изливат в благодарност и хвала към Него, ще имаме постоянна свежест в нашия религиозен живот. Нашите молитви ще приемат формата на разговор с Бога, както бихме говорили с приятел. Той ще ни разкрие Своите тайни лично. Често ще ни обзема сладко, радостно усещане за присъствието на Исус. Често сърцата ни ще пламтят, когато Той се приближава, за да общува с нас, както направи с Енох. Когато това е истинското преживяване на християнина, в живота му се вижда простота, смирение, кротост и смирение на сърцето, които показват на всички, с които общува, че е бил с Исус и е научил от Него.</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Е. Г. Уайт (Христовите притчи, стр.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243512"/>
            <a:ext cx="3777794" cy="5816977"/>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„Уверен съм в това, че Този, който е започнал доброто дело във вас, ще го довърши до деня на Исус Христос.“</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Филипяни 1:6,</a:t>
            </a: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dec="http://schemas.microsoft.com/office/drawing/2017/decorative" xmlns:p16="http://schemas.microsoft.com/office/powerpoint/2015/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2289810" y="3952875"/>
            <a:ext cx="8778240"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0BD53"/>
                </a:solidFill>
              </a:rPr>
              <a:t>Причини да благодарим и да се молим в посланието до филипяните:</a:t>
            </a:r>
          </a:p>
          <a:p>
            <a:pPr lvl="1">
              <a:spcBef>
                <a:spcPts val="600"/>
              </a:spcBef>
            </a:pPr>
            <a:r>
              <a:rPr lang="en" sz="2000" b="1" noProof="0" dirty="0"/>
              <a:t>Причини да бъдем благодарни (Филипяни 1:3-8)</a:t>
            </a:r>
          </a:p>
          <a:p>
            <a:pPr lvl="1">
              <a:spcBef>
                <a:spcPts val="600"/>
              </a:spcBef>
            </a:pPr>
            <a:r>
              <a:rPr lang="en" sz="2000" b="1" noProof="0" dirty="0"/>
              <a:t>Молитвени искания (Филипяни 1:9-11)</a:t>
            </a:r>
          </a:p>
          <a:p>
            <a:pPr>
              <a:spcBef>
                <a:spcPts val="600"/>
              </a:spcBef>
            </a:pPr>
            <a:r>
              <a:rPr lang="en" sz="2000" b="1" noProof="0" dirty="0">
                <a:solidFill>
                  <a:srgbClr val="BA9B00"/>
                </a:solidFill>
              </a:rPr>
              <a:t>Благодарност и молитва в трудни времена (Филипяни 1:12-18)</a:t>
            </a:r>
          </a:p>
          <a:p>
            <a:pPr>
              <a:spcBef>
                <a:spcPts val="600"/>
              </a:spcBef>
            </a:pPr>
            <a:r>
              <a:rPr lang="en" sz="2000" b="1" noProof="0" dirty="0">
                <a:solidFill>
                  <a:srgbClr val="A400B9"/>
                </a:solidFill>
              </a:rPr>
              <a:t>Причини да благодарим и да се молим в посланието до Колосяните:</a:t>
            </a:r>
          </a:p>
          <a:p>
            <a:pPr lvl="1">
              <a:spcBef>
                <a:spcPts val="600"/>
              </a:spcBef>
            </a:pPr>
            <a:r>
              <a:rPr lang="en" sz="2000" b="1" noProof="0" dirty="0"/>
              <a:t>Причини да бъдем благодарни (Колосяни 1:3-8)</a:t>
            </a:r>
          </a:p>
          <a:p>
            <a:pPr lvl="1">
              <a:spcBef>
                <a:spcPts val="600"/>
              </a:spcBef>
            </a:pPr>
            <a:r>
              <a:rPr lang="en" sz="2000" b="1" noProof="0" dirty="0"/>
              <a:t>Молитвени искания (Колосяни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95251" y="209550"/>
            <a:ext cx="5323117" cy="1015663"/>
          </a:xfrm>
          <a:prstGeom prst="rect">
            <a:avLst/>
          </a:prstGeom>
          <a:noFill/>
        </p:spPr>
        <p:txBody>
          <a:bodyPr wrap="square" rtlCol="0">
            <a:spAutoFit/>
          </a:bodyPr>
          <a:lstStyle/>
          <a:p>
            <a:pPr>
              <a:spcBef>
                <a:spcPts val="600"/>
              </a:spcBef>
            </a:pPr>
            <a:r>
              <a:rPr lang="en" sz="2000" b="1" noProof="0" dirty="0"/>
              <a:t>Това не бяха лесни времена за Павел. Би било лесно да се поддаде на отчаянието от загубата на свободата си.</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00945" y="1512025"/>
            <a:ext cx="2329131" cy="2329131"/>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5627918" y="196691"/>
            <a:ext cx="3863477" cy="2984660"/>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2341835"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2341835"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2341835"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2330405"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1779506"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1779506"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1779506"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95252" y="2727445"/>
            <a:ext cx="5323116" cy="1015663"/>
          </a:xfrm>
          <a:prstGeom prst="rect">
            <a:avLst/>
          </a:prstGeom>
          <a:noFill/>
        </p:spPr>
        <p:txBody>
          <a:bodyPr wrap="square">
            <a:spAutoFit/>
          </a:bodyPr>
          <a:lstStyle/>
          <a:p>
            <a:pPr>
              <a:spcBef>
                <a:spcPts val="600"/>
              </a:spcBef>
            </a:pPr>
            <a:r>
              <a:rPr lang="en" sz="2000" b="1" noProof="0" dirty="0"/>
              <a:t>Затварянето му в затвора не му попречи да продължи да общува с Отца си и да се застъпва за другите чрез молитва.</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95252" y="1160721"/>
            <a:ext cx="5323116" cy="1631216"/>
          </a:xfrm>
          <a:prstGeom prst="rect">
            <a:avLst/>
          </a:prstGeom>
          <a:noFill/>
        </p:spPr>
        <p:txBody>
          <a:bodyPr wrap="square">
            <a:spAutoFit/>
          </a:bodyPr>
          <a:lstStyle/>
          <a:p>
            <a:pPr>
              <a:spcBef>
                <a:spcPts val="600"/>
              </a:spcBef>
            </a:pPr>
            <a:r>
              <a:rPr lang="en" sz="2000" b="1" noProof="0" dirty="0"/>
              <a:t>Но точно както беше пеел химни в мрачната филипска тъмница, Павел намери причини за благодарност, които да предаде на братята и сестрите си във Филипи и Колоса.</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4"/>
                </a:solidFill>
              </a:rPr>
              <a:t>Причини да благодарим и да се молим в Посланието до филипяните</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noProof="0" dirty="0">
                <a:ln/>
                <a:solidFill>
                  <a:schemeClr val="accent4"/>
                </a:solidFill>
              </a:rPr>
              <a:t>ПРИЧИНИ ДА БЪДЕМ БЛАГОДАРНИ </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n" b="1" noProof="0" dirty="0">
                <a:solidFill>
                  <a:schemeClr val="tx2">
                    <a:lumMod val="50000"/>
                    <a:lumOff val="50000"/>
                  </a:schemeClr>
                </a:solidFill>
                <a:latin typeface="Comic Sans MS" panose="030F0702030302020204" pitchFamily="66" charset="0"/>
              </a:rPr>
              <a:t>„Уверен съм в това, че Този, който е започнал доброто дело във вас, ще го довърши до деня на Христос Исус” </a:t>
            </a:r>
            <a:r>
              <a:rPr lang="en" sz="1400" b="1" noProof="0" dirty="0">
                <a:solidFill>
                  <a:schemeClr val="tx2">
                    <a:lumMod val="50000"/>
                    <a:lumOff val="50000"/>
                  </a:schemeClr>
                </a:solidFill>
                <a:latin typeface="Comic Sans MS" panose="030F0702030302020204" pitchFamily="66" charset="0"/>
              </a:rPr>
              <a:t>(Филипяни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720705" cy="707886"/>
          </a:xfrm>
          <a:prstGeom prst="rect">
            <a:avLst/>
          </a:prstGeom>
          <a:noFill/>
        </p:spPr>
        <p:txBody>
          <a:bodyPr wrap="square" rtlCol="0">
            <a:spAutoFit/>
          </a:bodyPr>
          <a:lstStyle/>
          <a:p>
            <a:pPr>
              <a:spcBef>
                <a:spcPts val="600"/>
              </a:spcBef>
            </a:pPr>
            <a:r>
              <a:rPr lang="en" sz="2000" b="1" noProof="0" dirty="0"/>
              <a:t>Павел започва писмото си, като благодари на Бога за вярващите във Филипи (Фил. 1:3), които той много обичаше (Фил.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0" y="1975210"/>
            <a:ext cx="6191069" cy="2246769"/>
          </a:xfrm>
          <a:prstGeom prst="rect">
            <a:avLst/>
          </a:prstGeom>
          <a:noFill/>
        </p:spPr>
        <p:txBody>
          <a:bodyPr wrap="square">
            <a:spAutoFit/>
          </a:bodyPr>
          <a:lstStyle/>
          <a:p>
            <a:pPr>
              <a:spcBef>
                <a:spcPts val="600"/>
              </a:spcBef>
            </a:pPr>
            <a:r>
              <a:rPr lang="en" sz="2000" b="1" noProof="0" dirty="0"/>
              <a:t>Точно както първосвещеникът носеше на нагръдника си, до сърцето си, имената на израилските племена, издълбани върху скъпоценни камъни, когато стоеше пред Бога, Павел носеше „в сърцето си“ всеки член на църквата, когато стоеше пред Бога в молитва, за да се застъпи за тях (Фил.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58072"/>
            <a:ext cx="6191068" cy="1323439"/>
          </a:xfrm>
          <a:prstGeom prst="rect">
            <a:avLst/>
          </a:prstGeom>
          <a:noFill/>
        </p:spPr>
        <p:txBody>
          <a:bodyPr wrap="square">
            <a:spAutoFit/>
          </a:bodyPr>
          <a:lstStyle/>
          <a:p>
            <a:pPr>
              <a:spcBef>
                <a:spcPts val="600"/>
              </a:spcBef>
            </a:pPr>
            <a:r>
              <a:rPr lang="en" sz="2000" b="1" noProof="0" dirty="0"/>
              <a:t>Третата причина за благодарност беше, че филипяните споделяха с него „в моите окови, в защитата и утвърждаването на Евангелието” (Фил.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0" y="4178306"/>
            <a:ext cx="5530035" cy="1323439"/>
          </a:xfrm>
          <a:prstGeom prst="rect">
            <a:avLst/>
          </a:prstGeom>
          <a:noFill/>
        </p:spPr>
        <p:txBody>
          <a:bodyPr wrap="square">
            <a:spAutoFit/>
          </a:bodyPr>
          <a:lstStyle/>
          <a:p>
            <a:pPr>
              <a:spcBef>
                <a:spcPts val="600"/>
              </a:spcBef>
            </a:pPr>
            <a:r>
              <a:rPr lang="en" sz="2000" b="1" noProof="0" dirty="0"/>
              <a:t>Неговата благодарност включваше факта, че филипяните останаха верни на Евангелието и че Бог ги усъвършенстваше всеки ден (Фил.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2991042889"/>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noProof="0" dirty="0">
                <a:ln/>
                <a:solidFill>
                  <a:schemeClr val="accent3"/>
                </a:solidFill>
                <a:effectLst>
                  <a:reflection blurRad="6350" stA="55000" endA="300" endPos="24000" dir="5400000" sy="-100000" algn="bl" rotWithShape="0"/>
                </a:effectLst>
              </a:rPr>
              <a:t>МОЛИТВЕНИ ИСКАНИЯ</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7030A0"/>
                </a:solidFill>
                <a:latin typeface="Comic Sans MS" panose="030F0702030302020204" pitchFamily="66" charset="0"/>
              </a:rPr>
              <a:t>„И молитвата ми е: любовта ви да изобилства все повече и повече в познание и дълбочина на прозрението, за да можете да различите кое е най-доброто и да бъдете чисти и непорочни за деня на Христос, изпълнени с плода на правдата, който идва чрез Исус Христос – за слава и хвала на Бога.“ </a:t>
            </a:r>
            <a:r>
              <a:rPr lang="en" sz="1400" b="1" noProof="0" dirty="0">
                <a:solidFill>
                  <a:srgbClr val="7030A0"/>
                </a:solidFill>
                <a:latin typeface="Comic Sans MS" panose="030F0702030302020204" pitchFamily="66" charset="0"/>
              </a:rPr>
              <a:t>(Филипяни 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1015663"/>
          </a:xfrm>
          <a:prstGeom prst="rect">
            <a:avLst/>
          </a:prstGeom>
          <a:noFill/>
        </p:spPr>
        <p:txBody>
          <a:bodyPr wrap="square" rtlCol="0">
            <a:spAutoFit/>
          </a:bodyPr>
          <a:lstStyle/>
          <a:p>
            <a:pPr>
              <a:spcBef>
                <a:spcPts val="600"/>
              </a:spcBef>
            </a:pPr>
            <a:r>
              <a:rPr lang="en" sz="2000" b="1" noProof="0" dirty="0"/>
              <a:t>Можем да разгледаме мотивацията на молитвата на Павел като „верижна причина“ (Фил. 1:9-11 </a:t>
            </a:r>
            <a:r>
              <a:rPr lang="en" sz="1600" b="1" noProof="0" dirty="0"/>
              <a:t>NIV</a:t>
            </a:r>
            <a:r>
              <a:rPr lang="en" sz="2000" b="1" noProof="0" dirty="0"/>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187430" y="5771480"/>
            <a:ext cx="5130288" cy="1015663"/>
          </a:xfrm>
          <a:custGeom>
            <a:avLst/>
            <a:gdLst>
              <a:gd name="csX0" fmla="*/ 0 w 5130288"/>
              <a:gd name="csY0" fmla="*/ 0 h 1015663"/>
              <a:gd name="csX1" fmla="*/ 518729 w 5130288"/>
              <a:gd name="csY1" fmla="*/ 0 h 1015663"/>
              <a:gd name="csX2" fmla="*/ 1088761 w 5130288"/>
              <a:gd name="csY2" fmla="*/ 0 h 1015663"/>
              <a:gd name="csX3" fmla="*/ 1710096 w 5130288"/>
              <a:gd name="csY3" fmla="*/ 0 h 1015663"/>
              <a:gd name="csX4" fmla="*/ 2331431 w 5130288"/>
              <a:gd name="csY4" fmla="*/ 0 h 1015663"/>
              <a:gd name="csX5" fmla="*/ 2747554 w 5130288"/>
              <a:gd name="csY5" fmla="*/ 0 h 1015663"/>
              <a:gd name="csX6" fmla="*/ 3214980 w 5130288"/>
              <a:gd name="csY6" fmla="*/ 0 h 1015663"/>
              <a:gd name="csX7" fmla="*/ 3733710 w 5130288"/>
              <a:gd name="csY7" fmla="*/ 0 h 1015663"/>
              <a:gd name="csX8" fmla="*/ 4355044 w 5130288"/>
              <a:gd name="csY8" fmla="*/ 0 h 1015663"/>
              <a:gd name="csX9" fmla="*/ 5130288 w 5130288"/>
              <a:gd name="csY9" fmla="*/ 0 h 1015663"/>
              <a:gd name="csX10" fmla="*/ 5130288 w 5130288"/>
              <a:gd name="csY10" fmla="*/ 507832 h 1015663"/>
              <a:gd name="csX11" fmla="*/ 5130288 w 5130288"/>
              <a:gd name="csY11" fmla="*/ 1015663 h 1015663"/>
              <a:gd name="csX12" fmla="*/ 4714165 w 5130288"/>
              <a:gd name="csY12" fmla="*/ 1015663 h 1015663"/>
              <a:gd name="csX13" fmla="*/ 4092830 w 5130288"/>
              <a:gd name="csY13" fmla="*/ 1015663 h 1015663"/>
              <a:gd name="csX14" fmla="*/ 3522798 w 5130288"/>
              <a:gd name="csY14" fmla="*/ 1015663 h 1015663"/>
              <a:gd name="csX15" fmla="*/ 3106674 w 5130288"/>
              <a:gd name="csY15" fmla="*/ 1015663 h 1015663"/>
              <a:gd name="csX16" fmla="*/ 2536642 w 5130288"/>
              <a:gd name="csY16" fmla="*/ 1015663 h 1015663"/>
              <a:gd name="csX17" fmla="*/ 2069216 w 5130288"/>
              <a:gd name="csY17" fmla="*/ 1015663 h 1015663"/>
              <a:gd name="csX18" fmla="*/ 1550487 w 5130288"/>
              <a:gd name="csY18" fmla="*/ 1015663 h 1015663"/>
              <a:gd name="csX19" fmla="*/ 1134364 w 5130288"/>
              <a:gd name="csY19" fmla="*/ 1015663 h 1015663"/>
              <a:gd name="csX20" fmla="*/ 564332 w 5130288"/>
              <a:gd name="csY20" fmla="*/ 1015663 h 1015663"/>
              <a:gd name="csX21" fmla="*/ 0 w 5130288"/>
              <a:gd name="csY21" fmla="*/ 1015663 h 1015663"/>
              <a:gd name="csX22" fmla="*/ 0 w 5130288"/>
              <a:gd name="csY22" fmla="*/ 507832 h 1015663"/>
              <a:gd name="csX23" fmla="*/ 0 w 5130288"/>
              <a:gd name="csY23"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5130288" h="1015663" extrusionOk="0">
                <a:moveTo>
                  <a:pt x="0" y="0"/>
                </a:moveTo>
                <a:cubicBezTo>
                  <a:pt x="211243" y="-40190"/>
                  <a:pt x="290562" y="15503"/>
                  <a:pt x="518729" y="0"/>
                </a:cubicBezTo>
                <a:cubicBezTo>
                  <a:pt x="746896" y="-15503"/>
                  <a:pt x="856051" y="2229"/>
                  <a:pt x="1088761" y="0"/>
                </a:cubicBezTo>
                <a:cubicBezTo>
                  <a:pt x="1321471" y="-2229"/>
                  <a:pt x="1414341" y="4843"/>
                  <a:pt x="1710096" y="0"/>
                </a:cubicBezTo>
                <a:cubicBezTo>
                  <a:pt x="2005851" y="-4843"/>
                  <a:pt x="2049118" y="64177"/>
                  <a:pt x="2331431" y="0"/>
                </a:cubicBezTo>
                <a:cubicBezTo>
                  <a:pt x="2613744" y="-64177"/>
                  <a:pt x="2564044" y="29797"/>
                  <a:pt x="2747554" y="0"/>
                </a:cubicBezTo>
                <a:cubicBezTo>
                  <a:pt x="2931064" y="-29797"/>
                  <a:pt x="3088261" y="18352"/>
                  <a:pt x="3214980" y="0"/>
                </a:cubicBezTo>
                <a:cubicBezTo>
                  <a:pt x="3341699" y="-18352"/>
                  <a:pt x="3611262" y="19021"/>
                  <a:pt x="3733710" y="0"/>
                </a:cubicBezTo>
                <a:cubicBezTo>
                  <a:pt x="3856158" y="-19021"/>
                  <a:pt x="4137872" y="16603"/>
                  <a:pt x="4355044" y="0"/>
                </a:cubicBezTo>
                <a:cubicBezTo>
                  <a:pt x="4572216" y="-16603"/>
                  <a:pt x="4800339" y="13294"/>
                  <a:pt x="5130288" y="0"/>
                </a:cubicBezTo>
                <a:cubicBezTo>
                  <a:pt x="5144595" y="169164"/>
                  <a:pt x="5120410" y="367297"/>
                  <a:pt x="5130288" y="507832"/>
                </a:cubicBezTo>
                <a:cubicBezTo>
                  <a:pt x="5140166" y="648367"/>
                  <a:pt x="5097029" y="788402"/>
                  <a:pt x="5130288" y="1015663"/>
                </a:cubicBezTo>
                <a:cubicBezTo>
                  <a:pt x="4950215" y="1036719"/>
                  <a:pt x="4909064" y="1014405"/>
                  <a:pt x="4714165" y="1015663"/>
                </a:cubicBezTo>
                <a:cubicBezTo>
                  <a:pt x="4519266" y="1016921"/>
                  <a:pt x="4283385" y="967794"/>
                  <a:pt x="4092830" y="1015663"/>
                </a:cubicBezTo>
                <a:cubicBezTo>
                  <a:pt x="3902275" y="1063532"/>
                  <a:pt x="3665255" y="980289"/>
                  <a:pt x="3522798" y="1015663"/>
                </a:cubicBezTo>
                <a:cubicBezTo>
                  <a:pt x="3380341" y="1051037"/>
                  <a:pt x="3230520" y="985038"/>
                  <a:pt x="3106674" y="1015663"/>
                </a:cubicBezTo>
                <a:cubicBezTo>
                  <a:pt x="2982828" y="1046288"/>
                  <a:pt x="2789821" y="953105"/>
                  <a:pt x="2536642" y="1015663"/>
                </a:cubicBezTo>
                <a:cubicBezTo>
                  <a:pt x="2283463" y="1078221"/>
                  <a:pt x="2193642" y="1012075"/>
                  <a:pt x="2069216" y="1015663"/>
                </a:cubicBezTo>
                <a:cubicBezTo>
                  <a:pt x="1944790" y="1019251"/>
                  <a:pt x="1782337" y="1002442"/>
                  <a:pt x="1550487" y="1015663"/>
                </a:cubicBezTo>
                <a:cubicBezTo>
                  <a:pt x="1318637" y="1028884"/>
                  <a:pt x="1302515" y="1008714"/>
                  <a:pt x="1134364" y="1015663"/>
                </a:cubicBezTo>
                <a:cubicBezTo>
                  <a:pt x="966213" y="1022612"/>
                  <a:pt x="736210" y="989284"/>
                  <a:pt x="564332" y="1015663"/>
                </a:cubicBezTo>
                <a:cubicBezTo>
                  <a:pt x="392454" y="1042042"/>
                  <a:pt x="184106" y="1004144"/>
                  <a:pt x="0" y="1015663"/>
                </a:cubicBezTo>
                <a:cubicBezTo>
                  <a:pt x="-36986" y="898133"/>
                  <a:pt x="19996" y="705355"/>
                  <a:pt x="0" y="507832"/>
                </a:cubicBezTo>
                <a:cubicBezTo>
                  <a:pt x="-19996" y="310309"/>
                  <a:pt x="47865" y="121441"/>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n" sz="2000" b="1" noProof="0" dirty="0"/>
              <a:t>Как може нашата любов да „увеличава все повече и повече”? Защо това е толкова важно за християнския живот?</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644846" y="4876800"/>
            <a:ext cx="1739180" cy="1843668"/>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dgm="http://schemas.openxmlformats.org/drawingml/2006/diagram" xmlns:ask="http://schemas.microsoft.com/office/drawing/2018/sketchyshape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604384"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n" sz="4800" b="1" noProof="0" dirty="0">
                <a:ln/>
                <a:solidFill>
                  <a:schemeClr val="accent3">
                    <a:lumMod val="75000"/>
                  </a:schemeClr>
                </a:solidFill>
              </a:rPr>
              <a:t>БЛАГОДАРНОСТ </a:t>
            </a:r>
            <a:br>
              <a:rPr lang="en" sz="4800" b="1" noProof="0" dirty="0">
                <a:ln/>
                <a:solidFill>
                  <a:schemeClr val="accent3">
                    <a:lumMod val="75000"/>
                  </a:schemeClr>
                </a:solidFill>
              </a:rPr>
            </a:br>
            <a:r>
              <a:rPr lang="en" sz="4800" b="1" noProof="0" dirty="0">
                <a:ln/>
                <a:solidFill>
                  <a:schemeClr val="accent3">
                    <a:lumMod val="75000"/>
                  </a:schemeClr>
                </a:solidFill>
              </a:rPr>
              <a:t>И МОЛИТВА В ТРУДНИ ВРЕМЕНА</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86177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noProof="0" dirty="0">
                <a:effectLst>
                  <a:outerShdw blurRad="38100" dist="38100" dir="2700000" algn="tl">
                    <a:srgbClr val="000000">
                      <a:alpha val="43137"/>
                    </a:srgbClr>
                  </a:outerShdw>
                </a:effectLst>
                <a:latin typeface="Comic Sans MS" panose="030F0702030302020204" pitchFamily="66" charset="0"/>
              </a:rPr>
              <a:t>„Сега искам да знаете, братя и сестри, че това, което ми се случи, всъщност допринесе за разпространението на Евангелието.“ </a:t>
            </a:r>
            <a:r>
              <a:rPr lang="en" sz="1400" b="1" noProof="0" dirty="0">
                <a:effectLst>
                  <a:outerShdw blurRad="38100" dist="38100" dir="2700000" algn="tl">
                    <a:srgbClr val="000000">
                      <a:alpha val="43137"/>
                    </a:srgbClr>
                  </a:outerShdw>
                </a:effectLst>
                <a:latin typeface="Comic Sans MS" panose="030F0702030302020204" pitchFamily="66" charset="0"/>
              </a:rPr>
              <a:t>(Филипяни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ВЪЗМОЖНОСТ ДА ЗАЩИТИМ ЕВАНГЕЛИЕТО</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923330"/>
          </a:xfrm>
          <a:prstGeom prst="rect">
            <a:avLst/>
          </a:prstGeom>
          <a:noFill/>
        </p:spPr>
        <p:txBody>
          <a:bodyPr wrap="square" rtlCol="0">
            <a:spAutoFit/>
          </a:bodyPr>
          <a:lstStyle/>
          <a:p>
            <a:pPr>
              <a:spcBef>
                <a:spcPts val="600"/>
              </a:spcBef>
            </a:pPr>
            <a:r>
              <a:rPr lang="en" b="1" noProof="0" dirty="0"/>
              <a:t>Когато филипяните научили, че Павел е затворен в Рим, те се разтревожили много и изпратили Епафродит с помощ за апостола (Филипяни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419464"/>
            <a:ext cx="8640612" cy="923330"/>
          </a:xfrm>
          <a:prstGeom prst="rect">
            <a:avLst/>
          </a:prstGeom>
          <a:noFill/>
        </p:spPr>
        <p:txBody>
          <a:bodyPr wrap="square">
            <a:spAutoFit/>
          </a:bodyPr>
          <a:lstStyle/>
          <a:p>
            <a:pPr>
              <a:spcBef>
                <a:spcPts val="600"/>
              </a:spcBef>
            </a:pPr>
            <a:r>
              <a:rPr lang="en" b="1" noProof="0" dirty="0"/>
              <a:t>Далеч от това да бъде разтревожен, Павел благодари на Бога за затвора си. Защо благодари? Защото по този начин той можеше да проповядва на хора, до които иначе никога не би могъл да достигне (Фил.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391128"/>
            <a:ext cx="3820444" cy="2031325"/>
          </a:xfrm>
          <a:prstGeom prst="rect">
            <a:avLst/>
          </a:prstGeom>
          <a:noFill/>
        </p:spPr>
        <p:txBody>
          <a:bodyPr wrap="square">
            <a:spAutoFit/>
          </a:bodyPr>
          <a:lstStyle/>
          <a:p>
            <a:pPr>
              <a:spcBef>
                <a:spcPts val="600"/>
              </a:spcBef>
            </a:pPr>
            <a:r>
              <a:rPr lang="en" b="1" noProof="0" dirty="0"/>
              <a:t>Освен това, виждайки отношението на апостола, други верни братя се окуражиха и започнаха да проповядват Евангелието, независимо от трудностите, които това предполагаше (Фил.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857944" cy="1200329"/>
          </a:xfrm>
          <a:prstGeom prst="rect">
            <a:avLst/>
          </a:prstGeom>
          <a:noFill/>
        </p:spPr>
        <p:txBody>
          <a:bodyPr wrap="square">
            <a:spAutoFit/>
          </a:bodyPr>
          <a:lstStyle/>
          <a:p>
            <a:pPr>
              <a:spcBef>
                <a:spcPts val="600"/>
              </a:spcBef>
            </a:pPr>
            <a:r>
              <a:rPr lang="en" b="1" noProof="0" dirty="0"/>
              <a:t>Други, мислейки, че отвореното говорене за Евангелието ще донесе трудности на Павел, също помогнаха – неволно – за разпространението му (Фил.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6">
                    <a:lumMod val="50000"/>
                  </a:schemeClr>
                </a:solidFill>
              </a:rPr>
              <a:t>Причини да благодарим и да се молим в Посланието до Колосяните</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498</TotalTime>
  <Words>1218</Words>
  <Application>Microsoft Office PowerPoint</Application>
  <PresentationFormat>Panorámica</PresentationFormat>
  <Paragraphs>63</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docId:74B4D193AAB5038A11D08A9C3EE59015</cp:keywords>
  <cp:lastModifiedBy>Sergio</cp:lastModifiedBy>
  <cp:revision>87</cp:revision>
  <dcterms:created xsi:type="dcterms:W3CDTF">2025-12-29T07:58:33Z</dcterms:created>
  <dcterms:modified xsi:type="dcterms:W3CDTF">2026-01-09T10:05:59Z</dcterms:modified>
</cp:coreProperties>
</file>