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  <p:sldId id="32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 си тръгнеш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Да бъдеш с Христос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55080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55080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 останеш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Да бъде от полза за църквата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208759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208759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" sz="2000" b="1"/>
            <a:t>Бедни по дух</a:t>
          </a:r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" sz="2000" b="1"/>
            <a:t>Кротки</a:t>
          </a:r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" sz="2000" b="1"/>
            <a:t>Гладни и жадни за справедливост</a:t>
          </a:r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" sz="2000" b="1"/>
            <a:t>Милостиви</a:t>
          </a:r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" sz="2000" b="1"/>
            <a:t>Чисти по сърце</a:t>
          </a:r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" sz="2000" b="1"/>
            <a:t>Миротворци</a:t>
          </a:r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" sz="2000" b="1"/>
            <a:t>Готов да обърне и другата си страна</a:t>
          </a:r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" sz="2000" b="1" dirty="0"/>
            <a:t>Обичащи нашите врагове</a:t>
          </a:r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en" sz="1600" b="1"/>
            <a:t>Благословяват онези, които ни проклинат</a:t>
          </a:r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" sz="1600" b="1"/>
            <a:t>Да правим добро на онези, които ни мразят</a:t>
          </a:r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" sz="2000" b="1" dirty="0"/>
            <a:t>Да бъдем любящи и щедри</a:t>
          </a:r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" sz="2000" b="1" dirty="0"/>
            <a:t>Да бъдем милостиви и смирени</a:t>
          </a:r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" sz="2000" b="1"/>
            <a:t>И т.н.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76201" y="684"/>
          <a:ext cx="2781297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 си тръгнеш</a:t>
          </a:r>
        </a:p>
      </dsp:txBody>
      <dsp:txXfrm>
        <a:off x="89333" y="13816"/>
        <a:ext cx="2755033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76201" y="673232"/>
          <a:ext cx="2781297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Да бъдеш с Христос</a:t>
          </a:r>
        </a:p>
      </dsp:txBody>
      <dsp:txXfrm>
        <a:off x="89333" y="686364"/>
        <a:ext cx="2755033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142533" y="684"/>
          <a:ext cx="374400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 останеш</a:t>
          </a:r>
        </a:p>
      </dsp:txBody>
      <dsp:txXfrm>
        <a:off x="155665" y="13816"/>
        <a:ext cx="371774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930469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954009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142533" y="673232"/>
          <a:ext cx="374400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Да бъде от полза за църквата</a:t>
          </a:r>
        </a:p>
      </dsp:txBody>
      <dsp:txXfrm>
        <a:off x="155665" y="686364"/>
        <a:ext cx="371774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85"/>
          <a:ext cx="4552336" cy="412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Бедни по дух</a:t>
          </a:r>
        </a:p>
      </dsp:txBody>
      <dsp:txXfrm>
        <a:off x="20140" y="20225"/>
        <a:ext cx="4512056" cy="372282"/>
      </dsp:txXfrm>
    </dsp:sp>
    <dsp:sp modelId="{CF7405FA-29A5-4AC8-81EA-015E145AB192}">
      <dsp:nvSpPr>
        <dsp:cNvPr id="0" name=""/>
        <dsp:cNvSpPr/>
      </dsp:nvSpPr>
      <dsp:spPr>
        <a:xfrm>
          <a:off x="0" y="426751"/>
          <a:ext cx="4552336" cy="412562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Кротки</a:t>
          </a:r>
        </a:p>
      </dsp:txBody>
      <dsp:txXfrm>
        <a:off x="20140" y="446891"/>
        <a:ext cx="4512056" cy="372282"/>
      </dsp:txXfrm>
    </dsp:sp>
    <dsp:sp modelId="{A79F61FF-67C8-4E94-A7F4-EF124B0472CE}">
      <dsp:nvSpPr>
        <dsp:cNvPr id="0" name=""/>
        <dsp:cNvSpPr/>
      </dsp:nvSpPr>
      <dsp:spPr>
        <a:xfrm>
          <a:off x="0" y="853418"/>
          <a:ext cx="4552336" cy="412562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Гладни и жадни за справедливост</a:t>
          </a:r>
        </a:p>
      </dsp:txBody>
      <dsp:txXfrm>
        <a:off x="20140" y="873558"/>
        <a:ext cx="4512056" cy="372282"/>
      </dsp:txXfrm>
    </dsp:sp>
    <dsp:sp modelId="{1B20B733-CB77-40DA-9183-28D7BCA4FFD3}">
      <dsp:nvSpPr>
        <dsp:cNvPr id="0" name=""/>
        <dsp:cNvSpPr/>
      </dsp:nvSpPr>
      <dsp:spPr>
        <a:xfrm>
          <a:off x="0" y="1280085"/>
          <a:ext cx="4552336" cy="412562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Милостиви</a:t>
          </a:r>
        </a:p>
      </dsp:txBody>
      <dsp:txXfrm>
        <a:off x="20140" y="1300225"/>
        <a:ext cx="4512056" cy="372282"/>
      </dsp:txXfrm>
    </dsp:sp>
    <dsp:sp modelId="{11CD8606-9A25-41B4-BD22-9840D73DAD43}">
      <dsp:nvSpPr>
        <dsp:cNvPr id="0" name=""/>
        <dsp:cNvSpPr/>
      </dsp:nvSpPr>
      <dsp:spPr>
        <a:xfrm>
          <a:off x="0" y="1706752"/>
          <a:ext cx="4552336" cy="412562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Чисти по сърце</a:t>
          </a:r>
        </a:p>
      </dsp:txBody>
      <dsp:txXfrm>
        <a:off x="20140" y="1726892"/>
        <a:ext cx="4512056" cy="372282"/>
      </dsp:txXfrm>
    </dsp:sp>
    <dsp:sp modelId="{0017A204-F19F-40B4-90D9-23A7DA14A727}">
      <dsp:nvSpPr>
        <dsp:cNvPr id="0" name=""/>
        <dsp:cNvSpPr/>
      </dsp:nvSpPr>
      <dsp:spPr>
        <a:xfrm>
          <a:off x="0" y="2133419"/>
          <a:ext cx="4552336" cy="412562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Миротворци</a:t>
          </a:r>
        </a:p>
      </dsp:txBody>
      <dsp:txXfrm>
        <a:off x="20140" y="2153559"/>
        <a:ext cx="4512056" cy="372282"/>
      </dsp:txXfrm>
    </dsp:sp>
    <dsp:sp modelId="{C504EBED-2F60-4EB8-B9BD-90F2F5E8998B}">
      <dsp:nvSpPr>
        <dsp:cNvPr id="0" name=""/>
        <dsp:cNvSpPr/>
      </dsp:nvSpPr>
      <dsp:spPr>
        <a:xfrm>
          <a:off x="0" y="2560085"/>
          <a:ext cx="4552336" cy="412562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Готов да обърне и другата си страна</a:t>
          </a:r>
        </a:p>
      </dsp:txBody>
      <dsp:txXfrm>
        <a:off x="20140" y="2580225"/>
        <a:ext cx="4512056" cy="372282"/>
      </dsp:txXfrm>
    </dsp:sp>
    <dsp:sp modelId="{FB3B242C-B012-4820-983A-469EDDD96845}">
      <dsp:nvSpPr>
        <dsp:cNvPr id="0" name=""/>
        <dsp:cNvSpPr/>
      </dsp:nvSpPr>
      <dsp:spPr>
        <a:xfrm>
          <a:off x="0" y="2986752"/>
          <a:ext cx="4552336" cy="412562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Обичащи нашите врагове</a:t>
          </a:r>
        </a:p>
      </dsp:txBody>
      <dsp:txXfrm>
        <a:off x="20140" y="3006892"/>
        <a:ext cx="4512056" cy="372282"/>
      </dsp:txXfrm>
    </dsp:sp>
    <dsp:sp modelId="{A0131B4B-270C-496D-855B-7EA2741A0492}">
      <dsp:nvSpPr>
        <dsp:cNvPr id="0" name=""/>
        <dsp:cNvSpPr/>
      </dsp:nvSpPr>
      <dsp:spPr>
        <a:xfrm>
          <a:off x="0" y="3413419"/>
          <a:ext cx="4552336" cy="412562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/>
            <a:t>Благословяват онези, които ни проклинат</a:t>
          </a:r>
        </a:p>
      </dsp:txBody>
      <dsp:txXfrm>
        <a:off x="20140" y="3433559"/>
        <a:ext cx="4512056" cy="372282"/>
      </dsp:txXfrm>
    </dsp:sp>
    <dsp:sp modelId="{CEAA776C-8B24-4DC1-B312-AB0E31048D47}">
      <dsp:nvSpPr>
        <dsp:cNvPr id="0" name=""/>
        <dsp:cNvSpPr/>
      </dsp:nvSpPr>
      <dsp:spPr>
        <a:xfrm>
          <a:off x="0" y="3840086"/>
          <a:ext cx="4552336" cy="412562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/>
            <a:t>Да правим добро на онези, които ни мразят</a:t>
          </a:r>
        </a:p>
      </dsp:txBody>
      <dsp:txXfrm>
        <a:off x="20140" y="3860226"/>
        <a:ext cx="4512056" cy="372282"/>
      </dsp:txXfrm>
    </dsp:sp>
    <dsp:sp modelId="{B4020DE7-C031-47F9-8BF7-26F150AE38EA}">
      <dsp:nvSpPr>
        <dsp:cNvPr id="0" name=""/>
        <dsp:cNvSpPr/>
      </dsp:nvSpPr>
      <dsp:spPr>
        <a:xfrm>
          <a:off x="0" y="4266753"/>
          <a:ext cx="4552336" cy="412562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Да бъдем любящи и щедри</a:t>
          </a:r>
        </a:p>
      </dsp:txBody>
      <dsp:txXfrm>
        <a:off x="20140" y="4286893"/>
        <a:ext cx="4512056" cy="372282"/>
      </dsp:txXfrm>
    </dsp:sp>
    <dsp:sp modelId="{1866F153-6C31-41A7-B10F-4C46FA2B11A6}">
      <dsp:nvSpPr>
        <dsp:cNvPr id="0" name=""/>
        <dsp:cNvSpPr/>
      </dsp:nvSpPr>
      <dsp:spPr>
        <a:xfrm>
          <a:off x="0" y="4693419"/>
          <a:ext cx="4552336" cy="412562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Да бъдем милостиви и смирени</a:t>
          </a:r>
        </a:p>
      </dsp:txBody>
      <dsp:txXfrm>
        <a:off x="20140" y="4713559"/>
        <a:ext cx="4512056" cy="372282"/>
      </dsp:txXfrm>
    </dsp:sp>
    <dsp:sp modelId="{9CAAA3BE-A63B-46CC-BAB5-05A28116553D}">
      <dsp:nvSpPr>
        <dsp:cNvPr id="0" name=""/>
        <dsp:cNvSpPr/>
      </dsp:nvSpPr>
      <dsp:spPr>
        <a:xfrm>
          <a:off x="0" y="5120086"/>
          <a:ext cx="4552336" cy="412562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И т.н.</a:t>
          </a:r>
        </a:p>
      </dsp:txBody>
      <dsp:txXfrm>
        <a:off x="20140" y="5140226"/>
        <a:ext cx="4512056" cy="37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229349" y="78106"/>
            <a:ext cx="399097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ЖИВОТ И СМЪРТ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325100" y="5791200"/>
            <a:ext cx="176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rgbClr val="705248"/>
                </a:solidFill>
              </a:rPr>
              <a:t>Урок 3 за 17 януари 2026 г.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1"/>
                </a:solidFill>
              </a:rPr>
              <a:t>ДА СЕ БОРИМ ЗАЕДНО ЗА ЕВАНГЕЛИЕТО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„... 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за да мога, когато дойда да ви видя, или когато отсъствам, да чуя за вашите дела, че стоите твърдо в един дух, с едно съзнание, като се борите заедно за вярата в 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Евангелието”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(Филипяни 1:27б)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422056"/>
            <a:ext cx="6456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Да бъдеш праведен и честен не гарантира живот без конфликти (Фил. 1:30). Напротив, самият Йов, който беше обявен от Бога за </a:t>
            </a:r>
            <a:r>
              <a:rPr lang="en-US" sz="2000" b="1" dirty="0"/>
              <a:t>„непорочен и праведен, човек, който се бои от Бога и се отвращава от </a:t>
            </a:r>
            <a:r>
              <a:rPr lang="en" sz="2000" b="1" dirty="0"/>
              <a:t>злото” (Йов 1:8), претърпя ужасен конфликт, дело на врага.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222293"/>
            <a:ext cx="64561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Когато влезем в конфликт със злото, не трябва да се плашим от онези, които ни се противопоставят (Фил. 1:28). Нека помним, че Сатана е победен враг, защото Христос вече е спечелил битката на кръста (Лука 10:18; Колосяни 2:15).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0" y="4263323"/>
            <a:ext cx="6456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Това единство на целта трябва да бъде съчетано с молитва и изучаване на Словото (Ефесяни 6:18; Филипяни 2:16).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9" y="3304354"/>
            <a:ext cx="6456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Във войната, в която сме въвлечени, единството играе важна роля. Павел ни призовава да се борим заедно, за да защитим Евангелието (Фил. 1:27б).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44840" y="1048635"/>
            <a:ext cx="89327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„Колко години сме прекарали в градината на Господа? И каква полза сме донесли на Учителя? Как се представяме пред инспектиращото око на Бога? Увеличаваме ли се в благоговение, любов, смирение, доверие в Бога? Ценим ли благодарността за всичките Му милости? Търсим ли да благословим онези около нас? Проявяваме ли духа на Исус в нашите семейства? Преподаваме ли Неговото Слово на децата си и им разкриваме ли чудесните дела на Бога? Християнинът трябва да представлява Исус, като е добър и прави добро. Тогава животът му ще бъде изпълнен с благоухание, а характерът му – с красота, които ще разкриват факта, че той е дете на Бога, наследник на небето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811220" y="5914717"/>
            <a:ext cx="414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Е. Г. Уайт (Ще получите сила, 10 декември)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1B76CC-847C-4C08-A4E1-478A353C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1059120"/>
            <a:ext cx="330087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„За</a:t>
            </a:r>
            <a:b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 мен</a:t>
            </a:r>
            <a:b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да живея е Христос, а</a:t>
            </a:r>
            <a:b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да умра</a:t>
            </a:r>
            <a:b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 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печалба”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Филипяни</a:t>
            </a:r>
            <a:r>
              <a:rPr kumimoji="0" lang="es-E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3438525" y="4000500"/>
            <a:ext cx="87439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Да живеем за Христос или да умрем за Христос?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Христос възвишен в Павел (Филипяни 1:10-20, 25-26)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Да живеем или да умрем за Христос (Филипяни 1:21-22)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Дихотомията на Павел (Филипяни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Какво означава да живееш за Христос?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Да се държиш по начин, достоен за Евангелието </a:t>
            </a:r>
            <a:r>
              <a:rPr lang="en" sz="2000" b="1" dirty="0"/>
              <a:t>(Филипяни 1:27а)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Да се борим обединени за Евангелието </a:t>
            </a:r>
            <a:r>
              <a:rPr lang="en" sz="2000" b="1" dirty="0"/>
              <a:t>(Филипяни 1:27б-30)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чакаше да бъде съден от безмилостния Нерон. Неговото бъдеще зависеше повече от настроението на Цезар, отколкото от справедливостта.</a:t>
            </a: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6" r="6376"/>
          <a:stretch>
            <a:fillRect/>
          </a:stretch>
        </p:blipFill>
        <p:spPr>
          <a:xfrm>
            <a:off x="190500" y="3514310"/>
            <a:ext cx="23526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63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63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63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63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63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25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25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Въпреки това, ако смъртта му щеше да бъде от полза за Евангелието (както беше и затварянето му), той беше готов да даде живота си за Христос.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той знаеше, че съдбата му не е в ръцете на Нерон, а в ръцете на Бога. Затова беше сигурен, че благодарение на молитвите, отправяни за него в църквите, ще бъде освободен.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151179"/>
            <a:ext cx="701992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живеем за Христос или да умрем за Христос?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ХРИСТОС, ПРОСЛАВЕН В ПАВЕЛ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69047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„С нетърпение очаквам и се надявам, че по никакъв начин няма да се посрамя, а ще имам достатъчно кураж, така че сега, както винаги, Христос да бъде възвишен в тялото ми, било то чрез живот или чрез смърт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(Фил. 1:20 </a:t>
            </a:r>
            <a:r>
              <a:rPr lang="en" sz="105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244850" y="1377200"/>
            <a:ext cx="617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се радваше на страданията, които понасяше, а те бяха много (Колосяни 1:24а; 2 Коринтяни 11:23-27). Разбира се, той не се радваше на самите страдания, а на причините, поради които понасяше трудностите, една от които беше ползата, която те носеха на църквата на Христос (Колосяни 1:24б; 2 Кор. 11:28).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2897188" cy="2838001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0472" y="1459914"/>
            <a:ext cx="2488328" cy="283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1" y="4555154"/>
            <a:ext cx="9938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писмото си до филипяните Павел ясно посочва, че за момента не очаква да възвеличи Исус със смъртта си, но се надява, чрез молитвите на църквата и действието на Светия Дух, да бъде освободен и да продължи да служи на Христос с живота си. (Фил. 1:19, 25-26).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244850" y="3581730"/>
            <a:ext cx="61795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Като подражаваше на Исус в неговите страдания – и дори в неговата смърт – Христос беше възвеличен в Павел (Фил. 1:20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199" y="5836354"/>
            <a:ext cx="99382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Поради злото, което преобладава в нашия свят, да живеем както е живял Христос често означава да страдаме както е страдал Христос и, в някои случаи, да умрем както е умрял Христос (2 Тим. 3:12).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ДА ЖИВЕЕМ ИЛИ ДА УМРЕМ ЗА ХРИСТОС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„Защото за мен да живея е Христос, а да умра е печалба.“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(Филипяни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2" y="1224632"/>
            <a:ext cx="5677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Коренът на всяко страдание се крие в космическата битка, която се води днес между доброто и злото, между Христос и Сатана.</a:t>
            </a: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2" y="3988909"/>
            <a:ext cx="7693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ние използваме оръжия като истината и справедливостта (2 Кор. 6:4-7). Мощни оръжия </a:t>
            </a:r>
            <a:r>
              <a:rPr lang="en-US" sz="2000" b="1" dirty="0"/>
              <a:t>„за да разрушим </a:t>
            </a:r>
            <a:r>
              <a:rPr lang="en" sz="2000" b="1" dirty="0"/>
              <a:t>крепостите“</a:t>
            </a:r>
            <a:br>
              <a:rPr lang="en" sz="2000" b="1" dirty="0"/>
            </a:br>
            <a:r>
              <a:rPr lang="en" sz="2000" b="1" dirty="0"/>
              <a:t>(2 Кор. 10:3-5).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2035" y="4909383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какво се случва, когато в битката резултатът е смъртта на праведните? Според Павел това води до печалба за нас (Филипяни 1:21).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752974"/>
            <a:ext cx="1443360" cy="191255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8410" y="2452882"/>
            <a:ext cx="56779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Това е духовна война, която трябва да се води с духовни оръжия. Последователите на врага използват оръжия, които са незаконни срещу християните (лъжи, критика, натиск от страна на връстниците и т.н.).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4" y="5829858"/>
            <a:ext cx="6150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За нас, които сме верни на Христос, смъртта ни поставя извън обсега на врага и ни освобождава от всяко страдание (Пр. 14:32; Ис. 57:1).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ДИХОТОМИЯТА НА ПАВЕЛ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„Аз съм разкъсван между двете: желая да си отида и да бъда с Христос, което е далеч по-добро; но за вас е по-необходимо да остана в тялото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(Филипяни 1:23-24 </a:t>
            </a:r>
            <a:r>
              <a:rPr lang="en" sz="11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0" y="139065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Въпреки че не може да вземе решение, Павел е разкъсван между две възможности (Фил. 1:23-24):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090226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2913042"/>
            <a:ext cx="7181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Вземайки този текст изолирано, можем да заключим, че Павел учи, че веднага след като умрем, се възкачваме на небето, за да бъдем с Исус, което противоречи на други библейски пасажи (Екл. 9:5; Пс. 6:5).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840" y="2060018"/>
            <a:ext cx="4684335" cy="4352925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739953"/>
              </p:ext>
            </p:extLst>
          </p:nvPr>
        </p:nvGraphicFramePr>
        <p:xfrm>
          <a:off x="3276599" y="1790761"/>
          <a:ext cx="4029076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236755"/>
            <a:ext cx="72112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друг случай Павел сравнява тялото с шатър, който се разрушава (умира), за да бъде облечен с безсмъртие </a:t>
            </a:r>
            <a:br>
              <a:rPr lang="en" sz="2000" b="1" dirty="0"/>
            </a:br>
            <a:r>
              <a:rPr lang="en" sz="2000" b="1" dirty="0"/>
              <a:t>(2 Кор. 5:1-4). Той обаче пояснява, че това облечение се случва при Второто пришествие, а не в момента на смъртта (1 Кор. 15:42, 51-54).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89" y="4236481"/>
            <a:ext cx="7211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същото писмо до филипяните той казва, че за да бъде напълно с Христос, трябва да изчака момента на възкресението (Фил. 3:8-11).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752976" y="674400"/>
            <a:ext cx="70199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означава да живееш за Христос?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36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ДЕЙСТВАЙТЕ ПО НАЧИН, ДОСТОЕН ЗА ЕВАНГЕЛИЕТО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„Само постъпвайте достойно за Евангелието на 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Христос”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(Филипяни 1:27а)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0" y="1170075"/>
            <a:ext cx="5904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Изразът </a:t>
            </a:r>
            <a:r>
              <a:rPr lang="en-US" sz="2000" b="1" dirty="0"/>
              <a:t>„поведението </a:t>
            </a:r>
            <a:r>
              <a:rPr lang="en" sz="2000" b="1" dirty="0"/>
              <a:t>ви” е превод на гръцката дума </a:t>
            </a:r>
            <a:r>
              <a:rPr lang="en" sz="2000" b="1" i="1" dirty="0"/>
              <a:t>politeuomai</a:t>
            </a:r>
            <a:r>
              <a:rPr lang="en" sz="2000" b="1" dirty="0"/>
              <a:t>, която означава „да живеете като граждани”. Павел призовава филипяните (и всички нас) да се държим по начин, достоен за граждани на Небето </a:t>
            </a:r>
            <a:br>
              <a:rPr lang="en" sz="2000" b="1" dirty="0"/>
            </a:br>
            <a:r>
              <a:rPr lang="en" sz="2000" b="1" dirty="0"/>
              <a:t>(Фил. 3:20).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776646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0" y="5522911"/>
            <a:ext cx="59042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Той знаеше, че разединението често произтича от гордост и неподходящо поведение един към друг. Затова ни призовава да се държим достойно.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0" y="4588590"/>
            <a:ext cx="59042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използва този съвет като въведение към тема, която го тревожеше: единството в църквата.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0" y="3654269"/>
            <a:ext cx="59042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Тя може да се обобщи по следния начин: </a:t>
            </a:r>
            <a:r>
              <a:rPr lang="en-US" sz="2000" b="1" dirty="0"/>
              <a:t>„да вършиш правосъдие, да обичаш милосърдие и да ходиш смирено с твоя </a:t>
            </a:r>
            <a:r>
              <a:rPr lang="en" sz="2000" b="1" dirty="0"/>
              <a:t>Бог“ (Михей 6:8 </a:t>
            </a:r>
            <a:r>
              <a:rPr lang="en" sz="1600" b="1" dirty="0"/>
              <a:t>ESV</a:t>
            </a:r>
            <a:r>
              <a:rPr lang="en" sz="2000" b="1" dirty="0"/>
              <a:t>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0" y="3027725"/>
            <a:ext cx="5904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Проповедта на планината Исус ни научи как трябва да живеят гражданите на Небето.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1380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docId:2EB5942B0FB7EC0E97AD7D066E05509A</cp:keywords>
  <cp:lastModifiedBy>Sergio</cp:lastModifiedBy>
  <cp:revision>88</cp:revision>
  <dcterms:created xsi:type="dcterms:W3CDTF">2025-12-30T08:43:05Z</dcterms:created>
  <dcterms:modified xsi:type="dcterms:W3CDTF">2026-01-10T20:47:00Z</dcterms:modified>
</cp:coreProperties>
</file>